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0" r:id="rId5"/>
  </p:sldIdLst>
  <p:sldSz cx="7559675" cy="10691813"/>
  <p:notesSz cx="6889750" cy="9671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0" userDrawn="1">
          <p15:clr>
            <a:srgbClr val="A4A3A4"/>
          </p15:clr>
        </p15:guide>
        <p15:guide id="2" pos="340" userDrawn="1">
          <p15:clr>
            <a:srgbClr val="A4A3A4"/>
          </p15:clr>
        </p15:guide>
        <p15:guide id="3" orient="horz" pos="6384" userDrawn="1">
          <p15:clr>
            <a:srgbClr val="A4A3A4"/>
          </p15:clr>
        </p15:guide>
        <p15:guide id="4" pos="4422" userDrawn="1">
          <p15:clr>
            <a:srgbClr val="A4A3A4"/>
          </p15:clr>
        </p15:guide>
        <p15:guide id="5" orient="horz" pos="25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52D"/>
    <a:srgbClr val="08B0A0"/>
    <a:srgbClr val="00B1EB"/>
    <a:srgbClr val="0065B0"/>
    <a:srgbClr val="E63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9" autoAdjust="0"/>
    <p:restoredTop sz="96259"/>
  </p:normalViewPr>
  <p:slideViewPr>
    <p:cSldViewPr snapToGrid="0" snapToObjects="1">
      <p:cViewPr varScale="1">
        <p:scale>
          <a:sx n="56" d="100"/>
          <a:sy n="56" d="100"/>
        </p:scale>
        <p:origin x="2342" y="43"/>
      </p:cViewPr>
      <p:guideLst>
        <p:guide orient="horz" pos="2370"/>
        <p:guide pos="340"/>
        <p:guide orient="horz" pos="6384"/>
        <p:guide pos="4422"/>
        <p:guide orient="horz" pos="25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6976" y="1749795"/>
            <a:ext cx="6425724" cy="607643"/>
          </a:xfrm>
          <a:prstGeom prst="rect">
            <a:avLst/>
          </a:prstGeom>
        </p:spPr>
        <p:txBody>
          <a:bodyPr lIns="0" tIns="0" rIns="0" bIns="0" anchor="t" anchorCtr="0">
            <a:noAutofit/>
          </a:bodyPr>
          <a:lstStyle>
            <a:lvl1pPr algn="l">
              <a:defRPr sz="3400" b="1" i="0">
                <a:latin typeface="Proxima Nova Extrabold" panose="02000506030000020004" pitchFamily="2" charset="0"/>
              </a:defRPr>
            </a:lvl1pPr>
          </a:lstStyle>
          <a:p>
            <a:r>
              <a:rPr lang="sv-SE" dirty="0"/>
              <a:t>Rubrik</a:t>
            </a:r>
            <a:endParaRPr lang="en-US" dirty="0"/>
          </a:p>
        </p:txBody>
      </p:sp>
      <p:sp>
        <p:nvSpPr>
          <p:cNvPr id="3" name="Subtitle 2"/>
          <p:cNvSpPr>
            <a:spLocks noGrp="1"/>
          </p:cNvSpPr>
          <p:nvPr>
            <p:ph type="subTitle" idx="1"/>
          </p:nvPr>
        </p:nvSpPr>
        <p:spPr>
          <a:xfrm>
            <a:off x="566975" y="2375168"/>
            <a:ext cx="3212861" cy="2581379"/>
          </a:xfrm>
          <a:prstGeom prst="rect">
            <a:avLst/>
          </a:prstGeom>
        </p:spPr>
        <p:txBody>
          <a:bodyPr lIns="0" tIns="0" rIns="0" bIns="0"/>
          <a:lstStyle>
            <a:lvl1pPr marL="0" indent="0" algn="l">
              <a:lnSpc>
                <a:spcPct val="100000"/>
              </a:lnSpc>
              <a:spcBef>
                <a:spcPts val="0"/>
              </a:spcBef>
              <a:buNone/>
              <a:defRPr sz="1100">
                <a:latin typeface="Mercury Text G2 Roman" pitchFamily="2" charset="0"/>
              </a:defRPr>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sv-SE"/>
              <a:t>Klicka här för att ändra mall för underrubrikformat</a:t>
            </a:r>
            <a:endParaRPr lang="en-US" dirty="0"/>
          </a:p>
        </p:txBody>
      </p:sp>
    </p:spTree>
    <p:extLst>
      <p:ext uri="{BB962C8B-B14F-4D97-AF65-F5344CB8AC3E}">
        <p14:creationId xmlns:p14="http://schemas.microsoft.com/office/powerpoint/2010/main" val="48403161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16441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nders.Nohlqvist@eksjobollklubb.se"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EFE619A3-3262-8241-A696-61F9DA2CFD15}"/>
              </a:ext>
            </a:extLst>
          </p:cNvPr>
          <p:cNvSpPr>
            <a:spLocks noGrp="1"/>
          </p:cNvSpPr>
          <p:nvPr>
            <p:ph type="ctrTitle"/>
          </p:nvPr>
        </p:nvSpPr>
        <p:spPr>
          <a:xfrm>
            <a:off x="533156" y="1078173"/>
            <a:ext cx="6425724" cy="4769115"/>
          </a:xfrm>
        </p:spPr>
        <p:txBody>
          <a:bodyPr/>
          <a:lstStyle/>
          <a:p>
            <a:r>
              <a:rPr lang="en-US" dirty="0" err="1">
                <a:solidFill>
                  <a:srgbClr val="00B050"/>
                </a:solidFill>
                <a:latin typeface="Arial Black" panose="020B0604020202020204" pitchFamily="34" charset="0"/>
                <a:cs typeface="Arial Black" panose="020B0604020202020204" pitchFamily="34" charset="0"/>
              </a:rPr>
              <a:t>Välkommen</a:t>
            </a:r>
            <a:r>
              <a:rPr lang="en-US" dirty="0">
                <a:solidFill>
                  <a:srgbClr val="00B050"/>
                </a:solidFill>
                <a:latin typeface="Arial Black" panose="020B0604020202020204" pitchFamily="34" charset="0"/>
                <a:cs typeface="Arial Black" panose="020B0604020202020204" pitchFamily="34" charset="0"/>
              </a:rPr>
              <a:t> </a:t>
            </a:r>
            <a:r>
              <a:rPr lang="en-US" dirty="0" err="1">
                <a:solidFill>
                  <a:srgbClr val="00B050"/>
                </a:solidFill>
                <a:latin typeface="Arial Black" panose="020B0604020202020204" pitchFamily="34" charset="0"/>
                <a:cs typeface="Arial Black" panose="020B0604020202020204" pitchFamily="34" charset="0"/>
              </a:rPr>
              <a:t>på</a:t>
            </a:r>
            <a:r>
              <a:rPr lang="en-US" dirty="0">
                <a:solidFill>
                  <a:srgbClr val="00B050"/>
                </a:solidFill>
                <a:latin typeface="Arial Black" panose="020B0604020202020204" pitchFamily="34" charset="0"/>
                <a:cs typeface="Arial Black" panose="020B0604020202020204" pitchFamily="34" charset="0"/>
              </a:rPr>
              <a:t> Kick-off!</a:t>
            </a:r>
            <a:br>
              <a:rPr lang="en-US" dirty="0">
                <a:solidFill>
                  <a:srgbClr val="00B050"/>
                </a:solidFill>
                <a:latin typeface="Arial Black" panose="020B0604020202020204" pitchFamily="34" charset="0"/>
                <a:cs typeface="Arial Black" panose="020B0604020202020204" pitchFamily="34" charset="0"/>
              </a:rPr>
            </a:br>
            <a:br>
              <a:rPr lang="en-US" dirty="0">
                <a:solidFill>
                  <a:srgbClr val="00B050"/>
                </a:solidFill>
                <a:latin typeface="Arial Black" panose="020B0604020202020204" pitchFamily="34" charset="0"/>
                <a:cs typeface="Arial Black" panose="020B0604020202020204" pitchFamily="34" charset="0"/>
              </a:rPr>
            </a:br>
            <a:endParaRPr lang="en-US" dirty="0">
              <a:solidFill>
                <a:srgbClr val="00B050"/>
              </a:solidFill>
              <a:latin typeface="Arial Black" panose="020B0604020202020204" pitchFamily="34" charset="0"/>
              <a:cs typeface="Arial Black" panose="020B0604020202020204" pitchFamily="34" charset="0"/>
            </a:endParaRPr>
          </a:p>
        </p:txBody>
      </p:sp>
      <p:sp>
        <p:nvSpPr>
          <p:cNvPr id="13" name="Underrubrik 12">
            <a:extLst>
              <a:ext uri="{FF2B5EF4-FFF2-40B4-BE49-F238E27FC236}">
                <a16:creationId xmlns:a16="http://schemas.microsoft.com/office/drawing/2014/main" id="{14E3D3FE-2D7C-A74C-8B07-61DE80D586FD}"/>
              </a:ext>
            </a:extLst>
          </p:cNvPr>
          <p:cNvSpPr>
            <a:spLocks noGrp="1"/>
          </p:cNvSpPr>
          <p:nvPr>
            <p:ph type="subTitle" idx="1"/>
          </p:nvPr>
        </p:nvSpPr>
        <p:spPr>
          <a:xfrm>
            <a:off x="533156" y="4215735"/>
            <a:ext cx="3071575" cy="4769114"/>
          </a:xfrm>
        </p:spPr>
        <p:txBody>
          <a:bodyPr/>
          <a:lstStyle/>
          <a:p>
            <a:pPr>
              <a:spcAft>
                <a:spcPts val="1200"/>
              </a:spcAft>
            </a:pPr>
            <a:r>
              <a:rPr lang="sv-SE" sz="1200" dirty="0">
                <a:latin typeface="+mn-lt"/>
              </a:rPr>
              <a:t>EBK och RF SISU Småland bjuder in DIG som ledare i EBK till en mycket spännande dag. Temat för dagen är ”Framtidens Handbollsspelare”  Det bjuds på både teori och praktikpass. Föreläsare och Inspiratörer är Toni Johansson, tränare för OV Helsingborgs herrlag, projektkoordinator mot landslag/utvecklingsenheten, förbundskapten för yngre ungdomslandslagen samt målvakten Espen </a:t>
            </a:r>
            <a:r>
              <a:rPr lang="sv-SE" sz="1200" dirty="0" err="1">
                <a:latin typeface="+mn-lt"/>
              </a:rPr>
              <a:t>Heggli</a:t>
            </a:r>
            <a:r>
              <a:rPr lang="sv-SE" sz="1200" dirty="0">
                <a:latin typeface="+mn-lt"/>
              </a:rPr>
              <a:t> Christensen, OV Helsingborg, f d </a:t>
            </a:r>
            <a:r>
              <a:rPr lang="sv-SE" sz="1200" dirty="0" err="1">
                <a:latin typeface="+mn-lt"/>
              </a:rPr>
              <a:t>landslagssmålvakt</a:t>
            </a:r>
            <a:r>
              <a:rPr lang="sv-SE" sz="1200" dirty="0">
                <a:latin typeface="+mn-lt"/>
              </a:rPr>
              <a:t> för Norge.   </a:t>
            </a:r>
          </a:p>
          <a:p>
            <a:pPr>
              <a:spcAft>
                <a:spcPts val="1200"/>
              </a:spcAft>
            </a:pPr>
            <a:r>
              <a:rPr lang="sv-SE" sz="1200" dirty="0">
                <a:latin typeface="+mn-lt"/>
              </a:rPr>
              <a:t>.</a:t>
            </a:r>
            <a:r>
              <a:rPr lang="sv-SE" sz="1200" dirty="0">
                <a:solidFill>
                  <a:srgbClr val="00B050"/>
                </a:solidFill>
                <a:latin typeface="+mn-lt"/>
              </a:rPr>
              <a:t>Program:</a:t>
            </a:r>
          </a:p>
          <a:p>
            <a:pPr>
              <a:spcAft>
                <a:spcPts val="1200"/>
              </a:spcAft>
            </a:pPr>
            <a:r>
              <a:rPr lang="sv-SE" sz="1200" dirty="0">
                <a:latin typeface="+mn-lt"/>
              </a:rPr>
              <a:t>9.30 – 10.55 Teori Framtidens Handbollsspelare</a:t>
            </a:r>
          </a:p>
          <a:p>
            <a:pPr>
              <a:spcAft>
                <a:spcPts val="1200"/>
              </a:spcAft>
            </a:pPr>
            <a:r>
              <a:rPr lang="sv-SE" sz="1200" dirty="0">
                <a:latin typeface="+mn-lt"/>
              </a:rPr>
              <a:t>11-12.30 Praktik, Toni J</a:t>
            </a:r>
          </a:p>
          <a:p>
            <a:pPr>
              <a:spcAft>
                <a:spcPts val="1200"/>
              </a:spcAft>
            </a:pPr>
            <a:r>
              <a:rPr lang="sv-SE" sz="1200" dirty="0">
                <a:latin typeface="+mn-lt"/>
              </a:rPr>
              <a:t>12.30 – 13.15 Lunch</a:t>
            </a:r>
          </a:p>
          <a:p>
            <a:pPr>
              <a:spcAft>
                <a:spcPts val="1200"/>
              </a:spcAft>
            </a:pPr>
            <a:r>
              <a:rPr lang="sv-SE" sz="1200" dirty="0">
                <a:latin typeface="+mn-lt"/>
              </a:rPr>
              <a:t>13.15 – 14.15 Målvaktsteori, Espen</a:t>
            </a:r>
          </a:p>
          <a:p>
            <a:pPr>
              <a:spcAft>
                <a:spcPts val="1200"/>
              </a:spcAft>
            </a:pPr>
            <a:r>
              <a:rPr lang="sv-SE" sz="1200" dirty="0">
                <a:latin typeface="+mn-lt"/>
              </a:rPr>
              <a:t>14.15 – 14.30 Fika</a:t>
            </a:r>
          </a:p>
          <a:p>
            <a:pPr>
              <a:spcAft>
                <a:spcPts val="1200"/>
              </a:spcAft>
            </a:pPr>
            <a:r>
              <a:rPr lang="sv-SE" sz="1200" dirty="0">
                <a:latin typeface="+mn-lt"/>
              </a:rPr>
              <a:t>14.30 – 15.30 Målvaktspraktik, Espen</a:t>
            </a:r>
          </a:p>
          <a:p>
            <a:pPr>
              <a:spcAft>
                <a:spcPts val="1200"/>
              </a:spcAft>
            </a:pPr>
            <a:r>
              <a:rPr lang="sv-SE" sz="1200" dirty="0">
                <a:latin typeface="+mn-lt"/>
              </a:rPr>
              <a:t>15.30 – 16.00 Sammanfattning/Frågestund</a:t>
            </a:r>
          </a:p>
        </p:txBody>
      </p:sp>
      <p:sp>
        <p:nvSpPr>
          <p:cNvPr id="18" name="Underrubrik 12">
            <a:extLst>
              <a:ext uri="{FF2B5EF4-FFF2-40B4-BE49-F238E27FC236}">
                <a16:creationId xmlns:a16="http://schemas.microsoft.com/office/drawing/2014/main" id="{F3B86799-395E-0548-A4C8-F9BD28127C1B}"/>
              </a:ext>
            </a:extLst>
          </p:cNvPr>
          <p:cNvSpPr txBox="1">
            <a:spLocks/>
          </p:cNvSpPr>
          <p:nvPr/>
        </p:nvSpPr>
        <p:spPr>
          <a:xfrm>
            <a:off x="3954943" y="7317888"/>
            <a:ext cx="3071575" cy="1484917"/>
          </a:xfrm>
          <a:prstGeom prst="rect">
            <a:avLst/>
          </a:prstGeom>
        </p:spPr>
        <p:txBody>
          <a:bodyPr lIns="0" tIns="0" rIns="0" bIns="0"/>
          <a:lstStyle>
            <a:lvl1pPr marL="0" indent="0" algn="l" defTabSz="755934" rtl="0" eaLnBrk="1" latinLnBrk="0" hangingPunct="1">
              <a:lnSpc>
                <a:spcPct val="100000"/>
              </a:lnSpc>
              <a:spcBef>
                <a:spcPts val="0"/>
              </a:spcBef>
              <a:buFont typeface="Arial" panose="020B0604020202020204" pitchFamily="34" charset="0"/>
              <a:buNone/>
              <a:defRPr sz="1100" kern="1200">
                <a:solidFill>
                  <a:schemeClr val="tx1"/>
                </a:solidFill>
                <a:latin typeface="Mercury Text G2 Roman" pitchFamily="2" charset="0"/>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spcAft>
                <a:spcPts val="600"/>
              </a:spcAft>
            </a:pPr>
            <a:r>
              <a:rPr lang="en-US" sz="1600" b="1" dirty="0" err="1">
                <a:solidFill>
                  <a:srgbClr val="00B050"/>
                </a:solidFill>
                <a:latin typeface="Arial" panose="020B0604020202020204" pitchFamily="34" charset="0"/>
                <a:cs typeface="Arial" panose="020B0604020202020204" pitchFamily="34" charset="0"/>
              </a:rPr>
              <a:t>Tid</a:t>
            </a:r>
            <a:r>
              <a:rPr lang="en-US" sz="1600" b="1" dirty="0">
                <a:solidFill>
                  <a:srgbClr val="00B050"/>
                </a:solidFill>
                <a:latin typeface="Arial" panose="020B0604020202020204" pitchFamily="34" charset="0"/>
                <a:cs typeface="Arial" panose="020B0604020202020204" pitchFamily="34" charset="0"/>
              </a:rPr>
              <a:t>, plats, </a:t>
            </a:r>
            <a:r>
              <a:rPr lang="en-US" sz="1600" b="1" dirty="0" err="1">
                <a:solidFill>
                  <a:srgbClr val="00B050"/>
                </a:solidFill>
                <a:latin typeface="Arial" panose="020B0604020202020204" pitchFamily="34" charset="0"/>
                <a:cs typeface="Arial" panose="020B0604020202020204" pitchFamily="34" charset="0"/>
              </a:rPr>
              <a:t>anmälan</a:t>
            </a:r>
            <a:endParaRPr lang="en-US" sz="1600" b="1" dirty="0">
              <a:solidFill>
                <a:srgbClr val="00B050"/>
              </a:solidFill>
              <a:latin typeface="Arial" panose="020B0604020202020204" pitchFamily="34" charset="0"/>
              <a:cs typeface="Arial" panose="020B0604020202020204" pitchFamily="34" charset="0"/>
            </a:endParaRPr>
          </a:p>
          <a:p>
            <a:pPr>
              <a:spcAft>
                <a:spcPts val="600"/>
              </a:spcAft>
            </a:pPr>
            <a:r>
              <a:rPr lang="en-US" sz="1000" b="1" dirty="0" err="1">
                <a:latin typeface="Arial" panose="020B0604020202020204" pitchFamily="34" charset="0"/>
                <a:cs typeface="Arial" panose="020B0604020202020204" pitchFamily="34" charset="0"/>
              </a:rPr>
              <a:t>Lördag</a:t>
            </a:r>
            <a:r>
              <a:rPr lang="en-US" sz="1000" b="1" dirty="0">
                <a:latin typeface="Arial" panose="020B0604020202020204" pitchFamily="34" charset="0"/>
                <a:cs typeface="Arial" panose="020B0604020202020204" pitchFamily="34" charset="0"/>
              </a:rPr>
              <a:t> 14/9 kl. 9.15 – 16.00, </a:t>
            </a:r>
            <a:r>
              <a:rPr lang="en-US" sz="1000" b="1" dirty="0" err="1">
                <a:latin typeface="Arial" panose="020B0604020202020204" pitchFamily="34" charset="0"/>
                <a:cs typeface="Arial" panose="020B0604020202020204" pitchFamily="34" charset="0"/>
              </a:rPr>
              <a:t>Prästängshallen</a:t>
            </a:r>
            <a:r>
              <a:rPr lang="en-US" sz="1000" b="1" dirty="0">
                <a:latin typeface="Arial" panose="020B0604020202020204" pitchFamily="34" charset="0"/>
                <a:cs typeface="Arial" panose="020B0604020202020204" pitchFamily="34" charset="0"/>
              </a:rPr>
              <a:t>/</a:t>
            </a:r>
            <a:r>
              <a:rPr lang="en-US" sz="1000" b="1" dirty="0" err="1">
                <a:latin typeface="Arial" panose="020B0604020202020204" pitchFamily="34" charset="0"/>
                <a:cs typeface="Arial" panose="020B0604020202020204" pitchFamily="34" charset="0"/>
              </a:rPr>
              <a:t>Olsbergs</a:t>
            </a:r>
            <a:r>
              <a:rPr lang="en-US" sz="1000" b="1" dirty="0">
                <a:latin typeface="Arial" panose="020B0604020202020204" pitchFamily="34" charset="0"/>
                <a:cs typeface="Arial" panose="020B0604020202020204" pitchFamily="34" charset="0"/>
              </a:rPr>
              <a:t> Arena. Samling: </a:t>
            </a:r>
          </a:p>
          <a:p>
            <a:r>
              <a:rPr lang="en-US" sz="1000" b="1" dirty="0">
                <a:latin typeface="Arial" panose="020B0604020202020204" pitchFamily="34" charset="0"/>
                <a:cs typeface="Arial" panose="020B0604020202020204" pitchFamily="34" charset="0"/>
              </a:rPr>
              <a:t>P-</a:t>
            </a:r>
            <a:r>
              <a:rPr lang="en-US" sz="1000" b="1" dirty="0" err="1">
                <a:latin typeface="Arial" panose="020B0604020202020204" pitchFamily="34" charset="0"/>
                <a:cs typeface="Arial" panose="020B0604020202020204" pitchFamily="34" charset="0"/>
              </a:rPr>
              <a:t>hallen</a:t>
            </a:r>
            <a:r>
              <a:rPr lang="en-US" sz="1000" b="1" dirty="0">
                <a:latin typeface="Arial" panose="020B0604020202020204" pitchFamily="34" charset="0"/>
                <a:cs typeface="Arial" panose="020B0604020202020204" pitchFamily="34" charset="0"/>
              </a:rPr>
              <a:t>,</a:t>
            </a:r>
          </a:p>
          <a:p>
            <a:r>
              <a:rPr lang="en-US" sz="1000" b="1" dirty="0" err="1">
                <a:latin typeface="Arial" panose="020B0604020202020204" pitchFamily="34" charset="0"/>
                <a:cs typeface="Arial" panose="020B0604020202020204" pitchFamily="34" charset="0"/>
              </a:rPr>
              <a:t>Anmälan</a:t>
            </a:r>
            <a:r>
              <a:rPr lang="en-US" sz="1000" b="1" dirty="0">
                <a:latin typeface="Arial" panose="020B0604020202020204" pitchFamily="34" charset="0"/>
                <a:cs typeface="Arial" panose="020B0604020202020204" pitchFamily="34" charset="0"/>
              </a:rPr>
              <a:t> SENAST </a:t>
            </a:r>
            <a:r>
              <a:rPr lang="en-US" sz="1000" b="1" dirty="0" err="1">
                <a:latin typeface="Arial" panose="020B0604020202020204" pitchFamily="34" charset="0"/>
                <a:cs typeface="Arial" panose="020B0604020202020204" pitchFamily="34" charset="0"/>
              </a:rPr>
              <a:t>söndag</a:t>
            </a:r>
            <a:r>
              <a:rPr lang="en-US" sz="1000" b="1" dirty="0">
                <a:latin typeface="Arial" panose="020B0604020202020204" pitchFamily="34" charset="0"/>
                <a:cs typeface="Arial" panose="020B0604020202020204" pitchFamily="34" charset="0"/>
              </a:rPr>
              <a:t> 8/9 till </a:t>
            </a:r>
            <a:r>
              <a:rPr lang="en-US" sz="1000" b="1" dirty="0">
                <a:latin typeface="Arial" panose="020B0604020202020204" pitchFamily="34" charset="0"/>
                <a:cs typeface="Arial" panose="020B0604020202020204" pitchFamily="34" charset="0"/>
                <a:hlinkClick r:id="rId2"/>
              </a:rPr>
              <a:t>anders.Nohlqvist@eksjobollklubb.se</a:t>
            </a:r>
            <a:r>
              <a:rPr lang="en-US" sz="1000" b="1" dirty="0">
                <a:latin typeface="Arial" panose="020B0604020202020204" pitchFamily="34" charset="0"/>
                <a:cs typeface="Arial" panose="020B0604020202020204" pitchFamily="34" charset="0"/>
              </a:rPr>
              <a:t> Vi </a:t>
            </a:r>
            <a:r>
              <a:rPr lang="en-US" sz="1000" b="1" dirty="0" err="1">
                <a:latin typeface="Arial" panose="020B0604020202020204" pitchFamily="34" charset="0"/>
                <a:cs typeface="Arial" panose="020B0604020202020204" pitchFamily="34" charset="0"/>
              </a:rPr>
              <a:t>bjuder</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på</a:t>
            </a:r>
            <a:r>
              <a:rPr lang="en-US" sz="1000" b="1" dirty="0">
                <a:latin typeface="Arial" panose="020B0604020202020204" pitchFamily="34" charset="0"/>
                <a:cs typeface="Arial" panose="020B0604020202020204" pitchFamily="34" charset="0"/>
              </a:rPr>
              <a:t> lunch </a:t>
            </a:r>
            <a:r>
              <a:rPr lang="en-US" sz="1000" b="1" dirty="0" err="1">
                <a:latin typeface="Arial" panose="020B0604020202020204" pitchFamily="34" charset="0"/>
                <a:cs typeface="Arial" panose="020B0604020202020204" pitchFamily="34" charset="0"/>
              </a:rPr>
              <a:t>och</a:t>
            </a:r>
            <a:r>
              <a:rPr lang="en-US" sz="1000" b="1" dirty="0">
                <a:latin typeface="Arial" panose="020B0604020202020204" pitchFamily="34" charset="0"/>
                <a:cs typeface="Arial" panose="020B0604020202020204" pitchFamily="34" charset="0"/>
              </a:rPr>
              <a:t> fika. </a:t>
            </a:r>
            <a:r>
              <a:rPr lang="en-US" sz="1000" b="1" dirty="0" err="1">
                <a:latin typeface="Arial" panose="020B0604020202020204" pitchFamily="34" charset="0"/>
                <a:cs typeface="Arial" panose="020B0604020202020204" pitchFamily="34" charset="0"/>
              </a:rPr>
              <a:t>Meddela</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ev</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allergier</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avvikande</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kost</a:t>
            </a:r>
            <a:r>
              <a:rPr lang="en-US" sz="1000" b="1" dirty="0">
                <a:latin typeface="Arial" panose="020B0604020202020204" pitchFamily="34" charset="0"/>
                <a:cs typeface="Arial" panose="020B0604020202020204" pitchFamily="34" charset="0"/>
              </a:rPr>
              <a:t>.</a:t>
            </a:r>
          </a:p>
          <a:p>
            <a:endParaRPr lang="en-US" sz="1000" dirty="0">
              <a:latin typeface="Arial" panose="020B0604020202020204" pitchFamily="34" charset="0"/>
              <a:cs typeface="Arial" panose="020B0604020202020204" pitchFamily="34" charset="0"/>
            </a:endParaRPr>
          </a:p>
        </p:txBody>
      </p:sp>
      <p:sp>
        <p:nvSpPr>
          <p:cNvPr id="9" name="Underrubrik 12">
            <a:extLst>
              <a:ext uri="{FF2B5EF4-FFF2-40B4-BE49-F238E27FC236}">
                <a16:creationId xmlns:a16="http://schemas.microsoft.com/office/drawing/2014/main" id="{8B480488-499B-CF4E-A242-B05350CE4226}"/>
              </a:ext>
            </a:extLst>
          </p:cNvPr>
          <p:cNvSpPr txBox="1">
            <a:spLocks/>
          </p:cNvSpPr>
          <p:nvPr/>
        </p:nvSpPr>
        <p:spPr>
          <a:xfrm>
            <a:off x="3954944" y="5953921"/>
            <a:ext cx="3071575" cy="1257335"/>
          </a:xfrm>
          <a:prstGeom prst="rect">
            <a:avLst/>
          </a:prstGeom>
        </p:spPr>
        <p:txBody>
          <a:bodyPr lIns="0" tIns="0" rIns="0" bIns="0"/>
          <a:lstStyle>
            <a:lvl1pPr marL="0" indent="0" algn="l" defTabSz="755934" rtl="0" eaLnBrk="1" latinLnBrk="0" hangingPunct="1">
              <a:lnSpc>
                <a:spcPct val="100000"/>
              </a:lnSpc>
              <a:spcBef>
                <a:spcPts val="0"/>
              </a:spcBef>
              <a:buFont typeface="Arial" panose="020B0604020202020204" pitchFamily="34" charset="0"/>
              <a:buNone/>
              <a:defRPr sz="1100" kern="1200">
                <a:solidFill>
                  <a:schemeClr val="tx1"/>
                </a:solidFill>
                <a:latin typeface="Mercury Text G2 Roman" pitchFamily="2" charset="0"/>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spcAft>
                <a:spcPts val="1200"/>
              </a:spcAft>
            </a:pPr>
            <a:r>
              <a:rPr lang="sv-SE" sz="1200" dirty="0">
                <a:latin typeface="+mn-lt"/>
              </a:rPr>
              <a:t>Du kommer få massor av </a:t>
            </a:r>
            <a:r>
              <a:rPr lang="sv-SE" sz="1200" dirty="0" err="1">
                <a:latin typeface="+mn-lt"/>
              </a:rPr>
              <a:t>inispiration</a:t>
            </a:r>
            <a:r>
              <a:rPr lang="sv-SE" sz="1200" dirty="0">
                <a:latin typeface="+mn-lt"/>
              </a:rPr>
              <a:t> och tips inför säsongen!</a:t>
            </a:r>
          </a:p>
        </p:txBody>
      </p:sp>
      <p:pic>
        <p:nvPicPr>
          <p:cNvPr id="10" name="Bildobjekt 9">
            <a:extLst>
              <a:ext uri="{FF2B5EF4-FFF2-40B4-BE49-F238E27FC236}">
                <a16:creationId xmlns:a16="http://schemas.microsoft.com/office/drawing/2014/main" id="{E0B83C2F-C464-47CE-91A3-8A6AA2EA00DF}"/>
              </a:ext>
            </a:extLst>
          </p:cNvPr>
          <p:cNvPicPr>
            <a:picLocks noChangeAspect="1"/>
          </p:cNvPicPr>
          <p:nvPr/>
        </p:nvPicPr>
        <p:blipFill>
          <a:blip r:embed="rId3"/>
          <a:stretch>
            <a:fillRect/>
          </a:stretch>
        </p:blipFill>
        <p:spPr>
          <a:xfrm>
            <a:off x="3746018" y="9466838"/>
            <a:ext cx="2261156" cy="776051"/>
          </a:xfrm>
          <a:prstGeom prst="rect">
            <a:avLst/>
          </a:prstGeom>
        </p:spPr>
      </p:pic>
      <p:sp>
        <p:nvSpPr>
          <p:cNvPr id="8" name="textruta 7">
            <a:extLst>
              <a:ext uri="{FF2B5EF4-FFF2-40B4-BE49-F238E27FC236}">
                <a16:creationId xmlns:a16="http://schemas.microsoft.com/office/drawing/2014/main" id="{F424A5B3-6B43-4E4F-A3B2-9C1D25DB58CB}"/>
              </a:ext>
            </a:extLst>
          </p:cNvPr>
          <p:cNvSpPr txBox="1"/>
          <p:nvPr/>
        </p:nvSpPr>
        <p:spPr>
          <a:xfrm>
            <a:off x="6385445" y="4647016"/>
            <a:ext cx="1958285" cy="230832"/>
          </a:xfrm>
          <a:prstGeom prst="rect">
            <a:avLst/>
          </a:prstGeom>
          <a:noFill/>
        </p:spPr>
        <p:txBody>
          <a:bodyPr wrap="square" rtlCol="0">
            <a:spAutoFit/>
          </a:bodyPr>
          <a:lstStyle/>
          <a:p>
            <a:r>
              <a:rPr lang="sv-SE" sz="900" dirty="0">
                <a:solidFill>
                  <a:schemeClr val="bg1"/>
                </a:solidFill>
                <a:latin typeface="Arial" panose="020B0604020202020204" pitchFamily="34" charset="0"/>
                <a:cs typeface="Arial" panose="020B0604020202020204" pitchFamily="34" charset="0"/>
              </a:rPr>
              <a:t>Foto: Bildbyrån</a:t>
            </a:r>
          </a:p>
        </p:txBody>
      </p:sp>
      <p:pic>
        <p:nvPicPr>
          <p:cNvPr id="2" name="Bildobjekt 1" descr="En bild som visar symbol, logotyp, Grafik, vit&#10;&#10;Automatiskt genererad beskrivning">
            <a:extLst>
              <a:ext uri="{FF2B5EF4-FFF2-40B4-BE49-F238E27FC236}">
                <a16:creationId xmlns:a16="http://schemas.microsoft.com/office/drawing/2014/main" id="{3EE9C94F-4F49-EF11-71EE-76A72C6190CB}"/>
              </a:ext>
            </a:extLst>
          </p:cNvPr>
          <p:cNvPicPr>
            <a:picLocks noChangeAspect="1"/>
          </p:cNvPicPr>
          <p:nvPr/>
        </p:nvPicPr>
        <p:blipFill rotWithShape="1">
          <a:blip r:embed="rId4"/>
          <a:srcRect l="29878" r="28739"/>
          <a:stretch/>
        </p:blipFill>
        <p:spPr bwMode="auto">
          <a:xfrm>
            <a:off x="2137628" y="9263335"/>
            <a:ext cx="954449" cy="118305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B1B9754E-6A93-E202-E641-B9C0603D76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337" y="1889007"/>
            <a:ext cx="3246681" cy="20800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d espen heggli christensen">
            <a:extLst>
              <a:ext uri="{FF2B5EF4-FFF2-40B4-BE49-F238E27FC236}">
                <a16:creationId xmlns:a16="http://schemas.microsoft.com/office/drawing/2014/main" id="{BE84296C-CBE0-FFCE-A40B-8C33A29988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113" y="1815435"/>
            <a:ext cx="2562225"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692487"/>
      </p:ext>
    </p:extLst>
  </p:cSld>
  <p:clrMapOvr>
    <a:masterClrMapping/>
  </p:clrMapOvr>
</p:sld>
</file>

<file path=ppt/theme/theme1.xml><?xml version="1.0" encoding="utf-8"?>
<a:theme xmlns:a="http://schemas.openxmlformats.org/drawingml/2006/main" name="Office-tema">
  <a:themeElements>
    <a:clrScheme name="Egen 10">
      <a:dk1>
        <a:srgbClr val="000000"/>
      </a:dk1>
      <a:lt1>
        <a:srgbClr val="FFFFFF"/>
      </a:lt1>
      <a:dk2>
        <a:srgbClr val="44546A"/>
      </a:dk2>
      <a:lt2>
        <a:srgbClr val="E7E6E6"/>
      </a:lt2>
      <a:accent1>
        <a:srgbClr val="00B1E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63ED19-CCF9-47B4-A130-C15355E4F3CD}" vid="{5CC2DE93-9D3B-430A-B3ED-F0096E7369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9797FC9EE29C44890442970D06BA7F" ma:contentTypeVersion="27" ma:contentTypeDescription="Create a new document." ma:contentTypeScope="" ma:versionID="fa8b061aee9fd04de0b4abfdfd6c2426">
  <xsd:schema xmlns:xsd="http://www.w3.org/2001/XMLSchema" xmlns:xs="http://www.w3.org/2001/XMLSchema" xmlns:p="http://schemas.microsoft.com/office/2006/metadata/properties" xmlns:ns2="9166145a-4600-458e-824d-b990ec72042f" xmlns:ns3="1368472e-3356-4fb2-88e6-7b58803570aa" targetNamespace="http://schemas.microsoft.com/office/2006/metadata/properties" ma:root="true" ma:fieldsID="f09e0a714923f8825c9ad37c6187b2f2" ns2:_="" ns3:_="">
    <xsd:import namespace="9166145a-4600-458e-824d-b990ec72042f"/>
    <xsd:import namespace="1368472e-3356-4fb2-88e6-7b58803570aa"/>
    <xsd:element name="properties">
      <xsd:complexType>
        <xsd:sequence>
          <xsd:element name="documentManagement">
            <xsd:complexType>
              <xsd:all>
                <xsd:element ref="ns2:Stöd_x0020_och_x0020_support" minOccurs="0"/>
                <xsd:element ref="ns2:Anställning_x0020_och_x0020_arbetsmiljö" minOccurs="0"/>
                <xsd:element ref="ns2:Ledning_x0020_och_x0020_styrning" minOccurs="0"/>
                <xsd:element ref="ns2:Organisation" minOccurs="0"/>
                <xsd:element ref="ns2:Dokumenttyp"/>
                <xsd:element ref="ns2:Ägare"/>
                <xsd:element ref="ns3:MediaServiceMetadata" minOccurs="0"/>
                <xsd:element ref="ns3:MediaServiceFastMetadata" minOccurs="0"/>
                <xsd:element ref="ns3:MediaServiceDateTaken" minOccurs="0"/>
                <xsd:element ref="ns3:MediaServiceAutoTags" minOccurs="0"/>
                <xsd:element ref="ns3:MediaServiceOCR" minOccurs="0"/>
                <xsd:element ref="ns2:Idrott" minOccurs="0"/>
                <xsd:element ref="ns2:År"/>
                <xsd:element ref="ns2:Plats" minOccurs="0"/>
                <xsd:element ref="ns2:SharedWithUsers" minOccurs="0"/>
                <xsd:element ref="ns2:SharedWithDetails" minOccurs="0"/>
                <xsd:element ref="ns2:Verksamhet_x0020_och_x0020_projekt" minOccurs="0"/>
                <xsd:element ref="ns3:MediaServiceGenerationTime" minOccurs="0"/>
                <xsd:element ref="ns3:MediaServiceEventHashCode" minOccurs="0"/>
                <xsd:element ref="ns3:lcf76f155ced4ddcb4097134ff3c332f" minOccurs="0"/>
                <xsd:element ref="ns2:TaxCatchAll" minOccurs="0"/>
                <xsd:element ref="ns3:MediaServiceSearchProperties"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6145a-4600-458e-824d-b990ec72042f" elementFormDefault="qualified">
    <xsd:import namespace="http://schemas.microsoft.com/office/2006/documentManagement/types"/>
    <xsd:import namespace="http://schemas.microsoft.com/office/infopath/2007/PartnerControls"/>
    <xsd:element name="Stöd_x0020_och_x0020_support" ma:index="8" nillable="true" ma:displayName="Stöd och support" ma:internalName="St_x00f6_d_x0020_och_x0020_support">
      <xsd:complexType>
        <xsd:complexContent>
          <xsd:extension base="dms:MultiChoice">
            <xsd:sequence>
              <xsd:element name="Value" maxOccurs="unbounded" minOccurs="0" nillable="true">
                <xsd:simpleType>
                  <xsd:restriction base="dms:Choice">
                    <xsd:enumeration value="Stöd och support"/>
                    <xsd:enumeration value="Annonser"/>
                    <xsd:enumeration value="Arbetskläder och personlig utrustning"/>
                    <xsd:enumeration value="Backup"/>
                    <xsd:enumeration value="Behörighet"/>
                    <xsd:enumeration value="Besök"/>
                    <xsd:enumeration value="Bokföring"/>
                    <xsd:enumeration value="Byggnader och lokaler"/>
                    <xsd:enumeration value="Dator"/>
                    <xsd:enumeration value="E-post"/>
                    <xsd:enumeration value="Ekonomi"/>
                    <xsd:enumeration value="Fakturahantering"/>
                    <xsd:enumeration value="FortKnox"/>
                    <xsd:enumeration value="Grafisk profil och logotyper"/>
                    <xsd:enumeration value="Hjälpmedel"/>
                    <xsd:enumeration value="Inköp"/>
                    <xsd:enumeration value="IT"/>
                    <xsd:enumeration value="Kontering"/>
                    <xsd:enumeration value="Konto- och kreditkort"/>
                    <xsd:enumeration value="Kontorsmaterial"/>
                    <xsd:enumeration value="Lokaler, rum, möbler och städning"/>
                    <xsd:enumeration value="Marknadsföring och information"/>
                    <xsd:enumeration value="Möbler och inredning"/>
                    <xsd:enumeration value="Möten och mötesresurser"/>
                    <xsd:enumeration value="Mötesresurser"/>
                    <xsd:enumeration value="Nycklar"/>
                    <xsd:enumeration value="Outlook"/>
                    <xsd:enumeration value="Post"/>
                    <xsd:enumeration value="Presentationer"/>
                    <xsd:enumeration value="Profilkläder"/>
                    <xsd:enumeration value="Programvaror"/>
                    <xsd:enumeration value="Representation"/>
                    <xsd:enumeration value="Reseräkning"/>
                    <xsd:enumeration value="Resor"/>
                    <xsd:enumeration value="Resor, logi och transporter"/>
                    <xsd:enumeration value="Rum och arbetsplatser"/>
                    <xsd:enumeration value="Skrivare och nätverk"/>
                    <xsd:enumeration value="Städning"/>
                    <xsd:enumeration value="System och programvaror"/>
                    <xsd:enumeration value="Telefon"/>
                    <xsd:enumeration value="Telefon, mobil och dator"/>
                    <xsd:enumeration value="Terminalglasögon"/>
                    <xsd:enumeration value="Tolk och översättare"/>
                    <xsd:enumeration value="Transporter"/>
                    <xsd:enumeration value="Tryckeri"/>
                    <xsd:enumeration value="Trycksaker"/>
                    <xsd:enumeration value="Utlägg"/>
                    <xsd:enumeration value="Videokonferens"/>
                    <xsd:enumeration value="Webb"/>
                  </xsd:restriction>
                </xsd:simpleType>
              </xsd:element>
            </xsd:sequence>
          </xsd:extension>
        </xsd:complexContent>
      </xsd:complexType>
    </xsd:element>
    <xsd:element name="Anställning_x0020_och_x0020_arbetsmiljö" ma:index="9" nillable="true" ma:displayName="Anställning och arbetsmiljö" ma:internalName="Anst_x00e4_llning_x0020_och_x0020_arbetsmilj_x00f6_">
      <xsd:complexType>
        <xsd:complexContent>
          <xsd:extension base="dms:MultiChoice">
            <xsd:sequence>
              <xsd:element name="Value" maxOccurs="unbounded" minOccurs="0" nillable="true">
                <xsd:simpleType>
                  <xsd:restriction base="dms:Choice">
                    <xsd:enumeration value="Anställning och arbetsmiljö"/>
                    <xsd:enumeration value="Anställning upphör"/>
                    <xsd:enumeration value="Arbetsmiljö"/>
                    <xsd:enumeration value="Arbetsmiljö, friskvård och hälsa"/>
                    <xsd:enumeration value="Arbetsskador"/>
                    <xsd:enumeration value="Arbetstid"/>
                    <xsd:enumeration value="Betyg och intyg"/>
                    <xsd:enumeration value="Bisyssla"/>
                    <xsd:enumeration value="Flextid"/>
                    <xsd:enumeration value="Friskvård"/>
                    <xsd:enumeration value="Frånvaro semester och ledighet"/>
                    <xsd:enumeration value="Företagshälsovård och rehabilitering"/>
                    <xsd:enumeration value="Förmåner"/>
                    <xsd:enumeration value="Första hjälpen"/>
                    <xsd:enumeration value="Försäkringar och pension"/>
                    <xsd:enumeration value="Förtjänsttecken"/>
                    <xsd:enumeration value="Föräldraledighet"/>
                    <xsd:enumeration value="Hälsa"/>
                    <xsd:enumeration value="Jämställdhet och mångfald"/>
                    <xsd:enumeration value="Kompetensutveckling"/>
                    <xsd:enumeration value="Komptid"/>
                    <xsd:enumeration value="Krishantering"/>
                    <xsd:enumeration value="Lediga jobb"/>
                    <xsd:enumeration value="Ledighet"/>
                    <xsd:enumeration value="Lön och ersättning"/>
                    <xsd:enumeration value="Lön, ersättning och arbetstid"/>
                    <xsd:enumeration value="Medarbetarsamtal"/>
                    <xsd:enumeration value="Nyanställd"/>
                    <xsd:enumeration value="Olyckor"/>
                    <xsd:enumeration value="Pension"/>
                    <xsd:enumeration value="Personalvård"/>
                    <xsd:enumeration value="Praktik"/>
                    <xsd:enumeration value="Rehabilitering och sjukdom"/>
                    <xsd:enumeration value="Rekrytering"/>
                    <xsd:enumeration value="Rekrytering och anställning"/>
                    <xsd:enumeration value="Sekretess"/>
                    <xsd:enumeration value="Semester"/>
                    <xsd:enumeration value="Sjukdom"/>
                    <xsd:enumeration value="Sjukfrånvaro"/>
                    <xsd:enumeration value="Skyddsronder"/>
                    <xsd:enumeration value="Säkerhet"/>
                    <xsd:enumeration value="Tillgänglighet"/>
                    <xsd:enumeration value="Tjänstledighet"/>
                  </xsd:restriction>
                </xsd:simpleType>
              </xsd:element>
            </xsd:sequence>
          </xsd:extension>
        </xsd:complexContent>
      </xsd:complexType>
    </xsd:element>
    <xsd:element name="Ledning_x0020_och_x0020_styrning" ma:index="10" nillable="true" ma:displayName="Ledning och styrning" ma:format="Dropdown" ma:internalName="Ledning_x0020_och_x0020_styrning">
      <xsd:complexType>
        <xsd:complexContent>
          <xsd:extension base="dms:MultiChoice">
            <xsd:sequence>
              <xsd:element name="Value" maxOccurs="unbounded" minOccurs="0" nillable="true">
                <xsd:simpleType>
                  <xsd:restriction base="dms:Choice">
                    <xsd:enumeration value="Avtal"/>
                    <xsd:enumeration value="Bokslut"/>
                    <xsd:enumeration value="Budget"/>
                    <xsd:enumeration value="Förbättringsarbete"/>
                    <xsd:enumeration value="GDPR"/>
                    <xsd:enumeration value="Intressepolitik"/>
                    <xsd:enumeration value="Juridiskt stöd"/>
                    <xsd:enumeration value="Kallelse"/>
                    <xsd:enumeration value="Kontroll"/>
                    <xsd:enumeration value="Ledstjärnor"/>
                    <xsd:enumeration value="Planering"/>
                    <xsd:enumeration value="Protokoll"/>
                    <xsd:enumeration value="Protokoll och kallelser"/>
                    <xsd:enumeration value="PUL"/>
                    <xsd:enumeration value="Rättsfrågor"/>
                    <xsd:enumeration value="Rättsfrågor och juridiskt stöd"/>
                    <xsd:enumeration value="Samverkan med fackliga organisationer"/>
                    <xsd:enumeration value="Sekretess"/>
                    <xsd:enumeration value="Säkerhet"/>
                    <xsd:enumeration value="Uppföljning/utvärdering"/>
                    <xsd:enumeration value="Upphandling och inköp"/>
                    <xsd:enumeration value="Verksamhetsplan"/>
                    <xsd:enumeration value="Verksamhetsinriktning"/>
                    <xsd:enumeration value="Vision"/>
                    <xsd:enumeration value="Värdegrund"/>
                  </xsd:restriction>
                </xsd:simpleType>
              </xsd:element>
            </xsd:sequence>
          </xsd:extension>
        </xsd:complexContent>
      </xsd:complexType>
    </xsd:element>
    <xsd:element name="Organisation" ma:index="11" nillable="true" ma:displayName="Organisation" ma:internalName="Organisation">
      <xsd:complexType>
        <xsd:complexContent>
          <xsd:extension base="dms:MultiChoice">
            <xsd:sequence>
              <xsd:element name="Value" maxOccurs="unbounded" minOccurs="0" nillable="true">
                <xsd:simpleType>
                  <xsd:restriction base="dms:Choice">
                    <xsd:enumeration value="Organisation"/>
                    <xsd:enumeration value="Administration"/>
                    <xsd:enumeration value="Ansvarsfördelning"/>
                    <xsd:enumeration value="Delegationsordning"/>
                    <xsd:enumeration value="Ekonomi"/>
                    <xsd:enumeration value="Enheter"/>
                    <xsd:enumeration value="Facket"/>
                    <xsd:enumeration value="Idrottsservice"/>
                    <xsd:enumeration value="Idrottsservice Småland AB"/>
                    <xsd:enumeration value="Kanslier"/>
                    <xsd:enumeration value="Ledningen"/>
                    <xsd:enumeration value="SISU"/>
                    <xsd:enumeration value="Styrelsen"/>
                  </xsd:restriction>
                </xsd:simpleType>
              </xsd:element>
            </xsd:sequence>
          </xsd:extension>
        </xsd:complexContent>
      </xsd:complexType>
    </xsd:element>
    <xsd:element name="Dokumenttyp" ma:index="12" ma:displayName="Dokumenttyp" ma:format="Dropdown" ma:internalName="Dokumenttyp">
      <xsd:simpleType>
        <xsd:restriction base="dms:Choice">
          <xsd:enumeration value="Ansökan"/>
          <xsd:enumeration value="Avtal"/>
          <xsd:enumeration value="Blankett"/>
          <xsd:enumeration value="Enkät"/>
          <xsd:enumeration value="Film"/>
          <xsd:enumeration value="Foto"/>
          <xsd:enumeration value="Inbjudan"/>
          <xsd:enumeration value="Kallelse"/>
          <xsd:enumeration value="Lathund"/>
          <xsd:enumeration value="Logotyp"/>
          <xsd:enumeration value="Mall"/>
          <xsd:enumeration value="Manual"/>
          <xsd:enumeration value="Minnesanteckning"/>
          <xsd:enumeration value="Nyhet"/>
          <xsd:enumeration value="Presentation"/>
          <xsd:enumeration value="Protokoll"/>
          <xsd:enumeration value="Rapport"/>
          <xsd:enumeration value="Redovisning"/>
          <xsd:enumeration value="Register"/>
          <xsd:enumeration value="Statistik"/>
          <xsd:enumeration value="Styrdokument"/>
          <xsd:enumeration value="Trycksak"/>
        </xsd:restriction>
      </xsd:simpleType>
    </xsd:element>
    <xsd:element name="Ägare" ma:index="13" ma:displayName="Ägare" ma:indexed="true" ma:list="UserInfo" ma:SharePointGroup="0" ma:internalName="_x00c4_gar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drott" ma:index="19" nillable="true" ma:displayName="Idrott" ma:internalName="Idrott">
      <xsd:complexType>
        <xsd:complexContent>
          <xsd:extension base="dms:MultiChoice">
            <xsd:sequence>
              <xsd:element name="Value" maxOccurs="unbounded" minOccurs="0" nillable="true">
                <xsd:simpleType>
                  <xsd:restriction base="dms:Choice">
                    <xsd:enumeration value="Amerikansk fotboll"/>
                    <xsd:enumeration value="Badminton"/>
                    <xsd:enumeration value="Bandy"/>
                    <xsd:enumeration value="Bangolf"/>
                    <xsd:enumeration value="Baseboll och Softboll"/>
                    <xsd:enumeration value="Basket"/>
                    <xsd:enumeration value="Biljard"/>
                    <xsd:enumeration value="Bilsport"/>
                    <xsd:enumeration value="Bob och Rodel"/>
                    <xsd:enumeration value="Bordtennis"/>
                    <xsd:enumeration value="Boule"/>
                    <xsd:enumeration value="Bowling"/>
                    <xsd:enumeration value="Boxning"/>
                    <xsd:enumeration value="Brottning"/>
                    <xsd:enumeration value="Budo och Kampsport"/>
                    <xsd:enumeration value="Bågskytte"/>
                    <xsd:enumeration value="Cricket"/>
                    <xsd:enumeration value="Curling"/>
                    <xsd:enumeration value="Cykel"/>
                    <xsd:enumeration value="Danssport"/>
                    <xsd:enumeration value="Dart"/>
                    <xsd:enumeration value="Draghundsport"/>
                    <xsd:enumeration value="Dragkamp"/>
                    <xsd:enumeration value="Flygsport"/>
                    <xsd:enumeration value="Fotboll"/>
                    <xsd:enumeration value="Friidrott"/>
                    <xsd:enumeration value="Frisbee"/>
                    <xsd:enumeration value="Fäktning"/>
                    <xsd:enumeration value="Golf"/>
                    <xsd:enumeration value="Gymnastik"/>
                    <xsd:enumeration value="Gång och vandring"/>
                    <xsd:enumeration value="Handboll"/>
                    <xsd:enumeration value="Innebandy"/>
                    <xsd:enumeration value="Ishockey"/>
                    <xsd:enumeration value="Issegling"/>
                    <xsd:enumeration value="Judo"/>
                    <xsd:enumeration value="Kanot"/>
                    <xsd:enumeration value="Karate"/>
                    <xsd:enumeration value="Klättring"/>
                    <xsd:enumeration value="Konståkning"/>
                    <xsd:enumeration value="Korpen"/>
                    <xsd:enumeration value="Landhockey"/>
                    <xsd:enumeration value="Motorcykel"/>
                    <xsd:enumeration value="Mångkamp"/>
                    <xsd:enumeration value="Parasport"/>
                    <xsd:enumeration value="Racerbåt"/>
                    <xsd:enumeration value="Ridsport"/>
                    <xsd:enumeration value="Rodd"/>
                    <xsd:enumeration value="Rugby"/>
                    <xsd:enumeration value="Segling"/>
                    <xsd:enumeration value="Simsport"/>
                    <xsd:enumeration value="Skateboard"/>
                    <xsd:enumeration value="Skidor"/>
                    <xsd:enumeration value="Skidskytte"/>
                    <xsd:enumeration value="Skridsko"/>
                    <xsd:enumeration value="Skyttesport"/>
                    <xsd:enumeration value="Sportdykning"/>
                    <xsd:enumeration value="Squash"/>
                    <xsd:enumeration value="Styrkelyft"/>
                    <xsd:enumeration value="Taekwondo"/>
                    <xsd:enumeration value="Tennis"/>
                    <xsd:enumeration value="Triathlon"/>
                    <xsd:enumeration value="Tyngdlyftning"/>
                    <xsd:enumeration value="Varpa"/>
                    <xsd:enumeration value="Vattenskidor och Wakeboard"/>
                    <xsd:enumeration value="Volleyboll"/>
                  </xsd:restriction>
                </xsd:simpleType>
              </xsd:element>
            </xsd:sequence>
          </xsd:extension>
        </xsd:complexContent>
      </xsd:complexType>
    </xsd:element>
    <xsd:element name="År" ma:index="20" ma:displayName="År" ma:format="Dropdown" ma:internalName="_x00c5_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enumeration value="2031"/>
          <xsd:enumeration value="2032"/>
          <xsd:enumeration value="2033"/>
          <xsd:enumeration value="2034"/>
          <xsd:enumeration value="2035"/>
          <xsd:enumeration value="2036"/>
          <xsd:enumeration value="2037"/>
          <xsd:enumeration value="2038"/>
          <xsd:enumeration value="2039"/>
        </xsd:restriction>
      </xsd:simpleType>
    </xsd:element>
    <xsd:element name="Plats" ma:index="21" nillable="true" ma:displayName="Plats" ma:internalName="Plats">
      <xsd:complexType>
        <xsd:complexContent>
          <xsd:extension base="dms:MultiChoice">
            <xsd:sequence>
              <xsd:element name="Value" maxOccurs="unbounded" minOccurs="0" nillable="true">
                <xsd:simpleType>
                  <xsd:restriction base="dms:Choice">
                    <xsd:enumeration value="Alvesta"/>
                    <xsd:enumeration value="Aneby"/>
                    <xsd:enumeration value="Borgholm"/>
                    <xsd:enumeration value="Eksjö"/>
                    <xsd:enumeration value="Emmaboda"/>
                    <xsd:enumeration value="Gislaved"/>
                    <xsd:enumeration value="Gnosjö"/>
                    <xsd:enumeration value="Habo"/>
                    <xsd:enumeration value="Hultsfred"/>
                    <xsd:enumeration value="Högsby"/>
                    <xsd:enumeration value="Jönköping"/>
                    <xsd:enumeration value="Kalmar"/>
                    <xsd:enumeration value="Lessebo"/>
                    <xsd:enumeration value="Ljungby"/>
                    <xsd:enumeration value="Markaryd"/>
                    <xsd:enumeration value="Mullsjö"/>
                    <xsd:enumeration value="Mönsterås"/>
                    <xsd:enumeration value="Mörbylånga"/>
                    <xsd:enumeration value="Nybro"/>
                    <xsd:enumeration value="Nässjö"/>
                    <xsd:enumeration value="Oskarshamn"/>
                    <xsd:enumeration value="Sävsjö"/>
                    <xsd:enumeration value="Tingsryd"/>
                    <xsd:enumeration value="Torsås"/>
                    <xsd:enumeration value="Tranås"/>
                    <xsd:enumeration value="Uppvidinge"/>
                    <xsd:enumeration value="Vaggeryd"/>
                    <xsd:enumeration value="Vetlanda"/>
                    <xsd:enumeration value="Vimmerby"/>
                    <xsd:enumeration value="Värnamo"/>
                    <xsd:enumeration value="Västervik"/>
                    <xsd:enumeration value="Växjö"/>
                    <xsd:enumeration value="Älmhult"/>
                    <xsd:enumeration value="Jönköpings län"/>
                    <xsd:enumeration value="Kronobergs län"/>
                    <xsd:enumeration value="Kalmar län"/>
                    <xsd:enumeration value="Småland"/>
                  </xsd:restriction>
                </xsd:simple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Verksamhet_x0020_och_x0020_projekt" ma:index="24" nillable="true" ma:displayName="Verksamhet och projekt" ma:format="Dropdown" ma:internalName="Verksamhet_x0020_och_x0020_projekt">
      <xsd:complexType>
        <xsd:complexContent>
          <xsd:extension base="dms:MultiChoice">
            <xsd:sequence>
              <xsd:element name="Value" maxOccurs="unbounded" minOccurs="0" nillable="true">
                <xsd:simpleType>
                  <xsd:restriction base="dms:Choice">
                    <xsd:enumeration value="Kommunplan"/>
                    <xsd:enumeration value="Kommunbesök"/>
                    <xsd:enumeration value="LOK-stöd"/>
                  </xsd:restriction>
                </xsd:simpleType>
              </xsd:element>
            </xsd:sequence>
          </xsd:extension>
        </xsd:complexContent>
      </xsd:complexType>
    </xsd:element>
    <xsd:element name="TaxCatchAll" ma:index="29" nillable="true" ma:displayName="Taxonomy Catch All Column" ma:hidden="true" ma:list="{274c4eb0-7943-4fed-8c33-ebb7a79d05a4}" ma:internalName="TaxCatchAll" ma:showField="CatchAllData" ma:web="9166145a-4600-458e-824d-b990ec7204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68472e-3356-4fb2-88e6-7b58803570a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569f3a60-3ad3-4329-af7f-6cf4f85e1abb" ma:termSetId="09814cd3-568e-fe90-9814-8d621ff8fb84" ma:anchorId="fba54fb3-c3e1-fe81-a776-ca4b69148c4d" ma:open="true" ma:isKeyword="false">
      <xsd:complexType>
        <xsd:sequence>
          <xsd:element ref="pc:Terms" minOccurs="0" maxOccurs="1"/>
        </xsd:sequence>
      </xsd:complex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kumenttyp xmlns="9166145a-4600-458e-824d-b990ec72042f">Mall</Dokumenttyp>
    <Plats xmlns="9166145a-4600-458e-824d-b990ec72042f"/>
    <Ledning_x0020_och_x0020_styrning xmlns="9166145a-4600-458e-824d-b990ec72042f"/>
    <Verksamhet_x0020_och_x0020_projekt xmlns="9166145a-4600-458e-824d-b990ec72042f" xsi:nil="true"/>
    <Anställning_x0020_och_x0020_arbetsmiljö xmlns="9166145a-4600-458e-824d-b990ec72042f" xsi:nil="true"/>
    <Ägare xmlns="9166145a-4600-458e-824d-b990ec72042f">
      <UserInfo>
        <DisplayName>Therese Karlsson (RF-SISU Småland)</DisplayName>
        <AccountId>29</AccountId>
        <AccountType/>
      </UserInfo>
    </Ägare>
    <Stöd_x0020_och_x0020_support xmlns="9166145a-4600-458e-824d-b990ec72042f">
      <Value>Stöd och support</Value>
    </Stöd_x0020_och_x0020_support>
    <År xmlns="9166145a-4600-458e-824d-b990ec72042f"/>
    <Organisation xmlns="9166145a-4600-458e-824d-b990ec72042f" xsi:nil="true"/>
    <Idrott xmlns="9166145a-4600-458e-824d-b990ec72042f" xsi:nil="true"/>
    <TaxCatchAll xmlns="9166145a-4600-458e-824d-b990ec72042f" xsi:nil="true"/>
    <lcf76f155ced4ddcb4097134ff3c332f xmlns="1368472e-3356-4fb2-88e6-7b58803570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0BE6A2-9143-4E4C-B094-368C10AD1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6145a-4600-458e-824d-b990ec72042f"/>
    <ds:schemaRef ds:uri="1368472e-3356-4fb2-88e6-7b58803570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CA5B29-39D4-469E-A8F4-BDB05FEDDD6B}">
  <ds:schemaRefs>
    <ds:schemaRef ds:uri="http://schemas.microsoft.com/sharepoint/v3/contenttype/forms"/>
  </ds:schemaRefs>
</ds:datastoreItem>
</file>

<file path=customXml/itemProps3.xml><?xml version="1.0" encoding="utf-8"?>
<ds:datastoreItem xmlns:ds="http://schemas.openxmlformats.org/officeDocument/2006/customXml" ds:itemID="{232F8D52-1705-42BB-82AF-B6182F9801E2}">
  <ds:schemaRefs>
    <ds:schemaRef ds:uri="http://purl.org/dc/elements/1.1/"/>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1368472e-3356-4fb2-88e6-7b58803570aa"/>
    <ds:schemaRef ds:uri="9166145a-4600-458e-824d-b990ec72042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Eksjö BK</Template>
  <TotalTime>69</TotalTime>
  <Words>180</Words>
  <Application>Microsoft Office PowerPoint</Application>
  <PresentationFormat>Anpassad</PresentationFormat>
  <Paragraphs>16</Paragraphs>
  <Slides>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vt:i4>
      </vt:variant>
    </vt:vector>
  </HeadingPairs>
  <TitlesOfParts>
    <vt:vector size="6" baseType="lpstr">
      <vt:lpstr>Arial</vt:lpstr>
      <vt:lpstr>Arial Black</vt:lpstr>
      <vt:lpstr>Mercury Text G2 Roman</vt:lpstr>
      <vt:lpstr>Proxima Nova Extrabold</vt:lpstr>
      <vt:lpstr>Office-tema</vt:lpstr>
      <vt:lpstr>Välkommen på Kick-off!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Therese Karlsson (RF-SISU Småland)</dc:creator>
  <cp:lastModifiedBy>Anders Nohlqvist</cp:lastModifiedBy>
  <cp:revision>4</cp:revision>
  <cp:lastPrinted>2024-08-22T18:15:11Z</cp:lastPrinted>
  <dcterms:created xsi:type="dcterms:W3CDTF">2024-08-19T09:29:13Z</dcterms:created>
  <dcterms:modified xsi:type="dcterms:W3CDTF">2024-08-25T12:53:27Z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0x0101001D9797FC9EE29C44890442970D06BA7F</vt:lpwstr>
  </property>
</Properties>
</file>