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6" r:id="rId2"/>
  </p:sldMasterIdLst>
  <p:sldIdLst>
    <p:sldId id="256" r:id="rId3"/>
    <p:sldId id="267" r:id="rId4"/>
    <p:sldId id="270" r:id="rId5"/>
    <p:sldId id="271" r:id="rId6"/>
    <p:sldId id="272" r:id="rId7"/>
    <p:sldId id="283" r:id="rId8"/>
    <p:sldId id="273" r:id="rId9"/>
    <p:sldId id="274" r:id="rId10"/>
    <p:sldId id="282" r:id="rId11"/>
    <p:sldId id="275" r:id="rId12"/>
    <p:sldId id="277" r:id="rId13"/>
    <p:sldId id="284" r:id="rId14"/>
    <p:sldId id="279" r:id="rId15"/>
    <p:sldId id="281" r:id="rId16"/>
    <p:sldId id="280" r:id="rId17"/>
    <p:sldId id="285" r:id="rId18"/>
  </p:sldIdLst>
  <p:sldSz cx="12192000" cy="6858000"/>
  <p:notesSz cx="6858000" cy="9144000"/>
  <p:embeddedFontLst>
    <p:embeddedFont>
      <p:font typeface="Bebas Neue Bold" panose="020B0606020202050201" charset="0"/>
      <p:bold r:id="rId19"/>
    </p:embeddedFont>
    <p:embeddedFont>
      <p:font typeface="Roboto" panose="02000000000000000000" pitchFamily="2" charset="0"/>
      <p:regular r:id="rId20"/>
      <p:bold r:id="rId21"/>
      <p:italic r:id="rId22"/>
      <p:boldItalic r:id="rId23"/>
    </p:embeddedFont>
    <p:embeddedFont>
      <p:font typeface="ROBOTO LIGHT" panose="02000000000000000000" pitchFamily="2" charset="0"/>
      <p:regular r:id="rId24"/>
      <p:italic r:id="rId2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72F"/>
    <a:srgbClr val="005D2F"/>
    <a:srgbClr val="055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6357" autoAdjust="0"/>
  </p:normalViewPr>
  <p:slideViewPr>
    <p:cSldViewPr snapToGrid="0" showGuides="1">
      <p:cViewPr varScale="1">
        <p:scale>
          <a:sx n="133" d="100"/>
          <a:sy n="133" d="100"/>
        </p:scale>
        <p:origin x="1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us Persson" userId="d163d1b3-effd-4c36-bc59-11973c95b8c7" providerId="ADAL" clId="{7BD53A85-4AA8-425F-8DC0-91B50B6C52D7}"/>
    <pc:docChg chg="custSel delSld modSld">
      <pc:chgData name="Linus Persson" userId="d163d1b3-effd-4c36-bc59-11973c95b8c7" providerId="ADAL" clId="{7BD53A85-4AA8-425F-8DC0-91B50B6C52D7}" dt="2025-04-03T13:14:06.408" v="131" actId="20577"/>
      <pc:docMkLst>
        <pc:docMk/>
      </pc:docMkLst>
      <pc:sldChg chg="modSp mod">
        <pc:chgData name="Linus Persson" userId="d163d1b3-effd-4c36-bc59-11973c95b8c7" providerId="ADAL" clId="{7BD53A85-4AA8-425F-8DC0-91B50B6C52D7}" dt="2025-04-03T13:03:26.639" v="3" actId="20577"/>
        <pc:sldMkLst>
          <pc:docMk/>
          <pc:sldMk cId="914963158" sldId="256"/>
        </pc:sldMkLst>
        <pc:spChg chg="mod">
          <ac:chgData name="Linus Persson" userId="d163d1b3-effd-4c36-bc59-11973c95b8c7" providerId="ADAL" clId="{7BD53A85-4AA8-425F-8DC0-91B50B6C52D7}" dt="2025-04-03T13:03:26.639" v="3" actId="20577"/>
          <ac:spMkLst>
            <pc:docMk/>
            <pc:sldMk cId="914963158" sldId="256"/>
            <ac:spMk id="3" creationId="{2BBE9634-30C6-0674-2F5C-78D5EEB079B9}"/>
          </ac:spMkLst>
        </pc:spChg>
      </pc:sldChg>
      <pc:sldChg chg="modSp mod">
        <pc:chgData name="Linus Persson" userId="d163d1b3-effd-4c36-bc59-11973c95b8c7" providerId="ADAL" clId="{7BD53A85-4AA8-425F-8DC0-91B50B6C52D7}" dt="2025-04-03T13:04:13.311" v="36" actId="20577"/>
        <pc:sldMkLst>
          <pc:docMk/>
          <pc:sldMk cId="1433259908" sldId="272"/>
        </pc:sldMkLst>
        <pc:spChg chg="mod">
          <ac:chgData name="Linus Persson" userId="d163d1b3-effd-4c36-bc59-11973c95b8c7" providerId="ADAL" clId="{7BD53A85-4AA8-425F-8DC0-91B50B6C52D7}" dt="2025-04-03T13:04:13.311" v="36" actId="20577"/>
          <ac:spMkLst>
            <pc:docMk/>
            <pc:sldMk cId="1433259908" sldId="272"/>
            <ac:spMk id="3" creationId="{AB9EF330-B8A7-7B64-8B12-677674657FA5}"/>
          </ac:spMkLst>
        </pc:spChg>
      </pc:sldChg>
      <pc:sldChg chg="delSp modSp mod">
        <pc:chgData name="Linus Persson" userId="d163d1b3-effd-4c36-bc59-11973c95b8c7" providerId="ADAL" clId="{7BD53A85-4AA8-425F-8DC0-91B50B6C52D7}" dt="2025-04-03T13:12:53.601" v="126" actId="6549"/>
        <pc:sldMkLst>
          <pc:docMk/>
          <pc:sldMk cId="3626957337" sldId="275"/>
        </pc:sldMkLst>
        <pc:spChg chg="mod">
          <ac:chgData name="Linus Persson" userId="d163d1b3-effd-4c36-bc59-11973c95b8c7" providerId="ADAL" clId="{7BD53A85-4AA8-425F-8DC0-91B50B6C52D7}" dt="2025-04-03T13:12:53.601" v="126" actId="6549"/>
          <ac:spMkLst>
            <pc:docMk/>
            <pc:sldMk cId="3626957337" sldId="275"/>
            <ac:spMk id="3" creationId="{AB9EF330-B8A7-7B64-8B12-677674657FA5}"/>
          </ac:spMkLst>
        </pc:spChg>
        <pc:picChg chg="del">
          <ac:chgData name="Linus Persson" userId="d163d1b3-effd-4c36-bc59-11973c95b8c7" providerId="ADAL" clId="{7BD53A85-4AA8-425F-8DC0-91B50B6C52D7}" dt="2025-04-03T13:10:02.214" v="91" actId="478"/>
          <ac:picMkLst>
            <pc:docMk/>
            <pc:sldMk cId="3626957337" sldId="275"/>
            <ac:picMk id="5" creationId="{3C0DE01C-4144-A3BE-5787-33A7F6283DF2}"/>
          </ac:picMkLst>
        </pc:picChg>
      </pc:sldChg>
      <pc:sldChg chg="del">
        <pc:chgData name="Linus Persson" userId="d163d1b3-effd-4c36-bc59-11973c95b8c7" providerId="ADAL" clId="{7BD53A85-4AA8-425F-8DC0-91B50B6C52D7}" dt="2025-04-03T13:13:05.378" v="127" actId="2696"/>
        <pc:sldMkLst>
          <pc:docMk/>
          <pc:sldMk cId="4146241374" sldId="276"/>
        </pc:sldMkLst>
      </pc:sldChg>
      <pc:sldChg chg="modSp mod">
        <pc:chgData name="Linus Persson" userId="d163d1b3-effd-4c36-bc59-11973c95b8c7" providerId="ADAL" clId="{7BD53A85-4AA8-425F-8DC0-91B50B6C52D7}" dt="2025-04-03T13:12:44.002" v="125" actId="20577"/>
        <pc:sldMkLst>
          <pc:docMk/>
          <pc:sldMk cId="2343061323" sldId="282"/>
        </pc:sldMkLst>
        <pc:spChg chg="mod">
          <ac:chgData name="Linus Persson" userId="d163d1b3-effd-4c36-bc59-11973c95b8c7" providerId="ADAL" clId="{7BD53A85-4AA8-425F-8DC0-91B50B6C52D7}" dt="2025-04-03T13:12:44.002" v="125" actId="20577"/>
          <ac:spMkLst>
            <pc:docMk/>
            <pc:sldMk cId="2343061323" sldId="282"/>
            <ac:spMk id="3" creationId="{AB9EF330-B8A7-7B64-8B12-677674657FA5}"/>
          </ac:spMkLst>
        </pc:spChg>
      </pc:sldChg>
      <pc:sldChg chg="modSp mod">
        <pc:chgData name="Linus Persson" userId="d163d1b3-effd-4c36-bc59-11973c95b8c7" providerId="ADAL" clId="{7BD53A85-4AA8-425F-8DC0-91B50B6C52D7}" dt="2025-04-03T13:14:06.408" v="131" actId="20577"/>
        <pc:sldMkLst>
          <pc:docMk/>
          <pc:sldMk cId="3269351084" sldId="285"/>
        </pc:sldMkLst>
        <pc:spChg chg="mod">
          <ac:chgData name="Linus Persson" userId="d163d1b3-effd-4c36-bc59-11973c95b8c7" providerId="ADAL" clId="{7BD53A85-4AA8-425F-8DC0-91B50B6C52D7}" dt="2025-04-03T13:14:06.408" v="131" actId="20577"/>
          <ac:spMkLst>
            <pc:docMk/>
            <pc:sldMk cId="3269351084" sldId="285"/>
            <ac:spMk id="3" creationId="{2BBE9634-30C6-0674-2F5C-78D5EEB079B9}"/>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1939557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52F78-B829-830D-EA06-B200B328F088}"/>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6B1E8F-3D4E-4167-1669-B1D4233BA7ED}"/>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3AD80AF-C5F7-0814-E9E8-3DFB0C65F2C6}"/>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253085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3522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5014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45105-D77E-2D81-1090-5D355B64B120}"/>
              </a:ext>
            </a:extLst>
          </p:cNvPr>
          <p:cNvSpPr>
            <a:spLocks noGrp="1"/>
          </p:cNvSpPr>
          <p:nvPr>
            <p:ph type="title"/>
          </p:nvPr>
        </p:nvSpPr>
        <p:spPr>
          <a:xfrm>
            <a:off x="1671119" y="2647030"/>
            <a:ext cx="8631725" cy="1563939"/>
          </a:xfrm>
        </p:spPr>
        <p:txBody>
          <a:bodyPr/>
          <a:lstStyle>
            <a:lvl1pPr>
              <a:defRPr sz="96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09546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60079"/>
            <a:ext cx="3932237" cy="3182214"/>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1843535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2" y="923453"/>
            <a:ext cx="3932237" cy="311884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2"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017895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821311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84375"/>
            <a:ext cx="6633172" cy="2387600"/>
          </a:xfrm>
        </p:spPr>
        <p:txBody>
          <a:bodyPr anchor="b"/>
          <a:lstStyle>
            <a:lvl1pPr algn="ctr">
              <a:defRPr sz="6000"/>
            </a:lvl1pPr>
          </a:lstStyle>
          <a:p>
            <a:r>
              <a:rPr lang="sv-SE" dirty="0"/>
              <a:t>Klicka här för att ändra mall för rubrikformat</a:t>
            </a:r>
          </a:p>
        </p:txBody>
      </p:sp>
    </p:spTree>
    <p:extLst>
      <p:ext uri="{BB962C8B-B14F-4D97-AF65-F5344CB8AC3E}">
        <p14:creationId xmlns:p14="http://schemas.microsoft.com/office/powerpoint/2010/main" val="3888380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290997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40344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2" name="Rubrik 1">
            <a:extLst>
              <a:ext uri="{FF2B5EF4-FFF2-40B4-BE49-F238E27FC236}">
                <a16:creationId xmlns:a16="http://schemas.microsoft.com/office/drawing/2014/main" id="{920D785A-13C6-ECAA-9118-0BF058A8F32E}"/>
              </a:ext>
            </a:extLst>
          </p:cNvPr>
          <p:cNvSpPr>
            <a:spLocks noGrp="1"/>
          </p:cNvSpPr>
          <p:nvPr>
            <p:ph type="ctrTitle"/>
          </p:nvPr>
        </p:nvSpPr>
        <p:spPr>
          <a:xfrm>
            <a:off x="1524000" y="1457342"/>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E46C50A-0FBC-F75A-AC43-776229445F46}"/>
              </a:ext>
            </a:extLst>
          </p:cNvPr>
          <p:cNvSpPr>
            <a:spLocks noGrp="1"/>
          </p:cNvSpPr>
          <p:nvPr>
            <p:ph type="subTitle" idx="1"/>
          </p:nvPr>
        </p:nvSpPr>
        <p:spPr>
          <a:xfrm>
            <a:off x="1524000" y="3937017"/>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870965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135660037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C2FE66E-6EE9-50EC-DBE0-62C50B0CDCC4}"/>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71480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574143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8" name="Rubrik 1">
            <a:extLst>
              <a:ext uri="{FF2B5EF4-FFF2-40B4-BE49-F238E27FC236}">
                <a16:creationId xmlns:a16="http://schemas.microsoft.com/office/drawing/2014/main" id="{6673C82F-CAE3-4ECD-925C-6A6467DA5F8E}"/>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9" name="Platshållare för innehåll 2">
            <a:extLst>
              <a:ext uri="{FF2B5EF4-FFF2-40B4-BE49-F238E27FC236}">
                <a16:creationId xmlns:a16="http://schemas.microsoft.com/office/drawing/2014/main" id="{58E8D033-BED2-3222-CE9D-BF8460C3A303}"/>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3">
            <a:extLst>
              <a:ext uri="{FF2B5EF4-FFF2-40B4-BE49-F238E27FC236}">
                <a16:creationId xmlns:a16="http://schemas.microsoft.com/office/drawing/2014/main" id="{6FD81A41-CEDB-3C78-F47D-7DBEC697AA1A}"/>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67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522341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22071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6" name="Rubrik 1">
            <a:extLst>
              <a:ext uri="{FF2B5EF4-FFF2-40B4-BE49-F238E27FC236}">
                <a16:creationId xmlns:a16="http://schemas.microsoft.com/office/drawing/2014/main" id="{E2E70049-804A-60F6-567C-169BE31244A9}"/>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341145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05758"/>
            <a:ext cx="3932237" cy="3236535"/>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4189846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3" y="896293"/>
            <a:ext cx="3932237" cy="314600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3"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100983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Tree>
    <p:extLst>
      <p:ext uri="{BB962C8B-B14F-4D97-AF65-F5344CB8AC3E}">
        <p14:creationId xmlns:p14="http://schemas.microsoft.com/office/powerpoint/2010/main" val="1106131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13411"/>
            <a:ext cx="6633172" cy="2387600"/>
          </a:xfrm>
        </p:spPr>
        <p:txBody>
          <a:bodyPr anchor="b"/>
          <a:lstStyle>
            <a:lvl1pPr algn="ctr">
              <a:defRPr sz="6000"/>
            </a:lvl1pPr>
          </a:lstStyle>
          <a:p>
            <a:r>
              <a:rPr lang="sv-SE"/>
              <a:t>Klicka här för att ändra mall för rubrikformat</a:t>
            </a:r>
          </a:p>
        </p:txBody>
      </p:sp>
    </p:spTree>
    <p:extLst>
      <p:ext uri="{BB962C8B-B14F-4D97-AF65-F5344CB8AC3E}">
        <p14:creationId xmlns:p14="http://schemas.microsoft.com/office/powerpoint/2010/main" val="3984105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3257852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24358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
        <p:nvSpPr>
          <p:cNvPr id="12" name="Rubrik 1">
            <a:extLst>
              <a:ext uri="{FF2B5EF4-FFF2-40B4-BE49-F238E27FC236}">
                <a16:creationId xmlns:a16="http://schemas.microsoft.com/office/drawing/2014/main" id="{6196F46B-0C60-B19B-CAB1-4C5ABF63EBDA}"/>
              </a:ext>
            </a:extLst>
          </p:cNvPr>
          <p:cNvSpPr txBox="1">
            <a:spLocks/>
          </p:cNvSpPr>
          <p:nvPr userDrawn="1"/>
        </p:nvSpPr>
        <p:spPr>
          <a:xfrm>
            <a:off x="1674891" y="851025"/>
            <a:ext cx="6633172" cy="3286408"/>
          </a:xfrm>
          <a:prstGeom prst="rect">
            <a:avLst/>
          </a:prstGeom>
        </p:spPr>
        <p:txBody>
          <a:bodyPr vert="horz" lIns="91440" tIns="45720" rIns="91440" bIns="45720" rtlCol="0" anchor="t">
            <a:noAutofit/>
          </a:bodyPr>
          <a:lstStyle>
            <a:lvl1pPr algn="l" defTabSz="914400" rtl="0" eaLnBrk="1" latinLnBrk="0" hangingPunct="1">
              <a:lnSpc>
                <a:spcPct val="70000"/>
              </a:lnSpc>
              <a:spcBef>
                <a:spcPct val="0"/>
              </a:spcBef>
              <a:buNone/>
              <a:defRPr sz="8000" b="1" i="0" kern="1200">
                <a:solidFill>
                  <a:schemeClr val="bg1"/>
                </a:solidFill>
                <a:latin typeface="Bebas Neue Bold" panose="020B0606020202050201" pitchFamily="34" charset="77"/>
                <a:ea typeface="+mj-ea"/>
                <a:cs typeface="+mj-cs"/>
              </a:defRPr>
            </a:lvl1pPr>
          </a:lstStyle>
          <a:p>
            <a:endParaRPr lang="sv-SE" dirty="0"/>
          </a:p>
        </p:txBody>
      </p:sp>
    </p:spTree>
    <p:extLst>
      <p:ext uri="{BB962C8B-B14F-4D97-AF65-F5344CB8AC3E}">
        <p14:creationId xmlns:p14="http://schemas.microsoft.com/office/powerpoint/2010/main" val="37203771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82525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2025-04-03</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44049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61A4B4A-68AC-DCA4-79D6-336302B5072D}"/>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2025-04-03</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8"/>
          <a:stretch>
            <a:fillRect/>
          </a:stretch>
        </p:blipFill>
        <p:spPr>
          <a:xfrm>
            <a:off x="10350378" y="0"/>
            <a:ext cx="1003422" cy="1264920"/>
          </a:xfrm>
          <a:prstGeom prst="rect">
            <a:avLst/>
          </a:prstGeom>
        </p:spPr>
      </p:pic>
    </p:spTree>
    <p:extLst>
      <p:ext uri="{BB962C8B-B14F-4D97-AF65-F5344CB8AC3E}">
        <p14:creationId xmlns:p14="http://schemas.microsoft.com/office/powerpoint/2010/main" val="3260979641"/>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674" r:id="rId4"/>
    <p:sldLayoutId id="2147483655" r:id="rId5"/>
    <p:sldLayoutId id="2147483661" r:id="rId6"/>
    <p:sldLayoutId id="2147483675" r:id="rId7"/>
    <p:sldLayoutId id="2147483650" r:id="rId8"/>
    <p:sldLayoutId id="2147483651" r:id="rId9"/>
    <p:sldLayoutId id="2147483652" r:id="rId10"/>
    <p:sldLayoutId id="2147483660" r:id="rId11"/>
    <p:sldLayoutId id="2147483653" r:id="rId12"/>
    <p:sldLayoutId id="2147483654" r:id="rId13"/>
    <p:sldLayoutId id="2147483656" r:id="rId14"/>
    <p:sldLayoutId id="2147483657" r:id="rId15"/>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D9B18E5-43A2-D47F-C70F-6C377E90ABB1}"/>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2025-04-03</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5"/>
          <a:stretch>
            <a:fillRect/>
          </a:stretch>
        </p:blipFill>
        <p:spPr>
          <a:xfrm>
            <a:off x="10350378" y="0"/>
            <a:ext cx="1003422" cy="1264920"/>
          </a:xfrm>
          <a:prstGeom prst="rect">
            <a:avLst/>
          </a:prstGeom>
        </p:spPr>
      </p:pic>
    </p:spTree>
    <p:extLst>
      <p:ext uri="{BB962C8B-B14F-4D97-AF65-F5344CB8AC3E}">
        <p14:creationId xmlns:p14="http://schemas.microsoft.com/office/powerpoint/2010/main" val="31787794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team.intersport.se/byttorps-if" TargetMode="External"/><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2786571"/>
            <a:ext cx="9144000" cy="2387600"/>
          </a:xfrm>
        </p:spPr>
        <p:txBody>
          <a:bodyPr/>
          <a:lstStyle/>
          <a:p>
            <a:r>
              <a:rPr lang="sv-SE" dirty="0"/>
              <a:t>FÖRÄLDRAMÖTE</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174171"/>
            <a:ext cx="9144000" cy="1655762"/>
          </a:xfrm>
        </p:spPr>
        <p:txBody>
          <a:bodyPr/>
          <a:lstStyle/>
          <a:p>
            <a:r>
              <a:rPr lang="sv-SE" dirty="0"/>
              <a:t>Spelform 5 mot 5</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9149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55989" y="1388744"/>
            <a:ext cx="8869283" cy="4438651"/>
          </a:xfrm>
        </p:spPr>
        <p:txBody>
          <a:bodyPr>
            <a:normAutofit/>
          </a:bodyPr>
          <a:lstStyle/>
          <a:p>
            <a:pPr marL="0" indent="0">
              <a:buNone/>
            </a:pPr>
            <a:r>
              <a:rPr lang="sv-SE" sz="1100" b="1" dirty="0">
                <a:latin typeface="Roboto" panose="02000000000000000000" pitchFamily="2" charset="0"/>
                <a:ea typeface="Roboto" panose="02000000000000000000" pitchFamily="2" charset="0"/>
                <a:cs typeface="Roboto" panose="02000000000000000000" pitchFamily="2" charset="0"/>
              </a:rPr>
              <a:t>Vad är en spelarutbildningsplan?</a:t>
            </a:r>
          </a:p>
          <a:p>
            <a:pPr marL="0" indent="0">
              <a:buNone/>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”Spelarutbildningsplanen är föreningens verktyg för att skapa kvalitet och kontinuitet i sin verksamhet för spelare. 	Spelarutbildningen bör innefatta både spelarnas utveckling som människor - fotbollsmiljön, och som fotbollsspelare – 	fotbollsutveckling”</a:t>
            </a:r>
          </a:p>
          <a:p>
            <a:pPr marL="0" indent="0">
              <a:buNone/>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Spelarutbildningsplanen är något som är framtaget av Svenska Fotbollsförbundet</a:t>
            </a:r>
          </a:p>
          <a:p>
            <a:r>
              <a:rPr lang="sv-SE" sz="1100" b="1" dirty="0">
                <a:latin typeface="Roboto" panose="02000000000000000000" pitchFamily="2" charset="0"/>
                <a:ea typeface="Roboto" panose="02000000000000000000" pitchFamily="2" charset="0"/>
                <a:cs typeface="Roboto" panose="02000000000000000000" pitchFamily="2" charset="0"/>
              </a:rPr>
              <a:t>Vad säger spelarutbildningsplanen för spelform 5 mot 5?</a:t>
            </a:r>
          </a:p>
          <a:p>
            <a:r>
              <a:rPr lang="sv-SE" sz="1100" b="1" dirty="0">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Aktiviteterna för barn 5-8 år ska utformas så att de utvecklar rörelsefärdigheter, självförtroende och inre motivation (passion) 	att röra på sig. Ett mål är att lära ut spelets enklaste regler och att introducera idrottens etiska och moraliska frågor Resande 	ska minimeras, deltagande vid cup/turnering ska ske inom närområdet och max två gånger per år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6269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586322" y="1432545"/>
            <a:ext cx="4534318" cy="4820209"/>
          </a:xfrm>
        </p:spPr>
        <p:txBody>
          <a:bodyPr>
            <a:normAutofit fontScale="92500" lnSpcReduction="10000"/>
          </a:bodyPr>
          <a:lstStyle/>
          <a:p>
            <a:r>
              <a:rPr lang="sv-SE" sz="1200" b="1" dirty="0">
                <a:latin typeface="Roboto" panose="02000000000000000000" pitchFamily="2" charset="0"/>
                <a:ea typeface="Roboto" panose="02000000000000000000" pitchFamily="2" charset="0"/>
                <a:cs typeface="Roboto" panose="02000000000000000000" pitchFamily="2" charset="0"/>
              </a:rPr>
              <a:t>Hur skall man uppträda som ledare?</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Positiv feedback och uppmuntran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Tydliga men få anvisningar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Använd frågeteknik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Korta samlingar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Ge alla uppmärksamhet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Låt spelare ge feedback till varandra</a:t>
            </a:r>
          </a:p>
          <a:p>
            <a:r>
              <a:rPr lang="sv-SE" sz="1200" b="1" dirty="0">
                <a:latin typeface="Roboto" panose="02000000000000000000" pitchFamily="2" charset="0"/>
                <a:ea typeface="Roboto" panose="02000000000000000000" pitchFamily="2" charset="0"/>
                <a:cs typeface="Roboto" panose="02000000000000000000" pitchFamily="2" charset="0"/>
              </a:rPr>
              <a:t>Vilken karaktär skall träningarna genomsyras av?</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Spelträning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Variation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Enkla övningar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Positioner under spelträningen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Små ytor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Få spelare per lag/grupp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Hög aktivitet och många bollkontakter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Korta arbetsperioder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Fokus på prestation och att göra sitt bästa. • Glädje</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
        <p:nvSpPr>
          <p:cNvPr id="6" name="Platshållare för text 2">
            <a:extLst>
              <a:ext uri="{FF2B5EF4-FFF2-40B4-BE49-F238E27FC236}">
                <a16:creationId xmlns:a16="http://schemas.microsoft.com/office/drawing/2014/main" id="{4E0F9FCF-7434-9BC8-52D1-455034C2E6A1}"/>
              </a:ext>
            </a:extLst>
          </p:cNvPr>
          <p:cNvSpPr txBox="1">
            <a:spLocks/>
          </p:cNvSpPr>
          <p:nvPr/>
        </p:nvSpPr>
        <p:spPr>
          <a:xfrm>
            <a:off x="5439735" y="1454301"/>
            <a:ext cx="6752265" cy="4560992"/>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gn="l" defTabSz="914400" rtl="0" eaLnBrk="1" latinLnBrk="0" hangingPunct="1">
              <a:lnSpc>
                <a:spcPct val="100000"/>
              </a:lnSpc>
              <a:spcBef>
                <a:spcPts val="500"/>
              </a:spcBef>
              <a:buFont typeface="Arial" panose="020B0604020202020204" pitchFamily="34" charset="0"/>
              <a:buNone/>
              <a:defRPr sz="18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sv-SE" sz="1400" b="1" dirty="0">
                <a:latin typeface="Roboto" panose="02000000000000000000" pitchFamily="2" charset="0"/>
                <a:ea typeface="Roboto" panose="02000000000000000000" pitchFamily="2" charset="0"/>
                <a:cs typeface="Roboto" panose="02000000000000000000" pitchFamily="2" charset="0"/>
              </a:rPr>
              <a:t>Hur skall man uppträda som förälder och övrig publik</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Tänk på vad du säger och gör, barn i publiken hör och lär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Inte störa ledarna och respektera deras beslut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Stötta spelarna men låt ledarna instruera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Inse att vi lär och utvecklas i både med- och motgång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Inse att domaren är mänsklig och kanske inte ser allt men att domarens beslut ändå gäller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Tänk på hur man pratar med barnen hemma och i bilen</a:t>
            </a:r>
          </a:p>
          <a:p>
            <a:r>
              <a:rPr lang="sv-SE" sz="1400" b="1" dirty="0">
                <a:latin typeface="Roboto" panose="02000000000000000000" pitchFamily="2" charset="0"/>
                <a:ea typeface="Roboto" panose="02000000000000000000" pitchFamily="2" charset="0"/>
                <a:cs typeface="Roboto" panose="02000000000000000000" pitchFamily="2" charset="0"/>
              </a:rPr>
              <a:t>Vilken karaktär skall matcher genomsyras av?</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Enkla rutiner och genomgångar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Jämna matcher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Mycket speltid, få avbytare</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Alla spelar 	lika mycket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”Spela som vi tränar”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Prova olika positioner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Låt spelarna lösa matchsituationerna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Fokus på prestation och göra sitt bästa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Fair Play</a:t>
            </a:r>
          </a:p>
          <a:p>
            <a:endPar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endParaRPr lang="sv-SE" dirty="0">
              <a:latin typeface="Roboto" panose="02000000000000000000" pitchFamily="2" charset="0"/>
              <a:ea typeface="Roboto" panose="02000000000000000000" pitchFamily="2" charset="0"/>
              <a:cs typeface="Roboto" panose="02000000000000000000" pitchFamily="2" charset="0"/>
            </a:endParaRPr>
          </a:p>
          <a:p>
            <a:endParaRPr lang="sv-SE" dirty="0"/>
          </a:p>
          <a:p>
            <a:endParaRPr lang="sv-SE" dirty="0"/>
          </a:p>
        </p:txBody>
      </p:sp>
    </p:spTree>
    <p:extLst>
      <p:ext uri="{BB962C8B-B14F-4D97-AF65-F5344CB8AC3E}">
        <p14:creationId xmlns:p14="http://schemas.microsoft.com/office/powerpoint/2010/main" val="86641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9" name="Platshållare för text 2">
            <a:extLst>
              <a:ext uri="{FF2B5EF4-FFF2-40B4-BE49-F238E27FC236}">
                <a16:creationId xmlns:a16="http://schemas.microsoft.com/office/drawing/2014/main" id="{88AC6953-128E-B7E8-EB26-B43EE5EA5BEB}"/>
              </a:ext>
            </a:extLst>
          </p:cNvPr>
          <p:cNvSpPr txBox="1">
            <a:spLocks/>
          </p:cNvSpPr>
          <p:nvPr/>
        </p:nvSpPr>
        <p:spPr>
          <a:xfrm>
            <a:off x="644434" y="1517317"/>
            <a:ext cx="3175472" cy="2427666"/>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gn="l" defTabSz="914400" rtl="0" eaLnBrk="1" latinLnBrk="0" hangingPunct="1">
              <a:lnSpc>
                <a:spcPct val="100000"/>
              </a:lnSpc>
              <a:spcBef>
                <a:spcPts val="500"/>
              </a:spcBef>
              <a:buFont typeface="Arial" panose="020B0604020202020204" pitchFamily="34" charset="0"/>
              <a:buNone/>
              <a:defRPr sz="18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storlek på boll?</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4</a:t>
            </a:r>
          </a:p>
          <a:p>
            <a:pPr lvl="1"/>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matchtid?</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2x30 min</a:t>
            </a:r>
          </a:p>
          <a:p>
            <a:pPr lvl="1"/>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yta?</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50 × 30-35m</a:t>
            </a:r>
          </a:p>
          <a:p>
            <a:pPr lvl="1"/>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målstorlek?</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 x 5m</a:t>
            </a:r>
          </a:p>
          <a:p>
            <a:endParaRPr lang="sv-SE" dirty="0">
              <a:latin typeface="Roboto" panose="02000000000000000000" pitchFamily="2" charset="0"/>
              <a:ea typeface="Roboto" panose="02000000000000000000" pitchFamily="2" charset="0"/>
              <a:cs typeface="Roboto" panose="02000000000000000000" pitchFamily="2" charset="0"/>
            </a:endParaRPr>
          </a:p>
          <a:p>
            <a:endParaRPr lang="sv-SE" dirty="0"/>
          </a:p>
          <a:p>
            <a:endParaRPr lang="sv-SE" dirty="0"/>
          </a:p>
        </p:txBody>
      </p:sp>
    </p:spTree>
    <p:extLst>
      <p:ext uri="{BB962C8B-B14F-4D97-AF65-F5344CB8AC3E}">
        <p14:creationId xmlns:p14="http://schemas.microsoft.com/office/powerpoint/2010/main" val="165074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åtaganden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716950" y="1432703"/>
            <a:ext cx="4734617" cy="2451736"/>
          </a:xfrm>
        </p:spPr>
        <p:txBody>
          <a:bodyPr>
            <a:normAutofit fontScale="62500" lnSpcReduction="20000"/>
          </a:bodyPr>
          <a:lstStyle/>
          <a:p>
            <a:pPr>
              <a:lnSpc>
                <a:spcPct val="80000"/>
              </a:lnSpc>
            </a:pPr>
            <a:r>
              <a:rPr lang="sv-SE" sz="1800" b="1" dirty="0">
                <a:latin typeface="Roboto" panose="02000000000000000000" pitchFamily="2" charset="0"/>
                <a:ea typeface="Roboto" panose="02000000000000000000" pitchFamily="2" charset="0"/>
                <a:cs typeface="Roboto" panose="02000000000000000000" pitchFamily="2" charset="0"/>
              </a:rPr>
              <a:t>Varför finns åtaganden?</a:t>
            </a:r>
          </a:p>
          <a:p>
            <a:pPr>
              <a:lnSpc>
                <a:spcPct val="80000"/>
              </a:lnSpc>
            </a:pPr>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 att kunna hålla nere medlemsavgifterna</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att göra fotbollen tillgänglig för så många som möjligt</a:t>
            </a:r>
          </a:p>
          <a:p>
            <a:pPr marL="285750" indent="-285750">
              <a:buFont typeface="Arial" panose="020B0604020202020204" pitchFamily="34" charset="0"/>
              <a:buChar char="•"/>
            </a:pPr>
            <a:endParaRPr lang="sv-SE" sz="1800" dirty="0"/>
          </a:p>
          <a:p>
            <a:pPr>
              <a:lnSpc>
                <a:spcPct val="80000"/>
              </a:lnSpc>
            </a:pPr>
            <a:r>
              <a:rPr lang="sv-SE" sz="1800" b="1" dirty="0">
                <a:latin typeface="Roboto" panose="02000000000000000000" pitchFamily="2" charset="0"/>
                <a:ea typeface="Roboto" panose="02000000000000000000" pitchFamily="2" charset="0"/>
                <a:cs typeface="Roboto" panose="02000000000000000000" pitchFamily="2" charset="0"/>
              </a:rPr>
              <a:t>Vilka åtaganden finns?</a:t>
            </a:r>
          </a:p>
          <a:p>
            <a:pPr>
              <a:lnSpc>
                <a:spcPct val="80000"/>
              </a:lnSpc>
            </a:pPr>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Tipspromenad</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Matchvärd</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Kiosk</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Julkalender Bingolotto</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Bra kompis</a:t>
            </a:r>
          </a:p>
          <a:p>
            <a:pPr marL="742950" lvl="1" indent="-285750">
              <a:buFont typeface="Arial" panose="020B0604020202020204" pitchFamily="34" charset="0"/>
              <a:buChar char="•"/>
            </a:pPr>
            <a:endParaRPr lang="sv-SE" sz="1400" dirty="0"/>
          </a:p>
          <a:p>
            <a:pPr marL="0" lvl="1">
              <a:lnSpc>
                <a:spcPct val="80000"/>
              </a:lnSpc>
              <a:spcBef>
                <a:spcPts val="1000"/>
              </a:spcBef>
            </a:pP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402201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lagkassa</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7" y="1484539"/>
            <a:ext cx="9031208" cy="4438651"/>
          </a:xfrm>
        </p:spPr>
        <p:txBody>
          <a:bodyPr>
            <a:normAutofit fontScale="92500" lnSpcReduction="10000"/>
          </a:bodyPr>
          <a:lstStyle/>
          <a:p>
            <a:r>
              <a:rPr lang="en-US" sz="1200" b="1" dirty="0">
                <a:latin typeface="Roboto" panose="02000000000000000000" pitchFamily="2" charset="0"/>
                <a:ea typeface="Roboto" panose="02000000000000000000" pitchFamily="2" charset="0"/>
                <a:cs typeface="Roboto" panose="02000000000000000000" pitchFamily="2" charset="0"/>
              </a:rPr>
              <a:t>100kr </a:t>
            </a:r>
            <a:r>
              <a:rPr lang="en-US" sz="1200" b="1" dirty="0" err="1">
                <a:latin typeface="Roboto" panose="02000000000000000000" pitchFamily="2" charset="0"/>
                <a:ea typeface="Roboto" panose="02000000000000000000" pitchFamily="2" charset="0"/>
                <a:cs typeface="Roboto" panose="02000000000000000000" pitchFamily="2" charset="0"/>
              </a:rPr>
              <a:t>betalas</a:t>
            </a:r>
            <a:r>
              <a:rPr lang="en-US" sz="1200" b="1" dirty="0">
                <a:latin typeface="Roboto" panose="02000000000000000000" pitchFamily="2" charset="0"/>
                <a:ea typeface="Roboto" panose="02000000000000000000" pitchFamily="2" charset="0"/>
                <a:cs typeface="Roboto" panose="02000000000000000000" pitchFamily="2" charset="0"/>
              </a:rPr>
              <a:t> I </a:t>
            </a:r>
            <a:r>
              <a:rPr lang="en-US" sz="1200" b="1" dirty="0" err="1">
                <a:latin typeface="Roboto" panose="02000000000000000000" pitchFamily="2" charset="0"/>
                <a:ea typeface="Roboto" panose="02000000000000000000" pitchFamily="2" charset="0"/>
                <a:cs typeface="Roboto" panose="02000000000000000000" pitchFamily="2" charset="0"/>
              </a:rPr>
              <a:t>samband</a:t>
            </a:r>
            <a:r>
              <a:rPr lang="en-US" sz="1200" b="1" dirty="0">
                <a:latin typeface="Roboto" panose="02000000000000000000" pitchFamily="2" charset="0"/>
                <a:ea typeface="Roboto" panose="02000000000000000000" pitchFamily="2" charset="0"/>
                <a:cs typeface="Roboto" panose="02000000000000000000" pitchFamily="2" charset="0"/>
              </a:rPr>
              <a:t> med </a:t>
            </a:r>
            <a:r>
              <a:rPr lang="en-US" sz="1200" b="1" dirty="0" err="1">
                <a:latin typeface="Roboto" panose="02000000000000000000" pitchFamily="2" charset="0"/>
                <a:ea typeface="Roboto" panose="02000000000000000000" pitchFamily="2" charset="0"/>
                <a:cs typeface="Roboto" panose="02000000000000000000" pitchFamily="2" charset="0"/>
              </a:rPr>
              <a:t>att</a:t>
            </a:r>
            <a:r>
              <a:rPr lang="en-US" sz="1200" b="1" dirty="0">
                <a:latin typeface="Roboto" panose="02000000000000000000" pitchFamily="2" charset="0"/>
                <a:ea typeface="Roboto" panose="02000000000000000000" pitchFamily="2" charset="0"/>
                <a:cs typeface="Roboto" panose="02000000000000000000" pitchFamily="2" charset="0"/>
              </a:rPr>
              <a:t> faktura för </a:t>
            </a:r>
            <a:r>
              <a:rPr lang="en-US" sz="1200" b="1" dirty="0" err="1">
                <a:latin typeface="Roboto" panose="02000000000000000000" pitchFamily="2" charset="0"/>
                <a:ea typeface="Roboto" panose="02000000000000000000" pitchFamily="2" charset="0"/>
                <a:cs typeface="Roboto" panose="02000000000000000000" pitchFamily="2" charset="0"/>
              </a:rPr>
              <a:t>medlemskap</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och</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aktivitetsavgift</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betalas</a:t>
            </a:r>
            <a:r>
              <a:rPr lang="en-US" sz="1200" b="1" dirty="0">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sz="1200" b="1"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b="1" dirty="0" err="1">
                <a:latin typeface="Roboto" panose="02000000000000000000" pitchFamily="2" charset="0"/>
                <a:ea typeface="Roboto" panose="02000000000000000000" pitchFamily="2" charset="0"/>
                <a:cs typeface="Roboto" panose="02000000000000000000" pitchFamily="2" charset="0"/>
              </a:rPr>
              <a:t>Varför</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finns</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lagkassa</a:t>
            </a:r>
            <a:r>
              <a:rPr lang="en-US" sz="1200" b="1"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betala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cuper</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hitta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aktiviter</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utanför</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fotbollsplanen</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Hur </a:t>
            </a:r>
            <a:r>
              <a:rPr lang="en-US" sz="1200" b="1" dirty="0" err="1">
                <a:latin typeface="Roboto" panose="02000000000000000000" pitchFamily="2" charset="0"/>
                <a:ea typeface="Roboto" panose="02000000000000000000" pitchFamily="2" charset="0"/>
                <a:cs typeface="Roboto" panose="02000000000000000000" pitchFamily="2" charset="0"/>
              </a:rPr>
              <a:t>kan</a:t>
            </a:r>
            <a:r>
              <a:rPr lang="en-US" sz="1200" b="1" dirty="0">
                <a:latin typeface="Roboto" panose="02000000000000000000" pitchFamily="2" charset="0"/>
                <a:ea typeface="Roboto" panose="02000000000000000000" pitchFamily="2" charset="0"/>
                <a:cs typeface="Roboto" panose="02000000000000000000" pitchFamily="2" charset="0"/>
              </a:rPr>
              <a:t> man </a:t>
            </a:r>
            <a:r>
              <a:rPr lang="en-US" sz="1200" b="1" dirty="0" err="1">
                <a:latin typeface="Roboto" panose="02000000000000000000" pitchFamily="2" charset="0"/>
                <a:ea typeface="Roboto" panose="02000000000000000000" pitchFamily="2" charset="0"/>
                <a:cs typeface="Roboto" panose="02000000000000000000" pitchFamily="2" charset="0"/>
              </a:rPr>
              <a:t>utöka</a:t>
            </a:r>
            <a:r>
              <a:rPr lang="en-US" sz="1200" b="1" dirty="0">
                <a:latin typeface="Roboto" panose="02000000000000000000" pitchFamily="2" charset="0"/>
                <a:ea typeface="Roboto" panose="02000000000000000000" pitchFamily="2" charset="0"/>
                <a:cs typeface="Roboto" panose="02000000000000000000" pitchFamily="2" charset="0"/>
              </a:rPr>
              <a:t> sin </a:t>
            </a:r>
            <a:r>
              <a:rPr lang="en-US" sz="1200" b="1" dirty="0" err="1">
                <a:latin typeface="Roboto" panose="02000000000000000000" pitchFamily="2" charset="0"/>
                <a:ea typeface="Roboto" panose="02000000000000000000" pitchFamily="2" charset="0"/>
                <a:cs typeface="Roboto" panose="02000000000000000000" pitchFamily="2" charset="0"/>
              </a:rPr>
              <a:t>lagkassa</a:t>
            </a:r>
            <a:r>
              <a:rPr lang="en-US" sz="1200" b="1"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Försäljning</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etc</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Vad </a:t>
            </a:r>
            <a:r>
              <a:rPr lang="en-US" sz="1200" b="1" dirty="0" err="1">
                <a:latin typeface="Roboto" panose="02000000000000000000" pitchFamily="2" charset="0"/>
                <a:ea typeface="Roboto" panose="02000000000000000000" pitchFamily="2" charset="0"/>
                <a:cs typeface="Roboto" panose="02000000000000000000" pitchFamily="2" charset="0"/>
              </a:rPr>
              <a:t>krävs</a:t>
            </a:r>
            <a:r>
              <a:rPr lang="en-US" sz="1200" b="1" dirty="0">
                <a:latin typeface="Roboto" panose="02000000000000000000" pitchFamily="2" charset="0"/>
                <a:ea typeface="Roboto" panose="02000000000000000000" pitchFamily="2" charset="0"/>
                <a:cs typeface="Roboto" panose="02000000000000000000" pitchFamily="2" charset="0"/>
              </a:rPr>
              <a:t> för </a:t>
            </a:r>
            <a:r>
              <a:rPr lang="en-US" sz="1200" b="1" dirty="0" err="1">
                <a:latin typeface="Roboto" panose="02000000000000000000" pitchFamily="2" charset="0"/>
                <a:ea typeface="Roboto" panose="02000000000000000000" pitchFamily="2" charset="0"/>
                <a:cs typeface="Roboto" panose="02000000000000000000" pitchFamily="2" charset="0"/>
              </a:rPr>
              <a:t>att</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utöka</a:t>
            </a:r>
            <a:r>
              <a:rPr lang="en-US" sz="1200" b="1" dirty="0">
                <a:latin typeface="Roboto" panose="02000000000000000000" pitchFamily="2" charset="0"/>
                <a:ea typeface="Roboto" panose="02000000000000000000" pitchFamily="2" charset="0"/>
                <a:cs typeface="Roboto" panose="02000000000000000000" pitchFamily="2" charset="0"/>
              </a:rPr>
              <a:t> sin </a:t>
            </a:r>
            <a:r>
              <a:rPr lang="en-US" sz="1200" b="1" dirty="0" err="1">
                <a:latin typeface="Roboto" panose="02000000000000000000" pitchFamily="2" charset="0"/>
                <a:ea typeface="Roboto" panose="02000000000000000000" pitchFamily="2" charset="0"/>
                <a:cs typeface="Roboto" panose="02000000000000000000" pitchFamily="2" charset="0"/>
              </a:rPr>
              <a:t>lagkassa</a:t>
            </a:r>
            <a:r>
              <a:rPr lang="en-US" sz="1200" b="1"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Barn </a:t>
            </a: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Föräldrar</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Admin</a:t>
            </a: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Tränare</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2000" dirty="0">
                <a:latin typeface="Roboto" panose="02000000000000000000" pitchFamily="2" charset="0"/>
                <a:ea typeface="Roboto" panose="02000000000000000000" pitchFamily="2" charset="0"/>
                <a:cs typeface="Roboto" panose="02000000000000000000" pitchFamily="2" charset="0"/>
              </a:rPr>
              <a:t>	</a:t>
            </a:r>
          </a:p>
          <a:p>
            <a:pPr marL="0" indent="0">
              <a:buNone/>
            </a:pPr>
            <a:r>
              <a:rPr lang="en-US" sz="2000" dirty="0"/>
              <a:t> </a:t>
            </a: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8838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träningsställ</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29863" y="1310367"/>
            <a:ext cx="9031208" cy="4438651"/>
          </a:xfrm>
        </p:spPr>
        <p:txBody>
          <a:bodyPr>
            <a:normAutofit/>
          </a:bodyPr>
          <a:lstStyle/>
          <a:p>
            <a:pPr marL="0" indent="0">
              <a:buNone/>
            </a:pPr>
            <a:r>
              <a:rPr lang="en-US" sz="1100" b="1" dirty="0">
                <a:latin typeface="Roboto" panose="02000000000000000000" pitchFamily="2" charset="0"/>
                <a:ea typeface="Roboto" panose="02000000000000000000" pitchFamily="2" charset="0"/>
                <a:cs typeface="Roboto" panose="02000000000000000000" pitchFamily="2" charset="0"/>
              </a:rPr>
              <a:t>Var </a:t>
            </a:r>
            <a:r>
              <a:rPr lang="en-US" sz="1100" b="1" dirty="0" err="1">
                <a:latin typeface="Roboto" panose="02000000000000000000" pitchFamily="2" charset="0"/>
                <a:ea typeface="Roboto" panose="02000000000000000000" pitchFamily="2" charset="0"/>
                <a:cs typeface="Roboto" panose="02000000000000000000" pitchFamily="2" charset="0"/>
              </a:rPr>
              <a:t>kan</a:t>
            </a:r>
            <a:r>
              <a:rPr lang="en-US" sz="1100" b="1" dirty="0">
                <a:latin typeface="Roboto" panose="02000000000000000000" pitchFamily="2" charset="0"/>
                <a:ea typeface="Roboto" panose="02000000000000000000" pitchFamily="2" charset="0"/>
                <a:cs typeface="Roboto" panose="02000000000000000000" pitchFamily="2" charset="0"/>
              </a:rPr>
              <a:t> jag </a:t>
            </a:r>
            <a:r>
              <a:rPr lang="en-US" sz="1100" b="1" dirty="0" err="1">
                <a:latin typeface="Roboto" panose="02000000000000000000" pitchFamily="2" charset="0"/>
                <a:ea typeface="Roboto" panose="02000000000000000000" pitchFamily="2" charset="0"/>
                <a:cs typeface="Roboto" panose="02000000000000000000" pitchFamily="2" charset="0"/>
              </a:rPr>
              <a:t>beställa</a:t>
            </a:r>
            <a:r>
              <a:rPr lang="en-US" sz="1100" b="1" dirty="0">
                <a:latin typeface="Roboto" panose="02000000000000000000" pitchFamily="2" charset="0"/>
                <a:ea typeface="Roboto" panose="02000000000000000000" pitchFamily="2" charset="0"/>
                <a:cs typeface="Roboto" panose="02000000000000000000" pitchFamily="2" charset="0"/>
              </a:rPr>
              <a:t> </a:t>
            </a:r>
            <a:r>
              <a:rPr lang="en-US" sz="1100" b="1" dirty="0" err="1">
                <a:latin typeface="Roboto" panose="02000000000000000000" pitchFamily="2" charset="0"/>
                <a:ea typeface="Roboto" panose="02000000000000000000" pitchFamily="2" charset="0"/>
                <a:cs typeface="Roboto" panose="02000000000000000000" pitchFamily="2" charset="0"/>
              </a:rPr>
              <a:t>träningskläder</a:t>
            </a:r>
            <a:r>
              <a:rPr lang="en-US" sz="1100" b="1" dirty="0">
                <a:latin typeface="Roboto" panose="02000000000000000000" pitchFamily="2" charset="0"/>
                <a:ea typeface="Roboto" panose="02000000000000000000" pitchFamily="2" charset="0"/>
                <a:cs typeface="Roboto" panose="02000000000000000000" pitchFamily="2" charset="0"/>
              </a:rPr>
              <a:t> med Byttorps IF </a:t>
            </a:r>
            <a:r>
              <a:rPr lang="en-US" sz="1100" b="1" dirty="0" err="1">
                <a:latin typeface="Roboto" panose="02000000000000000000" pitchFamily="2" charset="0"/>
                <a:ea typeface="Roboto" panose="02000000000000000000" pitchFamily="2" charset="0"/>
                <a:cs typeface="Roboto" panose="02000000000000000000" pitchFamily="2" charset="0"/>
              </a:rPr>
              <a:t>logotyp</a:t>
            </a:r>
            <a:r>
              <a:rPr lang="en-US" sz="1100" b="1" dirty="0">
                <a:latin typeface="Roboto" panose="02000000000000000000" pitchFamily="2" charset="0"/>
                <a:ea typeface="Roboto" panose="02000000000000000000" pitchFamily="2" charset="0"/>
                <a:cs typeface="Roboto" panose="02000000000000000000" pitchFamily="2" charset="0"/>
              </a:rPr>
              <a:t>? </a:t>
            </a:r>
            <a:r>
              <a:rPr lang="en-US" sz="2000" dirty="0"/>
              <a:t>	</a:t>
            </a:r>
          </a:p>
          <a:p>
            <a:pPr marL="0" indent="0">
              <a:buNone/>
            </a:pPr>
            <a:r>
              <a:rPr lang="en-US" sz="2000" dirty="0"/>
              <a:t> 	</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https://team.intersport.se/byttorps-if</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p>
          <a:p>
            <a:pPr marL="0" lvl="1">
              <a:lnSpc>
                <a:spcPct val="80000"/>
              </a:lnSpc>
              <a:spcBef>
                <a:spcPts val="1000"/>
              </a:spcBef>
            </a:pP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5" name="Picture 4">
            <a:extLst>
              <a:ext uri="{FF2B5EF4-FFF2-40B4-BE49-F238E27FC236}">
                <a16:creationId xmlns:a16="http://schemas.microsoft.com/office/drawing/2014/main" id="{C8A6DD58-8B28-6AA3-1873-1EF2C5B9FF06}"/>
              </a:ext>
            </a:extLst>
          </p:cNvPr>
          <p:cNvPicPr>
            <a:picLocks noChangeAspect="1"/>
          </p:cNvPicPr>
          <p:nvPr/>
        </p:nvPicPr>
        <p:blipFill rotWithShape="1">
          <a:blip r:embed="rId4"/>
          <a:srcRect l="5778" t="41768" r="80791" b="37289"/>
          <a:stretch/>
        </p:blipFill>
        <p:spPr>
          <a:xfrm>
            <a:off x="1395239" y="2665085"/>
            <a:ext cx="3878183" cy="3401662"/>
          </a:xfrm>
          <a:prstGeom prst="rect">
            <a:avLst/>
          </a:prstGeom>
        </p:spPr>
      </p:pic>
      <p:pic>
        <p:nvPicPr>
          <p:cNvPr id="6" name="Picture 5">
            <a:extLst>
              <a:ext uri="{FF2B5EF4-FFF2-40B4-BE49-F238E27FC236}">
                <a16:creationId xmlns:a16="http://schemas.microsoft.com/office/drawing/2014/main" id="{F79B102F-C25A-9E8E-2B9D-32AAA6BD74BA}"/>
              </a:ext>
            </a:extLst>
          </p:cNvPr>
          <p:cNvPicPr>
            <a:picLocks noChangeAspect="1"/>
          </p:cNvPicPr>
          <p:nvPr/>
        </p:nvPicPr>
        <p:blipFill rotWithShape="1">
          <a:blip r:embed="rId5"/>
          <a:srcRect l="53417" t="32516" r="33419" b="45725"/>
          <a:stretch/>
        </p:blipFill>
        <p:spPr>
          <a:xfrm>
            <a:off x="6096000" y="2683709"/>
            <a:ext cx="3638550" cy="3383038"/>
          </a:xfrm>
          <a:prstGeom prst="rect">
            <a:avLst/>
          </a:prstGeom>
        </p:spPr>
      </p:pic>
    </p:spTree>
    <p:extLst>
      <p:ext uri="{BB962C8B-B14F-4D97-AF65-F5344CB8AC3E}">
        <p14:creationId xmlns:p14="http://schemas.microsoft.com/office/powerpoint/2010/main" val="36736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3187165"/>
            <a:ext cx="9144000" cy="2387600"/>
          </a:xfrm>
        </p:spPr>
        <p:txBody>
          <a:bodyPr/>
          <a:lstStyle/>
          <a:p>
            <a:r>
              <a:rPr lang="sv-SE" dirty="0"/>
              <a:t>Tack för visat intresse</a:t>
            </a:r>
            <a:br>
              <a:rPr lang="sv-SE" dirty="0"/>
            </a:br>
            <a:r>
              <a:rPr lang="sv-SE" dirty="0"/>
              <a:t>Vi ses på fotbollsplanen</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640191"/>
            <a:ext cx="9144000" cy="1655762"/>
          </a:xfrm>
        </p:spPr>
        <p:txBody>
          <a:bodyPr/>
          <a:lstStyle/>
          <a:p>
            <a:r>
              <a:rPr lang="sv-SE" dirty="0"/>
              <a:t>Spelform 5 mot 5</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32693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6096000" y="3773299"/>
            <a:ext cx="5340487" cy="250674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pic>
        <p:nvPicPr>
          <p:cNvPr id="5" name="Bildobjekt 4">
            <a:extLst>
              <a:ext uri="{FF2B5EF4-FFF2-40B4-BE49-F238E27FC236}">
                <a16:creationId xmlns:a16="http://schemas.microsoft.com/office/drawing/2014/main" id="{E8FFD21D-315E-2EE1-B3E7-E58A54773318}"/>
              </a:ext>
            </a:extLst>
          </p:cNvPr>
          <p:cNvPicPr>
            <a:picLocks noChangeAspect="1"/>
          </p:cNvPicPr>
          <p:nvPr/>
        </p:nvPicPr>
        <p:blipFill>
          <a:blip r:embed="rId5"/>
          <a:stretch>
            <a:fillRect/>
          </a:stretch>
        </p:blipFill>
        <p:spPr>
          <a:xfrm>
            <a:off x="979829" y="1453896"/>
            <a:ext cx="4301290" cy="4078224"/>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6537960" y="4057475"/>
            <a:ext cx="4605528" cy="2949289"/>
          </a:xfrm>
        </p:spPr>
        <p:txBody>
          <a:bodyPr>
            <a:noAutofit/>
          </a:bodyPr>
          <a:lstStyle/>
          <a:p>
            <a:pPr algn="l"/>
            <a:r>
              <a:rPr lang="sv-SE" sz="1600" dirty="0">
                <a:effectLst/>
                <a:latin typeface="Roboto Light" panose="02000000000000000000" pitchFamily="2" charset="0"/>
                <a:ea typeface="Roboto Light" panose="02000000000000000000" pitchFamily="2" charset="0"/>
                <a:cs typeface="Roboto Light" panose="02000000000000000000" pitchFamily="2" charset="0"/>
              </a:rPr>
              <a:t>Vi strävar efter att skapa en miljö där varje medlem, vare sig de är idrottare, ledare, domare eller på andra sätt engagerade, känner sig välkomna och värdefulla. För oss är glädjen och gemenskapen viktigare än enskilda prestationer – det handlar om att skapa positiva upplevelser och en stark sammanhållning genom idrotten.</a:t>
            </a: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6367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488651" y="813671"/>
            <a:ext cx="4498911" cy="536233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1055915" y="632460"/>
            <a:ext cx="6896099" cy="5372099"/>
          </a:xfrm>
        </p:spPr>
        <p:txBody>
          <a:bodyPr>
            <a:noAutofit/>
          </a:bodyPr>
          <a:lstStyle/>
          <a:p>
            <a:pPr marL="0" indent="0" algn="l">
              <a:buNone/>
            </a:pPr>
            <a:endParaRPr lang="sv-SE" sz="3600" dirty="0">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Tränare + </a:t>
            </a:r>
            <a:r>
              <a:rPr lang="sv-SE"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Lagdmin</a:t>
            </a:r>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Laginfo</a:t>
            </a:r>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Gröna Tråden</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Breddförening</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Riktlinjer</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Spelarutbildningsplan</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Åtagande</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Lagkassa</a:t>
            </a:r>
          </a:p>
          <a:p>
            <a:pPr marL="342900" indent="-342900" algn="l">
              <a:buFont typeface="Courier New" panose="02070309020205020404" pitchFamily="49" charset="0"/>
              <a:buChar char="o"/>
            </a:pPr>
            <a:r>
              <a:rPr lang="sv-SE"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Träningsställ</a:t>
            </a:r>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50226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Tränare + </a:t>
            </a:r>
            <a:r>
              <a:rPr lang="sv-SE" sz="6000" b="1" dirty="0" err="1">
                <a:effectLst/>
                <a:latin typeface="Bebas Neue Bold" panose="020B0606020202050201" pitchFamily="34" charset="77"/>
              </a:rPr>
              <a:t>Lagadmin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73567" y="1449704"/>
            <a:ext cx="6762939" cy="3624751"/>
          </a:xfrm>
        </p:spPr>
        <p:txBody>
          <a:bodyPr>
            <a:normAutofit/>
          </a:bodyPr>
          <a:lstStyle/>
          <a:p>
            <a:r>
              <a:rPr lang="sv-SE" sz="1100" dirty="0">
                <a:latin typeface="Roboto" panose="02000000000000000000" pitchFamily="2" charset="0"/>
                <a:ea typeface="Roboto" panose="02000000000000000000" pitchFamily="2" charset="0"/>
                <a:cs typeface="Roboto" panose="02000000000000000000" pitchFamily="2" charset="0"/>
              </a:rPr>
              <a:t>Namn </a:t>
            </a:r>
            <a:r>
              <a:rPr lang="sv-SE" sz="1100" dirty="0" err="1">
                <a:latin typeface="Roboto" panose="02000000000000000000" pitchFamily="2" charset="0"/>
                <a:ea typeface="Roboto" panose="02000000000000000000" pitchFamily="2" charset="0"/>
                <a:cs typeface="Roboto" panose="02000000000000000000" pitchFamily="2" charset="0"/>
              </a:rPr>
              <a:t>Namnsson</a:t>
            </a:r>
            <a:r>
              <a:rPr lang="sv-SE" sz="1100"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sz="1100" dirty="0">
                <a:latin typeface="Roboto" panose="02000000000000000000" pitchFamily="2" charset="0"/>
                <a:ea typeface="Roboto" panose="02000000000000000000" pitchFamily="2" charset="0"/>
                <a:cs typeface="Roboto" panose="02000000000000000000" pitchFamily="2" charset="0"/>
              </a:rPr>
              <a:t>Namn </a:t>
            </a:r>
            <a:r>
              <a:rPr lang="sv-SE" sz="1100" dirty="0" err="1">
                <a:latin typeface="Roboto" panose="02000000000000000000" pitchFamily="2" charset="0"/>
                <a:ea typeface="Roboto" panose="02000000000000000000" pitchFamily="2" charset="0"/>
                <a:cs typeface="Roboto" panose="02000000000000000000" pitchFamily="2" charset="0"/>
              </a:rPr>
              <a:t>Namnsson</a:t>
            </a:r>
            <a:r>
              <a:rPr lang="sv-SE" sz="1100"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sz="1100" dirty="0">
                <a:latin typeface="Roboto" panose="02000000000000000000" pitchFamily="2" charset="0"/>
                <a:ea typeface="Roboto" panose="02000000000000000000" pitchFamily="2" charset="0"/>
                <a:cs typeface="Roboto" panose="02000000000000000000" pitchFamily="2" charset="0"/>
              </a:rPr>
              <a:t>Namn </a:t>
            </a:r>
            <a:r>
              <a:rPr lang="sv-SE" sz="1100" dirty="0" err="1">
                <a:latin typeface="Roboto" panose="02000000000000000000" pitchFamily="2" charset="0"/>
                <a:ea typeface="Roboto" panose="02000000000000000000" pitchFamily="2" charset="0"/>
                <a:cs typeface="Roboto" panose="02000000000000000000" pitchFamily="2" charset="0"/>
              </a:rPr>
              <a:t>Namnsson</a:t>
            </a:r>
            <a:r>
              <a:rPr lang="sv-SE" sz="1100" dirty="0">
                <a:latin typeface="Roboto" panose="02000000000000000000" pitchFamily="2" charset="0"/>
                <a:ea typeface="Roboto" panose="02000000000000000000" pitchFamily="2" charset="0"/>
                <a:cs typeface="Roboto" panose="02000000000000000000" pitchFamily="2" charset="0"/>
              </a:rPr>
              <a:t>	Lagledare 		Utbildningsnivå (Valfritt)</a:t>
            </a:r>
          </a:p>
          <a:p>
            <a:r>
              <a:rPr lang="sv-SE" sz="1100" dirty="0">
                <a:latin typeface="Roboto" panose="02000000000000000000" pitchFamily="2" charset="0"/>
                <a:ea typeface="Roboto" panose="02000000000000000000" pitchFamily="2" charset="0"/>
                <a:cs typeface="Roboto" panose="02000000000000000000" pitchFamily="2" charset="0"/>
              </a:rPr>
              <a:t>Namn </a:t>
            </a:r>
            <a:r>
              <a:rPr lang="sv-SE" sz="1100" dirty="0" err="1">
                <a:latin typeface="Roboto" panose="02000000000000000000" pitchFamily="2" charset="0"/>
                <a:ea typeface="Roboto" panose="02000000000000000000" pitchFamily="2" charset="0"/>
                <a:cs typeface="Roboto" panose="02000000000000000000" pitchFamily="2" charset="0"/>
              </a:rPr>
              <a:t>Namnsson</a:t>
            </a:r>
            <a:r>
              <a:rPr lang="sv-SE" sz="1100" dirty="0">
                <a:latin typeface="Roboto" panose="02000000000000000000" pitchFamily="2" charset="0"/>
                <a:ea typeface="Roboto" panose="02000000000000000000" pitchFamily="2" charset="0"/>
                <a:cs typeface="Roboto" panose="02000000000000000000" pitchFamily="2" charset="0"/>
              </a:rPr>
              <a:t>	Administratör</a:t>
            </a:r>
          </a:p>
          <a:p>
            <a:endParaRPr lang="sv-SE" sz="1100" dirty="0">
              <a:latin typeface="Roboto" panose="02000000000000000000" pitchFamily="2" charset="0"/>
              <a:ea typeface="Roboto" panose="02000000000000000000" pitchFamily="2" charset="0"/>
              <a:cs typeface="Roboto" panose="02000000000000000000" pitchFamily="2" charset="0"/>
            </a:endParaRPr>
          </a:p>
          <a:p>
            <a:r>
              <a:rPr lang="sv-SE" sz="1100" dirty="0">
                <a:latin typeface="Roboto" panose="02000000000000000000" pitchFamily="2" charset="0"/>
                <a:ea typeface="Roboto" panose="02000000000000000000" pitchFamily="2" charset="0"/>
                <a:cs typeface="Roboto" panose="02000000000000000000" pitchFamily="2" charset="0"/>
              </a:rPr>
              <a:t>Alla ledare inom Byttorps IFs verksamhet lämnar in utdrag från belastningsregistret.</a:t>
            </a:r>
          </a:p>
          <a:p>
            <a:r>
              <a:rPr lang="sv-SE" sz="1100" dirty="0">
                <a:latin typeface="Roboto" panose="02000000000000000000" pitchFamily="2" charset="0"/>
                <a:ea typeface="Roboto" panose="02000000000000000000" pitchFamily="2" charset="0"/>
                <a:cs typeface="Roboto" panose="02000000000000000000" pitchFamily="2" charset="0"/>
              </a:rPr>
              <a:t>Alla ledare erbjuds och uppmuntras att gå tränarutbildningar.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2058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laginfo</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9" y="1393373"/>
            <a:ext cx="8322548" cy="4293324"/>
          </a:xfrm>
        </p:spPr>
        <p:txBody>
          <a:bodyPr>
            <a:normAutofit fontScale="62500" lnSpcReduction="20000"/>
          </a:bodyPr>
          <a:lstStyle/>
          <a:p>
            <a:r>
              <a:rPr lang="sv-SE" sz="1800" b="1" dirty="0">
                <a:latin typeface="Roboto" panose="02000000000000000000" pitchFamily="2" charset="0"/>
                <a:ea typeface="Roboto" panose="02000000000000000000" pitchFamily="2" charset="0"/>
                <a:cs typeface="Roboto" panose="02000000000000000000" pitchFamily="2" charset="0"/>
              </a:rPr>
              <a:t>Hur många tjejer/pojkar tillhör laget</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födda 20xx/20xx</a:t>
            </a:r>
          </a:p>
          <a:p>
            <a:r>
              <a:rPr lang="sv-SE" sz="1800" b="1" dirty="0">
                <a:latin typeface="Roboto" panose="02000000000000000000" pitchFamily="2" charset="0"/>
                <a:ea typeface="Roboto" panose="02000000000000000000" pitchFamily="2" charset="0"/>
                <a:cs typeface="Roboto" panose="02000000000000000000" pitchFamily="2" charset="0"/>
              </a:rPr>
              <a:t>När bedrivs träningar?</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 XXXdagar och XXXdagar XX:XX-XX:XX</a:t>
            </a:r>
          </a:p>
          <a:p>
            <a:r>
              <a:rPr lang="sv-SE" sz="1800" b="1" dirty="0">
                <a:latin typeface="Roboto" panose="02000000000000000000" pitchFamily="2" charset="0"/>
                <a:ea typeface="Roboto" panose="02000000000000000000" pitchFamily="2" charset="0"/>
                <a:cs typeface="Roboto" panose="02000000000000000000" pitchFamily="2" charset="0"/>
              </a:rPr>
              <a:t>Var bedrivs träningarna?</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IP</a:t>
            </a:r>
          </a:p>
          <a:p>
            <a:r>
              <a:rPr lang="sv-SE" sz="1800" b="1" dirty="0">
                <a:latin typeface="Roboto" panose="02000000000000000000" pitchFamily="2" charset="0"/>
                <a:ea typeface="Roboto" panose="02000000000000000000" pitchFamily="2" charset="0"/>
                <a:cs typeface="Roboto" panose="02000000000000000000" pitchFamily="2" charset="0"/>
              </a:rPr>
              <a:t>Vad behöver man ta med till träningen?</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Benskydd samt namnad vattenflaska</a:t>
            </a:r>
          </a:p>
          <a:p>
            <a:r>
              <a:rPr lang="sv-SE" sz="1800" b="1" dirty="0">
                <a:latin typeface="Roboto" panose="02000000000000000000" pitchFamily="2" charset="0"/>
                <a:ea typeface="Roboto" panose="02000000000000000000" pitchFamily="2" charset="0"/>
                <a:cs typeface="Roboto" panose="02000000000000000000" pitchFamily="2" charset="0"/>
              </a:rPr>
              <a:t>Vad behöver man ta med till match/cup?</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Benskydd samt namnad vattenflaska (tröja, shorts och strumpor erhålls av Byttorps IF)</a:t>
            </a:r>
          </a:p>
          <a:p>
            <a:r>
              <a:rPr lang="sv-SE" sz="1800" b="1" dirty="0">
                <a:latin typeface="Roboto" panose="02000000000000000000" pitchFamily="2" charset="0"/>
                <a:ea typeface="Roboto" panose="02000000000000000000" pitchFamily="2" charset="0"/>
                <a:cs typeface="Roboto" panose="02000000000000000000" pitchFamily="2" charset="0"/>
              </a:rPr>
              <a:t>Hur många lag har anmälts till matchspel?</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endPar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sz="1800" b="1" dirty="0">
                <a:latin typeface="Roboto" panose="02000000000000000000" pitchFamily="2" charset="0"/>
                <a:ea typeface="Roboto" panose="02000000000000000000" pitchFamily="2" charset="0"/>
                <a:cs typeface="Roboto" panose="02000000000000000000" pitchFamily="2" charset="0"/>
              </a:rPr>
              <a:t>Vilken division är laget anmält till?</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Div</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X</a:t>
            </a:r>
          </a:p>
          <a:p>
            <a:r>
              <a:rPr lang="sv-SE" sz="1800" b="1" dirty="0">
                <a:latin typeface="Roboto" panose="02000000000000000000" pitchFamily="2" charset="0"/>
                <a:ea typeface="Roboto" panose="02000000000000000000" pitchFamily="2" charset="0"/>
                <a:cs typeface="Roboto" panose="02000000000000000000" pitchFamily="2" charset="0"/>
              </a:rPr>
              <a:t>Vilken spelform spelar vi?</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5 mot 5</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43325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laginfo</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8" y="1393372"/>
            <a:ext cx="9602708" cy="5464628"/>
          </a:xfrm>
        </p:spPr>
        <p:txBody>
          <a:bodyPr>
            <a:normAutofit/>
          </a:bodyPr>
          <a:lstStyle/>
          <a:p>
            <a:r>
              <a:rPr lang="sv-SE" sz="1100" b="1" dirty="0">
                <a:latin typeface="Roboto" panose="02000000000000000000" pitchFamily="2" charset="0"/>
                <a:ea typeface="Roboto" panose="02000000000000000000" pitchFamily="2" charset="0"/>
                <a:cs typeface="Roboto" panose="02000000000000000000" pitchFamily="2" charset="0"/>
              </a:rPr>
              <a:t>Vilka träningsmatcher skall vi spela?</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2024-XX-XX 	Byttorps IF -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2024-XX-XX 	Byttorps IF -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2024-XX-XX 	Byttorps IF -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2024-XX-XX 	Byttorps IF -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endParaRPr lang="sv-SE" sz="1100" b="1" dirty="0">
              <a:latin typeface="Roboto" panose="02000000000000000000" pitchFamily="2" charset="0"/>
              <a:ea typeface="Roboto" panose="02000000000000000000" pitchFamily="2" charset="0"/>
              <a:cs typeface="Roboto" panose="02000000000000000000" pitchFamily="2" charset="0"/>
            </a:endParaRPr>
          </a:p>
          <a:p>
            <a:r>
              <a:rPr lang="sv-SE" sz="1100" b="1" dirty="0">
                <a:latin typeface="Roboto" panose="02000000000000000000" pitchFamily="2" charset="0"/>
                <a:ea typeface="Roboto" panose="02000000000000000000" pitchFamily="2" charset="0"/>
                <a:cs typeface="Roboto" panose="02000000000000000000" pitchFamily="2" charset="0"/>
              </a:rPr>
              <a:t>Vilka cuper skall vi medverka i?</a:t>
            </a:r>
          </a:p>
          <a:p>
            <a:r>
              <a:rPr lang="sv-SE" sz="11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2024-XX-XX	Cup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sz="1100" b="1" dirty="0">
              <a:latin typeface="Roboto" panose="02000000000000000000" pitchFamily="2" charset="0"/>
              <a:ea typeface="Roboto" panose="02000000000000000000" pitchFamily="2" charset="0"/>
              <a:cs typeface="Roboto" panose="02000000000000000000" pitchFamily="2" charset="0"/>
            </a:endParaRPr>
          </a:p>
          <a:p>
            <a:r>
              <a:rPr lang="sv-SE" sz="1100" b="1" dirty="0">
                <a:latin typeface="Roboto" panose="02000000000000000000" pitchFamily="2" charset="0"/>
                <a:ea typeface="Roboto" panose="02000000000000000000" pitchFamily="2" charset="0"/>
                <a:cs typeface="Roboto" panose="02000000000000000000" pitchFamily="2" charset="0"/>
              </a:rPr>
              <a:t>Vilka seriematcher skall vi spela?</a:t>
            </a:r>
          </a:p>
          <a:p>
            <a:endParaRPr lang="sv-SE" sz="1800" b="1" dirty="0">
              <a:latin typeface="Roboto" panose="02000000000000000000" pitchFamily="2" charset="0"/>
              <a:ea typeface="Roboto" panose="02000000000000000000" pitchFamily="2" charset="0"/>
              <a:cs typeface="Roboto" panose="02000000000000000000" pitchFamily="2" charset="0"/>
            </a:endParaRP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5" name="Picture 4">
            <a:extLst>
              <a:ext uri="{FF2B5EF4-FFF2-40B4-BE49-F238E27FC236}">
                <a16:creationId xmlns:a16="http://schemas.microsoft.com/office/drawing/2014/main" id="{0289EED9-274D-C84E-849C-096E9F4E40AE}"/>
              </a:ext>
            </a:extLst>
          </p:cNvPr>
          <p:cNvPicPr>
            <a:picLocks noChangeAspect="1"/>
          </p:cNvPicPr>
          <p:nvPr/>
        </p:nvPicPr>
        <p:blipFill>
          <a:blip r:embed="rId3"/>
          <a:stretch>
            <a:fillRect/>
          </a:stretch>
        </p:blipFill>
        <p:spPr>
          <a:xfrm>
            <a:off x="1612995" y="3941432"/>
            <a:ext cx="7060742" cy="2742090"/>
          </a:xfrm>
          <a:prstGeom prst="rect">
            <a:avLst/>
          </a:prstGeom>
        </p:spPr>
      </p:pic>
    </p:spTree>
    <p:extLst>
      <p:ext uri="{BB962C8B-B14F-4D97-AF65-F5344CB8AC3E}">
        <p14:creationId xmlns:p14="http://schemas.microsoft.com/office/powerpoint/2010/main" val="254439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Gröna Tråden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3129" y="1340821"/>
            <a:ext cx="10612358" cy="6718391"/>
          </a:xfrm>
        </p:spPr>
        <p:txBody>
          <a:bodyPr>
            <a:normAutofit/>
          </a:bodyPr>
          <a:lstStyle/>
          <a:p>
            <a:r>
              <a:rPr lang="sv-SE" sz="1100" b="1" dirty="0">
                <a:latin typeface="Roboto" panose="02000000000000000000" pitchFamily="2" charset="0"/>
                <a:ea typeface="Roboto" panose="02000000000000000000" pitchFamily="2" charset="0"/>
                <a:cs typeface="Roboto" panose="02000000000000000000" pitchFamily="2" charset="0"/>
              </a:rPr>
              <a:t>Var hittar jag Gröna Tråden?</a:t>
            </a:r>
          </a:p>
          <a:p>
            <a:r>
              <a:rPr lang="sv-SE"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Laget.se/byttorpsifklubbsida/mer/policys/grönatråden</a:t>
            </a:r>
          </a:p>
          <a:p>
            <a:r>
              <a:rPr lang="sv-SE" sz="1100" b="1" dirty="0">
                <a:latin typeface="Roboto" panose="02000000000000000000" pitchFamily="2" charset="0"/>
                <a:ea typeface="Roboto" panose="02000000000000000000" pitchFamily="2" charset="0"/>
                <a:cs typeface="Roboto" panose="02000000000000000000" pitchFamily="2" charset="0"/>
              </a:rPr>
              <a:t>Vad är Gröna Tråden?</a:t>
            </a:r>
          </a:p>
          <a:p>
            <a:r>
              <a:rPr lang="sv-SE"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Gröna Tråden är ett dokument som beskriver förenings värdegrund</a:t>
            </a:r>
          </a:p>
          <a:p>
            <a:r>
              <a:rPr lang="sv-SE" sz="1100" b="1" dirty="0">
                <a:latin typeface="Roboto" panose="02000000000000000000" pitchFamily="2" charset="0"/>
                <a:ea typeface="Roboto" panose="02000000000000000000" pitchFamily="2" charset="0"/>
                <a:cs typeface="Roboto" panose="02000000000000000000" pitchFamily="2" charset="0"/>
              </a:rPr>
              <a:t>Värdegrund</a:t>
            </a:r>
          </a:p>
          <a:p>
            <a:pPr lvl="0">
              <a:lnSpc>
                <a:spcPct val="115000"/>
              </a:lnSpc>
              <a:spcAft>
                <a:spcPts val="1000"/>
              </a:spcAft>
            </a:pPr>
            <a:r>
              <a:rPr lang="en-US"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Barnkonventionen, barnperspektivet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perspektiv</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styrande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verksamheten</a:t>
            </a:r>
            <a:endPar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lvl="0">
              <a:lnSpc>
                <a:spcPct val="115000"/>
              </a:lnSpc>
              <a:spcAft>
                <a:spcPts val="1000"/>
              </a:spcAft>
            </a:pP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Alla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var med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sina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villkor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diskrimineras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utifrån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kön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ursprung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sexuell</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läggning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mm,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alla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deltar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lika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speltid</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gäller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14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yngre).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trakasserier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kränkningar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mobbing ska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motverkas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vuxna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goda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förbilder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trygghetsgaranti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förkommer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nivågruppering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nivåindelning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vid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någon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eller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situationer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under 18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uppmuntras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ges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möjlighet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utföra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andra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fritidssysselsättningar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“fair play”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genomsyrar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verksamheten</a:t>
            </a:r>
            <a:endPar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sz="1100" b="1" dirty="0">
                <a:latin typeface="Roboto" panose="02000000000000000000" pitchFamily="2" charset="0"/>
                <a:ea typeface="Roboto" panose="02000000000000000000" pitchFamily="2" charset="0"/>
                <a:cs typeface="Roboto" panose="02000000000000000000" pitchFamily="2" charset="0"/>
              </a:rPr>
              <a:t>Utdrag ur Byttorps IF Gröna Tråden</a:t>
            </a:r>
          </a:p>
          <a:p>
            <a:pPr marL="0" indent="0">
              <a:buNone/>
            </a:pPr>
            <a:r>
              <a:rPr lang="sv-SE"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Målet är att erbjuda alla barn och ungdomar som vill ha en möjlighet att utöva rörelseglädje, träningsidrott, tävlingsidrott och motionsidrott samt att varje 	aktiv upplever sitt idrottande som roligt. Kreativitet, spontanitet och spelglädje uppmuntras i vår förening.</a:t>
            </a:r>
          </a:p>
          <a:p>
            <a:pPr marL="0" indent="0">
              <a:buNone/>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Byttorps IF arbetar för att motverka våld och machokultur inom idrotten. Våld är inte bara slag och sparkar utan även elaka kommentarer, taskiga skämt, 	blickar, nedvärderande bilder, hot och även rasistiska, sexistiska eller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funkofobiska</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skämt.</a:t>
            </a:r>
          </a:p>
          <a:p>
            <a:endParaRPr lang="sv-SE" sz="1300" b="1" dirty="0">
              <a:latin typeface="Roboto" panose="02000000000000000000" pitchFamily="2" charset="0"/>
              <a:ea typeface="Roboto" panose="02000000000000000000" pitchFamily="2" charset="0"/>
              <a:cs typeface="Roboto" panose="02000000000000000000" pitchFamily="2" charset="0"/>
            </a:endParaRPr>
          </a:p>
          <a:p>
            <a:r>
              <a:rPr lang="sv-SE" sz="1100" b="1" u="sng" dirty="0">
                <a:latin typeface="Roboto" panose="02000000000000000000" pitchFamily="2" charset="0"/>
                <a:ea typeface="Roboto" panose="02000000000000000000" pitchFamily="2" charset="0"/>
                <a:cs typeface="Roboto" panose="02000000000000000000" pitchFamily="2" charset="0"/>
              </a:rPr>
              <a:t>Byttorps IF följer barnkonventionen</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5198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breddförening</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8571" y="1528081"/>
            <a:ext cx="8801520" cy="4438651"/>
          </a:xfrm>
        </p:spPr>
        <p:txBody>
          <a:bodyPr>
            <a:normAutofit/>
          </a:bodyPr>
          <a:lstStyle/>
          <a:p>
            <a:r>
              <a:rPr lang="sv-SE" sz="1100" b="1" dirty="0">
                <a:latin typeface="Roboto" panose="02000000000000000000" pitchFamily="2" charset="0"/>
                <a:ea typeface="Roboto" panose="02000000000000000000" pitchFamily="2" charset="0"/>
                <a:cs typeface="Roboto" panose="02000000000000000000" pitchFamily="2" charset="0"/>
              </a:rPr>
              <a:t>Vad står Breddförening för i Byttorps IF?</a:t>
            </a:r>
          </a:p>
          <a:p>
            <a:r>
              <a:rPr lang="sv-SE" sz="11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Öppen träningsverksamhet/motionsidrottande för personer 1-100år</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Byttorps IF skall erbjuda en öppen verksamhet för de som inte vill delta i den ordinarie tävlings- och 	träningsverksamheten. Den öppna verksamheten innefattar verksamheter såsom fritidsgård, idrottsskola, 	sommarläger, allsidig träning och ”prova-på-verksamhet”. Byttorps ambition är att ha verksamhet som passar alla åldrar.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252497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Byttorps </a:t>
            </a:r>
            <a:r>
              <a:rPr lang="sv-SE" dirty="0" err="1"/>
              <a:t>if</a:t>
            </a:r>
            <a:r>
              <a:rPr lang="sv-SE" dirty="0"/>
              <a:t> riktlinjer</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92331" y="1367247"/>
            <a:ext cx="10820399" cy="5184334"/>
          </a:xfrm>
        </p:spPr>
        <p:txBody>
          <a:bodyPr>
            <a:normAutofit fontScale="92500" lnSpcReduction="20000"/>
          </a:bodyPr>
          <a:lstStyle/>
          <a:p>
            <a:r>
              <a:rPr lang="en-US" sz="1300" b="1" dirty="0" err="1">
                <a:latin typeface="Roboto" panose="02000000000000000000" pitchFamily="2" charset="0"/>
                <a:ea typeface="Roboto" panose="02000000000000000000" pitchFamily="2" charset="0"/>
                <a:cs typeface="Roboto" panose="02000000000000000000" pitchFamily="2" charset="0"/>
              </a:rPr>
              <a:t>Fotbollsglädje</a:t>
            </a:r>
            <a:r>
              <a:rPr lang="en-US" sz="1300" b="1" dirty="0">
                <a:latin typeface="Roboto" panose="02000000000000000000" pitchFamily="2" charset="0"/>
                <a:ea typeface="Roboto" panose="02000000000000000000" pitchFamily="2" charset="0"/>
                <a:cs typeface="Roboto" panose="02000000000000000000" pitchFamily="2" charset="0"/>
              </a:rPr>
              <a:t> (6-9 </a:t>
            </a:r>
            <a:r>
              <a:rPr lang="en-US" sz="1300" b="1" dirty="0" err="1">
                <a:latin typeface="Roboto" panose="02000000000000000000" pitchFamily="2" charset="0"/>
                <a:ea typeface="Roboto" panose="02000000000000000000" pitchFamily="2" charset="0"/>
                <a:cs typeface="Roboto" panose="02000000000000000000" pitchFamily="2" charset="0"/>
              </a:rPr>
              <a:t>år</a:t>
            </a:r>
            <a:r>
              <a:rPr lang="en-US" sz="1300" b="1" dirty="0">
                <a:latin typeface="Roboto" panose="02000000000000000000" pitchFamily="2" charset="0"/>
                <a:ea typeface="Roboto" panose="02000000000000000000" pitchFamily="2" charset="0"/>
                <a:cs typeface="Roboto" panose="02000000000000000000" pitchFamily="2" charset="0"/>
              </a:rPr>
              <a:t>)</a:t>
            </a:r>
          </a:p>
          <a:p>
            <a:r>
              <a:rPr lang="en-US" sz="1200" dirty="0" err="1">
                <a:latin typeface="Roboto" panose="02000000000000000000" pitchFamily="2" charset="0"/>
                <a:ea typeface="Roboto" panose="02000000000000000000" pitchFamily="2" charset="0"/>
                <a:cs typeface="Roboto" panose="02000000000000000000" pitchFamily="2" charset="0"/>
              </a:rPr>
              <a:t>Lära</a:t>
            </a:r>
            <a:r>
              <a:rPr lang="en-US" sz="1200" dirty="0">
                <a:latin typeface="Roboto" panose="02000000000000000000" pitchFamily="2" charset="0"/>
                <a:ea typeface="Roboto" panose="02000000000000000000" pitchFamily="2" charset="0"/>
                <a:cs typeface="Roboto" panose="02000000000000000000" pitchFamily="2" charset="0"/>
              </a:rPr>
              <a:t> sig </a:t>
            </a:r>
            <a:r>
              <a:rPr lang="en-US" sz="1200" dirty="0" err="1">
                <a:latin typeface="Roboto" panose="02000000000000000000" pitchFamily="2" charset="0"/>
                <a:ea typeface="Roboto" panose="02000000000000000000" pitchFamily="2" charset="0"/>
                <a:cs typeface="Roboto" panose="02000000000000000000" pitchFamily="2" charset="0"/>
              </a:rPr>
              <a:t>träna</a:t>
            </a:r>
            <a:r>
              <a:rPr lang="en-US" sz="1200" dirty="0">
                <a:latin typeface="Roboto" panose="02000000000000000000" pitchFamily="2" charset="0"/>
                <a:ea typeface="Roboto" panose="02000000000000000000" pitchFamily="2" charset="0"/>
                <a:cs typeface="Roboto" panose="02000000000000000000" pitchFamily="2" charset="0"/>
              </a:rPr>
              <a:t> (9-12 </a:t>
            </a:r>
            <a:r>
              <a:rPr lang="en-US" sz="1200" dirty="0" err="1">
                <a:latin typeface="Roboto" panose="02000000000000000000" pitchFamily="2" charset="0"/>
                <a:ea typeface="Roboto" panose="02000000000000000000" pitchFamily="2" charset="0"/>
                <a:cs typeface="Roboto" panose="02000000000000000000" pitchFamily="2" charset="0"/>
              </a:rPr>
              <a:t>år</a:t>
            </a:r>
            <a:r>
              <a:rPr lang="en-US" sz="1200" dirty="0">
                <a:latin typeface="Roboto" panose="02000000000000000000" pitchFamily="2" charset="0"/>
                <a:ea typeface="Roboto" panose="02000000000000000000" pitchFamily="2" charset="0"/>
                <a:cs typeface="Roboto" panose="02000000000000000000" pitchFamily="2" charset="0"/>
              </a:rPr>
              <a:t>) </a:t>
            </a:r>
          </a:p>
          <a:p>
            <a:r>
              <a:rPr lang="en-US" sz="1100" dirty="0" err="1">
                <a:latin typeface="Roboto" panose="02000000000000000000" pitchFamily="2" charset="0"/>
                <a:ea typeface="Roboto" panose="02000000000000000000" pitchFamily="2" charset="0"/>
                <a:cs typeface="Roboto" panose="02000000000000000000" pitchFamily="2" charset="0"/>
              </a:rPr>
              <a:t>Träna</a:t>
            </a:r>
            <a:r>
              <a:rPr lang="en-US" sz="1100" dirty="0">
                <a:latin typeface="Roboto" panose="02000000000000000000" pitchFamily="2" charset="0"/>
                <a:ea typeface="Roboto" panose="02000000000000000000" pitchFamily="2" charset="0"/>
                <a:cs typeface="Roboto" panose="02000000000000000000" pitchFamily="2" charset="0"/>
              </a:rPr>
              <a:t> för </a:t>
            </a:r>
            <a:r>
              <a:rPr lang="en-US" sz="1100" dirty="0" err="1">
                <a:latin typeface="Roboto" panose="02000000000000000000" pitchFamily="2" charset="0"/>
                <a:ea typeface="Roboto" panose="02000000000000000000" pitchFamily="2" charset="0"/>
                <a:cs typeface="Roboto" panose="02000000000000000000" pitchFamily="2" charset="0"/>
              </a:rPr>
              <a:t>att</a:t>
            </a:r>
            <a:r>
              <a:rPr lang="en-US" sz="1100" dirty="0">
                <a:latin typeface="Roboto" panose="02000000000000000000" pitchFamily="2" charset="0"/>
                <a:ea typeface="Roboto" panose="02000000000000000000" pitchFamily="2" charset="0"/>
                <a:cs typeface="Roboto" panose="02000000000000000000" pitchFamily="2" charset="0"/>
              </a:rPr>
              <a:t> </a:t>
            </a:r>
            <a:r>
              <a:rPr lang="en-US" sz="1100" dirty="0" err="1">
                <a:latin typeface="Roboto" panose="02000000000000000000" pitchFamily="2" charset="0"/>
                <a:ea typeface="Roboto" panose="02000000000000000000" pitchFamily="2" charset="0"/>
                <a:cs typeface="Roboto" panose="02000000000000000000" pitchFamily="2" charset="0"/>
              </a:rPr>
              <a:t>träna</a:t>
            </a:r>
            <a:r>
              <a:rPr lang="en-US" sz="1100" dirty="0">
                <a:latin typeface="Roboto" panose="02000000000000000000" pitchFamily="2" charset="0"/>
                <a:ea typeface="Roboto" panose="02000000000000000000" pitchFamily="2" charset="0"/>
                <a:cs typeface="Roboto" panose="02000000000000000000" pitchFamily="2" charset="0"/>
              </a:rPr>
              <a:t> (13-16 </a:t>
            </a:r>
            <a:r>
              <a:rPr lang="en-US" sz="1100" dirty="0" err="1">
                <a:latin typeface="Roboto" panose="02000000000000000000" pitchFamily="2" charset="0"/>
                <a:ea typeface="Roboto" panose="02000000000000000000" pitchFamily="2" charset="0"/>
                <a:cs typeface="Roboto" panose="02000000000000000000" pitchFamily="2" charset="0"/>
              </a:rPr>
              <a:t>år</a:t>
            </a:r>
            <a:r>
              <a:rPr lang="en-US" sz="1100" dirty="0">
                <a:latin typeface="Roboto" panose="02000000000000000000" pitchFamily="2" charset="0"/>
                <a:ea typeface="Roboto" panose="02000000000000000000" pitchFamily="2" charset="0"/>
                <a:cs typeface="Roboto" panose="02000000000000000000" pitchFamily="2" charset="0"/>
              </a:rPr>
              <a:t>)</a:t>
            </a:r>
          </a:p>
          <a:p>
            <a:r>
              <a:rPr lang="en-US" sz="1100" dirty="0" err="1">
                <a:latin typeface="Roboto" panose="02000000000000000000" pitchFamily="2" charset="0"/>
                <a:ea typeface="Roboto" panose="02000000000000000000" pitchFamily="2" charset="0"/>
                <a:cs typeface="Roboto" panose="02000000000000000000" pitchFamily="2" charset="0"/>
              </a:rPr>
              <a:t>Träna</a:t>
            </a:r>
            <a:r>
              <a:rPr lang="en-US" sz="1100" dirty="0">
                <a:latin typeface="Roboto" panose="02000000000000000000" pitchFamily="2" charset="0"/>
                <a:ea typeface="Roboto" panose="02000000000000000000" pitchFamily="2" charset="0"/>
                <a:cs typeface="Roboto" panose="02000000000000000000" pitchFamily="2" charset="0"/>
              </a:rPr>
              <a:t> för </a:t>
            </a:r>
            <a:r>
              <a:rPr lang="en-US" sz="1100" dirty="0" err="1">
                <a:latin typeface="Roboto" panose="02000000000000000000" pitchFamily="2" charset="0"/>
                <a:ea typeface="Roboto" panose="02000000000000000000" pitchFamily="2" charset="0"/>
                <a:cs typeface="Roboto" panose="02000000000000000000" pitchFamily="2" charset="0"/>
              </a:rPr>
              <a:t>att</a:t>
            </a:r>
            <a:r>
              <a:rPr lang="en-US" sz="1100" dirty="0">
                <a:latin typeface="Roboto" panose="02000000000000000000" pitchFamily="2" charset="0"/>
                <a:ea typeface="Roboto" panose="02000000000000000000" pitchFamily="2" charset="0"/>
                <a:cs typeface="Roboto" panose="02000000000000000000" pitchFamily="2" charset="0"/>
              </a:rPr>
              <a:t> </a:t>
            </a:r>
            <a:r>
              <a:rPr lang="en-US" sz="1100" dirty="0" err="1">
                <a:latin typeface="Roboto" panose="02000000000000000000" pitchFamily="2" charset="0"/>
                <a:ea typeface="Roboto" panose="02000000000000000000" pitchFamily="2" charset="0"/>
                <a:cs typeface="Roboto" panose="02000000000000000000" pitchFamily="2" charset="0"/>
              </a:rPr>
              <a:t>tävla</a:t>
            </a:r>
            <a:r>
              <a:rPr lang="en-US" sz="1100" dirty="0">
                <a:latin typeface="Roboto" panose="02000000000000000000" pitchFamily="2" charset="0"/>
                <a:ea typeface="Roboto" panose="02000000000000000000" pitchFamily="2" charset="0"/>
                <a:cs typeface="Roboto" panose="02000000000000000000" pitchFamily="2" charset="0"/>
              </a:rPr>
              <a:t> (17-19 </a:t>
            </a:r>
            <a:r>
              <a:rPr lang="en-US" sz="1100" dirty="0" err="1">
                <a:latin typeface="Roboto" panose="02000000000000000000" pitchFamily="2" charset="0"/>
                <a:ea typeface="Roboto" panose="02000000000000000000" pitchFamily="2" charset="0"/>
                <a:cs typeface="Roboto" panose="02000000000000000000" pitchFamily="2" charset="0"/>
              </a:rPr>
              <a:t>år</a:t>
            </a:r>
            <a:r>
              <a:rPr lang="en-US" sz="1100" dirty="0">
                <a:latin typeface="Roboto" panose="02000000000000000000" pitchFamily="2" charset="0"/>
                <a:ea typeface="Roboto" panose="02000000000000000000" pitchFamily="2" charset="0"/>
                <a:cs typeface="Roboto" panose="02000000000000000000" pitchFamily="2" charset="0"/>
              </a:rPr>
              <a:t>)</a:t>
            </a:r>
          </a:p>
          <a:p>
            <a:pPr>
              <a:lnSpc>
                <a:spcPct val="115000"/>
              </a:lnSpc>
              <a:spcAft>
                <a:spcPts val="1000"/>
              </a:spcAft>
            </a:pPr>
            <a:r>
              <a:rPr lang="en-US" sz="26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All verksamhet sker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enlighet med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barnkonventionens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riktlinjer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p>
          <a:p>
            <a:pPr>
              <a:lnSpc>
                <a:spcPct val="115000"/>
              </a:lnSpc>
              <a:spcAft>
                <a:spcPts val="1000"/>
              </a:spcAft>
            </a:pP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Uppmuntra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till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andra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ok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fotboll</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hela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året</a:t>
            </a:r>
            <a:endPar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115000"/>
              </a:lnSpc>
              <a:spcAft>
                <a:spcPts val="1000"/>
              </a:spcAft>
            </a:pP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Detta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föräldraledd</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verksamhet. En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förutsättning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bedriva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lagverksamhet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finns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erforderligt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antal</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föräldraledare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p>
          <a:p>
            <a:pPr>
              <a:lnSpc>
                <a:spcPct val="115000"/>
              </a:lnSpc>
              <a:spcAft>
                <a:spcPts val="1000"/>
              </a:spcAft>
            </a:pP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Alla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ledare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som</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eller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coachar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matcher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genomför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klubbens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internutbildning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med T2E*.</a:t>
            </a:r>
          </a:p>
          <a:p>
            <a:pPr>
              <a:lnSpc>
                <a:spcPct val="115000"/>
              </a:lnSpc>
              <a:spcAft>
                <a:spcPts val="1000"/>
              </a:spcAft>
            </a:pP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 enlighet med Svenska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Fotbollsförbundets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lek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handlar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verksamheten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om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skapa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nyfikenhet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intresse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fotbollen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genom</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lekfulla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bollen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fokus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endPar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115000"/>
              </a:lnSpc>
              <a:spcAft>
                <a:spcPts val="1000"/>
              </a:spcAft>
            </a:pP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Så</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många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som</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möjligt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så</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länge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som</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möjligt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så</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bra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som</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möjligt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alltid</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vårt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motto!</a:t>
            </a:r>
          </a:p>
          <a:p>
            <a:pPr>
              <a:lnSpc>
                <a:spcPct val="115000"/>
              </a:lnSpc>
              <a:spcAft>
                <a:spcPts val="1000"/>
              </a:spcAft>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 ska finnas minst två ledare/vuxna per lag/grupp vid varje träning/match, alternativt en ledare per grupp om den innehåller max 10 barn. Rekommendationen för 	antal träningar är max 2ggr/vecka och 60 minuter vid varje tillfälle. </a:t>
            </a:r>
          </a:p>
          <a:p>
            <a:pPr>
              <a:lnSpc>
                <a:spcPct val="115000"/>
              </a:lnSpc>
              <a:spcAft>
                <a:spcPts val="1000"/>
              </a:spcAft>
            </a:pP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Alla ska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lika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mycket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Alla ska under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starta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avsluta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ungefär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lika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många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matcher.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Toppning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inte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ske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Toppning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form av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selektering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som</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innebär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bästa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vid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givet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tillfälle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eller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flera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följande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fördelar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tävlingssammanhang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given plats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speltid</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eller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av de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betraktat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attraktivare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position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gruppen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endPar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endParaRPr lang="sv-SE" sz="1800" dirty="0">
              <a:effectLst/>
              <a:latin typeface="Times New Roman" panose="02020603050405020304" pitchFamily="18" charset="0"/>
              <a:ea typeface="SimSun" panose="02010600030101010101" pitchFamily="2" charset="-122"/>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23430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3514</TotalTime>
  <Words>1450</Words>
  <Application>Microsoft Office PowerPoint</Application>
  <PresentationFormat>Widescreen</PresentationFormat>
  <Paragraphs>181</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Roboto</vt:lpstr>
      <vt:lpstr>ROBOTO LIGHT</vt:lpstr>
      <vt:lpstr>Times New Roman</vt:lpstr>
      <vt:lpstr>Aptos</vt:lpstr>
      <vt:lpstr>Courier New</vt:lpstr>
      <vt:lpstr>Arial</vt:lpstr>
      <vt:lpstr>Bebas Neue Bold</vt:lpstr>
      <vt:lpstr>Office-tema</vt:lpstr>
      <vt:lpstr>1_Office-tema</vt:lpstr>
      <vt:lpstr>FÖRÄLDRAMÖTE</vt:lpstr>
      <vt:lpstr>PowerPoint Presentation</vt:lpstr>
      <vt:lpstr>PowerPoint Presentation</vt:lpstr>
      <vt:lpstr>Tränare + Lagadmin </vt:lpstr>
      <vt:lpstr>laginfo </vt:lpstr>
      <vt:lpstr>laginfo </vt:lpstr>
      <vt:lpstr>Gröna Tråden </vt:lpstr>
      <vt:lpstr>breddförening </vt:lpstr>
      <vt:lpstr>Byttorps if riktlinjer </vt:lpstr>
      <vt:lpstr>spelarutbildningsplan </vt:lpstr>
      <vt:lpstr>spelarutbildningsplan </vt:lpstr>
      <vt:lpstr>spelarutbildningsplan </vt:lpstr>
      <vt:lpstr>åtaganden </vt:lpstr>
      <vt:lpstr>lagkassa </vt:lpstr>
      <vt:lpstr>träningsställ </vt:lpstr>
      <vt:lpstr>Tack för visat intresse Vi ses på fotbollsplanen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Wallmark</dc:creator>
  <cp:lastModifiedBy>Linus Persson</cp:lastModifiedBy>
  <cp:revision>13</cp:revision>
  <dcterms:created xsi:type="dcterms:W3CDTF">2024-01-28T16:58:03Z</dcterms:created>
  <dcterms:modified xsi:type="dcterms:W3CDTF">2025-04-03T13:14:10Z</dcterms:modified>
</cp:coreProperties>
</file>