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7" r:id="rId4"/>
    <p:sldId id="276" r:id="rId5"/>
    <p:sldId id="300" r:id="rId6"/>
    <p:sldId id="293" r:id="rId7"/>
    <p:sldId id="294" r:id="rId8"/>
    <p:sldId id="285" r:id="rId9"/>
    <p:sldId id="301" r:id="rId10"/>
    <p:sldId id="290" r:id="rId11"/>
    <p:sldId id="295" r:id="rId12"/>
    <p:sldId id="302" r:id="rId13"/>
    <p:sldId id="292"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0F458-FE5B-4045-8F11-40189B8F4598}" v="1" dt="2025-04-13T17:19:19.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69" autoAdjust="0"/>
  </p:normalViewPr>
  <p:slideViewPr>
    <p:cSldViewPr snapToGrid="0">
      <p:cViewPr varScale="1">
        <p:scale>
          <a:sx n="92" d="100"/>
          <a:sy n="92" d="100"/>
        </p:scale>
        <p:origin x="672" y="84"/>
      </p:cViewPr>
      <p:guideLst/>
    </p:cSldViewPr>
  </p:slideViewPr>
  <p:notesTextViewPr>
    <p:cViewPr>
      <p:scale>
        <a:sx n="1" d="1"/>
        <a:sy n="1" d="1"/>
      </p:scale>
      <p:origin x="0" y="0"/>
    </p:cViewPr>
  </p:notesTextViewPr>
  <p:notesViewPr>
    <p:cSldViewPr snapToGrid="0">
      <p:cViewPr varScale="1">
        <p:scale>
          <a:sx n="118" d="100"/>
          <a:sy n="118" d="100"/>
        </p:scale>
        <p:origin x="24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Strid Engvall" userId="a2f18a432eab628e" providerId="LiveId" clId="{E150F458-FE5B-4045-8F11-40189B8F4598}"/>
    <pc:docChg chg="custSel modSld">
      <pc:chgData name="Li Strid Engvall" userId="a2f18a432eab628e" providerId="LiveId" clId="{E150F458-FE5B-4045-8F11-40189B8F4598}" dt="2025-04-13T17:31:31.685" v="365" actId="20577"/>
      <pc:docMkLst>
        <pc:docMk/>
      </pc:docMkLst>
      <pc:sldChg chg="modNotesTx">
        <pc:chgData name="Li Strid Engvall" userId="a2f18a432eab628e" providerId="LiveId" clId="{E150F458-FE5B-4045-8F11-40189B8F4598}" dt="2025-04-13T17:31:31.685" v="365" actId="20577"/>
        <pc:sldMkLst>
          <pc:docMk/>
          <pc:sldMk cId="3897519408" sldId="256"/>
        </pc:sldMkLst>
      </pc:sldChg>
      <pc:sldChg chg="modSp mod">
        <pc:chgData name="Li Strid Engvall" userId="a2f18a432eab628e" providerId="LiveId" clId="{E150F458-FE5B-4045-8F11-40189B8F4598}" dt="2025-04-13T17:18:33.142" v="17" actId="20577"/>
        <pc:sldMkLst>
          <pc:docMk/>
          <pc:sldMk cId="1137908039" sldId="293"/>
        </pc:sldMkLst>
        <pc:spChg chg="mod">
          <ac:chgData name="Li Strid Engvall" userId="a2f18a432eab628e" providerId="LiveId" clId="{E150F458-FE5B-4045-8F11-40189B8F4598}" dt="2025-04-13T17:18:33.142" v="17" actId="20577"/>
          <ac:spMkLst>
            <pc:docMk/>
            <pc:sldMk cId="1137908039" sldId="293"/>
            <ac:spMk id="3" creationId="{00000000-0000-0000-0000-000000000000}"/>
          </ac:spMkLst>
        </pc:spChg>
      </pc:sldChg>
      <pc:sldChg chg="modSp mod">
        <pc:chgData name="Li Strid Engvall" userId="a2f18a432eab628e" providerId="LiveId" clId="{E150F458-FE5B-4045-8F11-40189B8F4598}" dt="2025-04-13T17:25:09.663" v="165" actId="20577"/>
        <pc:sldMkLst>
          <pc:docMk/>
          <pc:sldMk cId="2365441710" sldId="294"/>
        </pc:sldMkLst>
        <pc:spChg chg="mod">
          <ac:chgData name="Li Strid Engvall" userId="a2f18a432eab628e" providerId="LiveId" clId="{E150F458-FE5B-4045-8F11-40189B8F4598}" dt="2025-04-13T17:25:09.663" v="165" actId="20577"/>
          <ac:spMkLst>
            <pc:docMk/>
            <pc:sldMk cId="2365441710" sldId="294"/>
            <ac:spMk id="3" creationId="{00000000-0000-0000-0000-000000000000}"/>
          </ac:spMkLst>
        </pc:spChg>
      </pc:sldChg>
      <pc:sldChg chg="modSp mod">
        <pc:chgData name="Li Strid Engvall" userId="a2f18a432eab628e" providerId="LiveId" clId="{E150F458-FE5B-4045-8F11-40189B8F4598}" dt="2025-04-13T17:27:28.088" v="351" actId="20577"/>
        <pc:sldMkLst>
          <pc:docMk/>
          <pc:sldMk cId="1394417770" sldId="295"/>
        </pc:sldMkLst>
        <pc:spChg chg="mod">
          <ac:chgData name="Li Strid Engvall" userId="a2f18a432eab628e" providerId="LiveId" clId="{E150F458-FE5B-4045-8F11-40189B8F4598}" dt="2025-04-13T17:27:28.088" v="351" actId="20577"/>
          <ac:spMkLst>
            <pc:docMk/>
            <pc:sldMk cId="1394417770" sldId="295"/>
            <ac:spMk id="9" creationId="{00000000-0000-0000-0000-000000000000}"/>
          </ac:spMkLst>
        </pc:spChg>
      </pc:sldChg>
      <pc:sldChg chg="modNotesTx">
        <pc:chgData name="Li Strid Engvall" userId="a2f18a432eab628e" providerId="LiveId" clId="{E150F458-FE5B-4045-8F11-40189B8F4598}" dt="2025-04-13T17:26:29.660" v="294" actId="20577"/>
        <pc:sldMkLst>
          <pc:docMk/>
          <pc:sldMk cId="451391061"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591E4-5929-4759-9131-26D6EA4596E0}" type="datetimeFigureOut">
              <a:rPr lang="sv-SE" smtClean="0"/>
              <a:t>2025-04-14</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7ABCF-B332-4853-B0C6-5325FFFCC980}" type="slidenum">
              <a:rPr lang="sv-SE" smtClean="0"/>
              <a:t>‹#›</a:t>
            </a:fld>
            <a:endParaRPr lang="sv-SE"/>
          </a:p>
        </p:txBody>
      </p:sp>
    </p:spTree>
    <p:extLst>
      <p:ext uri="{BB962C8B-B14F-4D97-AF65-F5344CB8AC3E}">
        <p14:creationId xmlns:p14="http://schemas.microsoft.com/office/powerpoint/2010/main" val="115919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AC7ABCF-B332-4853-B0C6-5325FFFCC980}" type="slidenum">
              <a:rPr lang="sv-SE" smtClean="0"/>
              <a:t>1</a:t>
            </a:fld>
            <a:endParaRPr lang="sv-SE"/>
          </a:p>
        </p:txBody>
      </p:sp>
    </p:spTree>
    <p:extLst>
      <p:ext uri="{BB962C8B-B14F-4D97-AF65-F5344CB8AC3E}">
        <p14:creationId xmlns:p14="http://schemas.microsoft.com/office/powerpoint/2010/main" val="420667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err="1"/>
              <a:t>TIFs</a:t>
            </a:r>
            <a:r>
              <a:rPr lang="sv-SE" sz="1200" b="1" dirty="0"/>
              <a:t> framtidsfond</a:t>
            </a:r>
          </a:p>
          <a:p>
            <a:r>
              <a:rPr lang="sv-SE" sz="1600" dirty="0"/>
              <a:t>Alla barn och ungdomar ska kunna spela fotboll i Torsångs IF, familjens ekonomi ska inte vara avgörande</a:t>
            </a:r>
          </a:p>
          <a:p>
            <a:r>
              <a:rPr lang="sv-SE" sz="1200" dirty="0"/>
              <a:t>Föreningen har en framtidsfond där man avsatt medel för att stötta barn i ekonomiskt utsatta familjer</a:t>
            </a:r>
          </a:p>
          <a:p>
            <a:r>
              <a:rPr lang="sv-SE" sz="1200" b="1" dirty="0"/>
              <a:t>Om en spelare har problem med avgifter/kostnader, hör av er till någon av tränarna så löser vi det</a:t>
            </a:r>
          </a:p>
          <a:p>
            <a:endParaRPr lang="sv-SE" b="1"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12</a:t>
            </a:fld>
            <a:endParaRPr lang="sv-SE"/>
          </a:p>
        </p:txBody>
      </p:sp>
    </p:spTree>
    <p:extLst>
      <p:ext uri="{BB962C8B-B14F-4D97-AF65-F5344CB8AC3E}">
        <p14:creationId xmlns:p14="http://schemas.microsoft.com/office/powerpoint/2010/main" val="95049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0AC7ABCF-B332-4853-B0C6-5325FFFCC980}" type="slidenum">
              <a:rPr lang="sv-SE" smtClean="0"/>
              <a:t>13</a:t>
            </a:fld>
            <a:endParaRPr lang="sv-SE"/>
          </a:p>
        </p:txBody>
      </p:sp>
    </p:spTree>
    <p:extLst>
      <p:ext uri="{BB962C8B-B14F-4D97-AF65-F5344CB8AC3E}">
        <p14:creationId xmlns:p14="http://schemas.microsoft.com/office/powerpoint/2010/main" val="218325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AC7ABCF-B332-4853-B0C6-5325FFFCC980}" type="slidenum">
              <a:rPr lang="sv-SE" smtClean="0"/>
              <a:t>2</a:t>
            </a:fld>
            <a:endParaRPr lang="sv-SE"/>
          </a:p>
        </p:txBody>
      </p:sp>
    </p:spTree>
    <p:extLst>
      <p:ext uri="{BB962C8B-B14F-4D97-AF65-F5344CB8AC3E}">
        <p14:creationId xmlns:p14="http://schemas.microsoft.com/office/powerpoint/2010/main" val="147870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3</a:t>
            </a:fld>
            <a:endParaRPr lang="sv-SE"/>
          </a:p>
        </p:txBody>
      </p:sp>
    </p:spTree>
    <p:extLst>
      <p:ext uri="{BB962C8B-B14F-4D97-AF65-F5344CB8AC3E}">
        <p14:creationId xmlns:p14="http://schemas.microsoft.com/office/powerpoint/2010/main" val="372365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0AC7ABCF-B332-4853-B0C6-5325FFFCC980}" type="slidenum">
              <a:rPr lang="sv-SE" smtClean="0"/>
              <a:t>4</a:t>
            </a:fld>
            <a:endParaRPr lang="sv-SE"/>
          </a:p>
        </p:txBody>
      </p:sp>
    </p:spTree>
    <p:extLst>
      <p:ext uri="{BB962C8B-B14F-4D97-AF65-F5344CB8AC3E}">
        <p14:creationId xmlns:p14="http://schemas.microsoft.com/office/powerpoint/2010/main" val="19015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sz="1200" dirty="0">
              <a:solidFill>
                <a:schemeClr val="bg1"/>
              </a:solidFill>
              <a:cs typeface="Calibri" panose="020F0502020204030204"/>
            </a:endParaRPr>
          </a:p>
        </p:txBody>
      </p:sp>
      <p:sp>
        <p:nvSpPr>
          <p:cNvPr id="4" name="Platshållare för bildnummer 3"/>
          <p:cNvSpPr>
            <a:spLocks noGrp="1"/>
          </p:cNvSpPr>
          <p:nvPr>
            <p:ph type="sldNum" sz="quarter" idx="10"/>
          </p:nvPr>
        </p:nvSpPr>
        <p:spPr/>
        <p:txBody>
          <a:bodyPr/>
          <a:lstStyle/>
          <a:p>
            <a:fld id="{0AC7ABCF-B332-4853-B0C6-5325FFFCC980}" type="slidenum">
              <a:rPr lang="sv-SE" smtClean="0"/>
              <a:t>7</a:t>
            </a:fld>
            <a:endParaRPr lang="sv-SE"/>
          </a:p>
        </p:txBody>
      </p:sp>
    </p:spTree>
    <p:extLst>
      <p:ext uri="{BB962C8B-B14F-4D97-AF65-F5344CB8AC3E}">
        <p14:creationId xmlns:p14="http://schemas.microsoft.com/office/powerpoint/2010/main" val="254516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8</a:t>
            </a:fld>
            <a:endParaRPr lang="sv-SE"/>
          </a:p>
        </p:txBody>
      </p:sp>
    </p:spTree>
    <p:extLst>
      <p:ext uri="{BB962C8B-B14F-4D97-AF65-F5344CB8AC3E}">
        <p14:creationId xmlns:p14="http://schemas.microsoft.com/office/powerpoint/2010/main" val="330829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Prata om </a:t>
            </a:r>
            <a:r>
              <a:rPr lang="en-GB" dirty="0" err="1"/>
              <a:t>att</a:t>
            </a:r>
            <a:r>
              <a:rPr lang="en-GB" dirty="0"/>
              <a:t> </a:t>
            </a:r>
            <a:r>
              <a:rPr lang="en-GB" dirty="0" err="1"/>
              <a:t>vara</a:t>
            </a:r>
            <a:r>
              <a:rPr lang="en-GB" dirty="0"/>
              <a:t> </a:t>
            </a:r>
            <a:r>
              <a:rPr lang="en-GB" dirty="0" err="1"/>
              <a:t>en</a:t>
            </a:r>
            <a:r>
              <a:rPr lang="en-GB" dirty="0"/>
              <a:t> god </a:t>
            </a:r>
            <a:r>
              <a:rPr lang="en-GB" dirty="0" err="1"/>
              <a:t>förälder</a:t>
            </a:r>
            <a:r>
              <a:rPr lang="en-GB" dirty="0"/>
              <a:t>? Inte </a:t>
            </a:r>
            <a:r>
              <a:rPr lang="en-GB" dirty="0" err="1"/>
              <a:t>skrika</a:t>
            </a:r>
            <a:r>
              <a:rPr lang="en-GB" dirty="0"/>
              <a:t> </a:t>
            </a:r>
            <a:r>
              <a:rPr lang="en-GB" dirty="0" err="1"/>
              <a:t>från</a:t>
            </a:r>
            <a:r>
              <a:rPr lang="en-GB" dirty="0"/>
              <a:t> </a:t>
            </a:r>
            <a:r>
              <a:rPr lang="en-GB" dirty="0" err="1"/>
              <a:t>sidan</a:t>
            </a:r>
            <a:r>
              <a:rPr lang="en-GB" dirty="0"/>
              <a:t> </a:t>
            </a:r>
            <a:r>
              <a:rPr lang="en-GB" dirty="0" err="1"/>
              <a:t>utan</a:t>
            </a:r>
            <a:r>
              <a:rPr lang="en-GB" dirty="0"/>
              <a:t> </a:t>
            </a:r>
            <a:r>
              <a:rPr lang="en-GB" dirty="0" err="1"/>
              <a:t>låta</a:t>
            </a:r>
            <a:r>
              <a:rPr lang="en-GB" dirty="0"/>
              <a:t> </a:t>
            </a:r>
            <a:r>
              <a:rPr lang="en-GB" dirty="0" err="1"/>
              <a:t>ansvarig</a:t>
            </a:r>
            <a:r>
              <a:rPr lang="en-GB" dirty="0"/>
              <a:t> </a:t>
            </a:r>
            <a:r>
              <a:rPr lang="en-GB" dirty="0" err="1"/>
              <a:t>tränare</a:t>
            </a:r>
            <a:r>
              <a:rPr lang="en-GB" dirty="0"/>
              <a:t> </a:t>
            </a:r>
            <a:r>
              <a:rPr lang="en-GB" dirty="0" err="1"/>
              <a:t>göra</a:t>
            </a:r>
            <a:r>
              <a:rPr lang="en-GB" dirty="0"/>
              <a:t> </a:t>
            </a:r>
            <a:r>
              <a:rPr lang="en-GB" dirty="0" err="1"/>
              <a:t>sitt</a:t>
            </a:r>
            <a:r>
              <a:rPr lang="en-GB" dirty="0"/>
              <a:t> </a:t>
            </a:r>
            <a:r>
              <a:rPr lang="en-GB" dirty="0" err="1"/>
              <a:t>jobb</a:t>
            </a:r>
            <a:endParaRPr lang="en-SE" dirty="0"/>
          </a:p>
        </p:txBody>
      </p:sp>
      <p:sp>
        <p:nvSpPr>
          <p:cNvPr id="4" name="Slide Number Placeholder 3"/>
          <p:cNvSpPr>
            <a:spLocks noGrp="1"/>
          </p:cNvSpPr>
          <p:nvPr>
            <p:ph type="sldNum" sz="quarter" idx="5"/>
          </p:nvPr>
        </p:nvSpPr>
        <p:spPr/>
        <p:txBody>
          <a:bodyPr/>
          <a:lstStyle/>
          <a:p>
            <a:fld id="{0AC7ABCF-B332-4853-B0C6-5325FFFCC980}" type="slidenum">
              <a:rPr lang="sv-SE" smtClean="0"/>
              <a:t>9</a:t>
            </a:fld>
            <a:endParaRPr lang="sv-SE"/>
          </a:p>
        </p:txBody>
      </p:sp>
    </p:spTree>
    <p:extLst>
      <p:ext uri="{BB962C8B-B14F-4D97-AF65-F5344CB8AC3E}">
        <p14:creationId xmlns:p14="http://schemas.microsoft.com/office/powerpoint/2010/main" val="349109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solidFill>
                  <a:schemeClr val="bg1"/>
                </a:solidFill>
                <a:cs typeface="Calibri" panose="020F0502020204030204"/>
              </a:rPr>
              <a:t>Vi vill vara lättillgängliga och enkla att kommunicera med. Tveka aldrig på att höra av er med smått som stort. Vi kan endast agera, förtydliga eller ändra på oss om vi får till oss information från er. Ofta finns det en förklaring om/när något uppstått oavsett om det handlar om taktik, speltid, konflikt eller vad det nu skulle kunna vara. Vi måste hjälpas åt! </a:t>
            </a:r>
          </a:p>
          <a:p>
            <a:endParaRPr lang="sv-SE" b="1"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10</a:t>
            </a:fld>
            <a:endParaRPr lang="sv-SE"/>
          </a:p>
        </p:txBody>
      </p:sp>
    </p:spTree>
    <p:extLst>
      <p:ext uri="{BB962C8B-B14F-4D97-AF65-F5344CB8AC3E}">
        <p14:creationId xmlns:p14="http://schemas.microsoft.com/office/powerpoint/2010/main" val="74483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err="1"/>
              <a:t>TIFs</a:t>
            </a:r>
            <a:r>
              <a:rPr lang="sv-SE" sz="1200" b="1" dirty="0"/>
              <a:t> framtidsfond</a:t>
            </a:r>
          </a:p>
          <a:p>
            <a:r>
              <a:rPr lang="sv-SE" sz="1600" dirty="0"/>
              <a:t>Alla barn och ungdomar ska kunna spela fotboll i Torsångs IF, familjens ekonomi ska inte vara avgörande</a:t>
            </a:r>
          </a:p>
          <a:p>
            <a:r>
              <a:rPr lang="sv-SE" sz="1200" dirty="0"/>
              <a:t>Föreningen har en framtidsfond där man avsatt medel för att stötta barn i ekonomiskt utsatta familjer</a:t>
            </a:r>
          </a:p>
          <a:p>
            <a:r>
              <a:rPr lang="sv-SE" sz="1200" b="1" dirty="0"/>
              <a:t>Om en spelare har problem med avgifter/kostnader, hör av er till någon av tränarna så löser vi det diskret tillsammans</a:t>
            </a:r>
            <a:r>
              <a:rPr lang="sv-SE" sz="1200" b="1" baseline="0" dirty="0"/>
              <a:t> med ordförande och kassör</a:t>
            </a:r>
            <a:endParaRPr lang="sv-SE" sz="1200" b="1" dirty="0"/>
          </a:p>
          <a:p>
            <a:endParaRPr lang="sv-SE" b="1" dirty="0"/>
          </a:p>
        </p:txBody>
      </p:sp>
      <p:sp>
        <p:nvSpPr>
          <p:cNvPr id="4" name="Platshållare för bildnummer 3"/>
          <p:cNvSpPr>
            <a:spLocks noGrp="1"/>
          </p:cNvSpPr>
          <p:nvPr>
            <p:ph type="sldNum" sz="quarter" idx="5"/>
          </p:nvPr>
        </p:nvSpPr>
        <p:spPr/>
        <p:txBody>
          <a:bodyPr/>
          <a:lstStyle/>
          <a:p>
            <a:fld id="{0AC7ABCF-B332-4853-B0C6-5325FFFCC980}" type="slidenum">
              <a:rPr lang="sv-SE" smtClean="0"/>
              <a:t>11</a:t>
            </a:fld>
            <a:endParaRPr lang="sv-SE"/>
          </a:p>
        </p:txBody>
      </p:sp>
    </p:spTree>
    <p:extLst>
      <p:ext uri="{BB962C8B-B14F-4D97-AF65-F5344CB8AC3E}">
        <p14:creationId xmlns:p14="http://schemas.microsoft.com/office/powerpoint/2010/main" val="428038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9592-73D3-453A-B8A9-AD4FAEE38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92BED860-53A1-4007-9960-C97C006C5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9DF0E6F3-976A-4D84-B7FF-5860C79B9141}"/>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5" name="Footer Placeholder 4">
            <a:extLst>
              <a:ext uri="{FF2B5EF4-FFF2-40B4-BE49-F238E27FC236}">
                <a16:creationId xmlns:a16="http://schemas.microsoft.com/office/drawing/2014/main" id="{7779260F-A577-4C89-87AF-3B3C55D637E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D18EA1F-0FA3-4461-B321-854490DDFAFE}"/>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47058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16BB-763B-4060-AC51-A4D9582BCA48}"/>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134E22DB-8C75-4C37-B1CF-39A3141E9E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2BA58C2-9CF7-4680-BAA3-B3591729CFE7}"/>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5" name="Footer Placeholder 4">
            <a:extLst>
              <a:ext uri="{FF2B5EF4-FFF2-40B4-BE49-F238E27FC236}">
                <a16:creationId xmlns:a16="http://schemas.microsoft.com/office/drawing/2014/main" id="{B3B1E89C-9090-45A2-83E4-DCFDFF5F894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0898683-28E5-44BF-9ACA-A5D7E9DEDCC8}"/>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193848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76790A-C8DC-4705-AB6E-47DC749F4A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F0480BDF-6168-4572-9149-2C050991F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6F1624EF-6F18-4CFA-B80B-000B002F2B9A}"/>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5" name="Footer Placeholder 4">
            <a:extLst>
              <a:ext uri="{FF2B5EF4-FFF2-40B4-BE49-F238E27FC236}">
                <a16:creationId xmlns:a16="http://schemas.microsoft.com/office/drawing/2014/main" id="{76CB7EC3-19D3-4AFF-8103-632155D5978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4DDDA26-825D-49B1-B402-DF660F849105}"/>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307807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E817-5E73-4D65-AF10-E38E063D84B9}"/>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617810F-2B89-4242-BA7E-9DD45F6D6E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B048B51E-D1CC-4495-80C0-3B1EBDEF3F3A}"/>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5" name="Footer Placeholder 4">
            <a:extLst>
              <a:ext uri="{FF2B5EF4-FFF2-40B4-BE49-F238E27FC236}">
                <a16:creationId xmlns:a16="http://schemas.microsoft.com/office/drawing/2014/main" id="{2AC64DB7-E337-4ED8-B53E-6501039F1F3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EE6B16D-EC42-487E-9128-03AEC9E97197}"/>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279346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5594-3B32-40DC-8A42-6D03EA891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1F1ABC03-C4F4-4E2F-9333-A27E2A0978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9583B-9380-45F3-9BE9-56D3F81C6243}"/>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5" name="Footer Placeholder 4">
            <a:extLst>
              <a:ext uri="{FF2B5EF4-FFF2-40B4-BE49-F238E27FC236}">
                <a16:creationId xmlns:a16="http://schemas.microsoft.com/office/drawing/2014/main" id="{B2D28AE7-899E-43B4-8387-16D4446269D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D799258-194B-4ED7-989B-F7A768A2CA92}"/>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280660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CE4E-6EFC-498A-A370-B00F6169ECB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95E7E942-202D-43FD-B994-7CFD53D83A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89B8A234-861A-4F76-AF81-A809F98D5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35EB2E6C-179D-40AD-A8C3-486F45E18F5B}"/>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6" name="Footer Placeholder 5">
            <a:extLst>
              <a:ext uri="{FF2B5EF4-FFF2-40B4-BE49-F238E27FC236}">
                <a16:creationId xmlns:a16="http://schemas.microsoft.com/office/drawing/2014/main" id="{5062DC99-F13A-4780-83FA-5DC5037DC89C}"/>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9A3115A7-D6F7-47D3-8DEA-37724A4C9CE0}"/>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428894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68D8-3398-46EA-A6C1-99A14FA5C710}"/>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07091EB7-CF90-418E-96D4-20F9DEFB96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05BF0-8607-432F-862A-EC8E88DFC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9C60D9BC-C647-4B4E-A38A-074414C939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EF561-F389-4DE0-B8B5-A9C264774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87EA564E-635E-4254-8CB0-A35B01644E1C}"/>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8" name="Footer Placeholder 7">
            <a:extLst>
              <a:ext uri="{FF2B5EF4-FFF2-40B4-BE49-F238E27FC236}">
                <a16:creationId xmlns:a16="http://schemas.microsoft.com/office/drawing/2014/main" id="{FB2CD6A1-DD42-46BE-8265-46F4E65A3952}"/>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32487C64-6FC4-4957-B312-173717E8C377}"/>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80874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801C-0479-4B31-9275-242D8DEECF91}"/>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5352343D-A0ED-403B-8757-DA71AE93BEBC}"/>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4" name="Footer Placeholder 3">
            <a:extLst>
              <a:ext uri="{FF2B5EF4-FFF2-40B4-BE49-F238E27FC236}">
                <a16:creationId xmlns:a16="http://schemas.microsoft.com/office/drawing/2014/main" id="{42407B4A-2EA8-4DB7-8457-E5F36AA070F4}"/>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29EC9C41-2F0A-4676-A72C-05561BE214D3}"/>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226047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2E57B-8CC3-4203-B516-8D2C15BD61AD}"/>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3" name="Footer Placeholder 2">
            <a:extLst>
              <a:ext uri="{FF2B5EF4-FFF2-40B4-BE49-F238E27FC236}">
                <a16:creationId xmlns:a16="http://schemas.microsoft.com/office/drawing/2014/main" id="{AE607551-513B-407A-AD51-41B50A65CD32}"/>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7E050566-C075-464D-A1B7-CC88A76F41E5}"/>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135353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0D0B-702D-4DB1-AFA6-EDAD3552B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15EE07E5-4602-47E7-8B20-678233FD0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16CCCF37-4ABC-4E93-BF41-E9AD29EC0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501D9-C374-4B7E-B09D-CFD12F27473D}"/>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6" name="Footer Placeholder 5">
            <a:extLst>
              <a:ext uri="{FF2B5EF4-FFF2-40B4-BE49-F238E27FC236}">
                <a16:creationId xmlns:a16="http://schemas.microsoft.com/office/drawing/2014/main" id="{78EE3153-AD0B-4228-8D71-ABF631C8340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880F4139-74A7-46A7-A519-840A3CB3F02F}"/>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11727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6D7D-944D-411E-8E69-3A803B72A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2C4690D0-58DA-4D39-9910-29D205031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F815DE7A-5C75-4FE1-9B51-9FE815D65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F22C9-5164-491D-8239-74B0D579AABC}"/>
              </a:ext>
            </a:extLst>
          </p:cNvPr>
          <p:cNvSpPr>
            <a:spLocks noGrp="1"/>
          </p:cNvSpPr>
          <p:nvPr>
            <p:ph type="dt" sz="half" idx="10"/>
          </p:nvPr>
        </p:nvSpPr>
        <p:spPr/>
        <p:txBody>
          <a:bodyPr/>
          <a:lstStyle/>
          <a:p>
            <a:fld id="{5BD5BFE4-3BED-4F7F-9E5A-3C9D33C96CD6}" type="datetimeFigureOut">
              <a:rPr lang="sv-SE" smtClean="0"/>
              <a:t>2025-04-14</a:t>
            </a:fld>
            <a:endParaRPr lang="sv-SE"/>
          </a:p>
        </p:txBody>
      </p:sp>
      <p:sp>
        <p:nvSpPr>
          <p:cNvPr id="6" name="Footer Placeholder 5">
            <a:extLst>
              <a:ext uri="{FF2B5EF4-FFF2-40B4-BE49-F238E27FC236}">
                <a16:creationId xmlns:a16="http://schemas.microsoft.com/office/drawing/2014/main" id="{C60654D6-BA1A-4C38-AC6C-ACD80A3F3D9D}"/>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22F900E-88E6-4DB0-8093-D0E004686A9A}"/>
              </a:ext>
            </a:extLst>
          </p:cNvPr>
          <p:cNvSpPr>
            <a:spLocks noGrp="1"/>
          </p:cNvSpPr>
          <p:nvPr>
            <p:ph type="sldNum" sz="quarter" idx="12"/>
          </p:nvPr>
        </p:nvSpPr>
        <p:spPr/>
        <p:txBody>
          <a:bodyPr/>
          <a:lstStyle/>
          <a:p>
            <a:fld id="{B62B8E49-ACA8-4230-BCFE-5F3697AEDDBC}" type="slidenum">
              <a:rPr lang="sv-SE" smtClean="0"/>
              <a:t>‹#›</a:t>
            </a:fld>
            <a:endParaRPr lang="sv-SE"/>
          </a:p>
        </p:txBody>
      </p:sp>
    </p:spTree>
    <p:extLst>
      <p:ext uri="{BB962C8B-B14F-4D97-AF65-F5344CB8AC3E}">
        <p14:creationId xmlns:p14="http://schemas.microsoft.com/office/powerpoint/2010/main" val="45599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67059D-A120-45CC-967E-0542DD7D8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BEDEB74A-2836-4E45-B719-8711CA087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0C1CACC-41EF-421B-A72E-C973FAC60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5BFE4-3BED-4F7F-9E5A-3C9D33C96CD6}" type="datetimeFigureOut">
              <a:rPr lang="sv-SE" smtClean="0"/>
              <a:t>2025-04-14</a:t>
            </a:fld>
            <a:endParaRPr lang="sv-SE"/>
          </a:p>
        </p:txBody>
      </p:sp>
      <p:sp>
        <p:nvSpPr>
          <p:cNvPr id="5" name="Footer Placeholder 4">
            <a:extLst>
              <a:ext uri="{FF2B5EF4-FFF2-40B4-BE49-F238E27FC236}">
                <a16:creationId xmlns:a16="http://schemas.microsoft.com/office/drawing/2014/main" id="{7CC1E37D-56FE-4C3A-BFBE-ED323DBC2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DEF3698D-20C9-49DB-8AA1-FB81DE96B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B8E49-ACA8-4230-BCFE-5F3697AEDDBC}" type="slidenum">
              <a:rPr lang="sv-SE" smtClean="0"/>
              <a:t>‹#›</a:t>
            </a:fld>
            <a:endParaRPr lang="sv-SE"/>
          </a:p>
        </p:txBody>
      </p:sp>
    </p:spTree>
    <p:extLst>
      <p:ext uri="{BB962C8B-B14F-4D97-AF65-F5344CB8AC3E}">
        <p14:creationId xmlns:p14="http://schemas.microsoft.com/office/powerpoint/2010/main" val="2971186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adium.se/foreningar/173677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D6D9-22A2-41DB-81BD-8F322407BFD3}"/>
              </a:ext>
            </a:extLst>
          </p:cNvPr>
          <p:cNvSpPr>
            <a:spLocks noGrp="1"/>
          </p:cNvSpPr>
          <p:nvPr>
            <p:ph type="ctrTitle"/>
          </p:nvPr>
        </p:nvSpPr>
        <p:spPr>
          <a:xfrm>
            <a:off x="7464614" y="1783959"/>
            <a:ext cx="4087306" cy="2889114"/>
          </a:xfrm>
        </p:spPr>
        <p:txBody>
          <a:bodyPr anchor="b">
            <a:normAutofit/>
          </a:bodyPr>
          <a:lstStyle/>
          <a:p>
            <a:pPr algn="l"/>
            <a:r>
              <a:rPr lang="sv-SE" sz="5400" dirty="0"/>
              <a:t>Föräldramöte Torsångs IF – P10</a:t>
            </a:r>
          </a:p>
        </p:txBody>
      </p:sp>
      <p:sp>
        <p:nvSpPr>
          <p:cNvPr id="3" name="Subtitle 2">
            <a:extLst>
              <a:ext uri="{FF2B5EF4-FFF2-40B4-BE49-F238E27FC236}">
                <a16:creationId xmlns:a16="http://schemas.microsoft.com/office/drawing/2014/main" id="{79BA586F-1EC9-4254-8CF4-77FA1A354477}"/>
              </a:ext>
            </a:extLst>
          </p:cNvPr>
          <p:cNvSpPr>
            <a:spLocks noGrp="1"/>
          </p:cNvSpPr>
          <p:nvPr>
            <p:ph type="subTitle" idx="1"/>
          </p:nvPr>
        </p:nvSpPr>
        <p:spPr>
          <a:xfrm>
            <a:off x="7464612" y="4750893"/>
            <a:ext cx="4087305" cy="1147863"/>
          </a:xfrm>
        </p:spPr>
        <p:txBody>
          <a:bodyPr anchor="t">
            <a:normAutofit/>
          </a:bodyPr>
          <a:lstStyle/>
          <a:p>
            <a:pPr algn="l"/>
            <a:r>
              <a:rPr lang="sv-SE" sz="2000" dirty="0"/>
              <a:t>2025-04-14</a:t>
            </a:r>
          </a:p>
        </p:txBody>
      </p:sp>
      <p:sp>
        <p:nvSpPr>
          <p:cNvPr id="26" name="Freeform: Shape 9">
            <a:extLst>
              <a:ext uri="{FF2B5EF4-FFF2-40B4-BE49-F238E27FC236}">
                <a16:creationId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02B2D4FC-449C-CE7A-0405-3D749B69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814114"/>
            <a:ext cx="5505450" cy="4828803"/>
          </a:xfrm>
          <a:prstGeom prst="rect">
            <a:avLst/>
          </a:prstGeom>
        </p:spPr>
      </p:pic>
    </p:spTree>
    <p:extLst>
      <p:ext uri="{BB962C8B-B14F-4D97-AF65-F5344CB8AC3E}">
        <p14:creationId xmlns:p14="http://schemas.microsoft.com/office/powerpoint/2010/main" val="3897519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50A1-2E29-4E63-9842-367AB32547E1}"/>
              </a:ext>
            </a:extLst>
          </p:cNvPr>
          <p:cNvSpPr>
            <a:spLocks noGrp="1"/>
          </p:cNvSpPr>
          <p:nvPr>
            <p:ph type="title"/>
          </p:nvPr>
        </p:nvSpPr>
        <p:spPr/>
        <p:txBody>
          <a:bodyPr anchor="ctr">
            <a:normAutofit/>
          </a:bodyPr>
          <a:lstStyle/>
          <a:p>
            <a:r>
              <a:rPr lang="sv-SE" b="1" dirty="0">
                <a:solidFill>
                  <a:schemeClr val="bg1"/>
                </a:solidFill>
              </a:rPr>
              <a:t>Kommunikation</a:t>
            </a:r>
          </a:p>
        </p:txBody>
      </p:sp>
      <p:sp>
        <p:nvSpPr>
          <p:cNvPr id="9" name="Platshållare för innehåll 8"/>
          <p:cNvSpPr>
            <a:spLocks noGrp="1"/>
          </p:cNvSpPr>
          <p:nvPr>
            <p:ph sz="half" idx="1"/>
          </p:nvPr>
        </p:nvSpPr>
        <p:spPr>
          <a:xfrm>
            <a:off x="838200" y="1825624"/>
            <a:ext cx="6263936" cy="4415377"/>
          </a:xfrm>
        </p:spPr>
        <p:txBody>
          <a:bodyPr>
            <a:normAutofit/>
          </a:bodyPr>
          <a:lstStyle/>
          <a:p>
            <a:pPr>
              <a:buFont typeface="Wingdings" panose="05000000000000000000" pitchFamily="2" charset="2"/>
              <a:buChar char="§"/>
            </a:pPr>
            <a:r>
              <a:rPr lang="sv-SE" b="1" dirty="0">
                <a:solidFill>
                  <a:schemeClr val="bg1"/>
                </a:solidFill>
                <a:cs typeface="Calibri" panose="020F0502020204030204"/>
              </a:rPr>
              <a:t>Laget.se/torsangsif_p-2015</a:t>
            </a:r>
          </a:p>
          <a:p>
            <a:pPr lvl="1">
              <a:buFont typeface="Wingdings" panose="05000000000000000000" pitchFamily="2" charset="2"/>
              <a:buChar char="§"/>
            </a:pPr>
            <a:r>
              <a:rPr lang="sv-SE" sz="1500" dirty="0">
                <a:solidFill>
                  <a:schemeClr val="bg1"/>
                </a:solidFill>
                <a:cs typeface="Calibri" panose="020F0502020204030204"/>
              </a:rPr>
              <a:t>Vi använder som vanligt </a:t>
            </a:r>
            <a:r>
              <a:rPr lang="sv-SE" sz="1500" b="1" dirty="0">
                <a:solidFill>
                  <a:schemeClr val="bg1"/>
                </a:solidFill>
                <a:cs typeface="Calibri" panose="020F0502020204030204"/>
              </a:rPr>
              <a:t>laget.se</a:t>
            </a:r>
            <a:r>
              <a:rPr lang="sv-SE" sz="1500" dirty="0">
                <a:solidFill>
                  <a:schemeClr val="bg1"/>
                </a:solidFill>
                <a:cs typeface="Calibri" panose="020F0502020204030204"/>
              </a:rPr>
              <a:t> för kommunikation och utskick gällande träning och match</a:t>
            </a:r>
          </a:p>
          <a:p>
            <a:pPr lvl="1">
              <a:buFont typeface="Wingdings" panose="05000000000000000000" pitchFamily="2" charset="2"/>
              <a:buChar char="§"/>
            </a:pPr>
            <a:r>
              <a:rPr lang="sv-SE" sz="1700" dirty="0">
                <a:solidFill>
                  <a:schemeClr val="bg1"/>
                </a:solidFill>
                <a:cs typeface="Calibri" panose="020F0502020204030204"/>
              </a:rPr>
              <a:t>Kontrollera att kontaktinformation stämmer och uppdatera gärna med en aktuell bild på ert barn</a:t>
            </a:r>
          </a:p>
          <a:p>
            <a:pPr lvl="1">
              <a:buFont typeface="Wingdings" panose="05000000000000000000" pitchFamily="2" charset="2"/>
              <a:buChar char="§"/>
            </a:pPr>
            <a:r>
              <a:rPr lang="sv-SE" sz="1700" dirty="0">
                <a:solidFill>
                  <a:schemeClr val="bg1"/>
                </a:solidFill>
                <a:cs typeface="Calibri" panose="020F0502020204030204"/>
              </a:rPr>
              <a:t>Alla spelare måste ha fullständigt personnummer angivet för försäkringens skull, samt för att föreningen ska få aktivitetsstöd</a:t>
            </a:r>
          </a:p>
          <a:p>
            <a:pPr lvl="1">
              <a:buFont typeface="Wingdings" panose="05000000000000000000" pitchFamily="2" charset="2"/>
              <a:buChar char="§"/>
            </a:pPr>
            <a:r>
              <a:rPr lang="sv-SE" sz="1700" dirty="0">
                <a:solidFill>
                  <a:schemeClr val="bg1"/>
                </a:solidFill>
                <a:cs typeface="Calibri" panose="020F0502020204030204"/>
              </a:rPr>
              <a:t>Föräldrar med personnummer angivet räknas som medlem och faktureras medlemsavgift</a:t>
            </a:r>
          </a:p>
          <a:p>
            <a:pPr>
              <a:buFont typeface="Wingdings" panose="05000000000000000000" pitchFamily="2" charset="2"/>
              <a:buChar char="§"/>
            </a:pPr>
            <a:r>
              <a:rPr lang="sv-SE" dirty="0">
                <a:solidFill>
                  <a:schemeClr val="bg1"/>
                </a:solidFill>
                <a:cs typeface="Calibri" panose="020F0502020204030204"/>
              </a:rPr>
              <a:t>Facebookgrupp: ”Torsångs IF P-2015”</a:t>
            </a:r>
          </a:p>
          <a:p>
            <a:pPr>
              <a:buFont typeface="Wingdings" panose="05000000000000000000" pitchFamily="2" charset="2"/>
              <a:buChar char="§"/>
            </a:pPr>
            <a:r>
              <a:rPr lang="sv-SE" dirty="0">
                <a:solidFill>
                  <a:schemeClr val="bg1"/>
                </a:solidFill>
                <a:cs typeface="Calibri" panose="020F0502020204030204"/>
              </a:rPr>
              <a:t>Messengergrupp för snabb och enkel kommunikation</a:t>
            </a:r>
          </a:p>
          <a:p>
            <a:pPr>
              <a:buFont typeface="Wingdings" panose="05000000000000000000" pitchFamily="2" charset="2"/>
              <a:buChar char="§"/>
            </a:pPr>
            <a:endParaRPr lang="sv-SE"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sv-SE" dirty="0"/>
          </a:p>
        </p:txBody>
      </p:sp>
      <p:pic>
        <p:nvPicPr>
          <p:cNvPr id="5" name="Bildobjekt 4">
            <a:extLst>
              <a:ext uri="{FF2B5EF4-FFF2-40B4-BE49-F238E27FC236}">
                <a16:creationId xmlns:a16="http://schemas.microsoft.com/office/drawing/2014/main" id="{E6DC8359-746D-FE07-671A-DC33929B7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849" y="2105637"/>
            <a:ext cx="3989951" cy="3499566"/>
          </a:xfrm>
          <a:prstGeom prst="rect">
            <a:avLst/>
          </a:prstGeom>
        </p:spPr>
      </p:pic>
      <p:sp>
        <p:nvSpPr>
          <p:cNvPr id="13" name="textruta 12"/>
          <p:cNvSpPr txBox="1"/>
          <p:nvPr/>
        </p:nvSpPr>
        <p:spPr>
          <a:xfrm rot="21059883">
            <a:off x="5895782" y="5374369"/>
            <a:ext cx="2197553" cy="461665"/>
          </a:xfrm>
          <a:prstGeom prst="rect">
            <a:avLst/>
          </a:prstGeom>
          <a:noFill/>
        </p:spPr>
        <p:txBody>
          <a:bodyPr wrap="square" rtlCol="0">
            <a:spAutoFit/>
          </a:bodyPr>
          <a:lstStyle/>
          <a:p>
            <a:r>
              <a:rPr lang="sv-SE" sz="2400" b="1" dirty="0">
                <a:solidFill>
                  <a:srgbClr val="FF0000"/>
                </a:solidFill>
              </a:rPr>
              <a:t>Nyhet för i år!</a:t>
            </a:r>
          </a:p>
        </p:txBody>
      </p:sp>
    </p:spTree>
    <p:extLst>
      <p:ext uri="{BB962C8B-B14F-4D97-AF65-F5344CB8AC3E}">
        <p14:creationId xmlns:p14="http://schemas.microsoft.com/office/powerpoint/2010/main" val="2311626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50A1-2E29-4E63-9842-367AB32547E1}"/>
              </a:ext>
            </a:extLst>
          </p:cNvPr>
          <p:cNvSpPr>
            <a:spLocks noGrp="1"/>
          </p:cNvSpPr>
          <p:nvPr>
            <p:ph type="title"/>
          </p:nvPr>
        </p:nvSpPr>
        <p:spPr/>
        <p:txBody>
          <a:bodyPr anchor="ctr">
            <a:normAutofit/>
          </a:bodyPr>
          <a:lstStyle/>
          <a:p>
            <a:r>
              <a:rPr lang="sv-SE" b="1" dirty="0">
                <a:solidFill>
                  <a:schemeClr val="bg1"/>
                </a:solidFill>
              </a:rPr>
              <a:t>Avgifter</a:t>
            </a:r>
          </a:p>
        </p:txBody>
      </p:sp>
      <p:sp>
        <p:nvSpPr>
          <p:cNvPr id="9" name="Platshållare för innehåll 8"/>
          <p:cNvSpPr>
            <a:spLocks noGrp="1"/>
          </p:cNvSpPr>
          <p:nvPr>
            <p:ph sz="half" idx="1"/>
          </p:nvPr>
        </p:nvSpPr>
        <p:spPr>
          <a:xfrm>
            <a:off x="838199" y="1825624"/>
            <a:ext cx="6525649" cy="4415377"/>
          </a:xfrm>
        </p:spPr>
        <p:txBody>
          <a:bodyPr>
            <a:normAutofit fontScale="70000" lnSpcReduction="20000"/>
          </a:bodyPr>
          <a:lstStyle/>
          <a:p>
            <a:pPr>
              <a:buFont typeface="Wingdings" panose="05000000000000000000" pitchFamily="2" charset="2"/>
              <a:buChar char="§"/>
            </a:pPr>
            <a:r>
              <a:rPr lang="sv-SE" sz="3600" dirty="0">
                <a:solidFill>
                  <a:schemeClr val="bg1"/>
                </a:solidFill>
              </a:rPr>
              <a:t>Medlemsavgiften är </a:t>
            </a:r>
            <a:r>
              <a:rPr lang="sv-SE" sz="3600" b="1" dirty="0">
                <a:solidFill>
                  <a:schemeClr val="bg1"/>
                </a:solidFill>
              </a:rPr>
              <a:t>200kr/år</a:t>
            </a:r>
          </a:p>
          <a:p>
            <a:pPr lvl="1">
              <a:buFont typeface="Wingdings" panose="05000000000000000000" pitchFamily="2" charset="2"/>
              <a:buChar char="§"/>
            </a:pPr>
            <a:r>
              <a:rPr lang="sv-SE" dirty="0">
                <a:solidFill>
                  <a:schemeClr val="bg1"/>
                </a:solidFill>
              </a:rPr>
              <a:t>Medlemsavgiften måste vara betald för att få spela match (för försäkringens skull)</a:t>
            </a:r>
          </a:p>
          <a:p>
            <a:pPr lvl="1">
              <a:buFont typeface="Wingdings" panose="05000000000000000000" pitchFamily="2" charset="2"/>
              <a:buChar char="§"/>
            </a:pPr>
            <a:r>
              <a:rPr lang="sv-SE" dirty="0">
                <a:solidFill>
                  <a:schemeClr val="bg1"/>
                </a:solidFill>
              </a:rPr>
              <a:t>Var gärna medlem som förälder också, men inget krav</a:t>
            </a:r>
          </a:p>
          <a:p>
            <a:pPr lvl="1">
              <a:buFont typeface="Wingdings" panose="05000000000000000000" pitchFamily="2" charset="2"/>
              <a:buChar char="§"/>
            </a:pPr>
            <a:endParaRPr lang="sv-SE" dirty="0">
              <a:solidFill>
                <a:schemeClr val="bg1"/>
              </a:solidFill>
            </a:endParaRPr>
          </a:p>
          <a:p>
            <a:pPr>
              <a:buFont typeface="Wingdings" panose="05000000000000000000" pitchFamily="2" charset="2"/>
              <a:buChar char="§"/>
            </a:pPr>
            <a:r>
              <a:rPr lang="sv-SE" sz="3600" dirty="0">
                <a:solidFill>
                  <a:schemeClr val="bg1"/>
                </a:solidFill>
              </a:rPr>
              <a:t>Träningsavgifter 2025</a:t>
            </a:r>
          </a:p>
          <a:p>
            <a:pPr lvl="1">
              <a:buFont typeface="Wingdings" panose="05000000000000000000" pitchFamily="2" charset="2"/>
              <a:buChar char="§"/>
            </a:pPr>
            <a:r>
              <a:rPr lang="sv-SE" dirty="0">
                <a:solidFill>
                  <a:schemeClr val="bg1"/>
                </a:solidFill>
              </a:rPr>
              <a:t>Bollek är undantagna från träningsavgift</a:t>
            </a:r>
          </a:p>
          <a:p>
            <a:pPr lvl="1">
              <a:buFont typeface="Wingdings" panose="05000000000000000000" pitchFamily="2" charset="2"/>
              <a:buChar char="§"/>
            </a:pPr>
            <a:r>
              <a:rPr lang="sv-SE" dirty="0">
                <a:solidFill>
                  <a:schemeClr val="bg1"/>
                </a:solidFill>
              </a:rPr>
              <a:t>födda 2016–2018 - 650kr</a:t>
            </a:r>
          </a:p>
          <a:p>
            <a:pPr lvl="1">
              <a:buFont typeface="Wingdings" panose="05000000000000000000" pitchFamily="2" charset="2"/>
              <a:buChar char="§"/>
            </a:pPr>
            <a:r>
              <a:rPr lang="sv-SE" b="1" dirty="0">
                <a:solidFill>
                  <a:schemeClr val="bg1"/>
                </a:solidFill>
              </a:rPr>
              <a:t>födda 2011–2015 - 1050kr</a:t>
            </a:r>
          </a:p>
          <a:p>
            <a:pPr lvl="1">
              <a:buFont typeface="Wingdings" panose="05000000000000000000" pitchFamily="2" charset="2"/>
              <a:buChar char="§"/>
            </a:pPr>
            <a:r>
              <a:rPr lang="sv-SE" dirty="0">
                <a:solidFill>
                  <a:schemeClr val="bg1"/>
                </a:solidFill>
              </a:rPr>
              <a:t>födda 2010 och tidigare - 1350kr</a:t>
            </a:r>
          </a:p>
          <a:p>
            <a:pPr lvl="1">
              <a:buFont typeface="Wingdings" panose="05000000000000000000" pitchFamily="2" charset="2"/>
              <a:buChar char="§"/>
            </a:pPr>
            <a:endParaRPr lang="sv-SE" dirty="0">
              <a:solidFill>
                <a:schemeClr val="bg1"/>
              </a:solidFill>
            </a:endParaRPr>
          </a:p>
          <a:p>
            <a:pPr lvl="1">
              <a:buFont typeface="Wingdings" panose="05000000000000000000" pitchFamily="2" charset="2"/>
              <a:buChar char="§"/>
            </a:pPr>
            <a:r>
              <a:rPr lang="sv-SE" dirty="0">
                <a:solidFill>
                  <a:schemeClr val="bg1"/>
                </a:solidFill>
              </a:rPr>
              <a:t>Tillkommer spelare efter 15:e juli betalar dessa halva träningsavgiften enl. ovan.</a:t>
            </a:r>
          </a:p>
          <a:p>
            <a:pPr>
              <a:buFont typeface="Wingdings" panose="05000000000000000000" pitchFamily="2" charset="2"/>
              <a:buChar char="§"/>
            </a:pPr>
            <a:endParaRPr lang="sv-SE" dirty="0">
              <a:solidFill>
                <a:schemeClr val="bg1"/>
              </a:solidFill>
            </a:endParaRPr>
          </a:p>
          <a:p>
            <a:pPr>
              <a:buFont typeface="Wingdings" panose="05000000000000000000" pitchFamily="2" charset="2"/>
              <a:buChar char="§"/>
            </a:pPr>
            <a:r>
              <a:rPr lang="sv-SE" dirty="0">
                <a:solidFill>
                  <a:schemeClr val="bg1"/>
                </a:solidFill>
              </a:rPr>
              <a:t>Totalt </a:t>
            </a:r>
            <a:r>
              <a:rPr lang="sv-SE" b="1" dirty="0">
                <a:solidFill>
                  <a:schemeClr val="bg1"/>
                </a:solidFill>
              </a:rPr>
              <a:t>1250kr</a:t>
            </a:r>
            <a:r>
              <a:rPr lang="sv-SE" dirty="0">
                <a:solidFill>
                  <a:schemeClr val="bg1"/>
                </a:solidFill>
              </a:rPr>
              <a:t>, faktura kommer på mail </a:t>
            </a:r>
          </a:p>
          <a:p>
            <a:pPr lvl="1">
              <a:buFont typeface="Wingdings" panose="05000000000000000000" pitchFamily="2" charset="2"/>
              <a:buChar char="§"/>
            </a:pPr>
            <a:r>
              <a:rPr lang="sv-SE" dirty="0">
                <a:solidFill>
                  <a:schemeClr val="bg1"/>
                </a:solidFill>
              </a:rPr>
              <a:t>Några har inte betalat, se till att göra det snarast!</a:t>
            </a:r>
          </a:p>
          <a:p>
            <a:pPr>
              <a:buFont typeface="Wingdings" panose="05000000000000000000" pitchFamily="2" charset="2"/>
              <a:buChar char="§"/>
            </a:pPr>
            <a:endParaRPr lang="sv-SE"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en-US" dirty="0">
              <a:solidFill>
                <a:schemeClr val="bg1"/>
              </a:solidFill>
              <a:cs typeface="Calibri" panose="020F0502020204030204"/>
            </a:endParaRPr>
          </a:p>
          <a:p>
            <a:pPr>
              <a:buFont typeface="Wingdings" panose="05000000000000000000" pitchFamily="2" charset="2"/>
              <a:buChar char="§"/>
            </a:pPr>
            <a:endParaRPr lang="sv-SE" dirty="0"/>
          </a:p>
        </p:txBody>
      </p:sp>
      <p:pic>
        <p:nvPicPr>
          <p:cNvPr id="5" name="Bildobjekt 4">
            <a:extLst>
              <a:ext uri="{FF2B5EF4-FFF2-40B4-BE49-F238E27FC236}">
                <a16:creationId xmlns:a16="http://schemas.microsoft.com/office/drawing/2014/main" id="{E6DC8359-746D-FE07-671A-DC33929B7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849" y="2105637"/>
            <a:ext cx="3989951" cy="3499566"/>
          </a:xfrm>
          <a:prstGeom prst="rect">
            <a:avLst/>
          </a:prstGeom>
        </p:spPr>
      </p:pic>
    </p:spTree>
    <p:extLst>
      <p:ext uri="{BB962C8B-B14F-4D97-AF65-F5344CB8AC3E}">
        <p14:creationId xmlns:p14="http://schemas.microsoft.com/office/powerpoint/2010/main" val="139441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half" idx="2"/>
          </p:nvPr>
        </p:nvSpPr>
        <p:spPr>
          <a:xfrm>
            <a:off x="839788" y="1700783"/>
            <a:ext cx="7032197" cy="5317394"/>
          </a:xfrm>
        </p:spPr>
        <p:txBody>
          <a:bodyPr>
            <a:normAutofit fontScale="77500" lnSpcReduction="20000"/>
          </a:bodyPr>
          <a:lstStyle/>
          <a:p>
            <a:pPr>
              <a:buFont typeface="Wingdings" panose="05000000000000000000" pitchFamily="2" charset="2"/>
              <a:buChar char="§"/>
            </a:pPr>
            <a:r>
              <a:rPr lang="sv-SE" sz="3600" dirty="0">
                <a:solidFill>
                  <a:schemeClr val="bg1"/>
                </a:solidFill>
              </a:rPr>
              <a:t>ICA Maxi Borlänge</a:t>
            </a:r>
          </a:p>
          <a:p>
            <a:pPr lvl="1">
              <a:buFont typeface="Wingdings" panose="05000000000000000000" pitchFamily="2" charset="2"/>
              <a:buChar char="§"/>
            </a:pPr>
            <a:r>
              <a:rPr lang="sv-SE" sz="3200" dirty="0">
                <a:solidFill>
                  <a:schemeClr val="bg1"/>
                </a:solidFill>
              </a:rPr>
              <a:t>Klubben får 1% av köpesumman om man scannar klubbens streckkod</a:t>
            </a:r>
          </a:p>
          <a:p>
            <a:pPr lvl="1">
              <a:buFont typeface="Wingdings" panose="05000000000000000000" pitchFamily="2" charset="2"/>
              <a:buChar char="§"/>
            </a:pPr>
            <a:r>
              <a:rPr lang="sv-SE" sz="3200" dirty="0">
                <a:solidFill>
                  <a:schemeClr val="bg1"/>
                </a:solidFill>
              </a:rPr>
              <a:t>Säg till så får ni klistermärken med streckkod</a:t>
            </a:r>
          </a:p>
          <a:p>
            <a:pPr>
              <a:buFont typeface="Wingdings" panose="05000000000000000000" pitchFamily="2" charset="2"/>
              <a:buChar char="§"/>
            </a:pPr>
            <a:r>
              <a:rPr lang="sv-SE" sz="3600" dirty="0">
                <a:solidFill>
                  <a:schemeClr val="bg1"/>
                </a:solidFill>
              </a:rPr>
              <a:t>Svenska spel</a:t>
            </a:r>
          </a:p>
          <a:p>
            <a:pPr lvl="1">
              <a:buFont typeface="Wingdings" panose="05000000000000000000" pitchFamily="2" charset="2"/>
              <a:buChar char="§"/>
            </a:pPr>
            <a:r>
              <a:rPr lang="sv-SE" sz="3200" dirty="0">
                <a:solidFill>
                  <a:schemeClr val="bg1"/>
                </a:solidFill>
              </a:rPr>
              <a:t>Registrera Torsångs IF under ”Gräsroten”</a:t>
            </a:r>
          </a:p>
          <a:p>
            <a:pPr>
              <a:buFont typeface="Wingdings" panose="05000000000000000000" pitchFamily="2" charset="2"/>
              <a:buChar char="§"/>
            </a:pPr>
            <a:r>
              <a:rPr lang="sv-SE" sz="4000" spc="-10" dirty="0">
                <a:solidFill>
                  <a:srgbClr val="FFFFFF"/>
                </a:solidFill>
                <a:cs typeface="Calibri"/>
              </a:rPr>
              <a:t>Folkspel</a:t>
            </a:r>
            <a:endParaRPr lang="sv-SE" sz="4000" dirty="0">
              <a:cs typeface="Calibri"/>
            </a:endParaRPr>
          </a:p>
          <a:p>
            <a:pPr>
              <a:buFont typeface="Wingdings" panose="05000000000000000000" pitchFamily="2" charset="2"/>
              <a:buChar char="§"/>
            </a:pPr>
            <a:r>
              <a:rPr lang="sv-SE" sz="3600" dirty="0">
                <a:solidFill>
                  <a:schemeClr val="bg1"/>
                </a:solidFill>
              </a:rPr>
              <a:t>Stadium</a:t>
            </a:r>
          </a:p>
          <a:p>
            <a:pPr lvl="1">
              <a:buFont typeface="Wingdings" panose="05000000000000000000" pitchFamily="2" charset="2"/>
              <a:buChar char="§"/>
            </a:pPr>
            <a:r>
              <a:rPr lang="sv-SE" sz="3200" dirty="0">
                <a:solidFill>
                  <a:schemeClr val="bg1"/>
                </a:solidFill>
              </a:rPr>
              <a:t>Registrera så att Torsångs IF får bonus</a:t>
            </a:r>
          </a:p>
          <a:p>
            <a:pPr>
              <a:buFont typeface="Wingdings" panose="05000000000000000000" pitchFamily="2" charset="2"/>
              <a:buChar char="§"/>
            </a:pPr>
            <a:r>
              <a:rPr lang="sv-SE" sz="3600" dirty="0">
                <a:solidFill>
                  <a:schemeClr val="bg1"/>
                </a:solidFill>
              </a:rPr>
              <a:t>Plakett på klubbstugan på IP</a:t>
            </a:r>
          </a:p>
          <a:p>
            <a:pPr lvl="1">
              <a:buFont typeface="Wingdings" panose="05000000000000000000" pitchFamily="2" charset="2"/>
              <a:buChar char="§"/>
            </a:pPr>
            <a:r>
              <a:rPr lang="sv-SE" sz="3200" dirty="0">
                <a:solidFill>
                  <a:schemeClr val="bg1"/>
                </a:solidFill>
              </a:rPr>
              <a:t>1000kr för privatperson </a:t>
            </a:r>
          </a:p>
          <a:p>
            <a:pPr lvl="1">
              <a:buFont typeface="Wingdings" panose="05000000000000000000" pitchFamily="2" charset="2"/>
              <a:buChar char="§"/>
            </a:pPr>
            <a:r>
              <a:rPr lang="sv-SE" sz="3200" dirty="0">
                <a:solidFill>
                  <a:schemeClr val="bg1"/>
                </a:solidFill>
              </a:rPr>
              <a:t>3000kr för företag</a:t>
            </a:r>
          </a:p>
          <a:p>
            <a:pPr>
              <a:buFont typeface="Wingdings" panose="05000000000000000000" pitchFamily="2" charset="2"/>
              <a:buChar char="§"/>
            </a:pPr>
            <a:r>
              <a:rPr lang="sv-SE" sz="3600" b="1" dirty="0">
                <a:solidFill>
                  <a:schemeClr val="bg1"/>
                </a:solidFill>
              </a:rPr>
              <a:t>Vill ni bidra till föreningen på annat sätt?</a:t>
            </a:r>
            <a:br>
              <a:rPr lang="sv-SE" sz="3600" b="1" dirty="0">
                <a:solidFill>
                  <a:schemeClr val="bg1"/>
                </a:solidFill>
              </a:rPr>
            </a:br>
            <a:r>
              <a:rPr lang="sv-SE" sz="3600" b="1" dirty="0">
                <a:solidFill>
                  <a:schemeClr val="bg1"/>
                </a:solidFill>
              </a:rPr>
              <a:t>Hör av er!</a:t>
            </a:r>
          </a:p>
          <a:p>
            <a:pPr>
              <a:buFont typeface="Wingdings" panose="05000000000000000000" pitchFamily="2" charset="2"/>
              <a:buChar char="§"/>
            </a:pPr>
            <a:endParaRPr lang="sv-SE" dirty="0"/>
          </a:p>
          <a:p>
            <a:pPr>
              <a:buFont typeface="Wingdings" panose="05000000000000000000" pitchFamily="2" charset="2"/>
              <a:buChar char="§"/>
            </a:pPr>
            <a:endParaRPr lang="sv-SE" dirty="0"/>
          </a:p>
          <a:p>
            <a:pPr>
              <a:buFont typeface="Wingdings" panose="05000000000000000000" pitchFamily="2" charset="2"/>
              <a:buChar char="§"/>
            </a:pPr>
            <a:endParaRPr lang="sv-SE" dirty="0"/>
          </a:p>
        </p:txBody>
      </p:sp>
      <p:pic>
        <p:nvPicPr>
          <p:cNvPr id="6" name="Picture 2" descr="Ingen fotobeskrivning tillgänglig.">
            <a:extLst>
              <a:ext uri="{FF2B5EF4-FFF2-40B4-BE49-F238E27FC236}">
                <a16:creationId xmlns:a16="http://schemas.microsoft.com/office/drawing/2014/main" id="{BBF8AC78-1AD0-4B4E-8F40-0B7477B8AB9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31372" y="846708"/>
            <a:ext cx="1234776" cy="995539"/>
          </a:xfrm>
          <a:prstGeom prst="rect">
            <a:avLst/>
          </a:prstGeom>
          <a:noFill/>
          <a:extLst>
            <a:ext uri="{909E8E84-426E-40DD-AFC4-6F175D3DCCD1}">
              <a14:hiddenFill xmlns:a14="http://schemas.microsoft.com/office/drawing/2010/main">
                <a:solidFill>
                  <a:srgbClr val="FFFFFF"/>
                </a:solidFill>
              </a14:hiddenFill>
            </a:ext>
          </a:extLst>
        </p:spPr>
      </p:pic>
      <p:pic>
        <p:nvPicPr>
          <p:cNvPr id="16" name="object 3"/>
          <p:cNvPicPr/>
          <p:nvPr/>
        </p:nvPicPr>
        <p:blipFill>
          <a:blip r:embed="rId4" cstate="print"/>
          <a:stretch>
            <a:fillRect/>
          </a:stretch>
        </p:blipFill>
        <p:spPr>
          <a:xfrm>
            <a:off x="7267823" y="3"/>
            <a:ext cx="4924177" cy="6857997"/>
          </a:xfrm>
          <a:prstGeom prst="rect">
            <a:avLst/>
          </a:prstGeom>
        </p:spPr>
      </p:pic>
      <p:sp>
        <p:nvSpPr>
          <p:cNvPr id="7" name="Title 1">
            <a:extLst>
              <a:ext uri="{FF2B5EF4-FFF2-40B4-BE49-F238E27FC236}">
                <a16:creationId xmlns:a16="http://schemas.microsoft.com/office/drawing/2014/main" id="{893650A1-2E29-4E63-9842-367AB32547E1}"/>
              </a:ext>
            </a:extLst>
          </p:cNvPr>
          <p:cNvSpPr>
            <a:spLocks noGrp="1"/>
          </p:cNvSpPr>
          <p:nvPr>
            <p:ph type="title"/>
          </p:nvPr>
        </p:nvSpPr>
        <p:spPr>
          <a:xfrm>
            <a:off x="838200" y="365125"/>
            <a:ext cx="10515600" cy="1325563"/>
          </a:xfrm>
        </p:spPr>
        <p:txBody>
          <a:bodyPr anchor="ctr">
            <a:normAutofit/>
          </a:bodyPr>
          <a:lstStyle/>
          <a:p>
            <a:r>
              <a:rPr lang="sv-SE" sz="4400" b="1" dirty="0" smtClean="0">
                <a:solidFill>
                  <a:schemeClr val="bg1"/>
                </a:solidFill>
              </a:rPr>
              <a:t>Sponsring</a:t>
            </a:r>
            <a:endParaRPr lang="sv-SE" sz="4400" b="1" dirty="0">
              <a:solidFill>
                <a:schemeClr val="bg1"/>
              </a:solidFill>
            </a:endParaRPr>
          </a:p>
        </p:txBody>
      </p:sp>
    </p:spTree>
    <p:extLst>
      <p:ext uri="{BB962C8B-B14F-4D97-AF65-F5344CB8AC3E}">
        <p14:creationId xmlns:p14="http://schemas.microsoft.com/office/powerpoint/2010/main" val="2135025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09C64EE1-D3D0-4E76-9AF4-DE380B816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643" y="852673"/>
            <a:ext cx="5505450" cy="4828803"/>
          </a:xfrm>
          <a:prstGeom prst="rect">
            <a:avLst/>
          </a:prstGeom>
        </p:spPr>
      </p:pic>
      <p:sp>
        <p:nvSpPr>
          <p:cNvPr id="3" name="Content Placeholder 2">
            <a:extLst>
              <a:ext uri="{FF2B5EF4-FFF2-40B4-BE49-F238E27FC236}">
                <a16:creationId xmlns:a16="http://schemas.microsoft.com/office/drawing/2014/main" id="{98B4F535-2751-49B3-BA19-EE6C00EC3EE1}"/>
              </a:ext>
            </a:extLst>
          </p:cNvPr>
          <p:cNvSpPr>
            <a:spLocks noGrp="1"/>
          </p:cNvSpPr>
          <p:nvPr>
            <p:ph idx="1"/>
          </p:nvPr>
        </p:nvSpPr>
        <p:spPr>
          <a:xfrm>
            <a:off x="619680" y="2910726"/>
            <a:ext cx="6365512" cy="4727887"/>
          </a:xfrm>
        </p:spPr>
        <p:txBody>
          <a:bodyPr anchor="ctr">
            <a:normAutofit/>
          </a:bodyPr>
          <a:lstStyle/>
          <a:p>
            <a:pPr marL="0" indent="0">
              <a:buNone/>
            </a:pPr>
            <a:r>
              <a:rPr lang="sv-SE" sz="4000" i="1">
                <a:solidFill>
                  <a:schemeClr val="bg1"/>
                </a:solidFill>
              </a:rPr>
              <a:t>TORSÅNGS IF -</a:t>
            </a:r>
          </a:p>
          <a:p>
            <a:pPr marL="0" indent="0">
              <a:buNone/>
            </a:pPr>
            <a:r>
              <a:rPr lang="sv-SE" sz="4000" i="1">
                <a:solidFill>
                  <a:schemeClr val="bg1"/>
                </a:solidFill>
              </a:rPr>
              <a:t>”SÅ MÅNGA SOM MÖJLIGT, SÅ LÄNGE SOM MÖJLIGT”</a:t>
            </a:r>
          </a:p>
        </p:txBody>
      </p:sp>
    </p:spTree>
    <p:extLst>
      <p:ext uri="{BB962C8B-B14F-4D97-AF65-F5344CB8AC3E}">
        <p14:creationId xmlns:p14="http://schemas.microsoft.com/office/powerpoint/2010/main" val="3487128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E406-FCD1-412C-A326-A8627E02016D}"/>
              </a:ext>
            </a:extLst>
          </p:cNvPr>
          <p:cNvSpPr>
            <a:spLocks noGrp="1"/>
          </p:cNvSpPr>
          <p:nvPr>
            <p:ph type="title"/>
          </p:nvPr>
        </p:nvSpPr>
        <p:spPr/>
        <p:txBody>
          <a:bodyPr/>
          <a:lstStyle/>
          <a:p>
            <a:r>
              <a:rPr lang="sv-SE" b="1" dirty="0">
                <a:solidFill>
                  <a:schemeClr val="bg1"/>
                </a:solidFill>
              </a:rPr>
              <a:t>Agenda Föräldramöte </a:t>
            </a:r>
            <a:endParaRPr lang="sv-SE" b="1" dirty="0">
              <a:solidFill>
                <a:schemeClr val="bg1"/>
              </a:solidFill>
              <a:highlight>
                <a:srgbClr val="FFFF00"/>
              </a:highlight>
            </a:endParaRPr>
          </a:p>
        </p:txBody>
      </p:sp>
      <p:sp>
        <p:nvSpPr>
          <p:cNvPr id="6" name="Content Placeholder 2">
            <a:extLst>
              <a:ext uri="{FF2B5EF4-FFF2-40B4-BE49-F238E27FC236}">
                <a16:creationId xmlns:a16="http://schemas.microsoft.com/office/drawing/2014/main" id="{C5230320-95A6-4E1D-9967-11E8132C7BF5}"/>
              </a:ext>
            </a:extLst>
          </p:cNvPr>
          <p:cNvSpPr txBox="1">
            <a:spLocks/>
          </p:cNvSpPr>
          <p:nvPr/>
        </p:nvSpPr>
        <p:spPr>
          <a:xfrm>
            <a:off x="838200" y="1563950"/>
            <a:ext cx="6417733" cy="50557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sv-SE" sz="2400" dirty="0">
                <a:solidFill>
                  <a:schemeClr val="bg1"/>
                </a:solidFill>
              </a:rPr>
              <a:t>Status i truppen</a:t>
            </a:r>
          </a:p>
          <a:p>
            <a:pPr>
              <a:buFont typeface="Wingdings" panose="05000000000000000000" pitchFamily="2" charset="2"/>
              <a:buChar char="§"/>
            </a:pPr>
            <a:r>
              <a:rPr lang="sv-SE" sz="2400" dirty="0">
                <a:solidFill>
                  <a:schemeClr val="bg1"/>
                </a:solidFill>
              </a:rPr>
              <a:t>Planen för säsongen</a:t>
            </a:r>
          </a:p>
          <a:p>
            <a:pPr>
              <a:buFont typeface="Wingdings" panose="05000000000000000000" pitchFamily="2" charset="2"/>
              <a:buChar char="§"/>
            </a:pPr>
            <a:r>
              <a:rPr lang="sv-SE" sz="2400" dirty="0">
                <a:solidFill>
                  <a:schemeClr val="bg1"/>
                </a:solidFill>
              </a:rPr>
              <a:t>Målsättningar och förväntningar</a:t>
            </a:r>
          </a:p>
          <a:p>
            <a:pPr>
              <a:buFont typeface="Wingdings" panose="05000000000000000000" pitchFamily="2" charset="2"/>
              <a:buChar char="§"/>
            </a:pPr>
            <a:r>
              <a:rPr lang="sv-SE" sz="2400" dirty="0">
                <a:solidFill>
                  <a:schemeClr val="bg1"/>
                </a:solidFill>
              </a:rPr>
              <a:t>Detta vill vi ha hjälp med från föräldrar</a:t>
            </a:r>
          </a:p>
          <a:p>
            <a:pPr>
              <a:buFont typeface="Wingdings" panose="05000000000000000000" pitchFamily="2" charset="2"/>
              <a:buChar char="§"/>
            </a:pPr>
            <a:r>
              <a:rPr lang="sv-SE" sz="2400" dirty="0">
                <a:solidFill>
                  <a:schemeClr val="bg1"/>
                </a:solidFill>
              </a:rPr>
              <a:t>Matchvärdar</a:t>
            </a:r>
          </a:p>
          <a:p>
            <a:pPr>
              <a:buFont typeface="Wingdings" panose="05000000000000000000" pitchFamily="2" charset="2"/>
              <a:buChar char="§"/>
            </a:pPr>
            <a:r>
              <a:rPr lang="sv-SE" sz="2400" dirty="0">
                <a:solidFill>
                  <a:schemeClr val="bg1"/>
                </a:solidFill>
              </a:rPr>
              <a:t>Kommunikation</a:t>
            </a:r>
          </a:p>
          <a:p>
            <a:pPr>
              <a:buFont typeface="Wingdings" panose="05000000000000000000" pitchFamily="2" charset="2"/>
              <a:buChar char="§"/>
            </a:pPr>
            <a:r>
              <a:rPr lang="sv-SE" sz="2400" dirty="0">
                <a:solidFill>
                  <a:schemeClr val="bg1"/>
                </a:solidFill>
              </a:rPr>
              <a:t>Avgifter</a:t>
            </a:r>
          </a:p>
          <a:p>
            <a:pPr>
              <a:buFont typeface="Wingdings" panose="05000000000000000000" pitchFamily="2" charset="2"/>
              <a:buChar char="§"/>
            </a:pPr>
            <a:r>
              <a:rPr lang="sv-SE" sz="2400" dirty="0">
                <a:solidFill>
                  <a:schemeClr val="bg1"/>
                </a:solidFill>
              </a:rPr>
              <a:t>Sponsring</a:t>
            </a:r>
          </a:p>
          <a:p>
            <a:pPr>
              <a:buFont typeface="Wingdings" panose="05000000000000000000" pitchFamily="2" charset="2"/>
              <a:buChar char="§"/>
            </a:pPr>
            <a:endParaRPr lang="sv-SE" sz="2400" dirty="0">
              <a:solidFill>
                <a:schemeClr val="bg1"/>
              </a:solidFill>
            </a:endParaRPr>
          </a:p>
        </p:txBody>
      </p:sp>
      <p:pic>
        <p:nvPicPr>
          <p:cNvPr id="3" name="Bildobjekt 2" descr="En bild som visar gräs, träd, utomhus, fotboll&#10;&#10;Automatiskt genererad beskrivning">
            <a:extLst>
              <a:ext uri="{FF2B5EF4-FFF2-40B4-BE49-F238E27FC236}">
                <a16:creationId xmlns:a16="http://schemas.microsoft.com/office/drawing/2014/main" id="{56B695C1-5D8D-AD97-7D33-79A82CE37C2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473" r="1441" b="3750"/>
          <a:stretch/>
        </p:blipFill>
        <p:spPr>
          <a:xfrm>
            <a:off x="7920972" y="1618417"/>
            <a:ext cx="2927858" cy="3823972"/>
          </a:xfrm>
          <a:prstGeom prst="rect">
            <a:avLst/>
          </a:prstGeom>
        </p:spPr>
      </p:pic>
      <p:pic>
        <p:nvPicPr>
          <p:cNvPr id="4" name="Bildobjekt 3">
            <a:extLst>
              <a:ext uri="{FF2B5EF4-FFF2-40B4-BE49-F238E27FC236}">
                <a16:creationId xmlns:a16="http://schemas.microsoft.com/office/drawing/2014/main" id="{55BD3598-DCD4-0D19-8127-21C89323E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687" y="4956428"/>
            <a:ext cx="1897177" cy="1664005"/>
          </a:xfrm>
          <a:prstGeom prst="rect">
            <a:avLst/>
          </a:prstGeom>
        </p:spPr>
      </p:pic>
    </p:spTree>
    <p:extLst>
      <p:ext uri="{BB962C8B-B14F-4D97-AF65-F5344CB8AC3E}">
        <p14:creationId xmlns:p14="http://schemas.microsoft.com/office/powerpoint/2010/main" val="681605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E406-FCD1-412C-A326-A8627E02016D}"/>
              </a:ext>
            </a:extLst>
          </p:cNvPr>
          <p:cNvSpPr>
            <a:spLocks noGrp="1"/>
          </p:cNvSpPr>
          <p:nvPr>
            <p:ph type="title"/>
          </p:nvPr>
        </p:nvSpPr>
        <p:spPr/>
        <p:txBody>
          <a:bodyPr/>
          <a:lstStyle/>
          <a:p>
            <a:r>
              <a:rPr lang="sv-SE" b="1" dirty="0">
                <a:solidFill>
                  <a:schemeClr val="bg1"/>
                </a:solidFill>
              </a:rPr>
              <a:t>Status i truppen</a:t>
            </a:r>
          </a:p>
        </p:txBody>
      </p:sp>
      <p:sp>
        <p:nvSpPr>
          <p:cNvPr id="6" name="Content Placeholder 2">
            <a:extLst>
              <a:ext uri="{FF2B5EF4-FFF2-40B4-BE49-F238E27FC236}">
                <a16:creationId xmlns:a16="http://schemas.microsoft.com/office/drawing/2014/main" id="{C5230320-95A6-4E1D-9967-11E8132C7BF5}"/>
              </a:ext>
            </a:extLst>
          </p:cNvPr>
          <p:cNvSpPr txBox="1">
            <a:spLocks/>
          </p:cNvSpPr>
          <p:nvPr/>
        </p:nvSpPr>
        <p:spPr>
          <a:xfrm>
            <a:off x="838199" y="1584251"/>
            <a:ext cx="7409155" cy="42861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sv-SE" dirty="0">
                <a:solidFill>
                  <a:schemeClr val="bg1"/>
                </a:solidFill>
              </a:rPr>
              <a:t>Truppen</a:t>
            </a:r>
          </a:p>
          <a:p>
            <a:pPr lvl="1">
              <a:buFont typeface="Wingdings" panose="05000000000000000000" pitchFamily="2" charset="2"/>
              <a:buChar char="§"/>
            </a:pPr>
            <a:r>
              <a:rPr lang="sv-SE" dirty="0">
                <a:solidFill>
                  <a:schemeClr val="bg1"/>
                </a:solidFill>
              </a:rPr>
              <a:t>30st spelare</a:t>
            </a:r>
          </a:p>
          <a:p>
            <a:pPr lvl="1">
              <a:buFont typeface="Wingdings" panose="05000000000000000000" pitchFamily="2" charset="2"/>
              <a:buChar char="§"/>
            </a:pPr>
            <a:r>
              <a:rPr lang="sv-SE" dirty="0">
                <a:solidFill>
                  <a:schemeClr val="bg1"/>
                </a:solidFill>
              </a:rPr>
              <a:t>Någon enstaka som slutat, någon nygammal som kommit tillbaka och flera nya spelare från andra föreningar</a:t>
            </a:r>
          </a:p>
          <a:p>
            <a:pPr>
              <a:buFont typeface="Wingdings" panose="05000000000000000000" pitchFamily="2" charset="2"/>
              <a:buChar char="§"/>
            </a:pPr>
            <a:r>
              <a:rPr lang="sv-SE" dirty="0">
                <a:solidFill>
                  <a:schemeClr val="bg1"/>
                </a:solidFill>
              </a:rPr>
              <a:t>Tränare</a:t>
            </a:r>
          </a:p>
          <a:p>
            <a:pPr lvl="1">
              <a:buFont typeface="Wingdings" panose="05000000000000000000" pitchFamily="2" charset="2"/>
              <a:buChar char="§"/>
            </a:pPr>
            <a:r>
              <a:rPr lang="sv-SE" dirty="0">
                <a:solidFill>
                  <a:schemeClr val="bg1"/>
                </a:solidFill>
              </a:rPr>
              <a:t>Johan Friberg</a:t>
            </a:r>
          </a:p>
          <a:p>
            <a:pPr lvl="1">
              <a:buFont typeface="Wingdings" panose="05000000000000000000" pitchFamily="2" charset="2"/>
              <a:buChar char="§"/>
            </a:pPr>
            <a:r>
              <a:rPr lang="sv-SE" dirty="0">
                <a:solidFill>
                  <a:schemeClr val="bg1"/>
                </a:solidFill>
              </a:rPr>
              <a:t>Viktor Glans</a:t>
            </a:r>
          </a:p>
          <a:p>
            <a:pPr lvl="1">
              <a:buFont typeface="Wingdings" panose="05000000000000000000" pitchFamily="2" charset="2"/>
              <a:buChar char="§"/>
            </a:pPr>
            <a:r>
              <a:rPr lang="sv-SE" dirty="0">
                <a:solidFill>
                  <a:schemeClr val="bg1"/>
                </a:solidFill>
              </a:rPr>
              <a:t>Simon Helldén</a:t>
            </a:r>
          </a:p>
          <a:p>
            <a:pPr lvl="1">
              <a:buFont typeface="Wingdings" panose="05000000000000000000" pitchFamily="2" charset="2"/>
              <a:buChar char="§"/>
            </a:pPr>
            <a:r>
              <a:rPr lang="sv-SE" dirty="0">
                <a:solidFill>
                  <a:schemeClr val="bg1"/>
                </a:solidFill>
              </a:rPr>
              <a:t>Robert Hellström</a:t>
            </a:r>
          </a:p>
          <a:p>
            <a:pPr lvl="1">
              <a:buFont typeface="Wingdings" panose="05000000000000000000" pitchFamily="2" charset="2"/>
              <a:buChar char="§"/>
            </a:pPr>
            <a:r>
              <a:rPr lang="sv-SE" dirty="0">
                <a:solidFill>
                  <a:schemeClr val="bg1"/>
                </a:solidFill>
              </a:rPr>
              <a:t>Björn Åke Larsson</a:t>
            </a:r>
          </a:p>
          <a:p>
            <a:pPr lvl="1">
              <a:buFont typeface="Wingdings" panose="05000000000000000000" pitchFamily="2" charset="2"/>
              <a:buChar char="§"/>
            </a:pPr>
            <a:r>
              <a:rPr lang="sv-SE" dirty="0">
                <a:solidFill>
                  <a:schemeClr val="bg1"/>
                </a:solidFill>
              </a:rPr>
              <a:t>Li Strid</a:t>
            </a:r>
          </a:p>
          <a:p>
            <a:pPr lvl="1">
              <a:buFont typeface="Wingdings" panose="05000000000000000000" pitchFamily="2" charset="2"/>
              <a:buChar char="§"/>
            </a:pPr>
            <a:r>
              <a:rPr lang="sv-SE" dirty="0">
                <a:solidFill>
                  <a:schemeClr val="bg1"/>
                </a:solidFill>
              </a:rPr>
              <a:t>Andreas Turesson</a:t>
            </a:r>
            <a:endParaRPr lang="sv-SE" sz="1800" dirty="0"/>
          </a:p>
        </p:txBody>
      </p:sp>
      <p:pic>
        <p:nvPicPr>
          <p:cNvPr id="4" name="Bildobjekt 3">
            <a:extLst>
              <a:ext uri="{FF2B5EF4-FFF2-40B4-BE49-F238E27FC236}">
                <a16:creationId xmlns:a16="http://schemas.microsoft.com/office/drawing/2014/main" id="{55BD3598-DCD4-0D19-8127-21C89323E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428" y="622461"/>
            <a:ext cx="1897177" cy="1664005"/>
          </a:xfrm>
          <a:prstGeom prst="rect">
            <a:avLst/>
          </a:prstGeom>
        </p:spPr>
      </p:pic>
      <p:pic>
        <p:nvPicPr>
          <p:cNvPr id="10" name="Bildobjekt 9" descr="En bild som visar person, fotbeklädnader, Sportuniform, idrottskläder&#10;&#10;Automatiskt genererad beskrivning">
            <a:extLst>
              <a:ext uri="{FF2B5EF4-FFF2-40B4-BE49-F238E27FC236}">
                <a16:creationId xmlns:a16="http://schemas.microsoft.com/office/drawing/2014/main" id="{8D04325C-68A2-8856-7864-83D5ACCE5F7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43294" y="2463487"/>
            <a:ext cx="2917447" cy="3772052"/>
          </a:xfrm>
          <a:prstGeom prst="rect">
            <a:avLst/>
          </a:prstGeom>
        </p:spPr>
      </p:pic>
    </p:spTree>
    <p:extLst>
      <p:ext uri="{BB962C8B-B14F-4D97-AF65-F5344CB8AC3E}">
        <p14:creationId xmlns:p14="http://schemas.microsoft.com/office/powerpoint/2010/main" val="1016672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F2E406-FCD1-412C-A326-A8627E02016D}"/>
              </a:ext>
            </a:extLst>
          </p:cNvPr>
          <p:cNvSpPr>
            <a:spLocks noGrp="1"/>
          </p:cNvSpPr>
          <p:nvPr>
            <p:ph type="title"/>
          </p:nvPr>
        </p:nvSpPr>
        <p:spPr>
          <a:xfrm>
            <a:off x="226504" y="325369"/>
            <a:ext cx="5869496" cy="1956841"/>
          </a:xfrm>
        </p:spPr>
        <p:txBody>
          <a:bodyPr vert="horz" lIns="91440" tIns="45720" rIns="91440" bIns="45720" rtlCol="0" anchor="b">
            <a:normAutofit/>
          </a:bodyPr>
          <a:lstStyle/>
          <a:p>
            <a:r>
              <a:rPr lang="en-US" sz="5400" b="1" dirty="0" err="1">
                <a:solidFill>
                  <a:schemeClr val="bg1"/>
                </a:solidFill>
              </a:rPr>
              <a:t>Planen</a:t>
            </a:r>
            <a:r>
              <a:rPr lang="en-US" sz="5400" b="1" dirty="0">
                <a:solidFill>
                  <a:schemeClr val="bg1"/>
                </a:solidFill>
              </a:rPr>
              <a:t> för </a:t>
            </a:r>
            <a:r>
              <a:rPr lang="en-US" sz="5400" b="1" dirty="0" err="1">
                <a:solidFill>
                  <a:schemeClr val="bg1"/>
                </a:solidFill>
              </a:rPr>
              <a:t>säsongen</a:t>
            </a:r>
            <a:endParaRPr lang="en-US" sz="5400" b="1" dirty="0">
              <a:solidFill>
                <a:schemeClr val="bg1"/>
              </a:solidFill>
            </a:endParaRPr>
          </a:p>
        </p:txBody>
      </p:sp>
      <p:sp>
        <p:nvSpPr>
          <p:cNvPr id="14"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064CFB13-AECA-4463-BDEE-A1C59ED231D5}"/>
              </a:ext>
            </a:extLst>
          </p:cNvPr>
          <p:cNvSpPr txBox="1"/>
          <p:nvPr/>
        </p:nvSpPr>
        <p:spPr>
          <a:xfrm>
            <a:off x="226504" y="2872899"/>
            <a:ext cx="5869496" cy="3613962"/>
          </a:xfrm>
          <a:prstGeom prst="rect">
            <a:avLst/>
          </a:prstGeom>
        </p:spPr>
        <p:txBody>
          <a:bodyPr vert="horz" lIns="91440" tIns="45720" rIns="91440" bIns="45720" rtlCol="0">
            <a:normAutofit fontScale="77500" lnSpcReduction="20000"/>
          </a:bodyPr>
          <a:lstStyle/>
          <a:p>
            <a:pPr marL="400050" indent="-342900">
              <a:lnSpc>
                <a:spcPct val="90000"/>
              </a:lnSpc>
              <a:spcAft>
                <a:spcPts val="600"/>
              </a:spcAft>
              <a:buFont typeface="Wingdings" panose="05000000000000000000" pitchFamily="2" charset="2"/>
              <a:buChar char="§"/>
            </a:pPr>
            <a:r>
              <a:rPr lang="en-US" sz="2200" b="1" dirty="0" err="1">
                <a:solidFill>
                  <a:schemeClr val="bg1"/>
                </a:solidFill>
              </a:rPr>
              <a:t>Träningar</a:t>
            </a:r>
            <a:r>
              <a:rPr lang="en-US" sz="2200" b="1" dirty="0">
                <a:solidFill>
                  <a:schemeClr val="bg1"/>
                </a:solidFill>
              </a:rPr>
              <a:t> 2 </a:t>
            </a:r>
            <a:r>
              <a:rPr lang="en-US" sz="2200" b="1" dirty="0" err="1">
                <a:solidFill>
                  <a:schemeClr val="bg1"/>
                </a:solidFill>
              </a:rPr>
              <a:t>gånger</a:t>
            </a:r>
            <a:r>
              <a:rPr lang="en-US" sz="2200" b="1" dirty="0">
                <a:solidFill>
                  <a:schemeClr val="bg1"/>
                </a:solidFill>
              </a:rPr>
              <a:t> per </a:t>
            </a:r>
            <a:r>
              <a:rPr lang="en-US" sz="2200" b="1" dirty="0" err="1">
                <a:solidFill>
                  <a:schemeClr val="bg1"/>
                </a:solidFill>
              </a:rPr>
              <a:t>vecka</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a:solidFill>
                  <a:schemeClr val="bg1"/>
                </a:solidFill>
              </a:rPr>
              <a:t>3 lag </a:t>
            </a:r>
            <a:r>
              <a:rPr lang="en-US" sz="2200" b="1" dirty="0" err="1">
                <a:solidFill>
                  <a:schemeClr val="bg1"/>
                </a:solidFill>
              </a:rPr>
              <a:t>anmälda</a:t>
            </a:r>
            <a:r>
              <a:rPr lang="en-US" sz="2200" b="1" dirty="0">
                <a:solidFill>
                  <a:schemeClr val="bg1"/>
                </a:solidFill>
              </a:rPr>
              <a:t> till </a:t>
            </a:r>
            <a:r>
              <a:rPr lang="en-US" sz="2200" b="1" dirty="0" err="1">
                <a:solidFill>
                  <a:schemeClr val="bg1"/>
                </a:solidFill>
              </a:rPr>
              <a:t>seriespel</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a:solidFill>
                  <a:schemeClr val="bg1"/>
                </a:solidFill>
              </a:rPr>
              <a:t>2 lag </a:t>
            </a:r>
            <a:r>
              <a:rPr lang="en-US" sz="2200" b="1" dirty="0" err="1">
                <a:solidFill>
                  <a:schemeClr val="bg1"/>
                </a:solidFill>
              </a:rPr>
              <a:t>anmälda</a:t>
            </a:r>
            <a:r>
              <a:rPr lang="en-US" sz="2200" b="1" dirty="0">
                <a:solidFill>
                  <a:schemeClr val="bg1"/>
                </a:solidFill>
              </a:rPr>
              <a:t> till </a:t>
            </a:r>
            <a:r>
              <a:rPr lang="en-US" sz="2200" b="1" dirty="0" err="1">
                <a:solidFill>
                  <a:schemeClr val="bg1"/>
                </a:solidFill>
              </a:rPr>
              <a:t>Dalecarlia</a:t>
            </a:r>
            <a:r>
              <a:rPr lang="en-US" sz="2200" b="1" dirty="0">
                <a:solidFill>
                  <a:schemeClr val="bg1"/>
                </a:solidFill>
              </a:rPr>
              <a:t> Cup - 26-29 </a:t>
            </a:r>
            <a:r>
              <a:rPr lang="en-US" sz="2200" b="1" dirty="0" err="1">
                <a:solidFill>
                  <a:schemeClr val="bg1"/>
                </a:solidFill>
              </a:rPr>
              <a:t>juni</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err="1">
                <a:solidFill>
                  <a:schemeClr val="bg1"/>
                </a:solidFill>
              </a:rPr>
              <a:t>Städdag</a:t>
            </a:r>
            <a:r>
              <a:rPr lang="en-US" sz="2200" b="1" dirty="0">
                <a:solidFill>
                  <a:schemeClr val="bg1"/>
                </a:solidFill>
              </a:rPr>
              <a:t> </a:t>
            </a:r>
            <a:r>
              <a:rPr lang="en-US" sz="2200" b="1" dirty="0" err="1">
                <a:solidFill>
                  <a:schemeClr val="bg1"/>
                </a:solidFill>
              </a:rPr>
              <a:t>på</a:t>
            </a:r>
            <a:r>
              <a:rPr lang="en-US" sz="2200" b="1" dirty="0">
                <a:solidFill>
                  <a:schemeClr val="bg1"/>
                </a:solidFill>
              </a:rPr>
              <a:t> </a:t>
            </a:r>
            <a:r>
              <a:rPr lang="en-US" sz="2200" b="1" dirty="0" err="1">
                <a:solidFill>
                  <a:schemeClr val="bg1"/>
                </a:solidFill>
              </a:rPr>
              <a:t>Torsångs</a:t>
            </a:r>
            <a:r>
              <a:rPr lang="en-US" sz="2200" b="1" dirty="0">
                <a:solidFill>
                  <a:schemeClr val="bg1"/>
                </a:solidFill>
              </a:rPr>
              <a:t> IP 3 </a:t>
            </a:r>
            <a:r>
              <a:rPr lang="en-US" sz="2200" b="1" dirty="0" err="1">
                <a:solidFill>
                  <a:schemeClr val="bg1"/>
                </a:solidFill>
              </a:rPr>
              <a:t>maj</a:t>
            </a:r>
            <a:r>
              <a:rPr lang="en-US" sz="2200" b="1" dirty="0">
                <a:solidFill>
                  <a:schemeClr val="bg1"/>
                </a:solidFill>
              </a:rPr>
              <a:t>!</a:t>
            </a:r>
          </a:p>
          <a:p>
            <a:pPr marL="400050" indent="-342900">
              <a:lnSpc>
                <a:spcPct val="90000"/>
              </a:lnSpc>
              <a:spcAft>
                <a:spcPts val="600"/>
              </a:spcAft>
              <a:buFont typeface="Wingdings" panose="05000000000000000000" pitchFamily="2" charset="2"/>
              <a:buChar char="§"/>
            </a:pPr>
            <a:endParaRPr lang="sv-SE" sz="2200" b="1" dirty="0">
              <a:solidFill>
                <a:schemeClr val="bg1"/>
              </a:solidFill>
            </a:endParaRPr>
          </a:p>
          <a:p>
            <a:pPr marL="400050" indent="-342900">
              <a:lnSpc>
                <a:spcPct val="90000"/>
              </a:lnSpc>
              <a:spcAft>
                <a:spcPts val="600"/>
              </a:spcAft>
              <a:buFont typeface="Wingdings" panose="05000000000000000000" pitchFamily="2" charset="2"/>
              <a:buChar char="§"/>
            </a:pPr>
            <a:r>
              <a:rPr lang="sv-SE" sz="2200" b="1" dirty="0">
                <a:solidFill>
                  <a:schemeClr val="bg1"/>
                </a:solidFill>
              </a:rPr>
              <a:t>Midsommar - laget kommer att få uppgifter att </a:t>
            </a:r>
            <a:br>
              <a:rPr lang="sv-SE" sz="2200" b="1" dirty="0">
                <a:solidFill>
                  <a:schemeClr val="bg1"/>
                </a:solidFill>
              </a:rPr>
            </a:br>
            <a:r>
              <a:rPr lang="sv-SE" sz="2200" b="1" dirty="0">
                <a:solidFill>
                  <a:schemeClr val="bg1"/>
                </a:solidFill>
              </a:rPr>
              <a:t>utföra på midsommar, t.ex. parkeringsvakt, chokladhjul, lotteristånd etc.</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err="1">
                <a:solidFill>
                  <a:schemeClr val="bg1"/>
                </a:solidFill>
              </a:rPr>
              <a:t>En</a:t>
            </a:r>
            <a:r>
              <a:rPr lang="en-US" sz="2200" b="1" dirty="0">
                <a:solidFill>
                  <a:schemeClr val="bg1"/>
                </a:solidFill>
              </a:rPr>
              <a:t> “</a:t>
            </a:r>
            <a:r>
              <a:rPr lang="en-US" sz="2200" b="1" dirty="0" err="1">
                <a:solidFill>
                  <a:schemeClr val="bg1"/>
                </a:solidFill>
              </a:rPr>
              <a:t>minicup</a:t>
            </a:r>
            <a:r>
              <a:rPr lang="en-US" sz="2200" b="1" dirty="0">
                <a:solidFill>
                  <a:schemeClr val="bg1"/>
                </a:solidFill>
              </a:rPr>
              <a:t>”/</a:t>
            </a:r>
            <a:r>
              <a:rPr lang="en-US" sz="2200" b="1" dirty="0" err="1">
                <a:solidFill>
                  <a:schemeClr val="bg1"/>
                </a:solidFill>
              </a:rPr>
              <a:t>hemmasammandrag</a:t>
            </a:r>
            <a:r>
              <a:rPr lang="en-US" sz="2200" b="1" dirty="0">
                <a:solidFill>
                  <a:schemeClr val="bg1"/>
                </a:solidFill>
              </a:rPr>
              <a:t> </a:t>
            </a:r>
            <a:r>
              <a:rPr lang="en-US" sz="2200" b="1" dirty="0" err="1">
                <a:solidFill>
                  <a:schemeClr val="bg1"/>
                </a:solidFill>
              </a:rPr>
              <a:t>som</a:t>
            </a:r>
            <a:r>
              <a:rPr lang="en-US" sz="2200" b="1" dirty="0">
                <a:solidFill>
                  <a:schemeClr val="bg1"/>
                </a:solidFill>
              </a:rPr>
              <a:t> </a:t>
            </a:r>
            <a:r>
              <a:rPr lang="en-US" sz="2200" b="1" dirty="0" err="1">
                <a:solidFill>
                  <a:schemeClr val="bg1"/>
                </a:solidFill>
              </a:rPr>
              <a:t>laget</a:t>
            </a:r>
            <a:r>
              <a:rPr lang="en-US" sz="2200" b="1" dirty="0">
                <a:solidFill>
                  <a:schemeClr val="bg1"/>
                </a:solidFill>
              </a:rPr>
              <a:t> </a:t>
            </a:r>
            <a:br>
              <a:rPr lang="en-US" sz="2200" b="1" dirty="0">
                <a:solidFill>
                  <a:schemeClr val="bg1"/>
                </a:solidFill>
              </a:rPr>
            </a:br>
            <a:r>
              <a:rPr lang="en-US" sz="2200" b="1" dirty="0" err="1">
                <a:solidFill>
                  <a:schemeClr val="bg1"/>
                </a:solidFill>
              </a:rPr>
              <a:t>anordnar</a:t>
            </a:r>
            <a:r>
              <a:rPr lang="en-US" sz="2200" b="1" dirty="0">
                <a:solidFill>
                  <a:schemeClr val="bg1"/>
                </a:solidFill>
              </a:rPr>
              <a:t> </a:t>
            </a:r>
            <a:r>
              <a:rPr lang="en-US" sz="2200" b="1" dirty="0" err="1">
                <a:solidFill>
                  <a:schemeClr val="bg1"/>
                </a:solidFill>
              </a:rPr>
              <a:t>efter</a:t>
            </a:r>
            <a:r>
              <a:rPr lang="en-US" sz="2200" b="1" dirty="0">
                <a:solidFill>
                  <a:schemeClr val="bg1"/>
                </a:solidFill>
              </a:rPr>
              <a:t> </a:t>
            </a:r>
            <a:r>
              <a:rPr lang="en-US" sz="2200" b="1" dirty="0" err="1">
                <a:solidFill>
                  <a:schemeClr val="bg1"/>
                </a:solidFill>
              </a:rPr>
              <a:t>seriespelet</a:t>
            </a:r>
            <a:r>
              <a:rPr lang="en-US" sz="2200" b="1" dirty="0">
                <a:solidFill>
                  <a:schemeClr val="bg1"/>
                </a:solidFill>
              </a:rPr>
              <a:t> </a:t>
            </a:r>
            <a:r>
              <a:rPr lang="en-US" sz="2200" b="1" dirty="0" err="1">
                <a:solidFill>
                  <a:schemeClr val="bg1"/>
                </a:solidFill>
              </a:rPr>
              <a:t>för</a:t>
            </a:r>
            <a:r>
              <a:rPr lang="en-US" sz="2200" b="1" dirty="0">
                <a:solidFill>
                  <a:schemeClr val="bg1"/>
                </a:solidFill>
              </a:rPr>
              <a:t> </a:t>
            </a:r>
            <a:r>
              <a:rPr lang="en-US" sz="2200" b="1" dirty="0" err="1">
                <a:solidFill>
                  <a:schemeClr val="bg1"/>
                </a:solidFill>
              </a:rPr>
              <a:t>att</a:t>
            </a:r>
            <a:r>
              <a:rPr lang="en-US" sz="2200" b="1" dirty="0">
                <a:solidFill>
                  <a:schemeClr val="bg1"/>
                </a:solidFill>
              </a:rPr>
              <a:t> </a:t>
            </a:r>
            <a:r>
              <a:rPr lang="en-US" sz="2200" b="1" dirty="0" err="1">
                <a:solidFill>
                  <a:schemeClr val="bg1"/>
                </a:solidFill>
              </a:rPr>
              <a:t>dra</a:t>
            </a:r>
            <a:r>
              <a:rPr lang="en-US" sz="2200" b="1" dirty="0">
                <a:solidFill>
                  <a:schemeClr val="bg1"/>
                </a:solidFill>
              </a:rPr>
              <a:t> in </a:t>
            </a:r>
            <a:r>
              <a:rPr lang="en-US" sz="2200" b="1" dirty="0" err="1">
                <a:solidFill>
                  <a:schemeClr val="bg1"/>
                </a:solidFill>
              </a:rPr>
              <a:t>pengar</a:t>
            </a:r>
            <a:r>
              <a:rPr lang="en-US" sz="2200" b="1" dirty="0">
                <a:solidFill>
                  <a:schemeClr val="bg1"/>
                </a:solidFill>
              </a:rPr>
              <a:t> till </a:t>
            </a:r>
            <a:r>
              <a:rPr lang="en-US" sz="2200" b="1" dirty="0" err="1">
                <a:solidFill>
                  <a:schemeClr val="bg1"/>
                </a:solidFill>
              </a:rPr>
              <a:t>lagkassan</a:t>
            </a: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endParaRPr lang="en-US" sz="2200" b="1" dirty="0">
              <a:solidFill>
                <a:schemeClr val="bg1"/>
              </a:solidFill>
            </a:endParaRPr>
          </a:p>
          <a:p>
            <a:pPr marL="400050" indent="-342900">
              <a:lnSpc>
                <a:spcPct val="90000"/>
              </a:lnSpc>
              <a:spcAft>
                <a:spcPts val="600"/>
              </a:spcAft>
              <a:buFont typeface="Wingdings" panose="05000000000000000000" pitchFamily="2" charset="2"/>
              <a:buChar char="§"/>
            </a:pPr>
            <a:r>
              <a:rPr lang="en-US" sz="2200" b="1" dirty="0" err="1">
                <a:solidFill>
                  <a:schemeClr val="bg1"/>
                </a:solidFill>
              </a:rPr>
              <a:t>Ev</a:t>
            </a:r>
            <a:r>
              <a:rPr lang="en-US" sz="2200" b="1" dirty="0">
                <a:solidFill>
                  <a:schemeClr val="bg1"/>
                </a:solidFill>
              </a:rPr>
              <a:t>. </a:t>
            </a:r>
            <a:r>
              <a:rPr lang="en-US" sz="2200" b="1" dirty="0" err="1">
                <a:solidFill>
                  <a:schemeClr val="bg1"/>
                </a:solidFill>
              </a:rPr>
              <a:t>samarbete</a:t>
            </a:r>
            <a:r>
              <a:rPr lang="en-US" sz="2200" b="1" dirty="0">
                <a:solidFill>
                  <a:schemeClr val="bg1"/>
                </a:solidFill>
              </a:rPr>
              <a:t> med P11/12 </a:t>
            </a:r>
            <a:r>
              <a:rPr lang="en-US" sz="2200" b="1" dirty="0" err="1">
                <a:solidFill>
                  <a:schemeClr val="bg1"/>
                </a:solidFill>
              </a:rPr>
              <a:t>kring</a:t>
            </a:r>
            <a:r>
              <a:rPr lang="en-US" sz="2200" b="1" dirty="0">
                <a:solidFill>
                  <a:schemeClr val="bg1"/>
                </a:solidFill>
              </a:rPr>
              <a:t> </a:t>
            </a:r>
            <a:r>
              <a:rPr lang="en-US" sz="2200" b="1" dirty="0" err="1">
                <a:solidFill>
                  <a:schemeClr val="bg1"/>
                </a:solidFill>
              </a:rPr>
              <a:t>träningar</a:t>
            </a:r>
            <a:r>
              <a:rPr lang="en-US" sz="2200" b="1" dirty="0">
                <a:solidFill>
                  <a:schemeClr val="bg1"/>
                </a:solidFill>
              </a:rPr>
              <a:t> </a:t>
            </a:r>
            <a:r>
              <a:rPr lang="en-US" sz="2200" b="1" dirty="0" err="1">
                <a:solidFill>
                  <a:schemeClr val="bg1"/>
                </a:solidFill>
              </a:rPr>
              <a:t>och</a:t>
            </a:r>
            <a:r>
              <a:rPr lang="en-US" sz="2200" b="1" dirty="0">
                <a:solidFill>
                  <a:schemeClr val="bg1"/>
                </a:solidFill>
              </a:rPr>
              <a:t> matcher?</a:t>
            </a:r>
          </a:p>
        </p:txBody>
      </p:sp>
      <p:pic>
        <p:nvPicPr>
          <p:cNvPr id="7" name="Bildobjekt 6">
            <a:extLst>
              <a:ext uri="{FF2B5EF4-FFF2-40B4-BE49-F238E27FC236}">
                <a16:creationId xmlns:a16="http://schemas.microsoft.com/office/drawing/2014/main" id="{80E9130B-0A8C-447D-BCA5-80A8CEC9F1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38200" y="5766826"/>
            <a:ext cx="989236" cy="867654"/>
          </a:xfrm>
          <a:prstGeom prst="rect">
            <a:avLst/>
          </a:prstGeom>
        </p:spPr>
      </p:pic>
      <p:pic>
        <p:nvPicPr>
          <p:cNvPr id="4" name="Picture 6">
            <a:extLst>
              <a:ext uri="{FF2B5EF4-FFF2-40B4-BE49-F238E27FC236}">
                <a16:creationId xmlns:a16="http://schemas.microsoft.com/office/drawing/2014/main" id="{379EB249-7C79-6E7E-9641-68CF07D9FDE5}"/>
              </a:ext>
            </a:extLst>
          </p:cNvPr>
          <p:cNvPicPr>
            <a:picLocks noChangeAspect="1"/>
          </p:cNvPicPr>
          <p:nvPr/>
        </p:nvPicPr>
        <p:blipFill rotWithShape="1">
          <a:blip r:embed="rId5"/>
          <a:srcRect t="297" r="-2" b="6234"/>
          <a:stretch/>
        </p:blipFill>
        <p:spPr>
          <a:xfrm>
            <a:off x="5821959" y="10"/>
            <a:ext cx="636851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57868288"/>
      </p:ext>
    </p:extLst>
  </p:cSld>
  <p:clrMapOvr>
    <a:masterClrMapping/>
  </p:clrMapOvr>
  <mc:AlternateContent xmlns:mc="http://schemas.openxmlformats.org/markup-compatibility/2006">
    <mc:Choice xmlns:p14="http://schemas.microsoft.com/office/powerpoint/2010/main" Requires="p14">
      <p:transition p14:dur="0">
        <p:sndAc>
          <p:stSnd>
            <p:snd r:embed="rId3" name="hammer.wav"/>
          </p:stSnd>
        </p:sndAc>
      </p:transition>
    </mc:Choice>
    <mc:Fallback>
      <p:transition>
        <p:sndAc>
          <p:stSnd>
            <p:snd r:embed="rId3" name="hammer.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chemeClr val="bg1"/>
                </a:solidFill>
              </a:rPr>
              <a:t>Målsättningar och förväntningar</a:t>
            </a:r>
          </a:p>
        </p:txBody>
      </p:sp>
      <p:sp>
        <p:nvSpPr>
          <p:cNvPr id="3" name="Platshållare för innehåll 2"/>
          <p:cNvSpPr>
            <a:spLocks noGrp="1"/>
          </p:cNvSpPr>
          <p:nvPr>
            <p:ph idx="1"/>
          </p:nvPr>
        </p:nvSpPr>
        <p:spPr/>
        <p:txBody>
          <a:bodyPr>
            <a:normAutofit/>
          </a:bodyPr>
          <a:lstStyle/>
          <a:p>
            <a:pPr>
              <a:buFont typeface="Wingdings" panose="05000000000000000000" pitchFamily="2" charset="2"/>
              <a:buChar char="§"/>
            </a:pPr>
            <a:r>
              <a:rPr lang="sv-SE" dirty="0">
                <a:solidFill>
                  <a:schemeClr val="bg1"/>
                </a:solidFill>
              </a:rPr>
              <a:t>Att forma duktiga lagspelare, som trivs i laget både </a:t>
            </a:r>
            <a:br>
              <a:rPr lang="sv-SE" dirty="0">
                <a:solidFill>
                  <a:schemeClr val="bg1"/>
                </a:solidFill>
              </a:rPr>
            </a:br>
            <a:r>
              <a:rPr lang="sv-SE" dirty="0">
                <a:solidFill>
                  <a:schemeClr val="bg1"/>
                </a:solidFill>
              </a:rPr>
              <a:t>med sig själva, sina lagkamrater och oss tränare</a:t>
            </a:r>
          </a:p>
          <a:p>
            <a:pPr>
              <a:buFont typeface="Wingdings" panose="05000000000000000000" pitchFamily="2" charset="2"/>
              <a:buChar char="§"/>
            </a:pPr>
            <a:r>
              <a:rPr lang="sv-SE" dirty="0">
                <a:solidFill>
                  <a:schemeClr val="bg1"/>
                </a:solidFill>
              </a:rPr>
              <a:t>På träning och match kommer vi kräva att man </a:t>
            </a:r>
            <a:r>
              <a:rPr lang="sv-SE" b="1" u="sng" dirty="0">
                <a:solidFill>
                  <a:schemeClr val="bg1"/>
                </a:solidFill>
              </a:rPr>
              <a:t>lyssnar, respekterar varandra, gör sitt bästa</a:t>
            </a:r>
            <a:r>
              <a:rPr lang="sv-SE" u="sng" dirty="0">
                <a:solidFill>
                  <a:schemeClr val="bg1"/>
                </a:solidFill>
              </a:rPr>
              <a:t> </a:t>
            </a:r>
            <a:r>
              <a:rPr lang="sv-SE" dirty="0">
                <a:solidFill>
                  <a:schemeClr val="bg1"/>
                </a:solidFill>
              </a:rPr>
              <a:t>och är delaktig utifrån sin egen nivå - Vi kommer aldrig kräva mer än så och det är okey att ha en mindre bra dag, det har vi alla!</a:t>
            </a:r>
          </a:p>
          <a:p>
            <a:pPr>
              <a:buFont typeface="Wingdings" panose="05000000000000000000" pitchFamily="2" charset="2"/>
              <a:buChar char="§"/>
            </a:pPr>
            <a:r>
              <a:rPr lang="sv-SE" dirty="0">
                <a:solidFill>
                  <a:schemeClr val="bg1"/>
                </a:solidFill>
              </a:rPr>
              <a:t>Men </a:t>
            </a:r>
            <a:r>
              <a:rPr lang="sv-SE" b="1" u="sng" dirty="0">
                <a:solidFill>
                  <a:schemeClr val="bg1"/>
                </a:solidFill>
              </a:rPr>
              <a:t>framförallt ska vi ha roligt tillsammans</a:t>
            </a:r>
            <a:r>
              <a:rPr lang="sv-SE" u="sng" dirty="0">
                <a:solidFill>
                  <a:schemeClr val="bg1"/>
                </a:solidFill>
              </a:rPr>
              <a:t> </a:t>
            </a:r>
            <a:r>
              <a:rPr lang="sv-SE" dirty="0">
                <a:solidFill>
                  <a:schemeClr val="bg1"/>
                </a:solidFill>
              </a:rPr>
              <a:t>- därför sätter vi glädjen främst, före kortsiktiga resultat och mål!</a:t>
            </a:r>
          </a:p>
          <a:p>
            <a:pPr>
              <a:buFont typeface="Wingdings" panose="05000000000000000000" pitchFamily="2" charset="2"/>
              <a:buChar char="§"/>
            </a:pPr>
            <a:endParaRPr lang="sv-SE" dirty="0">
              <a:solidFill>
                <a:schemeClr val="bg1"/>
              </a:solidFill>
            </a:endParaRPr>
          </a:p>
        </p:txBody>
      </p:sp>
      <p:pic>
        <p:nvPicPr>
          <p:cNvPr id="5" name="Bildobjekt 4">
            <a:extLst>
              <a:ext uri="{FF2B5EF4-FFF2-40B4-BE49-F238E27FC236}">
                <a16:creationId xmlns:a16="http://schemas.microsoft.com/office/drawing/2014/main" id="{55BD3598-DCD4-0D19-8127-21C89323E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428" y="622461"/>
            <a:ext cx="1897177" cy="1664005"/>
          </a:xfrm>
          <a:prstGeom prst="rect">
            <a:avLst/>
          </a:prstGeom>
        </p:spPr>
      </p:pic>
    </p:spTree>
    <p:extLst>
      <p:ext uri="{BB962C8B-B14F-4D97-AF65-F5344CB8AC3E}">
        <p14:creationId xmlns:p14="http://schemas.microsoft.com/office/powerpoint/2010/main" val="2887779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chemeClr val="bg1"/>
                </a:solidFill>
              </a:rPr>
              <a:t>Träningar</a:t>
            </a:r>
          </a:p>
        </p:txBody>
      </p:sp>
      <p:sp>
        <p:nvSpPr>
          <p:cNvPr id="3" name="Platshållare för innehåll 2"/>
          <p:cNvSpPr>
            <a:spLocks noGrp="1"/>
          </p:cNvSpPr>
          <p:nvPr>
            <p:ph idx="1"/>
          </p:nvPr>
        </p:nvSpPr>
        <p:spPr>
          <a:xfrm>
            <a:off x="838200" y="1825625"/>
            <a:ext cx="10782670" cy="4351338"/>
          </a:xfrm>
        </p:spPr>
        <p:txBody>
          <a:bodyPr>
            <a:normAutofit/>
          </a:bodyPr>
          <a:lstStyle/>
          <a:p>
            <a:pPr>
              <a:buFont typeface="Wingdings" panose="05000000000000000000" pitchFamily="2" charset="2"/>
              <a:buChar char="§"/>
            </a:pPr>
            <a:r>
              <a:rPr lang="sv-SE" dirty="0">
                <a:solidFill>
                  <a:schemeClr val="bg1"/>
                </a:solidFill>
              </a:rPr>
              <a:t>Grästider är </a:t>
            </a:r>
            <a:r>
              <a:rPr lang="sv-SE" b="1" dirty="0">
                <a:solidFill>
                  <a:schemeClr val="bg1"/>
                </a:solidFill>
              </a:rPr>
              <a:t>tisdag</a:t>
            </a:r>
            <a:r>
              <a:rPr lang="sv-SE" dirty="0">
                <a:solidFill>
                  <a:schemeClr val="bg1"/>
                </a:solidFill>
              </a:rPr>
              <a:t> och </a:t>
            </a:r>
            <a:r>
              <a:rPr lang="sv-SE" b="1" dirty="0">
                <a:solidFill>
                  <a:schemeClr val="bg1"/>
                </a:solidFill>
              </a:rPr>
              <a:t>torsdag kl. 18:15 -19:45</a:t>
            </a:r>
          </a:p>
          <a:p>
            <a:pPr>
              <a:buFont typeface="Wingdings" panose="05000000000000000000" pitchFamily="2" charset="2"/>
              <a:buChar char="§"/>
            </a:pPr>
            <a:r>
              <a:rPr lang="sv-SE" dirty="0">
                <a:solidFill>
                  <a:schemeClr val="bg1"/>
                </a:solidFill>
              </a:rPr>
              <a:t>Kallelser skickas ut inför varje träning via </a:t>
            </a:r>
            <a:r>
              <a:rPr lang="sv-SE" b="1" dirty="0">
                <a:solidFill>
                  <a:schemeClr val="bg1"/>
                </a:solidFill>
              </a:rPr>
              <a:t>Laget.se</a:t>
            </a:r>
          </a:p>
          <a:p>
            <a:pPr lvl="1">
              <a:buFont typeface="Wingdings" panose="05000000000000000000" pitchFamily="2" charset="2"/>
              <a:buChar char="§"/>
            </a:pPr>
            <a:r>
              <a:rPr lang="sv-SE" dirty="0">
                <a:solidFill>
                  <a:schemeClr val="bg1"/>
                </a:solidFill>
              </a:rPr>
              <a:t>För att kunna planera träningen önskar vi besked om deltagande senast </a:t>
            </a:r>
            <a:r>
              <a:rPr lang="sv-SE" b="1" u="sng" dirty="0">
                <a:solidFill>
                  <a:schemeClr val="bg1"/>
                </a:solidFill>
              </a:rPr>
              <a:t>dagen innan</a:t>
            </a:r>
            <a:r>
              <a:rPr lang="sv-SE" u="sng" dirty="0">
                <a:solidFill>
                  <a:schemeClr val="bg1"/>
                </a:solidFill>
              </a:rPr>
              <a:t> </a:t>
            </a:r>
            <a:r>
              <a:rPr lang="sv-SE" dirty="0">
                <a:solidFill>
                  <a:schemeClr val="bg1"/>
                </a:solidFill>
              </a:rPr>
              <a:t>träning</a:t>
            </a:r>
            <a:endParaRPr lang="sv-SE" b="1" dirty="0">
              <a:solidFill>
                <a:schemeClr val="bg1"/>
              </a:solidFill>
            </a:endParaRPr>
          </a:p>
          <a:p>
            <a:pPr lvl="1">
              <a:buFont typeface="Wingdings" panose="05000000000000000000" pitchFamily="2" charset="2"/>
              <a:buChar char="§"/>
            </a:pPr>
            <a:r>
              <a:rPr lang="sv-SE" dirty="0">
                <a:solidFill>
                  <a:schemeClr val="bg1"/>
                </a:solidFill>
              </a:rPr>
              <a:t>Har man anmält deltagande räknar vi med att ni dyker upp, ändra närvarostatus på laget.se ifall ni får förhinder (</a:t>
            </a:r>
            <a:r>
              <a:rPr lang="sv-SE" i="1" dirty="0">
                <a:solidFill>
                  <a:schemeClr val="bg1"/>
                </a:solidFill>
              </a:rPr>
              <a:t>det</a:t>
            </a:r>
            <a:r>
              <a:rPr lang="sv-SE" dirty="0">
                <a:solidFill>
                  <a:schemeClr val="bg1"/>
                </a:solidFill>
              </a:rPr>
              <a:t> </a:t>
            </a:r>
            <a:r>
              <a:rPr lang="sv-SE" i="1" dirty="0">
                <a:solidFill>
                  <a:schemeClr val="bg1"/>
                </a:solidFill>
              </a:rPr>
              <a:t>går att ändra fram till träningsstart</a:t>
            </a:r>
            <a:r>
              <a:rPr lang="sv-SE" dirty="0">
                <a:solidFill>
                  <a:schemeClr val="bg1"/>
                </a:solidFill>
              </a:rPr>
              <a:t>)</a:t>
            </a:r>
          </a:p>
          <a:p>
            <a:pPr>
              <a:buFont typeface="Wingdings" panose="05000000000000000000" pitchFamily="2" charset="2"/>
              <a:buChar char="§"/>
            </a:pPr>
            <a:endParaRPr lang="sv-SE" dirty="0">
              <a:solidFill>
                <a:schemeClr val="bg1"/>
              </a:solidFill>
            </a:endParaRPr>
          </a:p>
          <a:p>
            <a:pPr>
              <a:buFont typeface="Wingdings" panose="05000000000000000000" pitchFamily="2" charset="2"/>
              <a:buChar char="§"/>
            </a:pPr>
            <a:r>
              <a:rPr lang="sv-SE" b="1" dirty="0">
                <a:solidFill>
                  <a:schemeClr val="bg1"/>
                </a:solidFill>
              </a:rPr>
              <a:t>Var på plats minst 10 min innan träningstiden börjar - </a:t>
            </a:r>
            <a:r>
              <a:rPr lang="sv-SE" dirty="0">
                <a:solidFill>
                  <a:schemeClr val="bg1"/>
                </a:solidFill>
              </a:rPr>
              <a:t>Nykissade, knutna skosnören, vattenflaska och gärna ätit en frukt eller mellis (inte tomma magar)</a:t>
            </a:r>
          </a:p>
          <a:p>
            <a:pPr>
              <a:buFont typeface="Wingdings" panose="05000000000000000000" pitchFamily="2" charset="2"/>
              <a:buChar char="§"/>
            </a:pPr>
            <a:endParaRPr lang="sv-SE" dirty="0">
              <a:solidFill>
                <a:schemeClr val="bg1"/>
              </a:solidFill>
            </a:endParaRPr>
          </a:p>
        </p:txBody>
      </p:sp>
      <p:pic>
        <p:nvPicPr>
          <p:cNvPr id="5" name="Bildobjekt 4">
            <a:extLst>
              <a:ext uri="{FF2B5EF4-FFF2-40B4-BE49-F238E27FC236}">
                <a16:creationId xmlns:a16="http://schemas.microsoft.com/office/drawing/2014/main" id="{55BD3598-DCD4-0D19-8127-21C89323E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428" y="622461"/>
            <a:ext cx="1897177" cy="1664005"/>
          </a:xfrm>
          <a:prstGeom prst="rect">
            <a:avLst/>
          </a:prstGeom>
        </p:spPr>
      </p:pic>
    </p:spTree>
    <p:extLst>
      <p:ext uri="{BB962C8B-B14F-4D97-AF65-F5344CB8AC3E}">
        <p14:creationId xmlns:p14="http://schemas.microsoft.com/office/powerpoint/2010/main" val="113790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chemeClr val="bg1"/>
                </a:solidFill>
              </a:rPr>
              <a:t>Matcher</a:t>
            </a:r>
          </a:p>
        </p:txBody>
      </p:sp>
      <p:sp>
        <p:nvSpPr>
          <p:cNvPr id="3" name="Platshållare för innehåll 2"/>
          <p:cNvSpPr>
            <a:spLocks noGrp="1"/>
          </p:cNvSpPr>
          <p:nvPr>
            <p:ph idx="1"/>
          </p:nvPr>
        </p:nvSpPr>
        <p:spPr>
          <a:xfrm>
            <a:off x="838200" y="1825625"/>
            <a:ext cx="10782670" cy="4351338"/>
          </a:xfrm>
        </p:spPr>
        <p:txBody>
          <a:bodyPr>
            <a:normAutofit fontScale="85000" lnSpcReduction="20000"/>
          </a:bodyPr>
          <a:lstStyle/>
          <a:p>
            <a:pPr>
              <a:buFont typeface="Wingdings" panose="05000000000000000000" pitchFamily="2" charset="2"/>
              <a:buChar char="§"/>
            </a:pPr>
            <a:r>
              <a:rPr lang="sv-SE" dirty="0">
                <a:solidFill>
                  <a:schemeClr val="bg1"/>
                </a:solidFill>
              </a:rPr>
              <a:t>P10 har tre lag anmälda till seriespel i Division 7, 7-m</a:t>
            </a:r>
          </a:p>
          <a:p>
            <a:pPr lvl="1">
              <a:buFont typeface="Wingdings" panose="05000000000000000000" pitchFamily="2" charset="2"/>
              <a:buChar char="§"/>
            </a:pPr>
            <a:r>
              <a:rPr lang="sv-SE" dirty="0">
                <a:solidFill>
                  <a:schemeClr val="bg1"/>
                </a:solidFill>
              </a:rPr>
              <a:t>Lag Blå, lag Gul och Lag vit</a:t>
            </a:r>
          </a:p>
          <a:p>
            <a:pPr lvl="1">
              <a:buFont typeface="Wingdings" panose="05000000000000000000" pitchFamily="2" charset="2"/>
              <a:buChar char="§"/>
            </a:pPr>
            <a:r>
              <a:rPr lang="sv-SE" dirty="0">
                <a:solidFill>
                  <a:schemeClr val="bg1"/>
                </a:solidFill>
              </a:rPr>
              <a:t>10 spelare per match</a:t>
            </a:r>
          </a:p>
          <a:p>
            <a:pPr>
              <a:buFont typeface="Wingdings" panose="05000000000000000000" pitchFamily="2" charset="2"/>
              <a:buChar char="§"/>
            </a:pPr>
            <a:r>
              <a:rPr lang="sv-SE" dirty="0">
                <a:solidFill>
                  <a:schemeClr val="bg1"/>
                </a:solidFill>
              </a:rPr>
              <a:t>Det kommer inte att vara fasta lagindelningar, vi kommer att försöka variera lagsammansättning</a:t>
            </a:r>
          </a:p>
          <a:p>
            <a:pPr>
              <a:buFont typeface="Wingdings" panose="05000000000000000000" pitchFamily="2" charset="2"/>
              <a:buChar char="§"/>
            </a:pPr>
            <a:r>
              <a:rPr lang="sv-SE" dirty="0">
                <a:solidFill>
                  <a:schemeClr val="bg1"/>
                </a:solidFill>
              </a:rPr>
              <a:t>Vi behöver därför veta vilka som är tillgängliga veckan innan match för att kunna göra lagindelningen, anmäl till oss om ni vet att ni ska vara borta kommande helg</a:t>
            </a:r>
          </a:p>
          <a:p>
            <a:pPr>
              <a:buFont typeface="Wingdings" panose="05000000000000000000" pitchFamily="2" charset="2"/>
              <a:buChar char="§"/>
            </a:pPr>
            <a:r>
              <a:rPr lang="sv-SE" dirty="0">
                <a:solidFill>
                  <a:schemeClr val="bg1"/>
                </a:solidFill>
              </a:rPr>
              <a:t>Svara på kallelser så snart som möjligt så att vi kan kalla in ersättare vid behov</a:t>
            </a:r>
          </a:p>
          <a:p>
            <a:pPr>
              <a:buFont typeface="Wingdings" panose="05000000000000000000" pitchFamily="2" charset="2"/>
              <a:buChar char="§"/>
            </a:pPr>
            <a:r>
              <a:rPr lang="sv-SE" dirty="0">
                <a:solidFill>
                  <a:schemeClr val="bg1"/>
                </a:solidFill>
              </a:rPr>
              <a:t>Matchtröjor kommer att delas ut till samtliga, i övrigt är det blå shorts och blå fotbollsstrumpor som gäller</a:t>
            </a:r>
          </a:p>
          <a:p>
            <a:pPr lvl="1">
              <a:buFont typeface="Wingdings" panose="05000000000000000000" pitchFamily="2" charset="2"/>
              <a:buChar char="§"/>
            </a:pPr>
            <a:r>
              <a:rPr lang="sv-SE" dirty="0">
                <a:solidFill>
                  <a:schemeClr val="bg1"/>
                </a:solidFill>
              </a:rPr>
              <a:t>Profilkläder för Torsångs IF finns att köpa via Stadium Team Sales </a:t>
            </a:r>
            <a:r>
              <a:rPr lang="sv-SE" dirty="0">
                <a:solidFill>
                  <a:schemeClr val="bg1"/>
                </a:solidFill>
                <a:hlinkClick r:id="rId3"/>
              </a:rPr>
              <a:t>www.stadium.se/foreningar/1736776</a:t>
            </a:r>
            <a:endParaRPr lang="sv-SE" dirty="0">
              <a:solidFill>
                <a:schemeClr val="bg1"/>
              </a:solidFill>
            </a:endParaRPr>
          </a:p>
          <a:p>
            <a:pPr lvl="1">
              <a:buFont typeface="Wingdings" panose="05000000000000000000" pitchFamily="2" charset="2"/>
              <a:buChar char="§"/>
            </a:pPr>
            <a:r>
              <a:rPr lang="sv-SE" dirty="0">
                <a:solidFill>
                  <a:schemeClr val="bg1"/>
                </a:solidFill>
              </a:rPr>
              <a:t>Koppla gärna ditt medlemsskapm på Stadium till Torsångs IF, det gör du genom att logga in på stadium.se</a:t>
            </a:r>
          </a:p>
          <a:p>
            <a:pPr>
              <a:buFont typeface="Wingdings" panose="05000000000000000000" pitchFamily="2" charset="2"/>
              <a:buChar char="§"/>
            </a:pPr>
            <a:endParaRPr lang="sv-SE" dirty="0">
              <a:solidFill>
                <a:schemeClr val="bg1"/>
              </a:solidFill>
            </a:endParaRPr>
          </a:p>
        </p:txBody>
      </p:sp>
      <p:pic>
        <p:nvPicPr>
          <p:cNvPr id="4" name="Bildobjekt 3">
            <a:extLst>
              <a:ext uri="{FF2B5EF4-FFF2-40B4-BE49-F238E27FC236}">
                <a16:creationId xmlns:a16="http://schemas.microsoft.com/office/drawing/2014/main" id="{55BD3598-DCD4-0D19-8127-21C89323E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428" y="622461"/>
            <a:ext cx="1897177" cy="1664005"/>
          </a:xfrm>
          <a:prstGeom prst="rect">
            <a:avLst/>
          </a:prstGeom>
        </p:spPr>
      </p:pic>
    </p:spTree>
    <p:extLst>
      <p:ext uri="{BB962C8B-B14F-4D97-AF65-F5344CB8AC3E}">
        <p14:creationId xmlns:p14="http://schemas.microsoft.com/office/powerpoint/2010/main" val="236544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2B783EE-0239-4717-BBEA-8C9EAC61C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650A1-2E29-4E63-9842-367AB32547E1}"/>
              </a:ext>
            </a:extLst>
          </p:cNvPr>
          <p:cNvSpPr>
            <a:spLocks noGrp="1"/>
          </p:cNvSpPr>
          <p:nvPr>
            <p:ph type="title"/>
          </p:nvPr>
        </p:nvSpPr>
        <p:spPr>
          <a:xfrm>
            <a:off x="838200" y="345810"/>
            <a:ext cx="6003663" cy="1325563"/>
          </a:xfrm>
        </p:spPr>
        <p:txBody>
          <a:bodyPr>
            <a:normAutofit/>
          </a:bodyPr>
          <a:lstStyle/>
          <a:p>
            <a:r>
              <a:rPr lang="sv-SE" b="1" dirty="0">
                <a:solidFill>
                  <a:schemeClr val="bg1"/>
                </a:solidFill>
              </a:rPr>
              <a:t>Detta vill vi ha hjälp med</a:t>
            </a:r>
          </a:p>
        </p:txBody>
      </p:sp>
      <p:sp>
        <p:nvSpPr>
          <p:cNvPr id="8" name="Content Placeholder 7">
            <a:extLst>
              <a:ext uri="{FF2B5EF4-FFF2-40B4-BE49-F238E27FC236}">
                <a16:creationId xmlns:a16="http://schemas.microsoft.com/office/drawing/2014/main" id="{CC58CA9E-DD63-4102-BE49-05931951B637}"/>
              </a:ext>
            </a:extLst>
          </p:cNvPr>
          <p:cNvSpPr>
            <a:spLocks noGrp="1"/>
          </p:cNvSpPr>
          <p:nvPr>
            <p:ph idx="1"/>
          </p:nvPr>
        </p:nvSpPr>
        <p:spPr>
          <a:xfrm>
            <a:off x="476251" y="1364732"/>
            <a:ext cx="6686550" cy="5147457"/>
          </a:xfrm>
        </p:spPr>
        <p:txBody>
          <a:bodyPr vert="horz" lIns="91440" tIns="45720" rIns="91440" bIns="45720" rtlCol="0">
            <a:normAutofit/>
          </a:bodyPr>
          <a:lstStyle/>
          <a:p>
            <a:pPr>
              <a:buFont typeface="Wingdings" panose="05000000000000000000" pitchFamily="2" charset="2"/>
              <a:buChar char="§"/>
            </a:pPr>
            <a:r>
              <a:rPr lang="sv-SE" sz="2400" u="sng" dirty="0">
                <a:solidFill>
                  <a:schemeClr val="bg1"/>
                </a:solidFill>
              </a:rPr>
              <a:t>2st lagföräldrar</a:t>
            </a:r>
            <a:r>
              <a:rPr lang="sv-SE" sz="2400" dirty="0">
                <a:solidFill>
                  <a:schemeClr val="bg1"/>
                </a:solidFill>
              </a:rPr>
              <a:t> som hjälper tränarna med uppgifter utanför fotbollsplanen, bl.a.</a:t>
            </a:r>
          </a:p>
          <a:p>
            <a:pPr lvl="1">
              <a:buFont typeface="Wingdings" panose="05000000000000000000" pitchFamily="2" charset="2"/>
              <a:buChar char="§"/>
            </a:pPr>
            <a:r>
              <a:rPr lang="sv-SE" sz="1800" dirty="0">
                <a:solidFill>
                  <a:schemeClr val="bg1"/>
                </a:solidFill>
              </a:rPr>
              <a:t>Planera fikaförsäljning i samband med matcher</a:t>
            </a:r>
          </a:p>
          <a:p>
            <a:pPr lvl="1">
              <a:buFont typeface="Wingdings" panose="05000000000000000000" pitchFamily="2" charset="2"/>
              <a:buChar char="§"/>
            </a:pPr>
            <a:r>
              <a:rPr lang="sv-SE" sz="1800" dirty="0">
                <a:solidFill>
                  <a:schemeClr val="bg1"/>
                </a:solidFill>
              </a:rPr>
              <a:t>Schemaplanering för midsommarafton</a:t>
            </a:r>
          </a:p>
          <a:p>
            <a:pPr lvl="1">
              <a:buFont typeface="Wingdings" panose="05000000000000000000" pitchFamily="2" charset="2"/>
              <a:buChar char="§"/>
            </a:pPr>
            <a:r>
              <a:rPr lang="sv-SE" sz="1800" dirty="0">
                <a:solidFill>
                  <a:schemeClr val="bg1"/>
                </a:solidFill>
              </a:rPr>
              <a:t>Fixa matchvärdar</a:t>
            </a:r>
          </a:p>
          <a:p>
            <a:pPr lvl="1">
              <a:buFont typeface="Wingdings" panose="05000000000000000000" pitchFamily="2" charset="2"/>
              <a:buChar char="§"/>
            </a:pPr>
            <a:r>
              <a:rPr lang="sv-SE" sz="1800" dirty="0">
                <a:solidFill>
                  <a:schemeClr val="bg1"/>
                </a:solidFill>
              </a:rPr>
              <a:t>Ordna ev. ”events för laget” </a:t>
            </a:r>
          </a:p>
          <a:p>
            <a:pPr lvl="2">
              <a:buFont typeface="Wingdings" panose="05000000000000000000" pitchFamily="2" charset="2"/>
              <a:buChar char="§"/>
            </a:pPr>
            <a:r>
              <a:rPr lang="sv-SE" sz="1400" dirty="0">
                <a:solidFill>
                  <a:schemeClr val="bg1"/>
                </a:solidFill>
              </a:rPr>
              <a:t>Lagsammanhållning</a:t>
            </a:r>
          </a:p>
          <a:p>
            <a:pPr lvl="2">
              <a:buFont typeface="Wingdings" panose="05000000000000000000" pitchFamily="2" charset="2"/>
              <a:buChar char="§"/>
            </a:pPr>
            <a:r>
              <a:rPr lang="sv-SE" sz="1400" dirty="0">
                <a:solidFill>
                  <a:schemeClr val="bg1"/>
                </a:solidFill>
              </a:rPr>
              <a:t>Vi ledare har fullt upp med träningar/matcher</a:t>
            </a:r>
          </a:p>
          <a:p>
            <a:pPr lvl="2">
              <a:buFont typeface="Wingdings" panose="05000000000000000000" pitchFamily="2" charset="2"/>
              <a:buChar char="§"/>
            </a:pPr>
            <a:r>
              <a:rPr lang="sv-SE" sz="1400" dirty="0">
                <a:solidFill>
                  <a:schemeClr val="bg1"/>
                </a:solidFill>
              </a:rPr>
              <a:t>Kan vara vad som helst – </a:t>
            </a:r>
            <a:r>
              <a:rPr lang="sv-SE" sz="1400" dirty="0" err="1">
                <a:solidFill>
                  <a:schemeClr val="bg1"/>
                </a:solidFill>
              </a:rPr>
              <a:t>Bragematch</a:t>
            </a:r>
            <a:r>
              <a:rPr lang="sv-SE" sz="1400" dirty="0">
                <a:solidFill>
                  <a:schemeClr val="bg1"/>
                </a:solidFill>
              </a:rPr>
              <a:t>, bowling, brännboll, fiske, hinderbana, bio…</a:t>
            </a:r>
          </a:p>
          <a:p>
            <a:pPr>
              <a:buFont typeface="Wingdings" panose="05000000000000000000" pitchFamily="2" charset="2"/>
              <a:buChar char="§"/>
            </a:pPr>
            <a:r>
              <a:rPr lang="sv-SE" sz="2400" dirty="0">
                <a:solidFill>
                  <a:schemeClr val="bg1"/>
                </a:solidFill>
              </a:rPr>
              <a:t>Svara på kallelser via Laget.se </a:t>
            </a:r>
            <a:endParaRPr lang="sv-SE" sz="1400" dirty="0">
              <a:solidFill>
                <a:schemeClr val="bg1"/>
              </a:solidFill>
            </a:endParaRPr>
          </a:p>
          <a:p>
            <a:pPr>
              <a:buFont typeface="Wingdings" panose="05000000000000000000" pitchFamily="2" charset="2"/>
              <a:buChar char="§"/>
            </a:pPr>
            <a:r>
              <a:rPr lang="sv-SE" sz="2400" dirty="0">
                <a:solidFill>
                  <a:schemeClr val="bg1"/>
                </a:solidFill>
              </a:rPr>
              <a:t>Läs resepolicy - Finns under dokument på Torsångs IFs klubbsida på </a:t>
            </a:r>
            <a:r>
              <a:rPr lang="sv-SE" sz="2400" b="1" dirty="0">
                <a:solidFill>
                  <a:schemeClr val="bg1"/>
                </a:solidFill>
              </a:rPr>
              <a:t>laget.se/</a:t>
            </a:r>
            <a:r>
              <a:rPr lang="sv-SE" sz="2400" b="1" dirty="0" err="1">
                <a:solidFill>
                  <a:schemeClr val="bg1"/>
                </a:solidFill>
              </a:rPr>
              <a:t>TorsangsIF</a:t>
            </a:r>
            <a:r>
              <a:rPr lang="sv-SE" sz="2400" b="1" dirty="0">
                <a:solidFill>
                  <a:schemeClr val="bg1"/>
                </a:solidFill>
              </a:rPr>
              <a:t>/</a:t>
            </a:r>
            <a:r>
              <a:rPr lang="sv-SE" sz="2400" b="1" dirty="0" err="1">
                <a:solidFill>
                  <a:schemeClr val="bg1"/>
                </a:solidFill>
              </a:rPr>
              <a:t>Document</a:t>
            </a:r>
            <a:endParaRPr lang="sv-SE" sz="2400" b="1" dirty="0">
              <a:solidFill>
                <a:schemeClr val="bg1"/>
              </a:solidFill>
            </a:endParaRPr>
          </a:p>
          <a:p>
            <a:pPr lvl="1">
              <a:buFont typeface="Wingdings" panose="05000000000000000000" pitchFamily="2" charset="2"/>
              <a:buChar char="§"/>
            </a:pPr>
            <a:r>
              <a:rPr lang="sv-SE" dirty="0">
                <a:solidFill>
                  <a:schemeClr val="bg1"/>
                </a:solidFill>
              </a:rPr>
              <a:t>I stora drag - Var nykter, utvilad, följ trafikregler och använd trafiksäkra fordon</a:t>
            </a:r>
            <a:endParaRPr lang="sv-SE" sz="1800" dirty="0">
              <a:solidFill>
                <a:schemeClr val="bg1"/>
              </a:solidFill>
            </a:endParaRPr>
          </a:p>
          <a:p>
            <a:pPr marL="0" indent="0">
              <a:buNone/>
            </a:pPr>
            <a:endParaRPr lang="sv-SE" sz="2000" dirty="0">
              <a:solidFill>
                <a:schemeClr val="bg1"/>
              </a:solidFill>
            </a:endParaRPr>
          </a:p>
          <a:p>
            <a:pPr>
              <a:buFont typeface="Wingdings" panose="05000000000000000000" pitchFamily="2" charset="2"/>
              <a:buChar char="§"/>
            </a:pPr>
            <a:endParaRPr lang="sv-SE" sz="1400" dirty="0"/>
          </a:p>
          <a:p>
            <a:pPr marL="0" indent="0">
              <a:buNone/>
            </a:pPr>
            <a:endParaRPr lang="en-US" sz="1400" dirty="0"/>
          </a:p>
        </p:txBody>
      </p:sp>
      <p:sp>
        <p:nvSpPr>
          <p:cNvPr id="42" name="Oval 41">
            <a:extLst>
              <a:ext uri="{FF2B5EF4-FFF2-40B4-BE49-F238E27FC236}">
                <a16:creationId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Bildobjekt 3" descr="En bild som visar himmel, utomhus, träd, gräs&#10;&#10;Automatiskt genererad beskrivning">
            <a:extLst>
              <a:ext uri="{FF2B5EF4-FFF2-40B4-BE49-F238E27FC236}">
                <a16:creationId xmlns:a16="http://schemas.microsoft.com/office/drawing/2014/main" id="{D48C260C-14A2-906B-475E-2FD764E9D862}"/>
              </a:ext>
            </a:extLst>
          </p:cNvPr>
          <p:cNvPicPr>
            <a:picLocks noChangeAspect="1"/>
          </p:cNvPicPr>
          <p:nvPr/>
        </p:nvPicPr>
        <p:blipFill rotWithShape="1">
          <a:blip r:embed="rId3">
            <a:extLst>
              <a:ext uri="{28A0092B-C50C-407E-A947-70E740481C1C}">
                <a14:useLocalDpi xmlns:a14="http://schemas.microsoft.com/office/drawing/2010/main" val="0"/>
              </a:ext>
            </a:extLst>
          </a:blip>
          <a:srcRect t="7625" r="-3" b="20659"/>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4" name="Arc 43">
            <a:extLst>
              <a:ext uri="{FF2B5EF4-FFF2-40B4-BE49-F238E27FC236}">
                <a16:creationId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Bildobjekt 5">
            <a:extLst>
              <a:ext uri="{FF2B5EF4-FFF2-40B4-BE49-F238E27FC236}">
                <a16:creationId xmlns:a16="http://schemas.microsoft.com/office/drawing/2014/main" id="{470F29CF-6D38-9ADB-0537-25F006499851}"/>
              </a:ext>
            </a:extLst>
          </p:cNvPr>
          <p:cNvPicPr>
            <a:picLocks noChangeAspect="1"/>
          </p:cNvPicPr>
          <p:nvPr/>
        </p:nvPicPr>
        <p:blipFill rotWithShape="1">
          <a:blip r:embed="rId4">
            <a:extLst>
              <a:ext uri="{28A0092B-C50C-407E-A947-70E740481C1C}">
                <a14:useLocalDpi xmlns:a14="http://schemas.microsoft.com/office/drawing/2010/main" val="0"/>
              </a:ext>
            </a:extLst>
          </a:blip>
          <a:srcRect t="2555" r="5" b="5"/>
          <a:stretch/>
        </p:blipFill>
        <p:spPr>
          <a:xfrm>
            <a:off x="641221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ruta 8"/>
          <p:cNvSpPr txBox="1"/>
          <p:nvPr/>
        </p:nvSpPr>
        <p:spPr>
          <a:xfrm rot="21059883">
            <a:off x="2798691" y="2593863"/>
            <a:ext cx="2197553" cy="369332"/>
          </a:xfrm>
          <a:prstGeom prst="rect">
            <a:avLst/>
          </a:prstGeom>
          <a:noFill/>
        </p:spPr>
        <p:txBody>
          <a:bodyPr wrap="square" rtlCol="0">
            <a:spAutoFit/>
          </a:bodyPr>
          <a:lstStyle/>
          <a:p>
            <a:r>
              <a:rPr lang="sv-SE" b="1" dirty="0">
                <a:solidFill>
                  <a:srgbClr val="FF0000"/>
                </a:solidFill>
              </a:rPr>
              <a:t>Nyhet för i år!</a:t>
            </a:r>
          </a:p>
        </p:txBody>
      </p:sp>
    </p:spTree>
    <p:extLst>
      <p:ext uri="{BB962C8B-B14F-4D97-AF65-F5344CB8AC3E}">
        <p14:creationId xmlns:p14="http://schemas.microsoft.com/office/powerpoint/2010/main" val="3951457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b="1" spc="-60" dirty="0">
                <a:solidFill>
                  <a:schemeClr val="bg1"/>
                </a:solidFill>
              </a:rPr>
              <a:t>Matchvärd</a:t>
            </a:r>
            <a:endParaRPr lang="sv-SE" dirty="0"/>
          </a:p>
        </p:txBody>
      </p:sp>
      <p:sp>
        <p:nvSpPr>
          <p:cNvPr id="3" name="Platshållare för innehåll 2"/>
          <p:cNvSpPr>
            <a:spLocks noGrp="1"/>
          </p:cNvSpPr>
          <p:nvPr>
            <p:ph sz="half" idx="1"/>
          </p:nvPr>
        </p:nvSpPr>
        <p:spPr>
          <a:xfrm>
            <a:off x="838199" y="1825625"/>
            <a:ext cx="10898394" cy="5493376"/>
          </a:xfrm>
        </p:spPr>
        <p:txBody>
          <a:bodyPr>
            <a:normAutofit/>
          </a:bodyPr>
          <a:lstStyle/>
          <a:p>
            <a:pPr marL="354965" marR="5080" indent="-342900">
              <a:lnSpc>
                <a:spcPct val="100000"/>
              </a:lnSpc>
              <a:spcBef>
                <a:spcPts val="100"/>
              </a:spcBef>
              <a:buFont typeface="Wingdings" panose="05000000000000000000" pitchFamily="2" charset="2"/>
              <a:buChar char="§"/>
              <a:tabLst>
                <a:tab pos="299085" algn="l"/>
              </a:tabLst>
            </a:pPr>
            <a:r>
              <a:rPr lang="sv-SE" sz="2400" b="1" dirty="0">
                <a:solidFill>
                  <a:srgbClr val="FFFFFF"/>
                </a:solidFill>
                <a:cs typeface="Calibri"/>
              </a:rPr>
              <a:t>Alla barn- och ungdomsmatcher på Torsångs IP ska ha en matchvärd</a:t>
            </a:r>
          </a:p>
          <a:p>
            <a:pPr marL="354965" marR="5080" indent="-342900">
              <a:lnSpc>
                <a:spcPct val="100000"/>
              </a:lnSpc>
              <a:spcBef>
                <a:spcPts val="100"/>
              </a:spcBef>
              <a:buFont typeface="Wingdings" panose="05000000000000000000" pitchFamily="2" charset="2"/>
              <a:buChar char="§"/>
              <a:tabLst>
                <a:tab pos="299085" algn="l"/>
              </a:tabLst>
            </a:pPr>
            <a:endParaRPr lang="sv-SE" sz="2000" dirty="0">
              <a:solidFill>
                <a:srgbClr val="FFFFFF"/>
              </a:solidFill>
              <a:cs typeface="Calibri"/>
            </a:endParaRPr>
          </a:p>
          <a:p>
            <a:pPr marL="354965" marR="5080" indent="-342900">
              <a:lnSpc>
                <a:spcPct val="100000"/>
              </a:lnSpc>
              <a:spcBef>
                <a:spcPts val="100"/>
              </a:spcBef>
              <a:buFont typeface="Wingdings" panose="05000000000000000000" pitchFamily="2" charset="2"/>
              <a:buChar char="§"/>
              <a:tabLst>
                <a:tab pos="299085" algn="l"/>
              </a:tabLst>
            </a:pPr>
            <a:r>
              <a:rPr lang="sv-SE" sz="2000" dirty="0">
                <a:solidFill>
                  <a:srgbClr val="FFFFFF"/>
                </a:solidFill>
                <a:cs typeface="Calibri"/>
              </a:rPr>
              <a:t>Matchvärdens roll är att vara en vuxen förebild och ett vuxenstöd </a:t>
            </a:r>
            <a:br>
              <a:rPr lang="sv-SE" sz="2000" dirty="0">
                <a:solidFill>
                  <a:srgbClr val="FFFFFF"/>
                </a:solidFill>
                <a:cs typeface="Calibri"/>
              </a:rPr>
            </a:br>
            <a:r>
              <a:rPr lang="sv-SE" sz="2000" dirty="0">
                <a:solidFill>
                  <a:srgbClr val="FFFFFF"/>
                </a:solidFill>
                <a:cs typeface="Calibri"/>
              </a:rPr>
              <a:t>för att verka för en trygg och positiv matchmiljö. Bra egenskaper </a:t>
            </a:r>
            <a:br>
              <a:rPr lang="sv-SE" sz="2000" dirty="0">
                <a:solidFill>
                  <a:srgbClr val="FFFFFF"/>
                </a:solidFill>
                <a:cs typeface="Calibri"/>
              </a:rPr>
            </a:br>
            <a:r>
              <a:rPr lang="sv-SE" sz="2000" dirty="0">
                <a:solidFill>
                  <a:srgbClr val="FFFFFF"/>
                </a:solidFill>
                <a:cs typeface="Calibri"/>
              </a:rPr>
              <a:t>för en matchvärd kan vara; social, positiv och ett visst mått av </a:t>
            </a:r>
            <a:br>
              <a:rPr lang="sv-SE" sz="2000" dirty="0">
                <a:solidFill>
                  <a:srgbClr val="FFFFFF"/>
                </a:solidFill>
                <a:cs typeface="Calibri"/>
              </a:rPr>
            </a:br>
            <a:r>
              <a:rPr lang="sv-SE" sz="2000" dirty="0">
                <a:solidFill>
                  <a:srgbClr val="FFFFFF"/>
                </a:solidFill>
                <a:cs typeface="Calibri"/>
              </a:rPr>
              <a:t>civilkurage</a:t>
            </a:r>
          </a:p>
          <a:p>
            <a:pPr marL="354965" marR="5080" indent="-342900">
              <a:lnSpc>
                <a:spcPct val="100000"/>
              </a:lnSpc>
              <a:spcBef>
                <a:spcPts val="100"/>
              </a:spcBef>
              <a:buFont typeface="Wingdings" panose="05000000000000000000" pitchFamily="2" charset="2"/>
              <a:buChar char="§"/>
              <a:tabLst>
                <a:tab pos="299085" algn="l"/>
              </a:tabLst>
            </a:pPr>
            <a:endParaRPr lang="sv-SE" sz="2000" dirty="0">
              <a:solidFill>
                <a:srgbClr val="FFFFFF"/>
              </a:solidFill>
              <a:cs typeface="Calibri"/>
            </a:endParaRPr>
          </a:p>
          <a:p>
            <a:pPr marL="354965" marR="5080" indent="-342900">
              <a:lnSpc>
                <a:spcPct val="100000"/>
              </a:lnSpc>
              <a:spcBef>
                <a:spcPts val="100"/>
              </a:spcBef>
              <a:buFont typeface="Wingdings" panose="05000000000000000000" pitchFamily="2" charset="2"/>
              <a:buChar char="§"/>
              <a:tabLst>
                <a:tab pos="299085" algn="l"/>
              </a:tabLst>
            </a:pPr>
            <a:r>
              <a:rPr lang="sv-SE" sz="2000" dirty="0">
                <a:solidFill>
                  <a:srgbClr val="FFFFFF"/>
                </a:solidFill>
                <a:cs typeface="Calibri"/>
              </a:rPr>
              <a:t>Syftet med matchvärdar är att skapa:</a:t>
            </a:r>
          </a:p>
          <a:p>
            <a:pPr marL="1155065" marR="5080" lvl="1" indent="-685800">
              <a:spcBef>
                <a:spcPts val="100"/>
              </a:spcBef>
              <a:buFont typeface="Wingdings" panose="05000000000000000000" pitchFamily="2" charset="2"/>
              <a:buChar char="§"/>
              <a:tabLst>
                <a:tab pos="299085" algn="l"/>
              </a:tabLst>
            </a:pPr>
            <a:r>
              <a:rPr lang="sv-SE" sz="2000" dirty="0">
                <a:solidFill>
                  <a:srgbClr val="FFFFFF"/>
                </a:solidFill>
                <a:cs typeface="Calibri"/>
              </a:rPr>
              <a:t>En miljö på våra matcher där barn och ungdomar kan ha roligt med sin fotboll</a:t>
            </a:r>
          </a:p>
          <a:p>
            <a:pPr marL="1155065" marR="5080" lvl="1" indent="-685800">
              <a:spcBef>
                <a:spcPts val="100"/>
              </a:spcBef>
              <a:buFont typeface="Wingdings" panose="05000000000000000000" pitchFamily="2" charset="2"/>
              <a:buChar char="§"/>
              <a:tabLst>
                <a:tab pos="299085" algn="l"/>
              </a:tabLst>
            </a:pPr>
            <a:r>
              <a:rPr lang="sv-SE" sz="2000" dirty="0">
                <a:solidFill>
                  <a:srgbClr val="FFFFFF"/>
                </a:solidFill>
                <a:cs typeface="Calibri"/>
              </a:rPr>
              <a:t>En miljö där våra ungdomsdomare trivs och ges möjlighet att utvecklas i sin domarroll</a:t>
            </a:r>
          </a:p>
          <a:p>
            <a:pPr marL="354965" marR="5080" indent="-342900">
              <a:lnSpc>
                <a:spcPct val="100000"/>
              </a:lnSpc>
              <a:spcBef>
                <a:spcPts val="100"/>
              </a:spcBef>
              <a:buFont typeface="Wingdings" panose="05000000000000000000" pitchFamily="2" charset="2"/>
              <a:buChar char="§"/>
              <a:tabLst>
                <a:tab pos="299085" algn="l"/>
              </a:tabLst>
            </a:pPr>
            <a:endParaRPr lang="sv-SE" sz="2000" dirty="0">
              <a:solidFill>
                <a:srgbClr val="FFFFFF"/>
              </a:solidFill>
              <a:cs typeface="Calibri"/>
            </a:endParaRPr>
          </a:p>
          <a:p>
            <a:pPr marL="354965" marR="5080" indent="-342900">
              <a:lnSpc>
                <a:spcPct val="100000"/>
              </a:lnSpc>
              <a:spcBef>
                <a:spcPts val="100"/>
              </a:spcBef>
              <a:buFont typeface="Wingdings" panose="05000000000000000000" pitchFamily="2" charset="2"/>
              <a:buChar char="§"/>
              <a:tabLst>
                <a:tab pos="299085" algn="l"/>
              </a:tabLst>
            </a:pPr>
            <a:r>
              <a:rPr lang="sv-SE" sz="2000" dirty="0">
                <a:solidFill>
                  <a:srgbClr val="FFFFFF"/>
                </a:solidFill>
                <a:cs typeface="Calibri"/>
              </a:rPr>
              <a:t>Utrustning:</a:t>
            </a:r>
          </a:p>
          <a:p>
            <a:pPr marL="812165" marR="5080" lvl="1" indent="-342900">
              <a:spcBef>
                <a:spcPts val="100"/>
              </a:spcBef>
              <a:buFont typeface="Wingdings" panose="05000000000000000000" pitchFamily="2" charset="2"/>
              <a:buChar char="§"/>
              <a:tabLst>
                <a:tab pos="299085" algn="l"/>
              </a:tabLst>
            </a:pPr>
            <a:r>
              <a:rPr lang="sv-SE" sz="2000" dirty="0">
                <a:solidFill>
                  <a:srgbClr val="FFFFFF"/>
                </a:solidFill>
                <a:cs typeface="Calibri"/>
              </a:rPr>
              <a:t>Matchvärdsväst och infobricka runt halsen ska bäras. Utrusning och mera information finns direkt innanför dörren till klubbstugan</a:t>
            </a:r>
          </a:p>
          <a:p>
            <a:pPr marL="299085" marR="5080" indent="-287020">
              <a:lnSpc>
                <a:spcPct val="100000"/>
              </a:lnSpc>
              <a:spcBef>
                <a:spcPts val="100"/>
              </a:spcBef>
              <a:buFont typeface="Wingdings" panose="05000000000000000000" pitchFamily="2" charset="2"/>
              <a:buChar char="§"/>
              <a:tabLst>
                <a:tab pos="299085" algn="l"/>
              </a:tabLst>
            </a:pPr>
            <a:endParaRPr lang="sv-SE" sz="900" dirty="0">
              <a:solidFill>
                <a:srgbClr val="FFFFFF"/>
              </a:solidFill>
              <a:cs typeface="Calibri"/>
            </a:endParaRPr>
          </a:p>
          <a:p>
            <a:pPr>
              <a:buFont typeface="Wingdings" panose="05000000000000000000" pitchFamily="2" charset="2"/>
              <a:buChar char="§"/>
            </a:pPr>
            <a:endParaRPr lang="sv-SE" sz="1200" dirty="0"/>
          </a:p>
        </p:txBody>
      </p:sp>
      <p:pic>
        <p:nvPicPr>
          <p:cNvPr id="6" name="object 9"/>
          <p:cNvPicPr/>
          <p:nvPr/>
        </p:nvPicPr>
        <p:blipFill>
          <a:blip r:embed="rId3" cstate="print"/>
          <a:stretch>
            <a:fillRect/>
          </a:stretch>
        </p:blipFill>
        <p:spPr>
          <a:xfrm>
            <a:off x="8628404" y="2438077"/>
            <a:ext cx="2725396" cy="1798120"/>
          </a:xfrm>
          <a:prstGeom prst="rect">
            <a:avLst/>
          </a:prstGeom>
        </p:spPr>
      </p:pic>
    </p:spTree>
    <p:extLst>
      <p:ext uri="{BB962C8B-B14F-4D97-AF65-F5344CB8AC3E}">
        <p14:creationId xmlns:p14="http://schemas.microsoft.com/office/powerpoint/2010/main" val="451391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3896</TotalTime>
  <Words>1126</Words>
  <Application>Microsoft Office PowerPoint</Application>
  <PresentationFormat>Bredbild</PresentationFormat>
  <Paragraphs>148</Paragraphs>
  <Slides>13</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Calibri Light</vt:lpstr>
      <vt:lpstr>Wingdings</vt:lpstr>
      <vt:lpstr>Office Theme</vt:lpstr>
      <vt:lpstr>Föräldramöte Torsångs IF – P10</vt:lpstr>
      <vt:lpstr>Agenda Föräldramöte </vt:lpstr>
      <vt:lpstr>Status i truppen</vt:lpstr>
      <vt:lpstr>Planen för säsongen</vt:lpstr>
      <vt:lpstr>Målsättningar och förväntningar</vt:lpstr>
      <vt:lpstr>Träningar</vt:lpstr>
      <vt:lpstr>Matcher</vt:lpstr>
      <vt:lpstr>Detta vill vi ha hjälp med</vt:lpstr>
      <vt:lpstr>Matchvärd</vt:lpstr>
      <vt:lpstr>Kommunikation</vt:lpstr>
      <vt:lpstr>Avgifter</vt:lpstr>
      <vt:lpstr>Sponsring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Ledarträff Torsångs IF</dc:title>
  <dc:creator>Lindström, Björn</dc:creator>
  <cp:lastModifiedBy>Hellström Robert</cp:lastModifiedBy>
  <cp:revision>34</cp:revision>
  <dcterms:created xsi:type="dcterms:W3CDTF">2021-04-19T13:11:16Z</dcterms:created>
  <dcterms:modified xsi:type="dcterms:W3CDTF">2025-04-14T15:11:40Z</dcterms:modified>
</cp:coreProperties>
</file>