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0" r:id="rId3"/>
    <p:sldId id="263" r:id="rId4"/>
    <p:sldId id="262" r:id="rId5"/>
    <p:sldId id="261" r:id="rId6"/>
    <p:sldId id="257" r:id="rId7"/>
    <p:sldId id="259" r:id="rId8"/>
    <p:sldId id="266" r:id="rId9"/>
    <p:sldId id="267" r:id="rId10"/>
    <p:sldId id="264" r:id="rId11"/>
    <p:sldId id="260" r:id="rId12"/>
    <p:sldId id="265" r:id="rId13"/>
    <p:sldId id="269" r:id="rId14"/>
    <p:sldId id="268"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5224C1-A3D1-4753-8918-0D3D7C156BDC}" v="1" dt="2025-03-13T17:27:07.9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0983" autoAdjust="0"/>
  </p:normalViewPr>
  <p:slideViewPr>
    <p:cSldViewPr snapToGrid="0">
      <p:cViewPr varScale="1">
        <p:scale>
          <a:sx n="75" d="100"/>
          <a:sy n="75" d="100"/>
        </p:scale>
        <p:origin x="187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019677-0E9F-4F6E-A314-382C080DBF04}" type="datetimeFigureOut">
              <a:rPr lang="sv-SE" smtClean="0"/>
              <a:t>2025-03-14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B9A03E-C66D-4BA6-9E94-131D89BDB84F}" type="slidenum">
              <a:rPr lang="sv-SE" smtClean="0"/>
              <a:t>‹#›</a:t>
            </a:fld>
            <a:endParaRPr lang="sv-SE"/>
          </a:p>
        </p:txBody>
      </p:sp>
    </p:spTree>
    <p:extLst>
      <p:ext uri="{BB962C8B-B14F-4D97-AF65-F5344CB8AC3E}">
        <p14:creationId xmlns:p14="http://schemas.microsoft.com/office/powerpoint/2010/main" val="2262168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Rönnby som förening har en ambition och mål att ha en juniorverksamhet på killsidan och även på seniorsidan (dock lägre nivåer som det ser ut just nu). Föreningen kommer stötta så mycket dom kan i denna satsning vilken tex innebär anmälningar till USM, </a:t>
            </a:r>
            <a:r>
              <a:rPr lang="sv-SE" dirty="0" err="1"/>
              <a:t>länslag</a:t>
            </a:r>
            <a:r>
              <a:rPr lang="sv-SE" dirty="0"/>
              <a:t>, försäsongsträning osv. </a:t>
            </a:r>
          </a:p>
        </p:txBody>
      </p:sp>
      <p:sp>
        <p:nvSpPr>
          <p:cNvPr id="4" name="Platshållare för bildnummer 3"/>
          <p:cNvSpPr>
            <a:spLocks noGrp="1"/>
          </p:cNvSpPr>
          <p:nvPr>
            <p:ph type="sldNum" sz="quarter" idx="5"/>
          </p:nvPr>
        </p:nvSpPr>
        <p:spPr/>
        <p:txBody>
          <a:bodyPr/>
          <a:lstStyle/>
          <a:p>
            <a:fld id="{A6B9A03E-C66D-4BA6-9E94-131D89BDB84F}" type="slidenum">
              <a:rPr lang="sv-SE" smtClean="0"/>
              <a:t>2</a:t>
            </a:fld>
            <a:endParaRPr lang="sv-SE"/>
          </a:p>
        </p:txBody>
      </p:sp>
    </p:spTree>
    <p:extLst>
      <p:ext uri="{BB962C8B-B14F-4D97-AF65-F5344CB8AC3E}">
        <p14:creationId xmlns:p14="http://schemas.microsoft.com/office/powerpoint/2010/main" val="2998407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kommer sikta på att åka till Gothia som spelas första veckan i januari 2026. Cupen är en dag längre än Storvreta och vi tror det kommer bli en kul upplevelse för killarna att åka till nytt ställe och spela mot nya lag. Mer info kring logistik, boende osv kommer.</a:t>
            </a:r>
          </a:p>
          <a:p>
            <a:endParaRPr lang="sv-SE" dirty="0"/>
          </a:p>
          <a:p>
            <a:r>
              <a:rPr lang="sv-SE" dirty="0"/>
              <a:t>Cuper kommande säsong:</a:t>
            </a:r>
          </a:p>
          <a:p>
            <a:pPr marL="171450" indent="-171450">
              <a:buFontTx/>
              <a:buChar char="-"/>
            </a:pPr>
            <a:r>
              <a:rPr lang="sv-SE" dirty="0"/>
              <a:t>Minst en </a:t>
            </a:r>
            <a:r>
              <a:rPr lang="sv-SE" dirty="0" err="1"/>
              <a:t>försäsongscup</a:t>
            </a:r>
            <a:r>
              <a:rPr lang="sv-SE" dirty="0"/>
              <a:t> ~aug, sep</a:t>
            </a:r>
          </a:p>
          <a:p>
            <a:pPr marL="171450" indent="-171450">
              <a:buFontTx/>
              <a:buChar char="-"/>
            </a:pPr>
            <a:r>
              <a:rPr lang="sv-SE" dirty="0" err="1"/>
              <a:t>Höstlovscup</a:t>
            </a:r>
            <a:endParaRPr lang="sv-SE" dirty="0"/>
          </a:p>
          <a:p>
            <a:pPr marL="171450" indent="-171450">
              <a:buFontTx/>
              <a:buChar char="-"/>
            </a:pPr>
            <a:r>
              <a:rPr lang="sv-SE" dirty="0"/>
              <a:t>Gothia cup</a:t>
            </a:r>
          </a:p>
          <a:p>
            <a:pPr marL="171450" indent="-171450">
              <a:buFontTx/>
              <a:buChar char="-"/>
            </a:pPr>
            <a:r>
              <a:rPr lang="sv-SE" dirty="0"/>
              <a:t>Mälarenergi</a:t>
            </a:r>
          </a:p>
          <a:p>
            <a:pPr marL="171450" indent="-171450">
              <a:buFontTx/>
              <a:buChar char="-"/>
            </a:pPr>
            <a:r>
              <a:rPr lang="sv-SE" dirty="0"/>
              <a:t>Minst en cup vår -2026</a:t>
            </a:r>
          </a:p>
          <a:p>
            <a:pPr marL="171450" indent="-171450">
              <a:buFontTx/>
              <a:buChar char="-"/>
            </a:pPr>
            <a:r>
              <a:rPr lang="sv-SE" dirty="0"/>
              <a:t>+ DM</a:t>
            </a:r>
          </a:p>
        </p:txBody>
      </p:sp>
      <p:sp>
        <p:nvSpPr>
          <p:cNvPr id="4" name="Platshållare för bildnummer 3"/>
          <p:cNvSpPr>
            <a:spLocks noGrp="1"/>
          </p:cNvSpPr>
          <p:nvPr>
            <p:ph type="sldNum" sz="quarter" idx="5"/>
          </p:nvPr>
        </p:nvSpPr>
        <p:spPr/>
        <p:txBody>
          <a:bodyPr/>
          <a:lstStyle/>
          <a:p>
            <a:fld id="{A6B9A03E-C66D-4BA6-9E94-131D89BDB84F}" type="slidenum">
              <a:rPr lang="sv-SE" smtClean="0"/>
              <a:t>12</a:t>
            </a:fld>
            <a:endParaRPr lang="sv-SE"/>
          </a:p>
        </p:txBody>
      </p:sp>
    </p:spTree>
    <p:extLst>
      <p:ext uri="{BB962C8B-B14F-4D97-AF65-F5344CB8AC3E}">
        <p14:creationId xmlns:p14="http://schemas.microsoft.com/office/powerpoint/2010/main" val="149495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vill passa på att informera och välkomna Axel som är ny i laget sen en månad tillbaka.</a:t>
            </a:r>
          </a:p>
          <a:p>
            <a:endParaRPr lang="sv-SE" dirty="0"/>
          </a:p>
          <a:p>
            <a:r>
              <a:rPr lang="sv-SE" dirty="0"/>
              <a:t>Denna säsong kommer vi inte skicka ut något formulär kring fortsättning nästa säsong. Vi kommer förutsätta att alla spelar vidare. Känner man att det finns ett tvivel till fortsättning vill vi gärna att ni meddelar oss detta så fort som möjligt.</a:t>
            </a:r>
          </a:p>
          <a:p>
            <a:endParaRPr lang="sv-SE" dirty="0"/>
          </a:p>
          <a:p>
            <a:r>
              <a:rPr lang="sv-SE" dirty="0"/>
              <a:t>Fråga kom upp gällande nya spelare in till nästa säsong. Vi skulle inte ha något emot att bli fler, med två lag i seriespel är vi ganska sårbara just nu med 21 utespelare. Dock kommer vi som förening/lag aldrig att aktivt söka upp nya spelare utan om någon vill byta till oss måste det initieras av bytande spelare/föräldrar. </a:t>
            </a:r>
            <a:br>
              <a:rPr lang="sv-SE" dirty="0"/>
            </a:br>
            <a:br>
              <a:rPr lang="sv-SE" dirty="0"/>
            </a:br>
            <a:r>
              <a:rPr lang="sv-SE" dirty="0"/>
              <a:t>Gällande utomhuscupen i Ängelholm. Just nu är det 9 spelare anmälda, varav sex är födda 2010. Finns några av er som inte svarat än, gör gärna det. Skulle det inte bli fler 2011 spelare kommer vi köra i 2010 klassen med dessa spelare. Antal lag beror på om det blir fler än dom 9 som nu är anmälda.</a:t>
            </a:r>
          </a:p>
        </p:txBody>
      </p:sp>
      <p:sp>
        <p:nvSpPr>
          <p:cNvPr id="4" name="Platshållare för bildnummer 3"/>
          <p:cNvSpPr>
            <a:spLocks noGrp="1"/>
          </p:cNvSpPr>
          <p:nvPr>
            <p:ph type="sldNum" sz="quarter" idx="5"/>
          </p:nvPr>
        </p:nvSpPr>
        <p:spPr/>
        <p:txBody>
          <a:bodyPr/>
          <a:lstStyle/>
          <a:p>
            <a:fld id="{A6B9A03E-C66D-4BA6-9E94-131D89BDB84F}" type="slidenum">
              <a:rPr lang="sv-SE" smtClean="0"/>
              <a:t>13</a:t>
            </a:fld>
            <a:endParaRPr lang="sv-SE"/>
          </a:p>
        </p:txBody>
      </p:sp>
    </p:spTree>
    <p:extLst>
      <p:ext uri="{BB962C8B-B14F-4D97-AF65-F5344CB8AC3E}">
        <p14:creationId xmlns:p14="http://schemas.microsoft.com/office/powerpoint/2010/main" val="3853355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pratar mycket med killarna i laget om att ge allt på varje träning, hålla fokus och lyssna på oss ledare. Detta är speciellt viktigt för att gruppen ska må bra och att vi kan fokusera på att utbilda killarna för att bli bättre innebandyspelare. Vi försöker prata med laget om att vi jobbar långsiktigt, att det inte är nu vi ska vara som bäst utan först om några år. </a:t>
            </a:r>
          </a:p>
        </p:txBody>
      </p:sp>
      <p:sp>
        <p:nvSpPr>
          <p:cNvPr id="4" name="Platshållare för bildnummer 3"/>
          <p:cNvSpPr>
            <a:spLocks noGrp="1"/>
          </p:cNvSpPr>
          <p:nvPr>
            <p:ph type="sldNum" sz="quarter" idx="5"/>
          </p:nvPr>
        </p:nvSpPr>
        <p:spPr/>
        <p:txBody>
          <a:bodyPr/>
          <a:lstStyle/>
          <a:p>
            <a:fld id="{A6B9A03E-C66D-4BA6-9E94-131D89BDB84F}" type="slidenum">
              <a:rPr lang="sv-SE" smtClean="0"/>
              <a:t>3</a:t>
            </a:fld>
            <a:endParaRPr lang="sv-SE"/>
          </a:p>
        </p:txBody>
      </p:sp>
    </p:spTree>
    <p:extLst>
      <p:ext uri="{BB962C8B-B14F-4D97-AF65-F5344CB8AC3E}">
        <p14:creationId xmlns:p14="http://schemas.microsoft.com/office/powerpoint/2010/main" val="600615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kommer avsätta tid för teori och videogenomgångar kommande säsong. Det kommer inte vara några maratonpass utan kortare genomgångar i grupp där vi tar fram utvalda klipp från matcher och pratar om matchsituationer och vad vi kunde gjort annorlunda, men även positiva aktioner som vi vill lyfta för hela laget. Vi tror detta kan vara en ögonöppnare som kan hjälpa killarna i deras utveckling. </a:t>
            </a:r>
          </a:p>
        </p:txBody>
      </p:sp>
      <p:sp>
        <p:nvSpPr>
          <p:cNvPr id="4" name="Platshållare för bildnummer 3"/>
          <p:cNvSpPr>
            <a:spLocks noGrp="1"/>
          </p:cNvSpPr>
          <p:nvPr>
            <p:ph type="sldNum" sz="quarter" idx="5"/>
          </p:nvPr>
        </p:nvSpPr>
        <p:spPr/>
        <p:txBody>
          <a:bodyPr/>
          <a:lstStyle/>
          <a:p>
            <a:fld id="{A6B9A03E-C66D-4BA6-9E94-131D89BDB84F}" type="slidenum">
              <a:rPr lang="sv-SE" smtClean="0"/>
              <a:t>4</a:t>
            </a:fld>
            <a:endParaRPr lang="sv-SE"/>
          </a:p>
        </p:txBody>
      </p:sp>
    </p:spTree>
    <p:extLst>
      <p:ext uri="{BB962C8B-B14F-4D97-AF65-F5344CB8AC3E}">
        <p14:creationId xmlns:p14="http://schemas.microsoft.com/office/powerpoint/2010/main" val="1596902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år killarna fyller 16 år får man provspela för </a:t>
            </a:r>
            <a:r>
              <a:rPr lang="sv-SE" dirty="0" err="1"/>
              <a:t>länslaget</a:t>
            </a:r>
            <a:r>
              <a:rPr lang="sv-SE" dirty="0"/>
              <a:t> (Västmanland). Kommande säsong är det spelare födda 2009. Dock finns det möjlighet för varje förening att varje år nominera x antal spelare till ”talangspåret”. Dessa spelare kommer få komma att få provspela tillsammans med 2009 spelarna och konkurrera om en plats till </a:t>
            </a:r>
            <a:r>
              <a:rPr lang="sv-SE" dirty="0" err="1"/>
              <a:t>länslaget</a:t>
            </a:r>
            <a:r>
              <a:rPr lang="sv-SE" dirty="0"/>
              <a:t>. Dock finns det en gräns på antal licenserade spelare i länet i varje årskull som bestämmer om man får ta in yngre spelare. 2009 årskullen är tydligen stor vilket betyder att spelare i talangspåret inte kommer kunna komma in i </a:t>
            </a:r>
            <a:r>
              <a:rPr lang="sv-SE" dirty="0" err="1"/>
              <a:t>länslaget</a:t>
            </a:r>
            <a:r>
              <a:rPr lang="sv-SE" dirty="0"/>
              <a:t> och spela matcher. Dock kommer dom få träna och få erfarenhet.</a:t>
            </a:r>
          </a:p>
          <a:p>
            <a:endParaRPr lang="sv-SE" dirty="0"/>
          </a:p>
          <a:p>
            <a:r>
              <a:rPr lang="sv-SE" dirty="0"/>
              <a:t>Nästa år är det alltså P10s tur och då kommer vi nominera alla som vill bli nominerade och därmed får chansen att provspela sig till en plats i </a:t>
            </a:r>
            <a:r>
              <a:rPr lang="sv-SE" dirty="0" err="1"/>
              <a:t>länslaget</a:t>
            </a:r>
            <a:r>
              <a:rPr lang="sv-SE" dirty="0"/>
              <a:t>. </a:t>
            </a:r>
          </a:p>
        </p:txBody>
      </p:sp>
      <p:sp>
        <p:nvSpPr>
          <p:cNvPr id="4" name="Platshållare för bildnummer 3"/>
          <p:cNvSpPr>
            <a:spLocks noGrp="1"/>
          </p:cNvSpPr>
          <p:nvPr>
            <p:ph type="sldNum" sz="quarter" idx="5"/>
          </p:nvPr>
        </p:nvSpPr>
        <p:spPr/>
        <p:txBody>
          <a:bodyPr/>
          <a:lstStyle/>
          <a:p>
            <a:fld id="{A6B9A03E-C66D-4BA6-9E94-131D89BDB84F}" type="slidenum">
              <a:rPr lang="sv-SE" smtClean="0"/>
              <a:t>5</a:t>
            </a:fld>
            <a:endParaRPr lang="sv-SE"/>
          </a:p>
        </p:txBody>
      </p:sp>
    </p:spTree>
    <p:extLst>
      <p:ext uri="{BB962C8B-B14F-4D97-AF65-F5344CB8AC3E}">
        <p14:creationId xmlns:p14="http://schemas.microsoft.com/office/powerpoint/2010/main" val="3495914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kommer köra igång försäsongen i mitten på maj med två pass i veckan fram till midsommar. Sen blir det uppehåll till början på augusti då vi fortsätter med två pass i veckan till september då ordinarie schema kickar in.</a:t>
            </a:r>
          </a:p>
          <a:p>
            <a:endParaRPr lang="sv-SE" dirty="0"/>
          </a:p>
          <a:p>
            <a:r>
              <a:rPr lang="sv-SE" dirty="0"/>
              <a:t>Föreningen kommer betala för fysträningen som kommer vara en gång i veckan. Det andra passet kommer vara innebandy i hall (förmodligen Mälarenergi). </a:t>
            </a:r>
            <a:r>
              <a:rPr lang="sv-SE" dirty="0" err="1"/>
              <a:t>Fyspasset</a:t>
            </a:r>
            <a:r>
              <a:rPr lang="sv-SE" dirty="0"/>
              <a:t> kommer hållas av ett externt bolag med PT som ledare. Mer info kommer om detta.</a:t>
            </a:r>
          </a:p>
          <a:p>
            <a:endParaRPr lang="sv-SE" dirty="0"/>
          </a:p>
          <a:p>
            <a:r>
              <a:rPr lang="sv-SE" dirty="0"/>
              <a:t>Vi kommer köra på ordinarie schema fram till Mälarenergi cup, sen går vi ned på två träningar i veckan (mån, </a:t>
            </a:r>
            <a:r>
              <a:rPr lang="sv-SE" dirty="0" err="1"/>
              <a:t>tis</a:t>
            </a:r>
            <a:r>
              <a:rPr lang="sv-SE" dirty="0"/>
              <a:t>) fram till sista veckan i april. Så det blir ett kortare uppehåll från början på maj till mitten på maj.</a:t>
            </a:r>
          </a:p>
        </p:txBody>
      </p:sp>
      <p:sp>
        <p:nvSpPr>
          <p:cNvPr id="4" name="Platshållare för bildnummer 3"/>
          <p:cNvSpPr>
            <a:spLocks noGrp="1"/>
          </p:cNvSpPr>
          <p:nvPr>
            <p:ph type="sldNum" sz="quarter" idx="5"/>
          </p:nvPr>
        </p:nvSpPr>
        <p:spPr/>
        <p:txBody>
          <a:bodyPr/>
          <a:lstStyle/>
          <a:p>
            <a:fld id="{A6B9A03E-C66D-4BA6-9E94-131D89BDB84F}" type="slidenum">
              <a:rPr lang="sv-SE" smtClean="0"/>
              <a:t>6</a:t>
            </a:fld>
            <a:endParaRPr lang="sv-SE"/>
          </a:p>
        </p:txBody>
      </p:sp>
    </p:spTree>
    <p:extLst>
      <p:ext uri="{BB962C8B-B14F-4D97-AF65-F5344CB8AC3E}">
        <p14:creationId xmlns:p14="http://schemas.microsoft.com/office/powerpoint/2010/main" val="2143676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har beslutat att anmäla oss till PK2 och PK3, dvs vi hoppar upp ett steg från i år. Vi tror att detta är rätt nivå för laget kommande säsong. Hade vi sprungit hem PK3 hade vi naturligtvis övervägt PK1. Dock hoppas vi på ett samarbete som möjliggör spela i PK1. Mer på nästa sidan.</a:t>
            </a:r>
          </a:p>
        </p:txBody>
      </p:sp>
      <p:sp>
        <p:nvSpPr>
          <p:cNvPr id="4" name="Platshållare för bildnummer 3"/>
          <p:cNvSpPr>
            <a:spLocks noGrp="1"/>
          </p:cNvSpPr>
          <p:nvPr>
            <p:ph type="sldNum" sz="quarter" idx="5"/>
          </p:nvPr>
        </p:nvSpPr>
        <p:spPr/>
        <p:txBody>
          <a:bodyPr/>
          <a:lstStyle/>
          <a:p>
            <a:fld id="{A6B9A03E-C66D-4BA6-9E94-131D89BDB84F}" type="slidenum">
              <a:rPr lang="sv-SE" smtClean="0"/>
              <a:t>7</a:t>
            </a:fld>
            <a:endParaRPr lang="sv-SE"/>
          </a:p>
        </p:txBody>
      </p:sp>
    </p:spTree>
    <p:extLst>
      <p:ext uri="{BB962C8B-B14F-4D97-AF65-F5344CB8AC3E}">
        <p14:creationId xmlns:p14="http://schemas.microsoft.com/office/powerpoint/2010/main" val="448596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att ge spelare som vi ledare tycker är redo att testa på PK1 är vår ambition att hitta ett samarbete med annan klubb för att möjliggöra att man kan spela några matcher i PK1. Samarbetet skulle enbart innebära utlåning till matchspel. Spelarna kommer träna och spela matcher med Rönnby. </a:t>
            </a:r>
          </a:p>
        </p:txBody>
      </p:sp>
      <p:sp>
        <p:nvSpPr>
          <p:cNvPr id="4" name="Platshållare för bildnummer 3"/>
          <p:cNvSpPr>
            <a:spLocks noGrp="1"/>
          </p:cNvSpPr>
          <p:nvPr>
            <p:ph type="sldNum" sz="quarter" idx="5"/>
          </p:nvPr>
        </p:nvSpPr>
        <p:spPr/>
        <p:txBody>
          <a:bodyPr/>
          <a:lstStyle/>
          <a:p>
            <a:fld id="{A6B9A03E-C66D-4BA6-9E94-131D89BDB84F}" type="slidenum">
              <a:rPr lang="sv-SE" smtClean="0"/>
              <a:t>8</a:t>
            </a:fld>
            <a:endParaRPr lang="sv-SE"/>
          </a:p>
        </p:txBody>
      </p:sp>
    </p:spTree>
    <p:extLst>
      <p:ext uri="{BB962C8B-B14F-4D97-AF65-F5344CB8AC3E}">
        <p14:creationId xmlns:p14="http://schemas.microsoft.com/office/powerpoint/2010/main" val="787566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Ungdoms-SM för klubblag hålls varje år för 16-åringar. Kommande säsong är det således spelare födda 2009s tur. Vi har dock valt att anmäla ett lag till USM redan till kommande säsong för att ”se och lära” och för att ge killarna en extra morot. I USM får varje förening bara ställa upp med ett lag så vi vill vara tydliga och transparanta med att alla inte kommer bli uttagna till denna tävling och att det kommer baseras på prestation. </a:t>
            </a:r>
          </a:p>
          <a:p>
            <a:endParaRPr lang="sv-SE" dirty="0"/>
          </a:p>
          <a:p>
            <a:r>
              <a:rPr lang="sv-SE" dirty="0"/>
              <a:t>Vi har målsättningen att ta oss vidare från omgång 1 i höst. Nästa år och året efter det är målsättningen att vinna. Absolut, ett högt mål men vi tycker vi har ett väldigt duktigt lag som kan konkurrera med dom bästa lagen i </a:t>
            </a:r>
            <a:r>
              <a:rPr lang="sv-SE" dirty="0" err="1"/>
              <a:t>sverige</a:t>
            </a:r>
            <a:r>
              <a:rPr lang="sv-SE" dirty="0"/>
              <a:t> så vi tycker inte det finns något skäl att inte sikta högt.</a:t>
            </a:r>
          </a:p>
        </p:txBody>
      </p:sp>
      <p:sp>
        <p:nvSpPr>
          <p:cNvPr id="4" name="Platshållare för bildnummer 3"/>
          <p:cNvSpPr>
            <a:spLocks noGrp="1"/>
          </p:cNvSpPr>
          <p:nvPr>
            <p:ph type="sldNum" sz="quarter" idx="5"/>
          </p:nvPr>
        </p:nvSpPr>
        <p:spPr/>
        <p:txBody>
          <a:bodyPr/>
          <a:lstStyle/>
          <a:p>
            <a:fld id="{A6B9A03E-C66D-4BA6-9E94-131D89BDB84F}" type="slidenum">
              <a:rPr lang="sv-SE" smtClean="0"/>
              <a:t>9</a:t>
            </a:fld>
            <a:endParaRPr lang="sv-SE"/>
          </a:p>
        </p:txBody>
      </p:sp>
    </p:spTree>
    <p:extLst>
      <p:ext uri="{BB962C8B-B14F-4D97-AF65-F5344CB8AC3E}">
        <p14:creationId xmlns:p14="http://schemas.microsoft.com/office/powerpoint/2010/main" val="3696274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RIP </a:t>
            </a:r>
            <a:r>
              <a:rPr lang="sv-SE" dirty="0" err="1"/>
              <a:t>Önstahallen</a:t>
            </a:r>
            <a:r>
              <a:rPr lang="sv-SE" dirty="0"/>
              <a:t>. Hallen lever inte upp till den nivån som vi måste kräva när nu killarna är äldre. Golvet är undermåligt och dåligt skött. Nästa säsong har därför föreningen lovat att göra allt i sin makt för att få laget till annan hall. Mest troligt </a:t>
            </a:r>
            <a:r>
              <a:rPr lang="sv-SE" dirty="0" err="1"/>
              <a:t>Emaus</a:t>
            </a:r>
            <a:r>
              <a:rPr lang="sv-SE" dirty="0"/>
              <a:t> men förhoppningsvis nåt pass även i Mälarenergi. </a:t>
            </a:r>
          </a:p>
        </p:txBody>
      </p:sp>
      <p:sp>
        <p:nvSpPr>
          <p:cNvPr id="4" name="Platshållare för bildnummer 3"/>
          <p:cNvSpPr>
            <a:spLocks noGrp="1"/>
          </p:cNvSpPr>
          <p:nvPr>
            <p:ph type="sldNum" sz="quarter" idx="5"/>
          </p:nvPr>
        </p:nvSpPr>
        <p:spPr/>
        <p:txBody>
          <a:bodyPr/>
          <a:lstStyle/>
          <a:p>
            <a:fld id="{A6B9A03E-C66D-4BA6-9E94-131D89BDB84F}" type="slidenum">
              <a:rPr lang="sv-SE" smtClean="0"/>
              <a:t>11</a:t>
            </a:fld>
            <a:endParaRPr lang="sv-SE"/>
          </a:p>
        </p:txBody>
      </p:sp>
    </p:spTree>
    <p:extLst>
      <p:ext uri="{BB962C8B-B14F-4D97-AF65-F5344CB8AC3E}">
        <p14:creationId xmlns:p14="http://schemas.microsoft.com/office/powerpoint/2010/main" val="4244119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746E366-3CD7-3398-43D1-0EC2AFD6652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C1A2E56-0622-3849-E3EB-D198DF7699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917E886-9D7B-B163-6A7C-DF32CEBC1CED}"/>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5" name="Platshållare för sidfot 4">
            <a:extLst>
              <a:ext uri="{FF2B5EF4-FFF2-40B4-BE49-F238E27FC236}">
                <a16:creationId xmlns:a16="http://schemas.microsoft.com/office/drawing/2014/main" id="{1E7BD8D6-0474-F8DA-8371-3ACB8987878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62CA6C3-2C68-D9D9-9FC9-5973318FCABB}"/>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273420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ABA9D7-24AA-A796-99A9-EFA0C454F52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5B4F553-DDF3-29FB-F364-57D04016007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CFEE295-4C87-A1F3-B742-FDB633F923E2}"/>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5" name="Platshållare för sidfot 4">
            <a:extLst>
              <a:ext uri="{FF2B5EF4-FFF2-40B4-BE49-F238E27FC236}">
                <a16:creationId xmlns:a16="http://schemas.microsoft.com/office/drawing/2014/main" id="{4498F9C6-2211-B8C9-98C3-F0C0DEC953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0AB1264-CA55-07EC-B302-F6110784A66D}"/>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2766041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9EA03000-2A57-4278-28F6-F8083D285A77}"/>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D7193DF-446C-B4CA-11C0-69E471B44408}"/>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3BD56AC-17E5-2C6A-D4E8-D13F4685417D}"/>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5" name="Platshållare för sidfot 4">
            <a:extLst>
              <a:ext uri="{FF2B5EF4-FFF2-40B4-BE49-F238E27FC236}">
                <a16:creationId xmlns:a16="http://schemas.microsoft.com/office/drawing/2014/main" id="{AAFC73C3-A288-7334-4478-EAC793B3BC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3EBCE76-CB24-2D5E-A1FD-CC25F5B64EF7}"/>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1389681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67EE1B-AC07-7667-DD8B-28EE500A588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3D35EE9-0490-7758-9AB2-5157012CDFC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0AD1853-543B-2345-D952-87B327AAA038}"/>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5" name="Platshållare för sidfot 4">
            <a:extLst>
              <a:ext uri="{FF2B5EF4-FFF2-40B4-BE49-F238E27FC236}">
                <a16:creationId xmlns:a16="http://schemas.microsoft.com/office/drawing/2014/main" id="{432C0861-8C1D-B77F-7759-D5C67FB4A87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7F3B1F5-4882-B417-3AA4-A5069376BC23}"/>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209315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6DE91A-7DBB-917A-A8E1-5EBD6837DCEC}"/>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5A20C47-403D-773F-C8DC-1E2656CC45B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ED0E9019-B688-19B5-786A-D954322A19FD}"/>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5" name="Platshållare för sidfot 4">
            <a:extLst>
              <a:ext uri="{FF2B5EF4-FFF2-40B4-BE49-F238E27FC236}">
                <a16:creationId xmlns:a16="http://schemas.microsoft.com/office/drawing/2014/main" id="{144EBE79-2F0C-DD50-FAB4-29DC3A4FCDE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BBADDDC-DBFE-4A1D-A840-C45B75BF4CB4}"/>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243782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D8322D-AF8F-CF26-680C-69930765BB0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0C869BF-2F06-96E5-A67C-3995E0FBBD9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46925A3-7433-36B9-7906-68A384873DC0}"/>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6241720-54E0-6CAD-9283-3142C970AD06}"/>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6" name="Platshållare för sidfot 5">
            <a:extLst>
              <a:ext uri="{FF2B5EF4-FFF2-40B4-BE49-F238E27FC236}">
                <a16:creationId xmlns:a16="http://schemas.microsoft.com/office/drawing/2014/main" id="{E3701758-E07F-1952-6039-410E6AC6892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DD87D09-AEC6-AAF4-3277-A5494299C335}"/>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2604913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7D3983-9711-8B62-7EBE-FEFEA3190CB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FBF2B09-1073-CE6B-5613-E0A5E61FD8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245A793-9819-FBD6-84BE-A070937BF145}"/>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04423D4-0EA1-66D1-DD70-81B8E56561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612F4B98-3724-3F35-E0D6-835F0DB9CB3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25D6A6-E5B6-3678-8EBE-CA71D5798C1D}"/>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8" name="Platshållare för sidfot 7">
            <a:extLst>
              <a:ext uri="{FF2B5EF4-FFF2-40B4-BE49-F238E27FC236}">
                <a16:creationId xmlns:a16="http://schemas.microsoft.com/office/drawing/2014/main" id="{4A892290-D3E7-C2DC-DA15-4A81EC8BE0D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53904F1-65C6-579B-0337-3EEE2D19D0DB}"/>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3262608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5E4909-1A21-90D3-57E1-3C547B5726C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85625E9-6B34-BFB3-94AE-F7AA97AF0152}"/>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4" name="Platshållare för sidfot 3">
            <a:extLst>
              <a:ext uri="{FF2B5EF4-FFF2-40B4-BE49-F238E27FC236}">
                <a16:creationId xmlns:a16="http://schemas.microsoft.com/office/drawing/2014/main" id="{E457B61E-2BC2-8207-4A6C-A34C6B341AE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D5941291-285C-AE9D-3B2B-28F9A28B7B37}"/>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3448140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320BE04-C1DD-61C3-B134-A5FC32D1DBFD}"/>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3" name="Platshållare för sidfot 2">
            <a:extLst>
              <a:ext uri="{FF2B5EF4-FFF2-40B4-BE49-F238E27FC236}">
                <a16:creationId xmlns:a16="http://schemas.microsoft.com/office/drawing/2014/main" id="{67ECE5C2-31AC-C98F-A51C-CAEFD1C3ED28}"/>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28FBFC6-FACE-CF3A-B299-B4B92F6E1C70}"/>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301507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59D2F1-37DC-A46B-C859-9014E5E650D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853A367-9972-2334-145D-99AA3DCB65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3A854396-C407-14A1-B9ED-9F4CB4BE9E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DD3BE03-5EA9-C7E2-4026-8874650942D7}"/>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6" name="Platshållare för sidfot 5">
            <a:extLst>
              <a:ext uri="{FF2B5EF4-FFF2-40B4-BE49-F238E27FC236}">
                <a16:creationId xmlns:a16="http://schemas.microsoft.com/office/drawing/2014/main" id="{DB03F660-1279-E4F8-A689-F4B313C2B02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04A8A62-8513-E61E-6FEC-136059323C8D}"/>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568842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32D153-33C9-899C-DED0-0899C7404B7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4C9FFD9-7EA1-FF4D-063C-37FCC1031C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DA9936D1-8D78-7944-ABC7-BF8FF98C38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AB7A1DF-DCE6-F489-263B-C0F9E9C6E10B}"/>
              </a:ext>
            </a:extLst>
          </p:cNvPr>
          <p:cNvSpPr>
            <a:spLocks noGrp="1"/>
          </p:cNvSpPr>
          <p:nvPr>
            <p:ph type="dt" sz="half" idx="10"/>
          </p:nvPr>
        </p:nvSpPr>
        <p:spPr/>
        <p:txBody>
          <a:bodyPr/>
          <a:lstStyle/>
          <a:p>
            <a:fld id="{9AC55E62-021C-407B-8D41-27DD8751C1B5}" type="datetimeFigureOut">
              <a:rPr lang="sv-SE" smtClean="0"/>
              <a:t>2025-03-14</a:t>
            </a:fld>
            <a:endParaRPr lang="sv-SE"/>
          </a:p>
        </p:txBody>
      </p:sp>
      <p:sp>
        <p:nvSpPr>
          <p:cNvPr id="6" name="Platshållare för sidfot 5">
            <a:extLst>
              <a:ext uri="{FF2B5EF4-FFF2-40B4-BE49-F238E27FC236}">
                <a16:creationId xmlns:a16="http://schemas.microsoft.com/office/drawing/2014/main" id="{C1489209-B7CC-369F-E530-2C65A00D1D4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35EDA4E-D90E-733E-4CBD-A4CD2AED4624}"/>
              </a:ext>
            </a:extLst>
          </p:cNvPr>
          <p:cNvSpPr>
            <a:spLocks noGrp="1"/>
          </p:cNvSpPr>
          <p:nvPr>
            <p:ph type="sldNum" sz="quarter" idx="12"/>
          </p:nvPr>
        </p:nvSpPr>
        <p:spPr/>
        <p:txBody>
          <a:bodyPr/>
          <a:lstStyle/>
          <a:p>
            <a:fld id="{EEEB74D7-5707-4F88-9844-656C5527F6DA}" type="slidenum">
              <a:rPr lang="sv-SE" smtClean="0"/>
              <a:t>‹#›</a:t>
            </a:fld>
            <a:endParaRPr lang="sv-SE"/>
          </a:p>
        </p:txBody>
      </p:sp>
    </p:spTree>
    <p:extLst>
      <p:ext uri="{BB962C8B-B14F-4D97-AF65-F5344CB8AC3E}">
        <p14:creationId xmlns:p14="http://schemas.microsoft.com/office/powerpoint/2010/main" val="186738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436BB8C-BAC2-C0D2-981B-3CA4672744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3659D4E-D89D-C89E-664A-938B5FCD57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F4AF065-7A6B-5A5B-8AA4-4ABE7B3CA0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C55E62-021C-407B-8D41-27DD8751C1B5}" type="datetimeFigureOut">
              <a:rPr lang="sv-SE" smtClean="0"/>
              <a:t>2025-03-14</a:t>
            </a:fld>
            <a:endParaRPr lang="sv-SE"/>
          </a:p>
        </p:txBody>
      </p:sp>
      <p:sp>
        <p:nvSpPr>
          <p:cNvPr id="5" name="Platshållare för sidfot 4">
            <a:extLst>
              <a:ext uri="{FF2B5EF4-FFF2-40B4-BE49-F238E27FC236}">
                <a16:creationId xmlns:a16="http://schemas.microsoft.com/office/drawing/2014/main" id="{8ACB0302-F818-60BB-E0A0-6512BB508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B8F705B9-3CCA-00D3-E778-6DB59931C6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EEB74D7-5707-4F88-9844-656C5527F6DA}" type="slidenum">
              <a:rPr lang="sv-SE" smtClean="0"/>
              <a:t>‹#›</a:t>
            </a:fld>
            <a:endParaRPr lang="sv-SE"/>
          </a:p>
        </p:txBody>
      </p:sp>
    </p:spTree>
    <p:extLst>
      <p:ext uri="{BB962C8B-B14F-4D97-AF65-F5344CB8AC3E}">
        <p14:creationId xmlns:p14="http://schemas.microsoft.com/office/powerpoint/2010/main" val="344055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descr="Rönnby Västerås IBK Ungdom">
            <a:extLst>
              <a:ext uri="{FF2B5EF4-FFF2-40B4-BE49-F238E27FC236}">
                <a16:creationId xmlns:a16="http://schemas.microsoft.com/office/drawing/2014/main" id="{1D574CD6-8D10-0C95-C76C-5593439E01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828" r="43" b="-1"/>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882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936D7F1-94AB-E931-64DE-E902FEA67B46}"/>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FBF9A050-1891-1F2C-55A3-D3C4A7234DF6}"/>
              </a:ext>
            </a:extLst>
          </p:cNvPr>
          <p:cNvSpPr txBox="1"/>
          <p:nvPr/>
        </p:nvSpPr>
        <p:spPr>
          <a:xfrm>
            <a:off x="1113810" y="2960716"/>
            <a:ext cx="4036334" cy="2387600"/>
          </a:xfrm>
          <a:prstGeom prst="rect">
            <a:avLst/>
          </a:prstGeom>
        </p:spPr>
        <p:txBody>
          <a:bodyPr vert="horz" lIns="91440" tIns="45720" rIns="91440" bIns="45720" rtlCol="0" anchor="t">
            <a:normAutofit/>
          </a:bodyPr>
          <a:lstStyle/>
          <a:p>
            <a:r>
              <a:rPr lang="sv-SE" sz="2400" b="1" dirty="0">
                <a:solidFill>
                  <a:srgbClr val="000000"/>
                </a:solidFill>
                <a:latin typeface="+mj-lt"/>
                <a:ea typeface="Times New Roman" panose="02020603050405020304" pitchFamily="18" charset="0"/>
                <a:cs typeface="Aptos" panose="020B0004020202020204" pitchFamily="34" charset="0"/>
              </a:rPr>
              <a:t>V</a:t>
            </a:r>
            <a:r>
              <a:rPr lang="sv-SE" sz="2400" b="1" dirty="0">
                <a:solidFill>
                  <a:srgbClr val="000000"/>
                </a:solidFill>
                <a:effectLst/>
                <a:latin typeface="+mj-lt"/>
                <a:ea typeface="Times New Roman" panose="02020603050405020304" pitchFamily="18" charset="0"/>
                <a:cs typeface="Aptos" panose="020B0004020202020204" pitchFamily="34" charset="0"/>
              </a:rPr>
              <a:t>i är redan nu är i toppen/långt fram  för 10or och 11or så vi har goda möjligheter för denna tanke.</a:t>
            </a:r>
            <a:endParaRPr lang="sv-SE" sz="2400" b="1" dirty="0">
              <a:effectLst/>
              <a:latin typeface="+mj-lt"/>
              <a:ea typeface="Calibri" panose="020F0502020204030204" pitchFamily="34" charset="0"/>
              <a:cs typeface="Aptos" panose="020B0004020202020204" pitchFamily="34" charset="0"/>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EB934851-8582-1F85-C716-B05895F734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909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92D13DE-1741-CB04-0150-A49496AC9D51}"/>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73D59184-C3D0-01A0-1AE2-CAB4897FC88D}"/>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sv-SE" sz="3200" b="1" dirty="0">
                <a:solidFill>
                  <a:srgbClr val="000000"/>
                </a:solidFill>
                <a:effectLst/>
                <a:latin typeface="+mj-lt"/>
                <a:ea typeface="Times New Roman" panose="02020603050405020304" pitchFamily="18" charset="0"/>
                <a:cs typeface="Aptos" panose="020B0004020202020204" pitchFamily="34" charset="0"/>
              </a:rPr>
              <a:t>Flytt från </a:t>
            </a:r>
            <a:r>
              <a:rPr lang="sv-SE" sz="3200" b="1" dirty="0" err="1">
                <a:solidFill>
                  <a:srgbClr val="000000"/>
                </a:solidFill>
                <a:effectLst/>
                <a:latin typeface="+mj-lt"/>
                <a:ea typeface="Times New Roman" panose="02020603050405020304" pitchFamily="18" charset="0"/>
                <a:cs typeface="Aptos" panose="020B0004020202020204" pitchFamily="34" charset="0"/>
              </a:rPr>
              <a:t>Önstahallen</a:t>
            </a:r>
            <a:endParaRPr lang="en-US" sz="3200" b="1" kern="1200" dirty="0">
              <a:solidFill>
                <a:schemeClr val="tx1"/>
              </a:solidFill>
              <a:latin typeface="+mj-lt"/>
              <a:ea typeface="+mj-ea"/>
              <a:cs typeface="+mj-cs"/>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C05909B9-902B-5C2F-D105-3DD61EEC24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4847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EF01D74-CB39-D9D4-4049-1DA176EFE948}"/>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BCBAE284-5EEA-8908-DA6F-AFC86DEAC598}"/>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sv-SE" sz="4000" b="1" dirty="0">
                <a:solidFill>
                  <a:srgbClr val="000000"/>
                </a:solidFill>
                <a:effectLst/>
                <a:latin typeface="+mj-lt"/>
                <a:ea typeface="Times New Roman" panose="02020603050405020304" pitchFamily="18" charset="0"/>
                <a:cs typeface="Aptos" panose="020B0004020202020204" pitchFamily="34" charset="0"/>
              </a:rPr>
              <a:t>Cuper? Gothia?</a:t>
            </a:r>
            <a:endParaRPr lang="en-US" sz="4000" b="1" kern="1200" dirty="0">
              <a:solidFill>
                <a:schemeClr val="tx1"/>
              </a:solidFill>
              <a:latin typeface="+mj-lt"/>
              <a:ea typeface="+mj-ea"/>
              <a:cs typeface="+mj-cs"/>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CEE4AACF-CB46-7890-3954-B9D61520AE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3632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722A683-3640-21F1-ADB5-E115EE8581B5}"/>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17F8B79B-A3A5-7A31-A6F9-E8CABFD64CCC}"/>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5400" b="1" kern="1200" dirty="0" err="1">
                <a:solidFill>
                  <a:schemeClr val="tx1"/>
                </a:solidFill>
                <a:effectLst/>
                <a:latin typeface="+mj-lt"/>
                <a:ea typeface="+mj-ea"/>
                <a:cs typeface="+mj-cs"/>
              </a:rPr>
              <a:t>Frågor</a:t>
            </a:r>
            <a:r>
              <a:rPr lang="en-US" sz="5400" b="1" kern="1200" dirty="0">
                <a:solidFill>
                  <a:schemeClr val="tx1"/>
                </a:solidFill>
                <a:effectLst/>
                <a:latin typeface="+mj-lt"/>
                <a:ea typeface="+mj-ea"/>
                <a:cs typeface="+mj-cs"/>
              </a:rPr>
              <a:t>?</a:t>
            </a:r>
            <a:endParaRPr lang="en-US" sz="5400" b="1" kern="1200" dirty="0">
              <a:solidFill>
                <a:schemeClr val="tx1"/>
              </a:solidFill>
              <a:latin typeface="+mj-lt"/>
              <a:ea typeface="+mj-ea"/>
              <a:cs typeface="+mj-cs"/>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181792AD-3C56-5FEC-5073-F3E08F37B2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669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80691C2-0FC9-1FE2-DD41-F36C487467CC}"/>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18673F73-D39B-105C-EF2B-0E9CEFCF01DC}"/>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5400" b="1" kern="1200" dirty="0">
                <a:solidFill>
                  <a:schemeClr val="tx1"/>
                </a:solidFill>
                <a:effectLst/>
                <a:latin typeface="+mj-lt"/>
                <a:ea typeface="+mj-ea"/>
                <a:cs typeface="+mj-cs"/>
              </a:rPr>
              <a:t>Tack!</a:t>
            </a:r>
            <a:endParaRPr lang="en-US" sz="5400" b="1" kern="1200" dirty="0">
              <a:solidFill>
                <a:schemeClr val="tx1"/>
              </a:solidFill>
              <a:latin typeface="+mj-lt"/>
              <a:ea typeface="+mj-ea"/>
              <a:cs typeface="+mj-cs"/>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DBF8FEFB-3C30-9E4A-F4A7-B35E2DCA54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3559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929E1D2-EBA5-EFB2-4294-D187792375FA}"/>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6D504262-B0B6-CC64-66B4-ED15049B433E}"/>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4800" b="1" kern="1200" dirty="0" err="1">
                <a:solidFill>
                  <a:schemeClr val="tx1"/>
                </a:solidFill>
                <a:effectLst/>
                <a:latin typeface="+mj-lt"/>
                <a:ea typeface="+mj-ea"/>
                <a:cs typeface="+mj-cs"/>
              </a:rPr>
              <a:t>Framtid</a:t>
            </a:r>
            <a:r>
              <a:rPr lang="en-US" sz="4800" b="1" kern="1200" dirty="0">
                <a:solidFill>
                  <a:schemeClr val="tx1"/>
                </a:solidFill>
                <a:effectLst/>
                <a:latin typeface="+mj-lt"/>
                <a:ea typeface="+mj-ea"/>
                <a:cs typeface="+mj-cs"/>
              </a:rPr>
              <a:t> </a:t>
            </a:r>
            <a:r>
              <a:rPr lang="en-US" sz="4800" b="1" dirty="0" err="1">
                <a:latin typeface="+mj-lt"/>
                <a:ea typeface="+mj-ea"/>
                <a:cs typeface="+mj-cs"/>
              </a:rPr>
              <a:t>R</a:t>
            </a:r>
            <a:r>
              <a:rPr lang="en-US" sz="4800" b="1" kern="1200" dirty="0" err="1">
                <a:solidFill>
                  <a:schemeClr val="tx1"/>
                </a:solidFill>
                <a:effectLst/>
                <a:latin typeface="+mj-lt"/>
                <a:ea typeface="+mj-ea"/>
                <a:cs typeface="+mj-cs"/>
              </a:rPr>
              <a:t>önnby</a:t>
            </a:r>
            <a:r>
              <a:rPr lang="en-US" sz="4800" b="1" kern="1200" dirty="0">
                <a:solidFill>
                  <a:schemeClr val="tx1"/>
                </a:solidFill>
                <a:effectLst/>
                <a:latin typeface="+mj-lt"/>
                <a:ea typeface="+mj-ea"/>
                <a:cs typeface="+mj-cs"/>
              </a:rPr>
              <a:t> </a:t>
            </a:r>
            <a:r>
              <a:rPr lang="en-US" sz="4800" b="1" kern="1200" dirty="0" err="1">
                <a:solidFill>
                  <a:schemeClr val="tx1"/>
                </a:solidFill>
                <a:effectLst/>
                <a:latin typeface="+mj-lt"/>
                <a:ea typeface="+mj-ea"/>
                <a:cs typeface="+mj-cs"/>
              </a:rPr>
              <a:t>pojkar</a:t>
            </a:r>
            <a:endParaRPr lang="en-US" sz="4800" b="1" kern="1200" dirty="0">
              <a:solidFill>
                <a:schemeClr val="tx1"/>
              </a:solidFill>
              <a:latin typeface="+mj-lt"/>
              <a:ea typeface="+mj-ea"/>
              <a:cs typeface="+mj-cs"/>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8FD5697F-1BE0-54E2-A75A-E80A4D3B55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7647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D3E451C-4A38-E593-69EE-C4495A4BF349}"/>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5BFCCAF8-F485-DC9C-4504-EEE3E1314CA7}"/>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sv-SE" sz="1800" dirty="0">
                <a:solidFill>
                  <a:srgbClr val="000000"/>
                </a:solidFill>
                <a:effectLst/>
                <a:latin typeface="Segoe UI Symbol" panose="020B0502040204020203" pitchFamily="34" charset="0"/>
                <a:ea typeface="Times New Roman" panose="02020603050405020304" pitchFamily="18" charset="0"/>
                <a:cs typeface="Segoe UI Symbol" panose="020B0502040204020203" pitchFamily="34" charset="0"/>
              </a:rPr>
              <a:t>⁠</a:t>
            </a:r>
            <a:r>
              <a:rPr lang="sv-SE" sz="3200" b="1" dirty="0">
                <a:solidFill>
                  <a:srgbClr val="000000"/>
                </a:solidFill>
                <a:latin typeface="+mj-lt"/>
                <a:ea typeface="Times New Roman" panose="02020603050405020304" pitchFamily="18" charset="0"/>
                <a:cs typeface="Segoe UI Symbol" panose="020B0502040204020203" pitchFamily="34" charset="0"/>
              </a:rPr>
              <a:t>P</a:t>
            </a:r>
            <a:r>
              <a:rPr lang="sv-SE" sz="3200" b="1" dirty="0">
                <a:solidFill>
                  <a:srgbClr val="000000"/>
                </a:solidFill>
                <a:effectLst/>
                <a:latin typeface="+mj-lt"/>
                <a:ea typeface="Times New Roman" panose="02020603050405020304" pitchFamily="18" charset="0"/>
                <a:cs typeface="Aptos" panose="020B0004020202020204" pitchFamily="34" charset="0"/>
              </a:rPr>
              <a:t>ositivitet/inställning</a:t>
            </a:r>
            <a:endParaRPr lang="en-US" sz="3200" b="1" kern="1200" dirty="0">
              <a:solidFill>
                <a:schemeClr val="tx1"/>
              </a:solidFill>
              <a:latin typeface="+mj-lt"/>
              <a:ea typeface="+mj-ea"/>
              <a:cs typeface="+mj-cs"/>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59455597-0E0C-D9C3-3C9C-B48E29F269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731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461E0F5-17E8-8E34-78D4-6FB6548B7369}"/>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F480D5C5-26E5-82AE-2B3B-410E70B2AAFC}"/>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sv-SE" sz="3200" b="1" dirty="0">
                <a:solidFill>
                  <a:srgbClr val="000000"/>
                </a:solidFill>
                <a:effectLst/>
                <a:latin typeface="+mj-lt"/>
                <a:ea typeface="Times New Roman" panose="02020603050405020304" pitchFamily="18" charset="0"/>
                <a:cs typeface="Aptos" panose="020B0004020202020204" pitchFamily="34" charset="0"/>
              </a:rPr>
              <a:t>Träningar</a:t>
            </a:r>
            <a:r>
              <a:rPr lang="sv-SE" sz="2400" b="1" dirty="0">
                <a:solidFill>
                  <a:srgbClr val="000000"/>
                </a:solidFill>
                <a:effectLst/>
                <a:latin typeface="+mj-lt"/>
                <a:ea typeface="Times New Roman" panose="02020603050405020304" pitchFamily="18" charset="0"/>
                <a:cs typeface="Aptos" panose="020B0004020202020204" pitchFamily="34" charset="0"/>
              </a:rPr>
              <a:t>, </a:t>
            </a:r>
          </a:p>
          <a:p>
            <a:pPr>
              <a:lnSpc>
                <a:spcPct val="90000"/>
              </a:lnSpc>
              <a:spcBef>
                <a:spcPct val="0"/>
              </a:spcBef>
              <a:spcAft>
                <a:spcPts val="600"/>
              </a:spcAft>
            </a:pPr>
            <a:r>
              <a:rPr lang="sv-SE" sz="2400" b="1" dirty="0">
                <a:solidFill>
                  <a:srgbClr val="000000"/>
                </a:solidFill>
                <a:effectLst/>
                <a:latin typeface="+mj-lt"/>
                <a:ea typeface="Times New Roman" panose="02020603050405020304" pitchFamily="18" charset="0"/>
                <a:cs typeface="Aptos" panose="020B0004020202020204" pitchFamily="34" charset="0"/>
              </a:rPr>
              <a:t>vikten att alltid göra sitt bästa, och försöka göra det som vi säger är fokus på varje övning</a:t>
            </a:r>
            <a:r>
              <a:rPr lang="sv-SE"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p>
          <a:p>
            <a:pPr>
              <a:lnSpc>
                <a:spcPct val="90000"/>
              </a:lnSpc>
              <a:spcBef>
                <a:spcPct val="0"/>
              </a:spcBef>
              <a:spcAft>
                <a:spcPts val="600"/>
              </a:spcAft>
            </a:pPr>
            <a:r>
              <a:rPr lang="sv-SE" sz="2400" b="1" kern="1200" dirty="0">
                <a:solidFill>
                  <a:srgbClr val="000000"/>
                </a:solidFill>
                <a:latin typeface="Aptos" panose="020B0004020202020204" pitchFamily="34" charset="0"/>
                <a:ea typeface="+mj-ea"/>
                <a:cs typeface="+mj-cs"/>
              </a:rPr>
              <a:t>Teori/Videopass</a:t>
            </a:r>
            <a:endParaRPr lang="en-US" sz="2400" b="1" kern="1200" dirty="0">
              <a:solidFill>
                <a:schemeClr val="tx1"/>
              </a:solidFill>
              <a:latin typeface="+mj-lt"/>
              <a:ea typeface="+mj-ea"/>
              <a:cs typeface="+mj-cs"/>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1DD1A8F5-D2B4-5BE6-CA05-FF03919449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4952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2C1E65-36AF-E16D-EC45-36B4AB996188}"/>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088A8030-CAAA-E883-A455-1873FCBFE05F}"/>
              </a:ext>
            </a:extLst>
          </p:cNvPr>
          <p:cNvSpPr txBox="1"/>
          <p:nvPr/>
        </p:nvSpPr>
        <p:spPr>
          <a:xfrm>
            <a:off x="1113809" y="2960716"/>
            <a:ext cx="4571999"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sv-SE" sz="2800" b="1" dirty="0" err="1">
                <a:solidFill>
                  <a:srgbClr val="000000"/>
                </a:solidFill>
                <a:effectLst/>
                <a:latin typeface="+mj-lt"/>
                <a:ea typeface="Times New Roman" panose="02020603050405020304" pitchFamily="18" charset="0"/>
                <a:cs typeface="Aptos" panose="020B0004020202020204" pitchFamily="34" charset="0"/>
              </a:rPr>
              <a:t>Länslag</a:t>
            </a:r>
            <a:endParaRPr lang="sv-SE" sz="2800" b="1" dirty="0">
              <a:solidFill>
                <a:srgbClr val="000000"/>
              </a:solidFill>
              <a:effectLst/>
              <a:latin typeface="+mj-lt"/>
              <a:ea typeface="Times New Roman" panose="02020603050405020304" pitchFamily="18" charset="0"/>
              <a:cs typeface="Aptos" panose="020B0004020202020204" pitchFamily="34" charset="0"/>
            </a:endParaRPr>
          </a:p>
          <a:p>
            <a:pPr>
              <a:lnSpc>
                <a:spcPct val="90000"/>
              </a:lnSpc>
              <a:spcBef>
                <a:spcPct val="0"/>
              </a:spcBef>
              <a:spcAft>
                <a:spcPts val="600"/>
              </a:spcAft>
            </a:pPr>
            <a:r>
              <a:rPr lang="sv-SE" b="1" dirty="0">
                <a:solidFill>
                  <a:srgbClr val="000000"/>
                </a:solidFill>
                <a:latin typeface="+mj-lt"/>
                <a:ea typeface="+mj-ea"/>
                <a:cs typeface="+mj-cs"/>
              </a:rPr>
              <a:t>2025/2026 P09 (P10)</a:t>
            </a:r>
          </a:p>
          <a:p>
            <a:pPr>
              <a:lnSpc>
                <a:spcPct val="90000"/>
              </a:lnSpc>
              <a:spcBef>
                <a:spcPct val="0"/>
              </a:spcBef>
              <a:spcAft>
                <a:spcPts val="600"/>
              </a:spcAft>
            </a:pPr>
            <a:r>
              <a:rPr lang="sv-SE" b="1" kern="1200" dirty="0">
                <a:solidFill>
                  <a:srgbClr val="000000"/>
                </a:solidFill>
                <a:latin typeface="+mj-lt"/>
                <a:ea typeface="+mj-ea"/>
                <a:cs typeface="+mj-cs"/>
              </a:rPr>
              <a:t>2</a:t>
            </a:r>
            <a:r>
              <a:rPr lang="sv-SE" b="1" dirty="0">
                <a:solidFill>
                  <a:srgbClr val="000000"/>
                </a:solidFill>
                <a:latin typeface="+mj-lt"/>
                <a:ea typeface="+mj-ea"/>
                <a:cs typeface="+mj-cs"/>
              </a:rPr>
              <a:t>026/2027 P10 (</a:t>
            </a:r>
            <a:r>
              <a:rPr lang="sv-SE" b="1" kern="1200" dirty="0">
                <a:solidFill>
                  <a:srgbClr val="000000"/>
                </a:solidFill>
                <a:latin typeface="+mj-lt"/>
                <a:ea typeface="+mj-ea"/>
                <a:cs typeface="+mj-cs"/>
              </a:rPr>
              <a:t>P11</a:t>
            </a:r>
            <a:r>
              <a:rPr lang="sv-SE" b="1" dirty="0">
                <a:solidFill>
                  <a:srgbClr val="000000"/>
                </a:solidFill>
                <a:latin typeface="+mj-lt"/>
                <a:ea typeface="+mj-ea"/>
                <a:cs typeface="+mj-cs"/>
              </a:rPr>
              <a:t>)</a:t>
            </a:r>
          </a:p>
          <a:p>
            <a:pPr>
              <a:lnSpc>
                <a:spcPct val="90000"/>
              </a:lnSpc>
              <a:spcBef>
                <a:spcPct val="0"/>
              </a:spcBef>
              <a:spcAft>
                <a:spcPts val="600"/>
              </a:spcAft>
            </a:pPr>
            <a:r>
              <a:rPr lang="sv-SE" b="1" kern="1200" dirty="0">
                <a:solidFill>
                  <a:srgbClr val="000000"/>
                </a:solidFill>
                <a:latin typeface="+mj-lt"/>
                <a:ea typeface="+mj-ea"/>
                <a:cs typeface="+mj-cs"/>
              </a:rPr>
              <a:t>2027/2028 P11 (</a:t>
            </a:r>
            <a:r>
              <a:rPr lang="sv-SE" b="1" dirty="0">
                <a:solidFill>
                  <a:srgbClr val="000000"/>
                </a:solidFill>
                <a:latin typeface="+mj-lt"/>
                <a:ea typeface="+mj-ea"/>
                <a:cs typeface="+mj-cs"/>
              </a:rPr>
              <a:t>P12</a:t>
            </a:r>
            <a:r>
              <a:rPr lang="sv-SE" b="1" kern="1200" dirty="0">
                <a:solidFill>
                  <a:srgbClr val="000000"/>
                </a:solidFill>
                <a:latin typeface="+mj-lt"/>
                <a:ea typeface="+mj-ea"/>
                <a:cs typeface="+mj-cs"/>
              </a:rPr>
              <a:t>)</a:t>
            </a:r>
          </a:p>
          <a:p>
            <a:pPr>
              <a:lnSpc>
                <a:spcPct val="90000"/>
              </a:lnSpc>
              <a:spcBef>
                <a:spcPct val="0"/>
              </a:spcBef>
              <a:spcAft>
                <a:spcPts val="600"/>
              </a:spcAft>
            </a:pPr>
            <a:r>
              <a:rPr lang="sv-SE" b="1" dirty="0">
                <a:solidFill>
                  <a:srgbClr val="000000"/>
                </a:solidFill>
                <a:latin typeface="+mj-lt"/>
                <a:ea typeface="+mj-ea"/>
                <a:cs typeface="+mj-cs"/>
              </a:rPr>
              <a:t>2028/2029 P12 (P13)</a:t>
            </a:r>
            <a:endParaRPr lang="en-US" b="1" kern="1200" dirty="0">
              <a:solidFill>
                <a:schemeClr val="tx1"/>
              </a:solidFill>
              <a:latin typeface="+mj-lt"/>
              <a:ea typeface="+mj-ea"/>
              <a:cs typeface="+mj-cs"/>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E4079F30-FF3C-9F97-41AD-2DA6289D2B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0832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0005F80-3D86-0743-593D-1096AAE1B2AC}"/>
            </a:ext>
          </a:extLst>
        </p:cNvPr>
        <p:cNvGrpSpPr/>
        <p:nvPr/>
      </p:nvGrpSpPr>
      <p:grpSpPr>
        <a:xfrm>
          <a:off x="0" y="0"/>
          <a:ext cx="0" cy="0"/>
          <a:chOff x="0" y="0"/>
          <a:chExt cx="0" cy="0"/>
        </a:xfrm>
      </p:grpSpPr>
      <p:sp useBgFill="1">
        <p:nvSpPr>
          <p:cNvPr id="1052" name="Rectangle 1051">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8C0FDB3C-3FFE-E8E2-B79C-6E68DEC3D1EE}"/>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5400" b="1" kern="1200">
                <a:solidFill>
                  <a:schemeClr val="tx1"/>
                </a:solidFill>
                <a:effectLst/>
                <a:latin typeface="+mj-lt"/>
                <a:ea typeface="+mj-ea"/>
                <a:cs typeface="+mj-cs"/>
              </a:rPr>
              <a:t>Försäsongen</a:t>
            </a:r>
            <a:endParaRPr lang="en-US" sz="5400" b="1" kern="1200">
              <a:solidFill>
                <a:schemeClr val="tx1"/>
              </a:solidFill>
              <a:latin typeface="+mj-lt"/>
              <a:ea typeface="+mj-ea"/>
              <a:cs typeface="+mj-cs"/>
            </a:endParaRPr>
          </a:p>
        </p:txBody>
      </p:sp>
      <p:grpSp>
        <p:nvGrpSpPr>
          <p:cNvPr id="1054" name="Group 1053">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55" name="Rectangle 1054">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6" name="Rectangle 1055">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7" name="Rectangle 1056">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9" name="Rectangle 1058">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1" name="Rectangle 106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CE3D6C0D-6171-3093-49CA-71374A249C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854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E046306-AFE4-7D84-FAB4-D7318E1440C8}"/>
            </a:ext>
          </a:extLst>
        </p:cNvPr>
        <p:cNvGrpSpPr/>
        <p:nvPr/>
      </p:nvGrpSpPr>
      <p:grpSpPr>
        <a:xfrm>
          <a:off x="0" y="0"/>
          <a:ext cx="0" cy="0"/>
          <a:chOff x="0" y="0"/>
          <a:chExt cx="0" cy="0"/>
        </a:xfrm>
      </p:grpSpPr>
      <p:sp useBgFill="1">
        <p:nvSpPr>
          <p:cNvPr id="1045" name="Rectangle 1044">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64EABDEA-20E0-123C-53CF-D0D37FE0AFA0}"/>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5400" b="1" kern="1200" dirty="0" err="1">
                <a:solidFill>
                  <a:schemeClr val="tx1"/>
                </a:solidFill>
                <a:effectLst/>
                <a:latin typeface="+mj-lt"/>
                <a:ea typeface="+mj-ea"/>
                <a:cs typeface="+mj-cs"/>
              </a:rPr>
              <a:t>Serier</a:t>
            </a:r>
            <a:r>
              <a:rPr lang="en-US" sz="5400" b="1" kern="1200" dirty="0">
                <a:solidFill>
                  <a:schemeClr val="tx1"/>
                </a:solidFill>
                <a:effectLst/>
                <a:latin typeface="+mj-lt"/>
                <a:ea typeface="+mj-ea"/>
                <a:cs typeface="+mj-cs"/>
              </a:rPr>
              <a:t> 25/26</a:t>
            </a:r>
          </a:p>
          <a:p>
            <a:pPr>
              <a:lnSpc>
                <a:spcPct val="90000"/>
              </a:lnSpc>
              <a:spcBef>
                <a:spcPct val="0"/>
              </a:spcBef>
              <a:spcAft>
                <a:spcPts val="600"/>
              </a:spcAft>
            </a:pPr>
            <a:r>
              <a:rPr lang="en-US" sz="2800" b="1" dirty="0">
                <a:latin typeface="+mj-lt"/>
                <a:ea typeface="+mj-ea"/>
                <a:cs typeface="+mj-cs"/>
              </a:rPr>
              <a:t>- Pk2/Pk3</a:t>
            </a:r>
            <a:endParaRPr lang="en-US" sz="2800" b="1" kern="1200" dirty="0">
              <a:solidFill>
                <a:schemeClr val="tx1"/>
              </a:solidFill>
              <a:latin typeface="+mj-lt"/>
              <a:ea typeface="+mj-ea"/>
              <a:cs typeface="+mj-cs"/>
            </a:endParaRPr>
          </a:p>
        </p:txBody>
      </p:sp>
      <p:grpSp>
        <p:nvGrpSpPr>
          <p:cNvPr id="1047" name="Group 1046">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48" name="Rectangle 104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9" name="Rectangle 104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0" name="Rectangle 104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2" name="Rectangle 1051">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4" name="Rectangle 105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8988DF66-8CFC-CF49-1EED-3E4EF961EC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281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3ECBF9E-87AA-0E83-A54C-82F7FA7B9298}"/>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D386C79A-437B-2CB1-3DD7-0507BE326B8F}"/>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sv-SE" sz="1800" dirty="0">
                <a:solidFill>
                  <a:srgbClr val="000000"/>
                </a:solidFill>
                <a:effectLst/>
                <a:latin typeface="Segoe UI Symbol" panose="020B0502040204020203" pitchFamily="34" charset="0"/>
                <a:ea typeface="Times New Roman" panose="02020603050405020304" pitchFamily="18" charset="0"/>
                <a:cs typeface="Segoe UI Symbol" panose="020B0502040204020203" pitchFamily="34" charset="0"/>
              </a:rPr>
              <a:t>⁠</a:t>
            </a:r>
            <a:r>
              <a:rPr lang="sv-SE" sz="3600" b="1" dirty="0">
                <a:solidFill>
                  <a:srgbClr val="000000"/>
                </a:solidFill>
                <a:effectLst/>
                <a:latin typeface="+mj-lt"/>
                <a:ea typeface="Times New Roman" panose="02020603050405020304" pitchFamily="18" charset="0"/>
                <a:cs typeface="Aptos" panose="020B0004020202020204" pitchFamily="34" charset="0"/>
              </a:rPr>
              <a:t>Ev. samarbete PK1</a:t>
            </a:r>
            <a:endParaRPr lang="en-US" sz="3600" b="1" kern="1200" dirty="0">
              <a:solidFill>
                <a:schemeClr val="tx1"/>
              </a:solidFill>
              <a:latin typeface="+mj-lt"/>
              <a:ea typeface="+mj-ea"/>
              <a:cs typeface="+mj-cs"/>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5C5AE3A7-38B2-F9D2-8DDD-9630479C4A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190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405EF9A-2475-D47A-9D52-498ED261C05A}"/>
            </a:ext>
          </a:extLst>
        </p:cNvPr>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ED4BD7C9-B439-B014-9146-550ABE5BCE91}"/>
              </a:ext>
            </a:extLst>
          </p:cNvPr>
          <p:cNvSpPr txBox="1"/>
          <p:nvPr/>
        </p:nvSpPr>
        <p:spPr>
          <a:xfrm>
            <a:off x="1113810" y="2960716"/>
            <a:ext cx="4036334" cy="2387600"/>
          </a:xfrm>
          <a:prstGeom prst="rect">
            <a:avLst/>
          </a:prstGeom>
        </p:spPr>
        <p:txBody>
          <a:bodyPr vert="horz" lIns="91440" tIns="45720" rIns="91440" bIns="45720" rtlCol="0" anchor="t">
            <a:normAutofit/>
          </a:bodyPr>
          <a:lstStyle/>
          <a:p>
            <a:pPr>
              <a:lnSpc>
                <a:spcPct val="90000"/>
              </a:lnSpc>
              <a:spcBef>
                <a:spcPct val="0"/>
              </a:spcBef>
              <a:spcAft>
                <a:spcPts val="600"/>
              </a:spcAft>
            </a:pPr>
            <a:r>
              <a:rPr lang="sv-SE" sz="4800" b="1" dirty="0">
                <a:solidFill>
                  <a:srgbClr val="000000"/>
                </a:solidFill>
                <a:effectLst/>
                <a:latin typeface="+mj-lt"/>
                <a:ea typeface="Times New Roman" panose="02020603050405020304" pitchFamily="18" charset="0"/>
                <a:cs typeface="Segoe UI Symbol" panose="020B0502040204020203" pitchFamily="34" charset="0"/>
              </a:rPr>
              <a:t>⁠</a:t>
            </a:r>
            <a:r>
              <a:rPr lang="sv-SE" sz="4800" b="1" dirty="0">
                <a:solidFill>
                  <a:srgbClr val="000000"/>
                </a:solidFill>
                <a:effectLst/>
                <a:latin typeface="+mj-lt"/>
                <a:ea typeface="Times New Roman" panose="02020603050405020304" pitchFamily="18" charset="0"/>
                <a:cs typeface="Aptos" panose="020B0004020202020204" pitchFamily="34" charset="0"/>
              </a:rPr>
              <a:t>USM P16</a:t>
            </a:r>
          </a:p>
          <a:p>
            <a:pPr>
              <a:lnSpc>
                <a:spcPct val="90000"/>
              </a:lnSpc>
              <a:spcBef>
                <a:spcPct val="0"/>
              </a:spcBef>
              <a:spcAft>
                <a:spcPts val="600"/>
              </a:spcAft>
            </a:pPr>
            <a:r>
              <a:rPr lang="sv-SE" sz="2000" b="1" kern="1200" dirty="0">
                <a:solidFill>
                  <a:srgbClr val="000000"/>
                </a:solidFill>
                <a:latin typeface="+mj-lt"/>
                <a:ea typeface="+mj-ea"/>
                <a:cs typeface="+mj-cs"/>
              </a:rPr>
              <a:t>2025/2026 P09 Mål </a:t>
            </a:r>
            <a:r>
              <a:rPr lang="sv-SE" sz="2000" b="1" kern="1200" dirty="0">
                <a:solidFill>
                  <a:srgbClr val="000000"/>
                </a:solidFill>
                <a:latin typeface="+mj-lt"/>
                <a:ea typeface="+mj-ea"/>
                <a:cs typeface="+mj-cs"/>
                <a:sym typeface="Wingdings" panose="05000000000000000000" pitchFamily="2" charset="2"/>
              </a:rPr>
              <a:t> 1a omg.</a:t>
            </a:r>
            <a:endParaRPr lang="sv-SE" sz="2000" b="1" kern="1200" dirty="0">
              <a:solidFill>
                <a:srgbClr val="000000"/>
              </a:solidFill>
              <a:latin typeface="+mj-lt"/>
              <a:ea typeface="+mj-ea"/>
              <a:cs typeface="+mj-cs"/>
            </a:endParaRPr>
          </a:p>
          <a:p>
            <a:pPr>
              <a:lnSpc>
                <a:spcPct val="90000"/>
              </a:lnSpc>
              <a:spcBef>
                <a:spcPct val="0"/>
              </a:spcBef>
              <a:spcAft>
                <a:spcPts val="600"/>
              </a:spcAft>
            </a:pPr>
            <a:r>
              <a:rPr lang="sv-SE" sz="2000" b="1" dirty="0">
                <a:solidFill>
                  <a:srgbClr val="000000"/>
                </a:solidFill>
                <a:latin typeface="+mj-lt"/>
                <a:ea typeface="+mj-ea"/>
                <a:cs typeface="+mj-cs"/>
              </a:rPr>
              <a:t>2026/2027 P10 Mål Vinna</a:t>
            </a:r>
          </a:p>
          <a:p>
            <a:pPr>
              <a:lnSpc>
                <a:spcPct val="90000"/>
              </a:lnSpc>
              <a:spcBef>
                <a:spcPct val="0"/>
              </a:spcBef>
              <a:spcAft>
                <a:spcPts val="600"/>
              </a:spcAft>
            </a:pPr>
            <a:r>
              <a:rPr lang="sv-SE" sz="2000" b="1" kern="1200" dirty="0">
                <a:solidFill>
                  <a:srgbClr val="000000"/>
                </a:solidFill>
                <a:latin typeface="+mj-lt"/>
                <a:ea typeface="+mj-ea"/>
                <a:cs typeface="+mj-cs"/>
              </a:rPr>
              <a:t>2027/2028 P11 Mål Vinna</a:t>
            </a:r>
            <a:endParaRPr lang="en-US" sz="2000" b="1" kern="1200" dirty="0">
              <a:solidFill>
                <a:schemeClr val="tx1"/>
              </a:solidFill>
              <a:latin typeface="+mj-lt"/>
              <a:ea typeface="+mj-ea"/>
              <a:cs typeface="+mj-cs"/>
            </a:endParaRPr>
          </a:p>
        </p:txBody>
      </p:sp>
      <p:grpSp>
        <p:nvGrpSpPr>
          <p:cNvPr id="1033" name="Group 1032">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34" name="Rectangle 103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10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8" name="Rectangle 103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önnby Västerås IBK Ungdom">
            <a:extLst>
              <a:ext uri="{FF2B5EF4-FFF2-40B4-BE49-F238E27FC236}">
                <a16:creationId xmlns:a16="http://schemas.microsoft.com/office/drawing/2014/main" id="{05C285C7-9DC5-6417-E205-46BB76BF8D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828" r="43" b="-1"/>
          <a:stretch/>
        </p:blipFill>
        <p:spPr bwMode="auto">
          <a:xfrm>
            <a:off x="5922492" y="1842914"/>
            <a:ext cx="5536001" cy="3113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55905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0bc4404-d96b-4544-9544-a30b749faca9}" enabled="1" method="Standard" siteId="{176bdcf0-2ce3-4610-962a-d59c1f5ce9f6}" removed="0"/>
</clbl:labelList>
</file>

<file path=docProps/app.xml><?xml version="1.0" encoding="utf-8"?>
<Properties xmlns="http://schemas.openxmlformats.org/officeDocument/2006/extended-properties" xmlns:vt="http://schemas.openxmlformats.org/officeDocument/2006/docPropsVTypes">
  <TotalTime>116</TotalTime>
  <Words>1189</Words>
  <Application>Microsoft Office PowerPoint</Application>
  <PresentationFormat>Bredbild</PresentationFormat>
  <Paragraphs>65</Paragraphs>
  <Slides>14</Slides>
  <Notes>11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14</vt:i4>
      </vt:variant>
    </vt:vector>
  </HeadingPairs>
  <TitlesOfParts>
    <vt:vector size="19" baseType="lpstr">
      <vt:lpstr>Aptos</vt:lpstr>
      <vt:lpstr>Aptos Display</vt:lpstr>
      <vt:lpstr>Arial</vt:lpstr>
      <vt:lpstr>Segoe UI Symbol</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Patrik Söderberg</dc:creator>
  <cp:lastModifiedBy>Magnus Söderholtz</cp:lastModifiedBy>
  <cp:revision>2</cp:revision>
  <dcterms:created xsi:type="dcterms:W3CDTF">2025-03-05T14:53:41Z</dcterms:created>
  <dcterms:modified xsi:type="dcterms:W3CDTF">2025-03-14T15:18:50Z</dcterms:modified>
</cp:coreProperties>
</file>