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8" r:id="rId3"/>
    <p:sldId id="259" r:id="rId4"/>
    <p:sldId id="260" r:id="rId5"/>
    <p:sldId id="261" r:id="rId6"/>
    <p:sldId id="262" r:id="rId7"/>
    <p:sldId id="265" r:id="rId8"/>
    <p:sldId id="267" r:id="rId9"/>
    <p:sldId id="268" r:id="rId10"/>
    <p:sldId id="263" r:id="rId11"/>
  </p:sldIdLst>
  <p:sldSz cx="9144000" cy="5143500" type="screen16x9"/>
  <p:notesSz cx="6858000" cy="9144000"/>
  <p:embeddedFontLst>
    <p:embeddedFont>
      <p:font typeface="Roboto" panose="02000000000000000000" pitchFamily="2" charset="0"/>
      <p:regular r:id="rId13"/>
      <p:bold r:id="rId14"/>
      <p:italic r:id="rId15"/>
      <p:boldItalic r:id="rId16"/>
    </p:embeddedFont>
    <p:embeddedFont>
      <p:font typeface="Roboto Slab"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9" d="100"/>
          <a:sy n="129" d="100"/>
        </p:scale>
        <p:origin x="1104" y="3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4598e0ccc9_0_128:notes"/>
          <p:cNvSpPr txBox="1">
            <a:spLocks noGrp="1"/>
          </p:cNvSpPr>
          <p:nvPr>
            <p:ph type="body" idx="1"/>
          </p:nvPr>
        </p:nvSpPr>
        <p:spPr>
          <a:xfrm>
            <a:off x="685800" y="4343977"/>
            <a:ext cx="5486400" cy="411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34598e0ccc9_0_128:notes"/>
          <p:cNvSpPr>
            <a:spLocks noGrp="1" noRot="1" noChangeAspect="1"/>
          </p:cNvSpPr>
          <p:nvPr>
            <p:ph type="sldImg" idx="2"/>
          </p:nvPr>
        </p:nvSpPr>
        <p:spPr>
          <a:xfrm>
            <a:off x="38100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4598e0ccc9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4598e0ccc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598e0ccc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4598e0ccc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598e0ccc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598e0ccc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4598e0ccc9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4598e0ccc9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598e0ccc9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4598e0ccc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4598e0ccc9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4598e0ccc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4598e0ccc9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4598e0ccc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598e0ccc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598e0ccc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vå delar">
  <p:cSld name="Två delar">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546277" y="772120"/>
            <a:ext cx="5801700" cy="10251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1" name="Google Shape;61;p13"/>
          <p:cNvSpPr txBox="1">
            <a:spLocks noGrp="1"/>
          </p:cNvSpPr>
          <p:nvPr>
            <p:ph type="body" idx="1"/>
          </p:nvPr>
        </p:nvSpPr>
        <p:spPr>
          <a:xfrm>
            <a:off x="544267" y="1836735"/>
            <a:ext cx="4027800" cy="2922300"/>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750"/>
              </a:spcBef>
              <a:spcAft>
                <a:spcPts val="0"/>
              </a:spcAft>
              <a:buClr>
                <a:schemeClr val="dk1"/>
              </a:buClr>
              <a:buSzPts val="1800"/>
              <a:buChar char="●"/>
              <a:defRPr/>
            </a:lvl1pPr>
            <a:lvl2pPr marL="914400" lvl="1" indent="-342900" algn="l">
              <a:lnSpc>
                <a:spcPct val="110000"/>
              </a:lnSpc>
              <a:spcBef>
                <a:spcPts val="450"/>
              </a:spcBef>
              <a:spcAft>
                <a:spcPts val="0"/>
              </a:spcAft>
              <a:buClr>
                <a:schemeClr val="dk1"/>
              </a:buClr>
              <a:buSzPts val="1800"/>
              <a:buChar char="○"/>
              <a:defRPr/>
            </a:lvl2pPr>
            <a:lvl3pPr marL="1371600" lvl="2" indent="-342900" algn="l">
              <a:lnSpc>
                <a:spcPct val="110000"/>
              </a:lnSpc>
              <a:spcBef>
                <a:spcPts val="450"/>
              </a:spcBef>
              <a:spcAft>
                <a:spcPts val="0"/>
              </a:spcAft>
              <a:buClr>
                <a:schemeClr val="dk1"/>
              </a:buClr>
              <a:buSzPts val="1800"/>
              <a:buChar char="■"/>
              <a:defRPr/>
            </a:lvl3pPr>
            <a:lvl4pPr marL="1828800" lvl="3" indent="-342900" algn="l">
              <a:lnSpc>
                <a:spcPct val="110000"/>
              </a:lnSpc>
              <a:spcBef>
                <a:spcPts val="450"/>
              </a:spcBef>
              <a:spcAft>
                <a:spcPts val="0"/>
              </a:spcAft>
              <a:buClr>
                <a:schemeClr val="dk1"/>
              </a:buClr>
              <a:buSzPts val="1800"/>
              <a:buChar char="●"/>
              <a:defRPr/>
            </a:lvl4pPr>
            <a:lvl5pPr marL="2286000" lvl="4" indent="-342900" algn="l">
              <a:lnSpc>
                <a:spcPct val="90000"/>
              </a:lnSpc>
              <a:spcBef>
                <a:spcPts val="45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grpSp>
        <p:nvGrpSpPr>
          <p:cNvPr id="62" name="Google Shape;62;p13"/>
          <p:cNvGrpSpPr/>
          <p:nvPr/>
        </p:nvGrpSpPr>
        <p:grpSpPr>
          <a:xfrm rot="-10101594">
            <a:off x="5190357" y="738496"/>
            <a:ext cx="5289177" cy="5450682"/>
            <a:chOff x="8149828" y="4715850"/>
            <a:chExt cx="2028825" cy="2028825"/>
          </a:xfrm>
        </p:grpSpPr>
        <p:sp>
          <p:nvSpPr>
            <p:cNvPr id="63" name="Google Shape;63;p13"/>
            <p:cNvSpPr/>
            <p:nvPr/>
          </p:nvSpPr>
          <p:spPr>
            <a:xfrm>
              <a:off x="8149828" y="4715850"/>
              <a:ext cx="2028825" cy="2028825"/>
            </a:xfrm>
            <a:custGeom>
              <a:avLst/>
              <a:gdLst/>
              <a:ahLst/>
              <a:cxnLst/>
              <a:rect l="l" t="t" r="r" b="b"/>
              <a:pathLst>
                <a:path w="2028825" h="2028825" extrusionOk="0">
                  <a:moveTo>
                    <a:pt x="2028587" y="3572"/>
                  </a:moveTo>
                  <a:cubicBezTo>
                    <a:pt x="2028587" y="1121807"/>
                    <a:pt x="1121807" y="2028587"/>
                    <a:pt x="3572" y="2028587"/>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 name="Google Shape;64;p13"/>
            <p:cNvSpPr/>
            <p:nvPr/>
          </p:nvSpPr>
          <p:spPr>
            <a:xfrm>
              <a:off x="8149828" y="4715850"/>
              <a:ext cx="1762125" cy="1762125"/>
            </a:xfrm>
            <a:custGeom>
              <a:avLst/>
              <a:gdLst/>
              <a:ahLst/>
              <a:cxnLst/>
              <a:rect l="l" t="t" r="r" b="b"/>
              <a:pathLst>
                <a:path w="1762125" h="1762125" extrusionOk="0">
                  <a:moveTo>
                    <a:pt x="1759029" y="3572"/>
                  </a:moveTo>
                  <a:cubicBezTo>
                    <a:pt x="1759029" y="973217"/>
                    <a:pt x="973217" y="1759029"/>
                    <a:pt x="3572" y="1759029"/>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 name="Google Shape;65;p13"/>
            <p:cNvSpPr/>
            <p:nvPr/>
          </p:nvSpPr>
          <p:spPr>
            <a:xfrm>
              <a:off x="8149828" y="4715850"/>
              <a:ext cx="1485900" cy="1485900"/>
            </a:xfrm>
            <a:custGeom>
              <a:avLst/>
              <a:gdLst/>
              <a:ahLst/>
              <a:cxnLst/>
              <a:rect l="l" t="t" r="r" b="b"/>
              <a:pathLst>
                <a:path w="1485900" h="1485900" extrusionOk="0">
                  <a:moveTo>
                    <a:pt x="1488519" y="3572"/>
                  </a:moveTo>
                  <a:cubicBezTo>
                    <a:pt x="1488519" y="823674"/>
                    <a:pt x="823674" y="1488519"/>
                    <a:pt x="3572" y="1488519"/>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 name="Google Shape;66;p13"/>
            <p:cNvSpPr/>
            <p:nvPr/>
          </p:nvSpPr>
          <p:spPr>
            <a:xfrm>
              <a:off x="8149828" y="4715850"/>
              <a:ext cx="1219200" cy="1219200"/>
            </a:xfrm>
            <a:custGeom>
              <a:avLst/>
              <a:gdLst/>
              <a:ahLst/>
              <a:cxnLst/>
              <a:rect l="l" t="t" r="r" b="b"/>
              <a:pathLst>
                <a:path w="1219200" h="1219200" extrusionOk="0">
                  <a:moveTo>
                    <a:pt x="1218962" y="3572"/>
                  </a:moveTo>
                  <a:cubicBezTo>
                    <a:pt x="1218962" y="674132"/>
                    <a:pt x="675084" y="1218962"/>
                    <a:pt x="3572" y="1218962"/>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 name="Google Shape;67;p13"/>
            <p:cNvSpPr/>
            <p:nvPr/>
          </p:nvSpPr>
          <p:spPr>
            <a:xfrm>
              <a:off x="8149828" y="4715850"/>
              <a:ext cx="942975" cy="942975"/>
            </a:xfrm>
            <a:custGeom>
              <a:avLst/>
              <a:gdLst/>
              <a:ahLst/>
              <a:cxnLst/>
              <a:rect l="l" t="t" r="r" b="b"/>
              <a:pathLst>
                <a:path w="942975" h="942975" extrusionOk="0">
                  <a:moveTo>
                    <a:pt x="948452" y="3572"/>
                  </a:moveTo>
                  <a:cubicBezTo>
                    <a:pt x="948452" y="525542"/>
                    <a:pt x="525542" y="948452"/>
                    <a:pt x="3572" y="948452"/>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 name="Google Shape;68;p13"/>
            <p:cNvSpPr/>
            <p:nvPr/>
          </p:nvSpPr>
          <p:spPr>
            <a:xfrm>
              <a:off x="8149828" y="4715850"/>
              <a:ext cx="676275" cy="676275"/>
            </a:xfrm>
            <a:custGeom>
              <a:avLst/>
              <a:gdLst/>
              <a:ahLst/>
              <a:cxnLst/>
              <a:rect l="l" t="t" r="r" b="b"/>
              <a:pathLst>
                <a:path w="676275" h="676275" extrusionOk="0">
                  <a:moveTo>
                    <a:pt x="678894" y="3572"/>
                  </a:moveTo>
                  <a:cubicBezTo>
                    <a:pt x="678894" y="375999"/>
                    <a:pt x="376952" y="678894"/>
                    <a:pt x="3572" y="678894"/>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 name="Google Shape;69;p13"/>
            <p:cNvSpPr/>
            <p:nvPr/>
          </p:nvSpPr>
          <p:spPr>
            <a:xfrm>
              <a:off x="8149828" y="4715850"/>
              <a:ext cx="409575" cy="409575"/>
            </a:xfrm>
            <a:custGeom>
              <a:avLst/>
              <a:gdLst/>
              <a:ahLst/>
              <a:cxnLst/>
              <a:rect l="l" t="t" r="r" b="b"/>
              <a:pathLst>
                <a:path w="409575" h="409575" extrusionOk="0">
                  <a:moveTo>
                    <a:pt x="408384" y="3572"/>
                  </a:moveTo>
                  <a:cubicBezTo>
                    <a:pt x="408384" y="227409"/>
                    <a:pt x="227409" y="408384"/>
                    <a:pt x="3572" y="408384"/>
                  </a:cubicBezTo>
                </a:path>
              </a:pathLst>
            </a:cu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1C00"/>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ctrTitle"/>
          </p:nvPr>
        </p:nvSpPr>
        <p:spPr>
          <a:xfrm>
            <a:off x="1406236" y="1188925"/>
            <a:ext cx="6057466"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sv" dirty="0"/>
              <a:t>Föräldrarmöte 2025</a:t>
            </a:r>
            <a:br>
              <a:rPr lang="sv" dirty="0"/>
            </a:br>
            <a:r>
              <a:rPr lang="sv" dirty="0"/>
              <a:t>2018-2019</a:t>
            </a:r>
            <a:endParaRPr dirty="0"/>
          </a:p>
        </p:txBody>
      </p:sp>
      <p:pic>
        <p:nvPicPr>
          <p:cNvPr id="75" name="Google Shape;75;p14"/>
          <p:cNvPicPr preferRelativeResize="0"/>
          <p:nvPr/>
        </p:nvPicPr>
        <p:blipFill>
          <a:blip r:embed="rId3">
            <a:alphaModFix/>
          </a:blip>
          <a:stretch>
            <a:fillRect/>
          </a:stretch>
        </p:blipFill>
        <p:spPr>
          <a:xfrm>
            <a:off x="3711200" y="2723850"/>
            <a:ext cx="1721600" cy="1701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21"/>
        <p:cNvGrpSpPr/>
        <p:nvPr/>
      </p:nvGrpSpPr>
      <p:grpSpPr>
        <a:xfrm>
          <a:off x="0" y="0"/>
          <a:ext cx="0" cy="0"/>
          <a:chOff x="0" y="0"/>
          <a:chExt cx="0" cy="0"/>
        </a:xfrm>
      </p:grpSpPr>
      <p:pic>
        <p:nvPicPr>
          <p:cNvPr id="122" name="Google Shape;122;p21" descr="En bild som visar hjul&#10;&#10;Automatiskt genererad beskrivning"/>
          <p:cNvPicPr preferRelativeResize="0">
            <a:picLocks noGrp="1"/>
          </p:cNvPicPr>
          <p:nvPr>
            <p:ph type="body" idx="1"/>
          </p:nvPr>
        </p:nvPicPr>
        <p:blipFill rotWithShape="1">
          <a:blip r:embed="rId3">
            <a:alphaModFix/>
          </a:blip>
          <a:srcRect/>
          <a:stretch/>
        </p:blipFill>
        <p:spPr>
          <a:xfrm>
            <a:off x="250601" y="840429"/>
            <a:ext cx="4185000" cy="2904000"/>
          </a:xfrm>
          <a:prstGeom prst="rect">
            <a:avLst/>
          </a:prstGeom>
          <a:noFill/>
          <a:ln>
            <a:noFill/>
          </a:ln>
        </p:spPr>
      </p:pic>
      <p:sp>
        <p:nvSpPr>
          <p:cNvPr id="2" name="textruta 1">
            <a:extLst>
              <a:ext uri="{FF2B5EF4-FFF2-40B4-BE49-F238E27FC236}">
                <a16:creationId xmlns:a16="http://schemas.microsoft.com/office/drawing/2014/main" id="{17CA57B8-A703-9DB5-5EC9-4ED7C1F3A67B}"/>
              </a:ext>
            </a:extLst>
          </p:cNvPr>
          <p:cNvSpPr txBox="1"/>
          <p:nvPr/>
        </p:nvSpPr>
        <p:spPr>
          <a:xfrm>
            <a:off x="4862623" y="751367"/>
            <a:ext cx="3211033" cy="923330"/>
          </a:xfrm>
          <a:prstGeom prst="rect">
            <a:avLst/>
          </a:prstGeom>
          <a:noFill/>
        </p:spPr>
        <p:txBody>
          <a:bodyPr wrap="square" rtlCol="0">
            <a:spAutoFit/>
          </a:bodyPr>
          <a:lstStyle/>
          <a:p>
            <a:r>
              <a:rPr lang="sv-SE" sz="4000" dirty="0">
                <a:solidFill>
                  <a:schemeClr val="tx1"/>
                </a:solidFill>
              </a:rPr>
              <a:t>Frågor? </a:t>
            </a:r>
          </a:p>
          <a:p>
            <a:endParaRPr lang="sv-SE" dirty="0"/>
          </a:p>
        </p:txBody>
      </p:sp>
      <p:sp>
        <p:nvSpPr>
          <p:cNvPr id="3" name="textruta 2">
            <a:extLst>
              <a:ext uri="{FF2B5EF4-FFF2-40B4-BE49-F238E27FC236}">
                <a16:creationId xmlns:a16="http://schemas.microsoft.com/office/drawing/2014/main" id="{39A946C4-9D68-E485-301C-6DE06297BF2D}"/>
              </a:ext>
            </a:extLst>
          </p:cNvPr>
          <p:cNvSpPr txBox="1"/>
          <p:nvPr/>
        </p:nvSpPr>
        <p:spPr>
          <a:xfrm rot="19988820">
            <a:off x="800100" y="3510644"/>
            <a:ext cx="5467350" cy="307777"/>
          </a:xfrm>
          <a:prstGeom prst="rect">
            <a:avLst/>
          </a:prstGeom>
          <a:noFill/>
        </p:spPr>
        <p:txBody>
          <a:bodyPr wrap="square" rtlCol="0">
            <a:spAutoFit/>
          </a:bodyPr>
          <a:lstStyle/>
          <a:p>
            <a:r>
              <a:rPr lang="sv-SE" b="1" dirty="0">
                <a:solidFill>
                  <a:schemeClr val="tx1"/>
                </a:solidFill>
              </a:rPr>
              <a:t>Vi ser fram emot en härlig </a:t>
            </a:r>
            <a:r>
              <a:rPr lang="sv-SE" b="1" dirty="0" err="1">
                <a:solidFill>
                  <a:schemeClr val="tx1"/>
                </a:solidFill>
              </a:rPr>
              <a:t>fotbollsäsong</a:t>
            </a:r>
            <a:r>
              <a:rPr lang="sv-SE" b="1" dirty="0">
                <a:solidFill>
                  <a:schemeClr val="tx1"/>
                </a:solidFill>
              </a:rPr>
              <a:t> med er och era barn!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87900" y="458025"/>
            <a:ext cx="8368200" cy="3439200"/>
          </a:xfrm>
          <a:prstGeom prst="rect">
            <a:avLst/>
          </a:prstGeom>
          <a:solidFill>
            <a:srgbClr val="FF0000"/>
          </a:solidFill>
        </p:spPr>
        <p:txBody>
          <a:bodyPr spcFirstLastPara="1" wrap="square" lIns="91425" tIns="91425" rIns="91425" bIns="91425" anchor="b" anchorCtr="0">
            <a:noAutofit/>
          </a:bodyPr>
          <a:lstStyle/>
          <a:p>
            <a:pPr marL="0" lvl="0" indent="0" algn="l" rtl="0">
              <a:spcBef>
                <a:spcPts val="0"/>
              </a:spcBef>
              <a:spcAft>
                <a:spcPts val="0"/>
              </a:spcAft>
              <a:buNone/>
            </a:pPr>
            <a:r>
              <a:rPr lang="sv" sz="1350" dirty="0">
                <a:solidFill>
                  <a:srgbClr val="000000"/>
                </a:solidFill>
                <a:highlight>
                  <a:srgbClr val="FFFFFF"/>
                </a:highlight>
              </a:rPr>
              <a:t>Anmälan: www.laget.se/aspoif/Member (om du anmäler ditt barn får ni de informationsutskick som tränarna skickar till sina lag - så skicka gärna in en anmälan för att inte missa någon information)</a:t>
            </a:r>
            <a:endParaRPr sz="1350" dirty="0">
              <a:solidFill>
                <a:srgbClr val="000000"/>
              </a:solidFill>
              <a:highlight>
                <a:srgbClr val="FFFFFF"/>
              </a:highlight>
            </a:endParaRPr>
          </a:p>
          <a:p>
            <a:pPr marL="0" lvl="0" indent="0" algn="l" rtl="0">
              <a:spcBef>
                <a:spcPts val="0"/>
              </a:spcBef>
              <a:spcAft>
                <a:spcPts val="0"/>
              </a:spcAft>
              <a:buNone/>
            </a:pPr>
            <a:r>
              <a:rPr lang="sv" sz="1350" dirty="0">
                <a:solidFill>
                  <a:srgbClr val="000000"/>
                </a:solidFill>
                <a:highlight>
                  <a:srgbClr val="FFFFFF"/>
                </a:highlight>
              </a:rPr>
              <a:t>Kontakt: aspoif@live.se</a:t>
            </a:r>
            <a:endParaRPr sz="1350" dirty="0">
              <a:solidFill>
                <a:srgbClr val="000000"/>
              </a:solidFill>
              <a:highlight>
                <a:srgbClr val="FFFFFF"/>
              </a:highlight>
            </a:endParaRPr>
          </a:p>
          <a:p>
            <a:pPr marL="0" lvl="0" indent="0" algn="l" rtl="0">
              <a:spcBef>
                <a:spcPts val="0"/>
              </a:spcBef>
              <a:spcAft>
                <a:spcPts val="0"/>
              </a:spcAft>
              <a:buNone/>
            </a:pPr>
            <a:endParaRPr sz="1400" dirty="0">
              <a:solidFill>
                <a:srgbClr val="000000"/>
              </a:solidFill>
            </a:endParaRPr>
          </a:p>
          <a:p>
            <a:pPr marL="0" lvl="0" indent="0" algn="l" rtl="0">
              <a:spcBef>
                <a:spcPts val="0"/>
              </a:spcBef>
              <a:spcAft>
                <a:spcPts val="0"/>
              </a:spcAft>
              <a:buNone/>
            </a:pPr>
            <a:r>
              <a:rPr lang="sv" sz="1350" dirty="0">
                <a:solidFill>
                  <a:srgbClr val="000000"/>
                </a:solidFill>
                <a:highlight>
                  <a:srgbClr val="FFFFFF"/>
                </a:highlight>
              </a:rPr>
              <a:t>Tränings- och medlemsavgift fastställs vid årsmötet i maj 2025. 2024 var träningsavgiften 150 kr och medlemsavgiften 150 kr.</a:t>
            </a:r>
            <a:endParaRPr sz="1350" dirty="0">
              <a:solidFill>
                <a:srgbClr val="000000"/>
              </a:solidFill>
              <a:highlight>
                <a:srgbClr val="FFFFFF"/>
              </a:highlight>
            </a:endParaRPr>
          </a:p>
          <a:p>
            <a:pPr marL="0" lvl="0" indent="0" algn="l" rtl="0">
              <a:spcBef>
                <a:spcPts val="0"/>
              </a:spcBef>
              <a:spcAft>
                <a:spcPts val="0"/>
              </a:spcAft>
              <a:buNone/>
            </a:pPr>
            <a:endParaRPr sz="1400" dirty="0">
              <a:solidFill>
                <a:srgbClr val="000000"/>
              </a:solidFill>
            </a:endParaRPr>
          </a:p>
          <a:p>
            <a:pPr marL="0" lvl="0" indent="0" algn="l" rtl="0">
              <a:spcBef>
                <a:spcPts val="0"/>
              </a:spcBef>
              <a:spcAft>
                <a:spcPts val="0"/>
              </a:spcAft>
              <a:buNone/>
            </a:pPr>
            <a:r>
              <a:rPr lang="sv" sz="1350" dirty="0">
                <a:solidFill>
                  <a:srgbClr val="000000"/>
                </a:solidFill>
                <a:highlight>
                  <a:srgbClr val="FFFFFF"/>
                </a:highlight>
              </a:rPr>
              <a:t>Aspö IF är en ideell klubb och all verksamhet bygger på att vi föräldrar i klubben efter förmåga hjälps åt med träning, sammandrag mm - ett roligt sätt att lära känna fler familjer i närområdet!</a:t>
            </a:r>
            <a:endParaRPr sz="1350" dirty="0">
              <a:solidFill>
                <a:srgbClr val="000000"/>
              </a:solidFill>
              <a:highlight>
                <a:srgbClr val="FFFFFF"/>
              </a:highlight>
            </a:endParaRPr>
          </a:p>
          <a:p>
            <a:pPr marL="0" lvl="0" indent="0" algn="l" rtl="0">
              <a:spcBef>
                <a:spcPts val="0"/>
              </a:spcBef>
              <a:spcAft>
                <a:spcPts val="0"/>
              </a:spcAft>
              <a:buNone/>
            </a:pPr>
            <a:endParaRPr sz="1400" dirty="0">
              <a:solidFill>
                <a:srgbClr val="000000"/>
              </a:solidFill>
            </a:endParaRPr>
          </a:p>
          <a:p>
            <a:pPr marL="0" lvl="0" indent="0" algn="l" rtl="0">
              <a:spcBef>
                <a:spcPts val="0"/>
              </a:spcBef>
              <a:spcAft>
                <a:spcPts val="0"/>
              </a:spcAft>
              <a:buNone/>
            </a:pPr>
            <a:r>
              <a:rPr lang="sv" sz="1350" dirty="0">
                <a:solidFill>
                  <a:srgbClr val="000000"/>
                </a:solidFill>
                <a:highlight>
                  <a:srgbClr val="FFFFFF"/>
                </a:highlight>
              </a:rPr>
              <a:t>Föreningens värdegrund:</a:t>
            </a:r>
            <a:endParaRPr sz="1350" dirty="0">
              <a:solidFill>
                <a:srgbClr val="000000"/>
              </a:solidFill>
              <a:highlight>
                <a:srgbClr val="FFFFFF"/>
              </a:highlight>
            </a:endParaRPr>
          </a:p>
          <a:p>
            <a:pPr marL="0" lvl="0" indent="0" algn="l" rtl="0">
              <a:spcBef>
                <a:spcPts val="0"/>
              </a:spcBef>
              <a:spcAft>
                <a:spcPts val="0"/>
              </a:spcAft>
              <a:buNone/>
            </a:pPr>
            <a:r>
              <a:rPr lang="sv" sz="1350" dirty="0">
                <a:solidFill>
                  <a:srgbClr val="000000"/>
                </a:solidFill>
                <a:highlight>
                  <a:srgbClr val="FFFFFF"/>
                </a:highlight>
              </a:rPr>
              <a:t>I Aspö IFs verksamhet ska alla barn känna sig välkomna och delaktiga och få delta och utvecklas efter sina egna förutsättningar. Tränare, föräldrar och vuxna i föreningen har fokus på att alla barn känner sig trygga, sedda, utvecklas och har roligt! Föreningen ställer sig bakom idrottsrörelsens värdegrund och ”Barnens spelregler” som tagits fram av riksidrottsförbundet och Bris. https://barnensspelregler.se</a:t>
            </a:r>
            <a:endParaRPr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a:t>Ledarna</a:t>
            </a:r>
            <a:endParaRPr/>
          </a:p>
        </p:txBody>
      </p:sp>
      <p:sp>
        <p:nvSpPr>
          <p:cNvPr id="92" name="Google Shape;92;p1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SE" dirty="0"/>
              <a:t>1. Rebecca Östling mamma Hugo </a:t>
            </a:r>
          </a:p>
          <a:p>
            <a:pPr marL="0" lvl="0" indent="0" algn="l" rtl="0">
              <a:spcBef>
                <a:spcPts val="0"/>
              </a:spcBef>
              <a:spcAft>
                <a:spcPts val="0"/>
              </a:spcAft>
              <a:buNone/>
            </a:pPr>
            <a:r>
              <a:rPr lang="sv-SE" dirty="0"/>
              <a:t>2. Simon Herold pappa till Sam</a:t>
            </a:r>
          </a:p>
          <a:p>
            <a:pPr marL="342900" lvl="0" indent="-342900" algn="l" rtl="0">
              <a:spcBef>
                <a:spcPts val="0"/>
              </a:spcBef>
              <a:spcAft>
                <a:spcPts val="0"/>
              </a:spcAft>
              <a:buAutoNum type="arabicPeriod" startAt="3"/>
            </a:pPr>
            <a:r>
              <a:rPr lang="sv-SE" dirty="0"/>
              <a:t>DET kan vara ditt namn här!</a:t>
            </a:r>
          </a:p>
          <a:p>
            <a:pPr marL="342900" lvl="0" indent="-342900" algn="l" rtl="0">
              <a:spcBef>
                <a:spcPts val="0"/>
              </a:spcBef>
              <a:spcAft>
                <a:spcPts val="0"/>
              </a:spcAft>
              <a:buAutoNum type="arabicPeriod" startAt="3"/>
            </a:pPr>
            <a:r>
              <a:rPr lang="sv-SE" dirty="0"/>
              <a:t>NÄMEN Här finns det också en plats? </a:t>
            </a:r>
          </a:p>
          <a:p>
            <a:pPr marL="342900" lvl="0" indent="-342900" algn="l" rtl="0">
              <a:spcBef>
                <a:spcPts val="0"/>
              </a:spcBef>
              <a:spcAft>
                <a:spcPts val="0"/>
              </a:spcAft>
              <a:buAutoNum type="arabicPeriod" startAt="3"/>
            </a:pPr>
            <a:r>
              <a:rPr lang="sv-SE" dirty="0"/>
              <a:t>Linda, Filips mamma som även sitter i Styrelsen. </a:t>
            </a:r>
          </a:p>
        </p:txBody>
      </p:sp>
      <p:sp>
        <p:nvSpPr>
          <p:cNvPr id="93" name="Google Shape;93;p17"/>
          <p:cNvSpPr txBox="1">
            <a:spLocks noGrp="1"/>
          </p:cNvSpPr>
          <p:nvPr>
            <p:ph type="body" idx="2"/>
          </p:nvPr>
        </p:nvSpPr>
        <p:spPr>
          <a:xfrm>
            <a:off x="5804689" y="603870"/>
            <a:ext cx="3318191" cy="149583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SE" dirty="0"/>
              <a:t>Träningar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Söndagar 10-11</a:t>
            </a:r>
          </a:p>
          <a:p>
            <a:pPr marL="0" lvl="0" indent="0" algn="l" rtl="0">
              <a:spcBef>
                <a:spcPts val="0"/>
              </a:spcBef>
              <a:spcAft>
                <a:spcPts val="0"/>
              </a:spcAft>
              <a:buNone/>
            </a:pPr>
            <a:r>
              <a:rPr lang="sv-SE" dirty="0"/>
              <a:t>Tisdagar 17.15-18.15</a:t>
            </a:r>
            <a:endParaRPr dirty="0"/>
          </a:p>
        </p:txBody>
      </p:sp>
      <p:sp>
        <p:nvSpPr>
          <p:cNvPr id="94" name="Google Shape;94;p17"/>
          <p:cNvSpPr txBox="1"/>
          <p:nvPr/>
        </p:nvSpPr>
        <p:spPr>
          <a:xfrm>
            <a:off x="2318375" y="3864700"/>
            <a:ext cx="4425900" cy="8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Roboto"/>
              <a:ea typeface="Roboto"/>
              <a:cs typeface="Roboto"/>
              <a:sym typeface="Roboto"/>
            </a:endParaRPr>
          </a:p>
        </p:txBody>
      </p:sp>
      <p:pic>
        <p:nvPicPr>
          <p:cNvPr id="3" name="Bildobjekt 2" descr="En bild som visar gräs, utomhus, Konstgräs, person&#10;&#10;AI-genererat innehåll kan vara felaktigt.">
            <a:extLst>
              <a:ext uri="{FF2B5EF4-FFF2-40B4-BE49-F238E27FC236}">
                <a16:creationId xmlns:a16="http://schemas.microsoft.com/office/drawing/2014/main" id="{4C3D34CF-A699-0512-DB46-4896F2A853EA}"/>
              </a:ext>
            </a:extLst>
          </p:cNvPr>
          <p:cNvPicPr>
            <a:picLocks noChangeAspect="1"/>
          </p:cNvPicPr>
          <p:nvPr/>
        </p:nvPicPr>
        <p:blipFill>
          <a:blip r:embed="rId3"/>
          <a:stretch>
            <a:fillRect/>
          </a:stretch>
        </p:blipFill>
        <p:spPr>
          <a:xfrm rot="5400000">
            <a:off x="3864359" y="2490513"/>
            <a:ext cx="2463771" cy="1847828"/>
          </a:xfrm>
          <a:prstGeom prst="rect">
            <a:avLst/>
          </a:prstGeom>
        </p:spPr>
      </p:pic>
      <p:sp>
        <p:nvSpPr>
          <p:cNvPr id="4" name="textruta 3">
            <a:extLst>
              <a:ext uri="{FF2B5EF4-FFF2-40B4-BE49-F238E27FC236}">
                <a16:creationId xmlns:a16="http://schemas.microsoft.com/office/drawing/2014/main" id="{F55E245C-7E1F-CDF4-E48B-577EEAD1E8AC}"/>
              </a:ext>
            </a:extLst>
          </p:cNvPr>
          <p:cNvSpPr txBox="1"/>
          <p:nvPr/>
        </p:nvSpPr>
        <p:spPr>
          <a:xfrm>
            <a:off x="6904074" y="2686493"/>
            <a:ext cx="1686680" cy="738664"/>
          </a:xfrm>
          <a:prstGeom prst="rect">
            <a:avLst/>
          </a:prstGeom>
          <a:noFill/>
        </p:spPr>
        <p:txBody>
          <a:bodyPr wrap="none" rtlCol="0">
            <a:spAutoFit/>
          </a:bodyPr>
          <a:lstStyle/>
          <a:p>
            <a:pPr algn="ctr"/>
            <a:r>
              <a:rPr lang="sv-SE" dirty="0">
                <a:solidFill>
                  <a:schemeClr val="tx1"/>
                </a:solidFill>
              </a:rPr>
              <a:t>Sommaruppehåll? </a:t>
            </a:r>
          </a:p>
          <a:p>
            <a:pPr algn="ctr"/>
            <a:endParaRPr lang="sv-SE" dirty="0">
              <a:solidFill>
                <a:schemeClr val="tx1"/>
              </a:solidFill>
            </a:endParaRPr>
          </a:p>
          <a:p>
            <a:pPr algn="ctr"/>
            <a:r>
              <a:rPr lang="sv-SE" dirty="0">
                <a:solidFill>
                  <a:schemeClr val="tx1"/>
                </a:solidFill>
              </a:rPr>
              <a:t>29 -30 -31 ?</a:t>
            </a:r>
          </a:p>
        </p:txBody>
      </p:sp>
      <p:sp>
        <p:nvSpPr>
          <p:cNvPr id="6" name="textruta 5">
            <a:extLst>
              <a:ext uri="{FF2B5EF4-FFF2-40B4-BE49-F238E27FC236}">
                <a16:creationId xmlns:a16="http://schemas.microsoft.com/office/drawing/2014/main" id="{789AB17F-CAFE-68A7-E0D2-8B8B1E0C1A61}"/>
              </a:ext>
            </a:extLst>
          </p:cNvPr>
          <p:cNvSpPr txBox="1"/>
          <p:nvPr/>
        </p:nvSpPr>
        <p:spPr>
          <a:xfrm>
            <a:off x="248282" y="3300319"/>
            <a:ext cx="3790824" cy="1384995"/>
          </a:xfrm>
          <a:prstGeom prst="rect">
            <a:avLst/>
          </a:prstGeom>
          <a:noFill/>
        </p:spPr>
        <p:txBody>
          <a:bodyPr wrap="square" rtlCol="0">
            <a:spAutoFit/>
          </a:bodyPr>
          <a:lstStyle/>
          <a:p>
            <a:r>
              <a:rPr lang="sv-SE" dirty="0"/>
              <a:t>Vad får man ? Man får bära snygga kläder, man får flertal meddelande av en överambitiös Rebecca som vill planera allt in i minsta detalj. Man får den underbara känslan att utveckla barn och stärka deras självförtroende.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dirty="0"/>
              <a:t>Laget 2025</a:t>
            </a:r>
            <a:endParaRPr dirty="0"/>
          </a:p>
        </p:txBody>
      </p:sp>
      <p:sp>
        <p:nvSpPr>
          <p:cNvPr id="100" name="Google Shape;100;p18"/>
          <p:cNvSpPr txBox="1">
            <a:spLocks noGrp="1"/>
          </p:cNvSpPr>
          <p:nvPr>
            <p:ph type="body" idx="1"/>
          </p:nvPr>
        </p:nvSpPr>
        <p:spPr>
          <a:xfrm>
            <a:off x="387899" y="1594024"/>
            <a:ext cx="2517481" cy="3379757"/>
          </a:xfrm>
          <a:prstGeom prst="rect">
            <a:avLst/>
          </a:prstGeom>
        </p:spPr>
        <p:txBody>
          <a:bodyPr spcFirstLastPara="1" wrap="square" lIns="91425" tIns="91425" rIns="91425" bIns="91425" anchor="t" anchorCtr="0">
            <a:normAutofit/>
          </a:bodyPr>
          <a:lstStyle/>
          <a:p>
            <a:pPr marL="228600" lvl="0" indent="-228600" algn="l" rtl="0">
              <a:spcBef>
                <a:spcPts val="0"/>
              </a:spcBef>
              <a:spcAft>
                <a:spcPts val="0"/>
              </a:spcAft>
              <a:buFont typeface="+mj-lt"/>
              <a:buAutoNum type="arabicPeriod"/>
            </a:pPr>
            <a:r>
              <a:rPr lang="sv-SE" dirty="0"/>
              <a:t>Abdul		2018</a:t>
            </a:r>
          </a:p>
          <a:p>
            <a:pPr marL="228600" lvl="0" indent="-228600" algn="l" rtl="0">
              <a:spcBef>
                <a:spcPts val="0"/>
              </a:spcBef>
              <a:spcAft>
                <a:spcPts val="0"/>
              </a:spcAft>
              <a:buFont typeface="+mj-lt"/>
              <a:buAutoNum type="arabicPeriod"/>
            </a:pPr>
            <a:r>
              <a:rPr lang="sv-SE" dirty="0"/>
              <a:t>Nikolaj		2018</a:t>
            </a:r>
          </a:p>
          <a:p>
            <a:pPr marL="228600" lvl="0" indent="-228600" algn="l" rtl="0">
              <a:spcBef>
                <a:spcPts val="0"/>
              </a:spcBef>
              <a:spcAft>
                <a:spcPts val="0"/>
              </a:spcAft>
              <a:buFont typeface="+mj-lt"/>
              <a:buAutoNum type="arabicPeriod"/>
            </a:pPr>
            <a:r>
              <a:rPr lang="sv-SE" dirty="0"/>
              <a:t>William E		2018</a:t>
            </a:r>
          </a:p>
          <a:p>
            <a:pPr marL="228600" lvl="0" indent="-228600" algn="l" rtl="0">
              <a:spcBef>
                <a:spcPts val="0"/>
              </a:spcBef>
              <a:spcAft>
                <a:spcPts val="0"/>
              </a:spcAft>
              <a:buFont typeface="+mj-lt"/>
              <a:buAutoNum type="arabicPeriod"/>
            </a:pPr>
            <a:r>
              <a:rPr lang="sv-SE" dirty="0" err="1"/>
              <a:t>Tino</a:t>
            </a:r>
            <a:r>
              <a:rPr lang="sv-SE" dirty="0"/>
              <a:t>		2018</a:t>
            </a:r>
          </a:p>
          <a:p>
            <a:pPr marL="228600" lvl="0" indent="-228600" algn="l" rtl="0">
              <a:spcBef>
                <a:spcPts val="0"/>
              </a:spcBef>
              <a:spcAft>
                <a:spcPts val="0"/>
              </a:spcAft>
              <a:buFont typeface="+mj-lt"/>
              <a:buAutoNum type="arabicPeriod"/>
            </a:pPr>
            <a:r>
              <a:rPr lang="sv-SE" dirty="0"/>
              <a:t>Filip		2018</a:t>
            </a:r>
          </a:p>
          <a:p>
            <a:pPr marL="228600" lvl="0" indent="-228600" algn="l" rtl="0">
              <a:spcBef>
                <a:spcPts val="0"/>
              </a:spcBef>
              <a:spcAft>
                <a:spcPts val="0"/>
              </a:spcAft>
              <a:buFont typeface="+mj-lt"/>
              <a:buAutoNum type="arabicPeriod"/>
            </a:pPr>
            <a:r>
              <a:rPr lang="sv-SE" dirty="0"/>
              <a:t>Erik		2019</a:t>
            </a:r>
          </a:p>
          <a:p>
            <a:pPr marL="228600" lvl="0" indent="-228600" algn="l" rtl="0">
              <a:spcBef>
                <a:spcPts val="0"/>
              </a:spcBef>
              <a:spcAft>
                <a:spcPts val="0"/>
              </a:spcAft>
              <a:buFont typeface="+mj-lt"/>
              <a:buAutoNum type="arabicPeriod"/>
            </a:pPr>
            <a:r>
              <a:rPr lang="sv-SE" dirty="0"/>
              <a:t>Sam  		2019</a:t>
            </a:r>
          </a:p>
          <a:p>
            <a:pPr marL="228600" lvl="0" indent="-228600" algn="l" rtl="0">
              <a:spcBef>
                <a:spcPts val="0"/>
              </a:spcBef>
              <a:spcAft>
                <a:spcPts val="0"/>
              </a:spcAft>
              <a:buFont typeface="+mj-lt"/>
              <a:buAutoNum type="arabicPeriod"/>
            </a:pPr>
            <a:r>
              <a:rPr lang="sv-SE" dirty="0"/>
              <a:t>Florens		2019</a:t>
            </a:r>
          </a:p>
          <a:p>
            <a:pPr marL="228600" lvl="0" indent="-228600" algn="l" rtl="0">
              <a:spcBef>
                <a:spcPts val="0"/>
              </a:spcBef>
              <a:spcAft>
                <a:spcPts val="0"/>
              </a:spcAft>
              <a:buFont typeface="+mj-lt"/>
              <a:buAutoNum type="arabicPeriod"/>
            </a:pPr>
            <a:r>
              <a:rPr lang="sv-SE" dirty="0"/>
              <a:t>Ebbe 		2019</a:t>
            </a:r>
          </a:p>
          <a:p>
            <a:pPr marL="228600" lvl="0" indent="-228600" algn="l" rtl="0">
              <a:spcBef>
                <a:spcPts val="0"/>
              </a:spcBef>
              <a:spcAft>
                <a:spcPts val="0"/>
              </a:spcAft>
              <a:buFont typeface="+mj-lt"/>
              <a:buAutoNum type="arabicPeriod"/>
            </a:pPr>
            <a:r>
              <a:rPr lang="sv-SE" dirty="0"/>
              <a:t>August		2018</a:t>
            </a:r>
          </a:p>
          <a:p>
            <a:pPr marL="228600" lvl="0" indent="-228600" algn="l" rtl="0">
              <a:spcBef>
                <a:spcPts val="0"/>
              </a:spcBef>
              <a:spcAft>
                <a:spcPts val="0"/>
              </a:spcAft>
              <a:buFont typeface="+mj-lt"/>
              <a:buAutoNum type="arabicPeriod"/>
            </a:pPr>
            <a:r>
              <a:rPr lang="sv-SE" dirty="0"/>
              <a:t>William M/N	2019</a:t>
            </a:r>
          </a:p>
          <a:p>
            <a:pPr marL="228600" lvl="0" indent="-228600" algn="l" rtl="0">
              <a:spcBef>
                <a:spcPts val="0"/>
              </a:spcBef>
              <a:spcAft>
                <a:spcPts val="0"/>
              </a:spcAft>
              <a:buFont typeface="+mj-lt"/>
              <a:buAutoNum type="arabicPeriod"/>
            </a:pPr>
            <a:r>
              <a:rPr lang="sv-SE" dirty="0"/>
              <a:t>Oswald 		2019</a:t>
            </a:r>
          </a:p>
          <a:p>
            <a:pPr marL="228600" lvl="0" indent="-228600" algn="l" rtl="0">
              <a:spcBef>
                <a:spcPts val="0"/>
              </a:spcBef>
              <a:spcAft>
                <a:spcPts val="0"/>
              </a:spcAft>
              <a:buFont typeface="+mj-lt"/>
              <a:buAutoNum type="arabicPeriod"/>
            </a:pPr>
            <a:r>
              <a:rPr lang="sv-SE" dirty="0"/>
              <a:t>Hugo 		2019</a:t>
            </a:r>
          </a:p>
          <a:p>
            <a:pPr marL="228600" lvl="0" indent="-228600" algn="l" rtl="0">
              <a:spcBef>
                <a:spcPts val="0"/>
              </a:spcBef>
              <a:spcAft>
                <a:spcPts val="0"/>
              </a:spcAft>
              <a:buFont typeface="+mj-lt"/>
              <a:buAutoNum type="arabicPeriod"/>
            </a:pPr>
            <a:r>
              <a:rPr lang="sv-SE" dirty="0"/>
              <a:t>Frank		2018</a:t>
            </a:r>
            <a:endParaRPr dirty="0"/>
          </a:p>
        </p:txBody>
      </p:sp>
      <p:sp>
        <p:nvSpPr>
          <p:cNvPr id="102" name="Google Shape;102;p18"/>
          <p:cNvSpPr txBox="1">
            <a:spLocks noGrp="1"/>
          </p:cNvSpPr>
          <p:nvPr>
            <p:ph type="body" idx="1"/>
          </p:nvPr>
        </p:nvSpPr>
        <p:spPr>
          <a:xfrm>
            <a:off x="2833693" y="1856295"/>
            <a:ext cx="1452000" cy="268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SE" dirty="0"/>
              <a:t>+ Några som ”provar” på fortfarande </a:t>
            </a:r>
            <a:endParaRPr dirty="0"/>
          </a:p>
        </p:txBody>
      </p:sp>
      <p:pic>
        <p:nvPicPr>
          <p:cNvPr id="3" name="Bildobjekt 2" descr="En bild som visar utomhus, Människoansikte, person, klädsel&#10;&#10;AI-genererat innehåll kan vara felaktigt.">
            <a:extLst>
              <a:ext uri="{FF2B5EF4-FFF2-40B4-BE49-F238E27FC236}">
                <a16:creationId xmlns:a16="http://schemas.microsoft.com/office/drawing/2014/main" id="{36A2971C-C394-0A39-0D2D-C97F5695279B}"/>
              </a:ext>
            </a:extLst>
          </p:cNvPr>
          <p:cNvPicPr>
            <a:picLocks noChangeAspect="1"/>
          </p:cNvPicPr>
          <p:nvPr/>
        </p:nvPicPr>
        <p:blipFill>
          <a:blip r:embed="rId3"/>
          <a:stretch>
            <a:fillRect/>
          </a:stretch>
        </p:blipFill>
        <p:spPr>
          <a:xfrm>
            <a:off x="5049580" y="995809"/>
            <a:ext cx="2517481" cy="29444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dirty="0"/>
              <a:t>Det här behöver vi hjälp med</a:t>
            </a:r>
            <a:endParaRPr dirty="0"/>
          </a:p>
        </p:txBody>
      </p:sp>
      <p:sp>
        <p:nvSpPr>
          <p:cNvPr id="109" name="Google Shape;109;p1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sv-SE" dirty="0"/>
              <a:t>Rebecca kommer vara borta </a:t>
            </a:r>
            <a:r>
              <a:rPr lang="sv-SE" dirty="0" err="1"/>
              <a:t>pga</a:t>
            </a:r>
            <a:r>
              <a:rPr lang="sv-SE" dirty="0"/>
              <a:t> av operation </a:t>
            </a:r>
          </a:p>
          <a:p>
            <a:pPr marL="0" lvl="0" indent="0" algn="l" rtl="0">
              <a:lnSpc>
                <a:spcPct val="100000"/>
              </a:lnSpc>
              <a:spcBef>
                <a:spcPts val="0"/>
              </a:spcBef>
              <a:spcAft>
                <a:spcPts val="0"/>
              </a:spcAft>
              <a:buNone/>
            </a:pPr>
            <a:endParaRPr lang="sv-SE" dirty="0"/>
          </a:p>
          <a:p>
            <a:pPr marL="0" lvl="0" indent="0" algn="l" rtl="0">
              <a:lnSpc>
                <a:spcPct val="100000"/>
              </a:lnSpc>
              <a:spcBef>
                <a:spcPts val="0"/>
              </a:spcBef>
              <a:spcAft>
                <a:spcPts val="0"/>
              </a:spcAft>
              <a:buNone/>
            </a:pPr>
            <a:r>
              <a:rPr lang="sv-SE" dirty="0"/>
              <a:t>V 23</a:t>
            </a:r>
          </a:p>
          <a:p>
            <a:pPr marL="0" lvl="0" indent="0" algn="l" rtl="0">
              <a:lnSpc>
                <a:spcPct val="100000"/>
              </a:lnSpc>
              <a:spcBef>
                <a:spcPts val="0"/>
              </a:spcBef>
              <a:spcAft>
                <a:spcPts val="0"/>
              </a:spcAft>
              <a:buNone/>
            </a:pPr>
            <a:r>
              <a:rPr lang="sv-SE" dirty="0"/>
              <a:t>V 24 </a:t>
            </a:r>
          </a:p>
          <a:p>
            <a:pPr marL="0" lvl="0" indent="0" algn="l" rtl="0">
              <a:lnSpc>
                <a:spcPct val="100000"/>
              </a:lnSpc>
              <a:spcBef>
                <a:spcPts val="0"/>
              </a:spcBef>
              <a:spcAft>
                <a:spcPts val="0"/>
              </a:spcAft>
              <a:buNone/>
            </a:pPr>
            <a:r>
              <a:rPr lang="sv-SE" dirty="0"/>
              <a:t>V25</a:t>
            </a:r>
          </a:p>
          <a:p>
            <a:pPr marL="0" lvl="0" indent="0" algn="l" rtl="0">
              <a:lnSpc>
                <a:spcPct val="100000"/>
              </a:lnSpc>
              <a:spcBef>
                <a:spcPts val="0"/>
              </a:spcBef>
              <a:spcAft>
                <a:spcPts val="0"/>
              </a:spcAft>
              <a:buNone/>
            </a:pPr>
            <a:endParaRPr lang="sv-SE" dirty="0"/>
          </a:p>
          <a:p>
            <a:pPr marL="0" lvl="0" indent="0" algn="l" rtl="0">
              <a:lnSpc>
                <a:spcPct val="100000"/>
              </a:lnSpc>
              <a:spcBef>
                <a:spcPts val="0"/>
              </a:spcBef>
              <a:spcAft>
                <a:spcPts val="0"/>
              </a:spcAft>
              <a:buNone/>
            </a:pPr>
            <a:endParaRPr dirty="0"/>
          </a:p>
        </p:txBody>
      </p:sp>
      <p:sp>
        <p:nvSpPr>
          <p:cNvPr id="110" name="Google Shape;110;p1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sv-SE" dirty="0"/>
              <a:t>På träningar:</a:t>
            </a:r>
          </a:p>
          <a:p>
            <a:pPr marL="0" lvl="0" indent="0" algn="l" rtl="0">
              <a:spcBef>
                <a:spcPts val="0"/>
              </a:spcBef>
              <a:spcAft>
                <a:spcPts val="1200"/>
              </a:spcAft>
              <a:buNone/>
            </a:pPr>
            <a:r>
              <a:rPr lang="sv-SE" dirty="0"/>
              <a:t>Plocka in bollar, koner etc. </a:t>
            </a:r>
          </a:p>
          <a:p>
            <a:pPr marL="0" lvl="0" indent="0" algn="l" rtl="0">
              <a:spcBef>
                <a:spcPts val="0"/>
              </a:spcBef>
              <a:spcAft>
                <a:spcPts val="1200"/>
              </a:spcAft>
              <a:buNone/>
            </a:pPr>
            <a:r>
              <a:rPr lang="sv-SE" dirty="0"/>
              <a:t>Knyta skor, snyta näsor, se till att barnen dricker och har solkräm. </a:t>
            </a:r>
          </a:p>
          <a:p>
            <a:pPr marL="0" lvl="0" indent="0" algn="l" rtl="0">
              <a:spcBef>
                <a:spcPts val="0"/>
              </a:spcBef>
              <a:spcAft>
                <a:spcPts val="1200"/>
              </a:spcAft>
              <a:buNone/>
            </a:pPr>
            <a:endParaRPr lang="sv-SE" dirty="0"/>
          </a:p>
          <a:p>
            <a:pPr marL="0" lvl="0" indent="0" algn="l" rtl="0">
              <a:spcBef>
                <a:spcPts val="0"/>
              </a:spcBef>
              <a:spcAft>
                <a:spcPts val="1200"/>
              </a:spcAft>
              <a:buNone/>
            </a:pPr>
            <a:endParaRPr lang="sv-SE" dirty="0"/>
          </a:p>
          <a:p>
            <a:pPr marL="0" lvl="0" indent="0" algn="l" rtl="0">
              <a:spcBef>
                <a:spcPts val="0"/>
              </a:spcBef>
              <a:spcAft>
                <a:spcPts val="1200"/>
              </a:spcAft>
              <a:buNone/>
            </a:pPr>
            <a:r>
              <a:rPr lang="sv-SE" dirty="0"/>
              <a:t>Valberedning?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dirty="0"/>
              <a:t>Våra förväningar på dig och ditt barn: </a:t>
            </a:r>
            <a:endParaRPr dirty="0"/>
          </a:p>
        </p:txBody>
      </p:sp>
      <p:sp>
        <p:nvSpPr>
          <p:cNvPr id="116" name="Google Shape;116;p2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sv" dirty="0"/>
              <a:t>Komma i tid</a:t>
            </a:r>
            <a:endParaRPr dirty="0"/>
          </a:p>
          <a:p>
            <a:pPr marL="457200" lvl="0" indent="-317500" algn="l" rtl="0">
              <a:spcBef>
                <a:spcPts val="0"/>
              </a:spcBef>
              <a:spcAft>
                <a:spcPts val="0"/>
              </a:spcAft>
              <a:buSzPts val="1400"/>
              <a:buChar char="●"/>
            </a:pPr>
            <a:r>
              <a:rPr lang="sv" dirty="0"/>
              <a:t>Har du ett barn med speciella behov, att du kommuniserar det med oss ledare så att vi kan möta barnet på bästa sätt. Om vi ser behov av att du finns som stöd under träningarna, ber vi om ditt stöd av det. </a:t>
            </a:r>
            <a:endParaRPr dirty="0"/>
          </a:p>
          <a:p>
            <a:pPr marL="457200" lvl="0" indent="-317500" algn="l" rtl="0">
              <a:spcBef>
                <a:spcPts val="0"/>
              </a:spcBef>
              <a:spcAft>
                <a:spcPts val="0"/>
              </a:spcAft>
              <a:buSzPts val="1400"/>
              <a:buChar char="●"/>
            </a:pPr>
            <a:r>
              <a:rPr lang="sv" dirty="0"/>
              <a:t>Fairplay - du som förälder stöttar som en förälder (hejar på ALLA m.m.) </a:t>
            </a:r>
            <a:endParaRPr dirty="0"/>
          </a:p>
          <a:p>
            <a:pPr marL="457200" lvl="0" indent="-317500" algn="l" rtl="0">
              <a:spcBef>
                <a:spcPts val="0"/>
              </a:spcBef>
              <a:spcAft>
                <a:spcPts val="0"/>
              </a:spcAft>
              <a:buSzPts val="1400"/>
              <a:buChar char="●"/>
            </a:pPr>
            <a:r>
              <a:rPr lang="sv" dirty="0"/>
              <a:t>Du coachar inte ditt barn under träning och sammandrag, du finns där som en vuxen och tröstar och peppar. </a:t>
            </a:r>
            <a:endParaRPr dirty="0"/>
          </a:p>
        </p:txBody>
      </p:sp>
      <p:sp>
        <p:nvSpPr>
          <p:cNvPr id="117" name="Google Shape;117;p2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sv-SE" dirty="0"/>
              <a:t>Anmäla i </a:t>
            </a:r>
            <a:r>
              <a:rPr lang="sv-SE" dirty="0" err="1"/>
              <a:t>appen</a:t>
            </a:r>
            <a:endParaRPr lang="sv-SE" dirty="0"/>
          </a:p>
          <a:p>
            <a:pPr marL="457200" lvl="0" indent="-317500" algn="l" rtl="0">
              <a:spcBef>
                <a:spcPts val="0"/>
              </a:spcBef>
              <a:spcAft>
                <a:spcPts val="0"/>
              </a:spcAft>
              <a:buSzPts val="1400"/>
              <a:buChar char="●"/>
            </a:pPr>
            <a:r>
              <a:rPr lang="sv-SE" dirty="0"/>
              <a:t>Vill ni inte synas på FB säg till. </a:t>
            </a:r>
          </a:p>
          <a:p>
            <a:pPr marL="457200" lvl="0" indent="-317500" algn="l" rtl="0">
              <a:spcBef>
                <a:spcPts val="0"/>
              </a:spcBef>
              <a:spcAft>
                <a:spcPts val="0"/>
              </a:spcAft>
              <a:buSzPts val="1400"/>
              <a:buChar char="●"/>
            </a:pPr>
            <a:r>
              <a:rPr lang="sv-SE" dirty="0"/>
              <a:t>Se till att barnet får redan nu en förståelse med vikten av äta och fylla på Energi och nyttiga mellanmål. </a:t>
            </a:r>
          </a:p>
          <a:p>
            <a:pPr marL="457200" lvl="0" indent="-317500" algn="l" rtl="0">
              <a:spcBef>
                <a:spcPts val="0"/>
              </a:spcBef>
              <a:spcAft>
                <a:spcPts val="0"/>
              </a:spcAft>
              <a:buSzPts val="1400"/>
              <a:buChar char="●"/>
            </a:pPr>
            <a:r>
              <a:rPr lang="sv-SE" dirty="0"/>
              <a:t>Prata hemma om hur man är en schysst kompis. </a:t>
            </a:r>
          </a:p>
          <a:p>
            <a:pPr marL="457200" lvl="0" indent="-317500" algn="l" rtl="0">
              <a:spcBef>
                <a:spcPts val="0"/>
              </a:spcBef>
              <a:spcAft>
                <a:spcPts val="0"/>
              </a:spcAft>
              <a:buSzPts val="1400"/>
              <a:buChar char="●"/>
            </a:pPr>
            <a:r>
              <a:rPr lang="sv-SE" dirty="0"/>
              <a:t>Att vi är ett lag och tränar tillsammans för att bli så bra som möjligt</a:t>
            </a:r>
          </a:p>
          <a:p>
            <a:pPr marL="139700" lvl="0" indent="0" algn="l" rtl="0">
              <a:spcBef>
                <a:spcPts val="0"/>
              </a:spcBef>
              <a:spcAft>
                <a:spcPts val="0"/>
              </a:spcAft>
              <a:buSzPts val="1400"/>
              <a:buNone/>
            </a:pPr>
            <a:endParaRPr lang="sv-SE" dirty="0"/>
          </a:p>
          <a:p>
            <a:pPr marL="457200" lvl="0" indent="-317500" algn="l" rtl="0">
              <a:spcBef>
                <a:spcPts val="0"/>
              </a:spcBef>
              <a:spcAft>
                <a:spcPts val="0"/>
              </a:spcAft>
              <a:buSzPts val="1400"/>
              <a:buChar char="●"/>
            </a:pPr>
            <a:endParaRPr lang="sv-SE" dirty="0"/>
          </a:p>
          <a:p>
            <a:pPr marL="457200" lvl="0" indent="-317500" algn="l" rtl="0">
              <a:spcBef>
                <a:spcPts val="0"/>
              </a:spcBef>
              <a:spcAft>
                <a:spcPts val="0"/>
              </a:spcAft>
              <a:buSzPts val="1400"/>
              <a:buChar char="●"/>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87900" y="1110475"/>
            <a:ext cx="8368200" cy="686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sv" dirty="0"/>
              <a:t>Era förväningar på oss? </a:t>
            </a:r>
            <a:endParaRPr dirty="0"/>
          </a:p>
          <a:p>
            <a:pPr marL="0" lvl="0" indent="0" algn="ctr" rtl="0">
              <a:spcBef>
                <a:spcPts val="0"/>
              </a:spcBef>
              <a:spcAft>
                <a:spcPts val="0"/>
              </a:spcAft>
              <a:buNone/>
            </a:pPr>
            <a:r>
              <a:rPr lang="sv" dirty="0"/>
              <a:t>Vad är viktigt för att du och ditt barn ska uppskatta Aspö IF?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2500104" y="394854"/>
            <a:ext cx="3775391" cy="804689"/>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sv" dirty="0"/>
              <a:t>Sammandrag 2025</a:t>
            </a:r>
            <a:endParaRPr dirty="0"/>
          </a:p>
        </p:txBody>
      </p:sp>
      <p:sp>
        <p:nvSpPr>
          <p:cNvPr id="148" name="Google Shape;148;p25"/>
          <p:cNvSpPr txBox="1">
            <a:spLocks noGrp="1"/>
          </p:cNvSpPr>
          <p:nvPr>
            <p:ph type="body" idx="1"/>
          </p:nvPr>
        </p:nvSpPr>
        <p:spPr>
          <a:xfrm>
            <a:off x="439913" y="1427766"/>
            <a:ext cx="2901105" cy="142476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sv-SE" dirty="0"/>
              <a:t>25 Maj Järna</a:t>
            </a:r>
          </a:p>
          <a:p>
            <a:pPr marL="0" lvl="0" indent="0" algn="l" rtl="0">
              <a:spcBef>
                <a:spcPts val="0"/>
              </a:spcBef>
              <a:spcAft>
                <a:spcPts val="0"/>
              </a:spcAft>
              <a:buNone/>
            </a:pPr>
            <a:r>
              <a:rPr lang="sv-SE" dirty="0"/>
              <a:t>15 Juni Stallarholmen</a:t>
            </a:r>
          </a:p>
          <a:p>
            <a:pPr marL="0" lvl="0" indent="0" algn="l" rtl="0">
              <a:spcBef>
                <a:spcPts val="0"/>
              </a:spcBef>
              <a:spcAft>
                <a:spcPts val="0"/>
              </a:spcAft>
              <a:buNone/>
            </a:pPr>
            <a:r>
              <a:rPr lang="sv-SE" dirty="0"/>
              <a:t>24 Augusti Södertälje</a:t>
            </a:r>
          </a:p>
          <a:p>
            <a:pPr marL="0" lvl="0" indent="0" algn="l" rtl="0">
              <a:spcBef>
                <a:spcPts val="0"/>
              </a:spcBef>
              <a:spcAft>
                <a:spcPts val="0"/>
              </a:spcAft>
              <a:buNone/>
            </a:pPr>
            <a:r>
              <a:rPr lang="sv-SE" dirty="0"/>
              <a:t>13 september</a:t>
            </a:r>
          </a:p>
          <a:p>
            <a:pPr marL="0" lvl="0" indent="0" algn="l" rtl="0">
              <a:spcBef>
                <a:spcPts val="0"/>
              </a:spcBef>
              <a:spcAft>
                <a:spcPts val="0"/>
              </a:spcAft>
              <a:buNone/>
            </a:pPr>
            <a:endParaRPr dirty="0"/>
          </a:p>
        </p:txBody>
      </p:sp>
      <p:sp>
        <p:nvSpPr>
          <p:cNvPr id="149" name="Google Shape;149;p2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sv-SE" dirty="0"/>
              <a:t>Regler;</a:t>
            </a:r>
          </a:p>
          <a:p>
            <a:pPr marL="0" lvl="0" indent="0" algn="l" rtl="0">
              <a:spcBef>
                <a:spcPts val="0"/>
              </a:spcBef>
              <a:spcAft>
                <a:spcPts val="0"/>
              </a:spcAft>
              <a:buNone/>
            </a:pPr>
            <a:r>
              <a:rPr lang="sv-SE" dirty="0" err="1"/>
              <a:t>Bollstrl</a:t>
            </a:r>
            <a:r>
              <a:rPr lang="sv-SE" dirty="0"/>
              <a:t> 3</a:t>
            </a:r>
          </a:p>
          <a:p>
            <a:pPr marL="0" lvl="0" indent="0" algn="l" rtl="0">
              <a:spcBef>
                <a:spcPts val="0"/>
              </a:spcBef>
              <a:spcAft>
                <a:spcPts val="0"/>
              </a:spcAft>
              <a:buNone/>
            </a:pPr>
            <a:r>
              <a:rPr lang="sv-SE" dirty="0"/>
              <a:t>3 mot 3 utan målvakt</a:t>
            </a:r>
          </a:p>
          <a:p>
            <a:pPr marL="0" lvl="0" indent="0" algn="l" rtl="0">
              <a:spcBef>
                <a:spcPts val="0"/>
              </a:spcBef>
              <a:spcAft>
                <a:spcPts val="0"/>
              </a:spcAft>
              <a:buNone/>
            </a:pPr>
            <a:r>
              <a:rPr lang="sv-SE" dirty="0"/>
              <a:t>Spelplanen är 10x 15x med </a:t>
            </a:r>
            <a:r>
              <a:rPr lang="sv-SE" dirty="0" err="1"/>
              <a:t>sarg,mål</a:t>
            </a:r>
            <a:r>
              <a:rPr lang="sv-SE" dirty="0"/>
              <a:t> </a:t>
            </a:r>
          </a:p>
          <a:p>
            <a:pPr marL="0" lvl="0" indent="0" algn="l" rtl="0">
              <a:spcBef>
                <a:spcPts val="0"/>
              </a:spcBef>
              <a:spcAft>
                <a:spcPts val="0"/>
              </a:spcAft>
              <a:buNone/>
            </a:pPr>
            <a:r>
              <a:rPr lang="sv-SE" dirty="0"/>
              <a:t>Man räknar inga poäng. </a:t>
            </a:r>
          </a:p>
          <a:p>
            <a:pPr marL="0" lvl="0" indent="0" algn="l" rtl="0">
              <a:spcBef>
                <a:spcPts val="0"/>
              </a:spcBef>
              <a:spcAft>
                <a:spcPts val="0"/>
              </a:spcAft>
              <a:buNone/>
            </a:pPr>
            <a:r>
              <a:rPr lang="sv-SE" dirty="0"/>
              <a:t>Ligger man under med 4mål får man ta in en till spelare. </a:t>
            </a:r>
          </a:p>
          <a:p>
            <a:pPr marL="0" lvl="0" indent="0" algn="l" rtl="0">
              <a:spcBef>
                <a:spcPts val="0"/>
              </a:spcBef>
              <a:spcAft>
                <a:spcPts val="0"/>
              </a:spcAft>
              <a:buNone/>
            </a:pPr>
            <a:r>
              <a:rPr lang="sv-SE" dirty="0"/>
              <a:t>Inga inkast</a:t>
            </a:r>
          </a:p>
          <a:p>
            <a:pPr marL="0" lvl="0" indent="0" algn="l" rtl="0">
              <a:spcBef>
                <a:spcPts val="0"/>
              </a:spcBef>
              <a:spcAft>
                <a:spcPts val="0"/>
              </a:spcAft>
              <a:buNone/>
            </a:pPr>
            <a:r>
              <a:rPr lang="sv-SE" dirty="0"/>
              <a:t>Inga nickningar</a:t>
            </a:r>
          </a:p>
          <a:p>
            <a:pPr marL="0" lvl="0" indent="0" algn="l" rtl="0">
              <a:spcBef>
                <a:spcPts val="0"/>
              </a:spcBef>
              <a:spcAft>
                <a:spcPts val="0"/>
              </a:spcAft>
              <a:buNone/>
            </a:pPr>
            <a:r>
              <a:rPr lang="sv-SE" dirty="0"/>
              <a:t>Man startar från mittlinjen. </a:t>
            </a:r>
          </a:p>
          <a:p>
            <a:pPr marL="0" lvl="0" indent="0" algn="l" rtl="0">
              <a:spcBef>
                <a:spcPts val="0"/>
              </a:spcBef>
              <a:spcAft>
                <a:spcPts val="0"/>
              </a:spcAft>
              <a:buNone/>
            </a:pPr>
            <a:r>
              <a:rPr lang="sv-SE" dirty="0"/>
              <a:t>Fotbollskor + skydd </a:t>
            </a:r>
          </a:p>
          <a:p>
            <a:pPr marL="0" lvl="0" indent="0" algn="l" rtl="0">
              <a:spcBef>
                <a:spcPts val="0"/>
              </a:spcBef>
              <a:spcAft>
                <a:spcPts val="0"/>
              </a:spcAft>
              <a:buNone/>
            </a:pPr>
            <a:r>
              <a:rPr lang="sv-SE" dirty="0"/>
              <a:t>En dag med gemenskap och känslor</a:t>
            </a:r>
          </a:p>
          <a:p>
            <a:pPr marL="0" lvl="0" indent="0" algn="l" rtl="0">
              <a:spcBef>
                <a:spcPts val="0"/>
              </a:spcBef>
              <a:spcAft>
                <a:spcPts val="0"/>
              </a:spcAft>
              <a:buNone/>
            </a:pPr>
            <a:r>
              <a:rPr lang="sv-SE" dirty="0"/>
              <a:t>Fyll på med Energi under dagen. </a:t>
            </a:r>
          </a:p>
          <a:p>
            <a:pPr marL="0" lvl="0" indent="0" algn="l" rtl="0">
              <a:spcBef>
                <a:spcPts val="0"/>
              </a:spcBef>
              <a:spcAft>
                <a:spcPts val="0"/>
              </a:spcAft>
              <a:buNone/>
            </a:pPr>
            <a:r>
              <a:rPr lang="sv-SE" dirty="0"/>
              <a:t>Vi är ett år yngre </a:t>
            </a:r>
            <a:r>
              <a:rPr lang="sv-SE"/>
              <a:t>än många lag. </a:t>
            </a:r>
            <a:endParaRPr lang="sv-SE" dirty="0"/>
          </a:p>
          <a:p>
            <a:pPr marL="0" lvl="0" indent="0" algn="l" rtl="0">
              <a:spcBef>
                <a:spcPts val="0"/>
              </a:spcBef>
              <a:spcAft>
                <a:spcPts val="0"/>
              </a:spcAft>
              <a:buNone/>
            </a:pPr>
            <a:endParaRPr lang="sv-SE" dirty="0"/>
          </a:p>
          <a:p>
            <a:pPr marL="0" lvl="0" indent="0" algn="l" rtl="0">
              <a:spcBef>
                <a:spcPts val="0"/>
              </a:spcBef>
              <a:spcAft>
                <a:spcPts val="0"/>
              </a:spcAft>
              <a:buNone/>
            </a:pPr>
            <a:endParaRPr lang="sv-SE" dirty="0"/>
          </a:p>
          <a:p>
            <a:pPr marL="0" lvl="0" indent="0" algn="l" rtl="0">
              <a:spcBef>
                <a:spcPts val="0"/>
              </a:spcBef>
              <a:spcAft>
                <a:spcPts val="0"/>
              </a:spcAft>
              <a:buNone/>
            </a:pPr>
            <a:endParaRPr lang="sv-SE" dirty="0"/>
          </a:p>
          <a:p>
            <a:pPr marL="0" lvl="0" indent="0" algn="l" rtl="0">
              <a:spcBef>
                <a:spcPts val="0"/>
              </a:spcBef>
              <a:spcAft>
                <a:spcPts val="0"/>
              </a:spcAft>
              <a:buNone/>
            </a:pPr>
            <a:endParaRPr lang="sv-SE" dirty="0"/>
          </a:p>
        </p:txBody>
      </p:sp>
      <p:pic>
        <p:nvPicPr>
          <p:cNvPr id="3" name="Bildobjekt 2">
            <a:extLst>
              <a:ext uri="{FF2B5EF4-FFF2-40B4-BE49-F238E27FC236}">
                <a16:creationId xmlns:a16="http://schemas.microsoft.com/office/drawing/2014/main" id="{3329CE9D-4221-09CC-6FDA-E50AD8825C1A}"/>
              </a:ext>
            </a:extLst>
          </p:cNvPr>
          <p:cNvPicPr>
            <a:picLocks noChangeAspect="1"/>
          </p:cNvPicPr>
          <p:nvPr/>
        </p:nvPicPr>
        <p:blipFill>
          <a:blip r:embed="rId3"/>
          <a:stretch>
            <a:fillRect/>
          </a:stretch>
        </p:blipFill>
        <p:spPr>
          <a:xfrm>
            <a:off x="439913" y="2767423"/>
            <a:ext cx="3525519" cy="2084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387900" y="458025"/>
            <a:ext cx="2450550" cy="59925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sv" dirty="0"/>
              <a:t>Kläder</a:t>
            </a:r>
            <a:endParaRPr dirty="0"/>
          </a:p>
        </p:txBody>
      </p:sp>
      <p:sp>
        <p:nvSpPr>
          <p:cNvPr id="155" name="Google Shape;155;p26"/>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sv"/>
              <a:t>Det är helt valfritt om man vill beställa personliga kläder.</a:t>
            </a:r>
            <a:endParaRPr/>
          </a:p>
          <a:p>
            <a:pPr marL="0" lvl="0" indent="0" algn="l" rtl="0">
              <a:spcBef>
                <a:spcPts val="1200"/>
              </a:spcBef>
              <a:spcAft>
                <a:spcPts val="0"/>
              </a:spcAft>
              <a:buNone/>
            </a:pPr>
            <a:r>
              <a:rPr lang="sv"/>
              <a:t>Det här finns att beställa:</a:t>
            </a:r>
            <a:endParaRPr/>
          </a:p>
          <a:p>
            <a:pPr marL="0" lvl="0" indent="0" algn="l" rtl="0">
              <a:spcBef>
                <a:spcPts val="1200"/>
              </a:spcBef>
              <a:spcAft>
                <a:spcPts val="0"/>
              </a:spcAft>
              <a:buNone/>
            </a:pPr>
            <a:r>
              <a:rPr lang="sv"/>
              <a:t>Overall med namn på rygg (långbyxor och jacka) </a:t>
            </a:r>
            <a:r>
              <a:rPr lang="sv" sz="1500" b="1"/>
              <a:t>622kr</a:t>
            </a:r>
            <a:endParaRPr sz="1500" b="1"/>
          </a:p>
          <a:p>
            <a:pPr marL="0" lvl="0" indent="0" algn="l" rtl="0">
              <a:spcBef>
                <a:spcPts val="1200"/>
              </a:spcBef>
              <a:spcAft>
                <a:spcPts val="0"/>
              </a:spcAft>
              <a:buNone/>
            </a:pPr>
            <a:r>
              <a:rPr lang="sv"/>
              <a:t>Matchkläder med namn på ryggen (shorts, strumpor, matchtröja)</a:t>
            </a:r>
            <a:r>
              <a:rPr lang="sv" sz="1500" b="1"/>
              <a:t> 517kr</a:t>
            </a:r>
            <a:endParaRPr sz="1500" b="1"/>
          </a:p>
          <a:p>
            <a:pPr marL="0" lvl="0" indent="0" algn="l" rtl="0">
              <a:spcBef>
                <a:spcPts val="1200"/>
              </a:spcBef>
              <a:spcAft>
                <a:spcPts val="1200"/>
              </a:spcAft>
              <a:buNone/>
            </a:pPr>
            <a:r>
              <a:rPr lang="sv"/>
              <a:t>Man behöver inte beställa något, det finns matchkläder att låna (säg till oss ledare i så fall så att vi tar med oss till matcherna)</a:t>
            </a:r>
            <a:endParaRPr/>
          </a:p>
        </p:txBody>
      </p:sp>
      <p:sp>
        <p:nvSpPr>
          <p:cNvPr id="156" name="Google Shape;156;p26"/>
          <p:cNvSpPr txBox="1">
            <a:spLocks noGrp="1"/>
          </p:cNvSpPr>
          <p:nvPr>
            <p:ph type="body" idx="2"/>
          </p:nvPr>
        </p:nvSpPr>
        <p:spPr>
          <a:xfrm>
            <a:off x="4476750" y="299200"/>
            <a:ext cx="3999900" cy="41838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sv-SE" b="1" dirty="0">
                <a:solidFill>
                  <a:schemeClr val="bg1">
                    <a:lumMod val="50000"/>
                  </a:schemeClr>
                </a:solidFill>
              </a:rPr>
              <a:t>Beställt kläder och mottagit:</a:t>
            </a:r>
          </a:p>
          <a:p>
            <a:pPr marL="0" lvl="0" indent="0" algn="ctr" rtl="0">
              <a:spcBef>
                <a:spcPts val="0"/>
              </a:spcBef>
              <a:spcAft>
                <a:spcPts val="0"/>
              </a:spcAft>
              <a:buNone/>
            </a:pPr>
            <a:r>
              <a:rPr lang="sv-SE" dirty="0">
                <a:solidFill>
                  <a:schemeClr val="bg1">
                    <a:lumMod val="50000"/>
                  </a:schemeClr>
                </a:solidFill>
              </a:rPr>
              <a:t>Sam</a:t>
            </a:r>
          </a:p>
          <a:p>
            <a:pPr marL="0" lvl="0" indent="0" algn="ctr" rtl="0">
              <a:spcBef>
                <a:spcPts val="0"/>
              </a:spcBef>
              <a:spcAft>
                <a:spcPts val="0"/>
              </a:spcAft>
              <a:buNone/>
            </a:pPr>
            <a:r>
              <a:rPr lang="sv-SE" dirty="0">
                <a:solidFill>
                  <a:schemeClr val="bg1">
                    <a:lumMod val="50000"/>
                  </a:schemeClr>
                </a:solidFill>
              </a:rPr>
              <a:t>Florens</a:t>
            </a:r>
          </a:p>
          <a:p>
            <a:pPr marL="0" lvl="0" indent="0" algn="ctr" rtl="0">
              <a:spcBef>
                <a:spcPts val="0"/>
              </a:spcBef>
              <a:spcAft>
                <a:spcPts val="0"/>
              </a:spcAft>
              <a:buNone/>
            </a:pPr>
            <a:r>
              <a:rPr lang="sv-SE" dirty="0">
                <a:solidFill>
                  <a:schemeClr val="bg1">
                    <a:lumMod val="50000"/>
                  </a:schemeClr>
                </a:solidFill>
              </a:rPr>
              <a:t>August</a:t>
            </a:r>
          </a:p>
          <a:p>
            <a:pPr marL="0" lvl="0" indent="0" algn="ctr" rtl="0">
              <a:spcBef>
                <a:spcPts val="0"/>
              </a:spcBef>
              <a:spcAft>
                <a:spcPts val="0"/>
              </a:spcAft>
              <a:buNone/>
            </a:pPr>
            <a:r>
              <a:rPr lang="sv-SE" dirty="0">
                <a:solidFill>
                  <a:schemeClr val="bg1">
                    <a:lumMod val="50000"/>
                  </a:schemeClr>
                </a:solidFill>
              </a:rPr>
              <a:t>Hugo</a:t>
            </a:r>
          </a:p>
          <a:p>
            <a:pPr marL="0" lvl="0" indent="0" algn="ctr" rtl="0">
              <a:spcBef>
                <a:spcPts val="0"/>
              </a:spcBef>
              <a:spcAft>
                <a:spcPts val="0"/>
              </a:spcAft>
              <a:buNone/>
            </a:pPr>
            <a:r>
              <a:rPr lang="sv-SE" dirty="0">
                <a:solidFill>
                  <a:schemeClr val="bg1">
                    <a:lumMod val="50000"/>
                  </a:schemeClr>
                </a:solidFill>
              </a:rPr>
              <a:t>Filip Abdul</a:t>
            </a:r>
          </a:p>
          <a:p>
            <a:pPr marL="0" lvl="0" indent="0" algn="ctr" rtl="0">
              <a:spcBef>
                <a:spcPts val="0"/>
              </a:spcBef>
              <a:spcAft>
                <a:spcPts val="0"/>
              </a:spcAft>
              <a:buNone/>
            </a:pPr>
            <a:r>
              <a:rPr lang="sv-SE" dirty="0">
                <a:solidFill>
                  <a:schemeClr val="bg1">
                    <a:lumMod val="50000"/>
                  </a:schemeClr>
                </a:solidFill>
              </a:rPr>
              <a:t>Erik </a:t>
            </a:r>
          </a:p>
          <a:p>
            <a:pPr marL="0" lvl="0" indent="0" algn="ctr" rtl="0">
              <a:spcBef>
                <a:spcPts val="0"/>
              </a:spcBef>
              <a:spcAft>
                <a:spcPts val="0"/>
              </a:spcAft>
              <a:buNone/>
            </a:pPr>
            <a:r>
              <a:rPr lang="sv-SE" dirty="0">
                <a:solidFill>
                  <a:schemeClr val="bg1">
                    <a:lumMod val="50000"/>
                  </a:schemeClr>
                </a:solidFill>
              </a:rPr>
              <a:t>William E</a:t>
            </a:r>
          </a:p>
          <a:p>
            <a:pPr marL="0" lvl="0" indent="0" algn="ctr" rtl="0">
              <a:spcBef>
                <a:spcPts val="0"/>
              </a:spcBef>
              <a:spcAft>
                <a:spcPts val="0"/>
              </a:spcAft>
              <a:buNone/>
            </a:pPr>
            <a:r>
              <a:rPr lang="sv-SE" dirty="0">
                <a:solidFill>
                  <a:schemeClr val="bg1">
                    <a:lumMod val="50000"/>
                  </a:schemeClr>
                </a:solidFill>
              </a:rPr>
              <a:t>Hector</a:t>
            </a:r>
          </a:p>
          <a:p>
            <a:pPr marL="0" lvl="0" indent="0" algn="ctr" rtl="0">
              <a:spcBef>
                <a:spcPts val="0"/>
              </a:spcBef>
              <a:spcAft>
                <a:spcPts val="0"/>
              </a:spcAft>
              <a:buNone/>
            </a:pPr>
            <a:r>
              <a:rPr lang="sv-SE" dirty="0">
                <a:solidFill>
                  <a:schemeClr val="bg1">
                    <a:lumMod val="50000"/>
                  </a:schemeClr>
                </a:solidFill>
              </a:rPr>
              <a:t>Ebbe</a:t>
            </a:r>
          </a:p>
          <a:p>
            <a:pPr marL="0" lvl="0" indent="0" algn="ctr" rtl="0">
              <a:spcBef>
                <a:spcPts val="0"/>
              </a:spcBef>
              <a:spcAft>
                <a:spcPts val="0"/>
              </a:spcAft>
              <a:buNone/>
            </a:pPr>
            <a:endParaRPr lang="sv-SE" dirty="0">
              <a:solidFill>
                <a:schemeClr val="bg1">
                  <a:lumMod val="50000"/>
                </a:schemeClr>
              </a:solidFill>
            </a:endParaRPr>
          </a:p>
          <a:p>
            <a:pPr marL="0" lvl="0" indent="0" algn="ctr" rtl="0">
              <a:spcBef>
                <a:spcPts val="0"/>
              </a:spcBef>
              <a:spcAft>
                <a:spcPts val="0"/>
              </a:spcAft>
              <a:buNone/>
            </a:pPr>
            <a:r>
              <a:rPr lang="sv-SE" b="1" dirty="0">
                <a:solidFill>
                  <a:schemeClr val="bg1">
                    <a:lumMod val="50000"/>
                  </a:schemeClr>
                </a:solidFill>
              </a:rPr>
              <a:t>Beställt men ej fått:</a:t>
            </a:r>
          </a:p>
          <a:p>
            <a:pPr marL="0" lvl="0" indent="0" algn="ctr" rtl="0">
              <a:spcBef>
                <a:spcPts val="0"/>
              </a:spcBef>
              <a:spcAft>
                <a:spcPts val="0"/>
              </a:spcAft>
              <a:buNone/>
            </a:pPr>
            <a:endParaRPr lang="sv-SE" dirty="0">
              <a:solidFill>
                <a:schemeClr val="bg1">
                  <a:lumMod val="50000"/>
                </a:schemeClr>
              </a:solidFill>
            </a:endParaRPr>
          </a:p>
          <a:p>
            <a:pPr marL="0" lvl="0" indent="0" algn="ctr" rtl="0">
              <a:spcBef>
                <a:spcPts val="0"/>
              </a:spcBef>
              <a:spcAft>
                <a:spcPts val="0"/>
              </a:spcAft>
              <a:buNone/>
            </a:pPr>
            <a:r>
              <a:rPr lang="sv-SE" dirty="0">
                <a:solidFill>
                  <a:schemeClr val="bg1">
                    <a:lumMod val="50000"/>
                  </a:schemeClr>
                </a:solidFill>
              </a:rPr>
              <a:t>William M/N ?</a:t>
            </a:r>
          </a:p>
          <a:p>
            <a:pPr marL="0" lvl="0" indent="0" algn="ctr" rtl="0">
              <a:spcBef>
                <a:spcPts val="0"/>
              </a:spcBef>
              <a:spcAft>
                <a:spcPts val="0"/>
              </a:spcAft>
              <a:buNone/>
            </a:pPr>
            <a:endParaRPr lang="sv-SE" dirty="0">
              <a:solidFill>
                <a:schemeClr val="bg1">
                  <a:lumMod val="50000"/>
                </a:schemeClr>
              </a:solidFill>
            </a:endParaRPr>
          </a:p>
          <a:p>
            <a:pPr marL="0" lvl="0" indent="0" algn="ctr" rtl="0">
              <a:spcBef>
                <a:spcPts val="0"/>
              </a:spcBef>
              <a:spcAft>
                <a:spcPts val="0"/>
              </a:spcAft>
              <a:buNone/>
            </a:pPr>
            <a:r>
              <a:rPr lang="sv-SE" b="1" dirty="0">
                <a:solidFill>
                  <a:schemeClr val="bg1">
                    <a:lumMod val="50000"/>
                  </a:schemeClr>
                </a:solidFill>
              </a:rPr>
              <a:t>Nya rutiner så idag beställer vi åt: </a:t>
            </a:r>
          </a:p>
          <a:p>
            <a:pPr marL="0" lvl="0" indent="0" algn="ctr" rtl="0">
              <a:spcBef>
                <a:spcPts val="0"/>
              </a:spcBef>
              <a:spcAft>
                <a:spcPts val="0"/>
              </a:spcAft>
              <a:buNone/>
            </a:pPr>
            <a:endParaRPr lang="sv-SE" dirty="0">
              <a:solidFill>
                <a:schemeClr val="bg1">
                  <a:lumMod val="50000"/>
                </a:schemeClr>
              </a:solidFill>
            </a:endParaRPr>
          </a:p>
          <a:p>
            <a:pPr marL="0" lvl="0" indent="0" algn="ctr" rtl="0">
              <a:spcBef>
                <a:spcPts val="0"/>
              </a:spcBef>
              <a:spcAft>
                <a:spcPts val="0"/>
              </a:spcAft>
              <a:buNone/>
            </a:pPr>
            <a:r>
              <a:rPr lang="sv-SE" dirty="0">
                <a:solidFill>
                  <a:schemeClr val="bg1">
                    <a:lumMod val="50000"/>
                  </a:schemeClr>
                </a:solidFill>
              </a:rPr>
              <a:t>Nikolaj</a:t>
            </a:r>
          </a:p>
          <a:p>
            <a:pPr marL="0" lvl="0" indent="0" algn="ctr" rtl="0">
              <a:spcBef>
                <a:spcPts val="0"/>
              </a:spcBef>
              <a:spcAft>
                <a:spcPts val="0"/>
              </a:spcAft>
              <a:buNone/>
            </a:pPr>
            <a:r>
              <a:rPr lang="sv-SE" dirty="0">
                <a:solidFill>
                  <a:schemeClr val="bg1">
                    <a:lumMod val="50000"/>
                  </a:schemeClr>
                </a:solidFill>
              </a:rPr>
              <a:t>Oswald</a:t>
            </a:r>
          </a:p>
          <a:p>
            <a:pPr marL="0" lvl="0" indent="0" algn="ctr" rtl="0">
              <a:spcBef>
                <a:spcPts val="0"/>
              </a:spcBef>
              <a:spcAft>
                <a:spcPts val="0"/>
              </a:spcAft>
              <a:buNone/>
            </a:pPr>
            <a:endParaRPr lang="sv-SE" dirty="0">
              <a:solidFill>
                <a:schemeClr val="bg1">
                  <a:lumMod val="50000"/>
                </a:schemeClr>
              </a:solidFill>
            </a:endParaRPr>
          </a:p>
          <a:p>
            <a:pPr marL="0" lvl="0" indent="0" algn="ctr" rtl="0">
              <a:spcBef>
                <a:spcPts val="0"/>
              </a:spcBef>
              <a:spcAft>
                <a:spcPts val="0"/>
              </a:spcAft>
              <a:buNone/>
            </a:pPr>
            <a:r>
              <a:rPr lang="sv-SE" dirty="0">
                <a:solidFill>
                  <a:schemeClr val="bg1">
                    <a:lumMod val="50000"/>
                  </a:schemeClr>
                </a:solidFill>
              </a:rPr>
              <a:t> </a:t>
            </a:r>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764</Words>
  <Application>Microsoft Office PowerPoint</Application>
  <PresentationFormat>Bildspel på skärmen (16:9)</PresentationFormat>
  <Paragraphs>114</Paragraphs>
  <Slides>10</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Roboto Slab</vt:lpstr>
      <vt:lpstr>Arial</vt:lpstr>
      <vt:lpstr>Roboto</vt:lpstr>
      <vt:lpstr>Marina</vt:lpstr>
      <vt:lpstr>Föräldrarmöte 2025 2018-2019</vt:lpstr>
      <vt:lpstr>Anmälan: www.laget.se/aspoif/Member (om du anmäler ditt barn får ni de informationsutskick som tränarna skickar till sina lag - så skicka gärna in en anmälan för att inte missa någon information) Kontakt: aspoif@live.se  Tränings- och medlemsavgift fastställs vid årsmötet i maj 2025. 2024 var träningsavgiften 150 kr och medlemsavgiften 150 kr.  Aspö IF är en ideell klubb och all verksamhet bygger på att vi föräldrar i klubben efter förmåga hjälps åt med träning, sammandrag mm - ett roligt sätt att lära känna fler familjer i närområdet!  Föreningens värdegrund: I Aspö IFs verksamhet ska alla barn känna sig välkomna och delaktiga och få delta och utvecklas efter sina egna förutsättningar. Tränare, föräldrar och vuxna i föreningen har fokus på att alla barn känner sig trygga, sedda, utvecklas och har roligt! Föreningen ställer sig bakom idrottsrörelsens värdegrund och ”Barnens spelregler” som tagits fram av riksidrottsförbundet och Bris. https://barnensspelregler.se</vt:lpstr>
      <vt:lpstr>Ledarna</vt:lpstr>
      <vt:lpstr>Laget 2025</vt:lpstr>
      <vt:lpstr>Det här behöver vi hjälp med</vt:lpstr>
      <vt:lpstr>Våra förväningar på dig och ditt barn: </vt:lpstr>
      <vt:lpstr>Era förväningar på oss?  Vad är viktigt för att du och ditt barn ska uppskatta Aspö IF? </vt:lpstr>
      <vt:lpstr>Sammandrag 2025</vt:lpstr>
      <vt:lpstr>Kläder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Östling</dc:creator>
  <cp:lastModifiedBy>Fredrik Östling</cp:lastModifiedBy>
  <cp:revision>3</cp:revision>
  <dcterms:modified xsi:type="dcterms:W3CDTF">2025-05-18T15:02:41Z</dcterms:modified>
</cp:coreProperties>
</file>