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72" r:id="rId3"/>
    <p:sldId id="256" r:id="rId4"/>
    <p:sldId id="257" r:id="rId5"/>
    <p:sldId id="262" r:id="rId6"/>
    <p:sldId id="263" r:id="rId7"/>
    <p:sldId id="264" r:id="rId8"/>
    <p:sldId id="260" r:id="rId9"/>
    <p:sldId id="269" r:id="rId10"/>
    <p:sldId id="261" r:id="rId11"/>
    <p:sldId id="270" r:id="rId12"/>
    <p:sldId id="271" r:id="rId13"/>
    <p:sldId id="273" r:id="rId14"/>
    <p:sldId id="268" r:id="rId1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C21EF0B7-878C-4DB1-B21B-419E05ACDFB7}" type="datetimeFigureOut">
              <a:rPr lang="sv-SE" smtClean="0"/>
              <a:t>2013-09-09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3150297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C21EF0B7-878C-4DB1-B21B-419E05ACDFB7}" type="datetimeFigureOut">
              <a:rPr lang="sv-SE" smtClean="0"/>
              <a:t>2013-09-09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3348432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C21EF0B7-878C-4DB1-B21B-419E05ACDFB7}" type="datetimeFigureOut">
              <a:rPr lang="sv-SE" smtClean="0"/>
              <a:t>2013-09-09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991698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C21EF0B7-878C-4DB1-B21B-419E05ACDFB7}" type="datetimeFigureOut">
              <a:rPr lang="sv-SE" smtClean="0"/>
              <a:t>2013-09-09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4175788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1EF0B7-878C-4DB1-B21B-419E05ACDFB7}" type="datetimeFigureOut">
              <a:rPr lang="sv-SE" smtClean="0"/>
              <a:t>2013-09-09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1164910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C21EF0B7-878C-4DB1-B21B-419E05ACDFB7}" type="datetimeFigureOut">
              <a:rPr lang="sv-SE" smtClean="0"/>
              <a:t>2013-09-09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3631837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C21EF0B7-878C-4DB1-B21B-419E05ACDFB7}" type="datetimeFigureOut">
              <a:rPr lang="sv-SE" smtClean="0"/>
              <a:t>2013-09-09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331296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C21EF0B7-878C-4DB1-B21B-419E05ACDFB7}" type="datetimeFigureOut">
              <a:rPr lang="sv-SE" smtClean="0"/>
              <a:t>2013-09-09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3651094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EF0B7-878C-4DB1-B21B-419E05ACDFB7}" type="datetimeFigureOut">
              <a:rPr lang="sv-SE" smtClean="0"/>
              <a:t>2013-09-09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266200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EF0B7-878C-4DB1-B21B-419E05ACDFB7}" type="datetimeFigureOut">
              <a:rPr lang="sv-SE" smtClean="0"/>
              <a:t>2013-09-09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282077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EF0B7-878C-4DB1-B21B-419E05ACDFB7}" type="datetimeFigureOut">
              <a:rPr lang="sv-SE" smtClean="0"/>
              <a:t>2013-09-09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D5CEB69-0437-4FCD-A0C3-9F0A0D0625E5}" type="slidenum">
              <a:rPr lang="sv-SE" smtClean="0"/>
              <a:t>‹#›</a:t>
            </a:fld>
            <a:endParaRPr lang="sv-SE"/>
          </a:p>
        </p:txBody>
      </p:sp>
    </p:spTree>
    <p:extLst>
      <p:ext uri="{BB962C8B-B14F-4D97-AF65-F5344CB8AC3E}">
        <p14:creationId xmlns:p14="http://schemas.microsoft.com/office/powerpoint/2010/main" val="253210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EF0B7-878C-4DB1-B21B-419E05ACDFB7}" type="datetimeFigureOut">
              <a:rPr lang="sv-SE" smtClean="0"/>
              <a:t>2013-09-09</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CEB69-0437-4FCD-A0C3-9F0A0D0625E5}" type="slidenum">
              <a:rPr lang="sv-SE" smtClean="0"/>
              <a:t>‹#›</a:t>
            </a:fld>
            <a:endParaRPr lang="sv-SE"/>
          </a:p>
        </p:txBody>
      </p:sp>
    </p:spTree>
    <p:extLst>
      <p:ext uri="{BB962C8B-B14F-4D97-AF65-F5344CB8AC3E}">
        <p14:creationId xmlns:p14="http://schemas.microsoft.com/office/powerpoint/2010/main" val="2764357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7" y="234452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Tree>
    <p:extLst>
      <p:ext uri="{BB962C8B-B14F-4D97-AF65-F5344CB8AC3E}">
        <p14:creationId xmlns:p14="http://schemas.microsoft.com/office/powerpoint/2010/main" val="3676724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2" name="TextBox 1"/>
          <p:cNvSpPr txBox="1"/>
          <p:nvPr/>
        </p:nvSpPr>
        <p:spPr>
          <a:xfrm>
            <a:off x="467544" y="2752953"/>
            <a:ext cx="3888432" cy="1754326"/>
          </a:xfrm>
          <a:prstGeom prst="rect">
            <a:avLst/>
          </a:prstGeom>
          <a:noFill/>
        </p:spPr>
        <p:txBody>
          <a:bodyPr wrap="square" rtlCol="0">
            <a:spAutoFit/>
          </a:bodyPr>
          <a:lstStyle/>
          <a:p>
            <a:pPr algn="ctr"/>
            <a:r>
              <a:rPr lang="sv-SE" sz="3600" dirty="0" smtClean="0"/>
              <a:t>Vad betyder det att ge positivt stöd och glädje? </a:t>
            </a:r>
            <a:endParaRPr lang="sv-SE" sz="36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016" y="1484784"/>
            <a:ext cx="3706554" cy="4962494"/>
          </a:xfrm>
          <a:prstGeom prst="rect">
            <a:avLst/>
          </a:prstGeom>
        </p:spPr>
      </p:pic>
    </p:spTree>
    <p:extLst>
      <p:ext uri="{BB962C8B-B14F-4D97-AF65-F5344CB8AC3E}">
        <p14:creationId xmlns:p14="http://schemas.microsoft.com/office/powerpoint/2010/main" val="3874087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5288" y="1916832"/>
            <a:ext cx="6552728" cy="4575447"/>
          </a:xfrm>
          <a:prstGeom prst="rect">
            <a:avLst/>
          </a:prstGeom>
        </p:spPr>
      </p:pic>
      <p:sp>
        <p:nvSpPr>
          <p:cNvPr id="2" name="TextBox 1"/>
          <p:cNvSpPr txBox="1"/>
          <p:nvPr/>
        </p:nvSpPr>
        <p:spPr>
          <a:xfrm>
            <a:off x="3360805" y="1372126"/>
            <a:ext cx="2441694" cy="369332"/>
          </a:xfrm>
          <a:prstGeom prst="rect">
            <a:avLst/>
          </a:prstGeom>
          <a:noFill/>
        </p:spPr>
        <p:txBody>
          <a:bodyPr wrap="none" rtlCol="0">
            <a:spAutoFit/>
          </a:bodyPr>
          <a:lstStyle/>
          <a:p>
            <a:r>
              <a:rPr lang="sv-SE" dirty="0" smtClean="0"/>
              <a:t>Hur kan man ge beröm?</a:t>
            </a:r>
            <a:endParaRPr lang="sv-SE" dirty="0"/>
          </a:p>
        </p:txBody>
      </p:sp>
    </p:spTree>
    <p:extLst>
      <p:ext uri="{BB962C8B-B14F-4D97-AF65-F5344CB8AC3E}">
        <p14:creationId xmlns:p14="http://schemas.microsoft.com/office/powerpoint/2010/main" val="277605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613" y="2310701"/>
            <a:ext cx="8388424" cy="2400203"/>
          </a:xfrm>
          <a:prstGeom prst="rect">
            <a:avLst/>
          </a:prstGeom>
        </p:spPr>
      </p:pic>
    </p:spTree>
    <p:extLst>
      <p:ext uri="{BB962C8B-B14F-4D97-AF65-F5344CB8AC3E}">
        <p14:creationId xmlns:p14="http://schemas.microsoft.com/office/powerpoint/2010/main" val="3926206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62" name="TextBox 61"/>
          <p:cNvSpPr txBox="1"/>
          <p:nvPr/>
        </p:nvSpPr>
        <p:spPr>
          <a:xfrm>
            <a:off x="1313697" y="1764456"/>
            <a:ext cx="6924755" cy="1200329"/>
          </a:xfrm>
          <a:prstGeom prst="rect">
            <a:avLst/>
          </a:prstGeom>
          <a:noFill/>
        </p:spPr>
        <p:txBody>
          <a:bodyPr wrap="square" rtlCol="0">
            <a:spAutoFit/>
          </a:bodyPr>
          <a:lstStyle/>
          <a:p>
            <a:r>
              <a:rPr lang="sv-SE" sz="2400" b="1" dirty="0" smtClean="0">
                <a:solidFill>
                  <a:prstClr val="black"/>
                </a:solidFill>
              </a:rPr>
              <a:t>Vad gör man när man vill man är väldigt missnöjd med någonting och som en föräldrar man vill diskutera detta med en av ledarna för laget?</a:t>
            </a:r>
          </a:p>
        </p:txBody>
      </p:sp>
      <p:sp>
        <p:nvSpPr>
          <p:cNvPr id="5" name="TextBox 4"/>
          <p:cNvSpPr txBox="1"/>
          <p:nvPr/>
        </p:nvSpPr>
        <p:spPr>
          <a:xfrm>
            <a:off x="1305289" y="3356992"/>
            <a:ext cx="6723096" cy="1938992"/>
          </a:xfrm>
          <a:prstGeom prst="rect">
            <a:avLst/>
          </a:prstGeom>
          <a:noFill/>
        </p:spPr>
        <p:txBody>
          <a:bodyPr wrap="square" rtlCol="0">
            <a:spAutoFit/>
          </a:bodyPr>
          <a:lstStyle/>
          <a:p>
            <a:r>
              <a:rPr lang="sv-SE" sz="2400" b="1" dirty="0" smtClean="0">
                <a:solidFill>
                  <a:prstClr val="black"/>
                </a:solidFill>
              </a:rPr>
              <a:t>Då vill vi att man avvaktar en tid, helst en dag (24 timmarsregeln), för att låta känslor och tankar sätta sig. Efter detta kan man i lugn och ro ta kontakt och diskutera detta man vill. Ledarna vill ha en bra och öppet kommunikation med föräldrar!</a:t>
            </a:r>
          </a:p>
        </p:txBody>
      </p:sp>
    </p:spTree>
    <p:extLst>
      <p:ext uri="{BB962C8B-B14F-4D97-AF65-F5344CB8AC3E}">
        <p14:creationId xmlns:p14="http://schemas.microsoft.com/office/powerpoint/2010/main" val="175726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2"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2" name="TextBox 1"/>
          <p:cNvSpPr txBox="1"/>
          <p:nvPr/>
        </p:nvSpPr>
        <p:spPr>
          <a:xfrm>
            <a:off x="3203848" y="2752953"/>
            <a:ext cx="2445626" cy="1200329"/>
          </a:xfrm>
          <a:prstGeom prst="rect">
            <a:avLst/>
          </a:prstGeom>
          <a:noFill/>
        </p:spPr>
        <p:txBody>
          <a:bodyPr wrap="square" rtlCol="0">
            <a:spAutoFit/>
          </a:bodyPr>
          <a:lstStyle/>
          <a:p>
            <a:pPr algn="ctr"/>
            <a:r>
              <a:rPr lang="sv-SE" sz="3600" dirty="0" smtClean="0"/>
              <a:t>Frågor och Diskussion</a:t>
            </a:r>
            <a:endParaRPr lang="sv-SE" sz="3600" dirty="0"/>
          </a:p>
        </p:txBody>
      </p:sp>
    </p:spTree>
    <p:extLst>
      <p:ext uri="{BB962C8B-B14F-4D97-AF65-F5344CB8AC3E}">
        <p14:creationId xmlns:p14="http://schemas.microsoft.com/office/powerpoint/2010/main" val="480672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62" name="TextBox 61"/>
          <p:cNvSpPr txBox="1"/>
          <p:nvPr/>
        </p:nvSpPr>
        <p:spPr>
          <a:xfrm>
            <a:off x="35496" y="1764457"/>
            <a:ext cx="9001000" cy="3693319"/>
          </a:xfrm>
          <a:prstGeom prst="rect">
            <a:avLst/>
          </a:prstGeom>
          <a:noFill/>
        </p:spPr>
        <p:txBody>
          <a:bodyPr wrap="square" rtlCol="0">
            <a:spAutoFit/>
          </a:bodyPr>
          <a:lstStyle/>
          <a:p>
            <a:r>
              <a:rPr lang="sv-SE" dirty="0" smtClean="0">
                <a:solidFill>
                  <a:prstClr val="black"/>
                </a:solidFill>
              </a:rPr>
              <a:t>	</a:t>
            </a:r>
            <a:r>
              <a:rPr lang="sv-SE" b="1" dirty="0" smtClean="0">
                <a:solidFill>
                  <a:prstClr val="black"/>
                </a:solidFill>
              </a:rPr>
              <a:t>Varför har vi denna presentation?</a:t>
            </a:r>
          </a:p>
          <a:p>
            <a:endParaRPr lang="sv-SE" dirty="0">
              <a:solidFill>
                <a:prstClr val="black"/>
              </a:solidFill>
            </a:endParaRPr>
          </a:p>
          <a:p>
            <a:r>
              <a:rPr lang="sv-SE" dirty="0" smtClean="0">
                <a:solidFill>
                  <a:prstClr val="black"/>
                </a:solidFill>
              </a:rPr>
              <a:t>	- Det finns många fel-/missuppfattningar om vad det betyder att bli/vara 	  	   hockeyföräldrar</a:t>
            </a:r>
          </a:p>
          <a:p>
            <a:endParaRPr lang="sv-SE" dirty="0">
              <a:solidFill>
                <a:prstClr val="black"/>
              </a:solidFill>
            </a:endParaRPr>
          </a:p>
          <a:p>
            <a:r>
              <a:rPr lang="sv-SE" dirty="0" smtClean="0">
                <a:solidFill>
                  <a:prstClr val="black"/>
                </a:solidFill>
              </a:rPr>
              <a:t>	- Det finns otydligheter kring hur en resa ser ut för en ung hockey spelare och </a:t>
            </a:r>
          </a:p>
          <a:p>
            <a:r>
              <a:rPr lang="sv-SE" dirty="0">
                <a:solidFill>
                  <a:prstClr val="black"/>
                </a:solidFill>
              </a:rPr>
              <a:t>	</a:t>
            </a:r>
            <a:r>
              <a:rPr lang="sv-SE" dirty="0" smtClean="0">
                <a:solidFill>
                  <a:prstClr val="black"/>
                </a:solidFill>
              </a:rPr>
              <a:t>   hans/hennes föräldrar</a:t>
            </a:r>
          </a:p>
          <a:p>
            <a:endParaRPr lang="sv-SE" dirty="0" smtClean="0">
              <a:solidFill>
                <a:prstClr val="black"/>
              </a:solidFill>
            </a:endParaRPr>
          </a:p>
          <a:p>
            <a:r>
              <a:rPr lang="sv-SE" dirty="0">
                <a:solidFill>
                  <a:prstClr val="black"/>
                </a:solidFill>
              </a:rPr>
              <a:t>	</a:t>
            </a:r>
            <a:r>
              <a:rPr lang="sv-SE" dirty="0" smtClean="0">
                <a:solidFill>
                  <a:prstClr val="black"/>
                </a:solidFill>
              </a:rPr>
              <a:t>- Vi på Piteå Hockey vill presentera en så rak och ärlig bild av framtiden som möjligt</a:t>
            </a:r>
          </a:p>
          <a:p>
            <a:r>
              <a:rPr lang="sv-SE" dirty="0" smtClean="0">
                <a:solidFill>
                  <a:prstClr val="black"/>
                </a:solidFill>
              </a:rPr>
              <a:t> </a:t>
            </a:r>
          </a:p>
          <a:p>
            <a:r>
              <a:rPr lang="sv-SE" dirty="0">
                <a:solidFill>
                  <a:prstClr val="black"/>
                </a:solidFill>
              </a:rPr>
              <a:t>	</a:t>
            </a:r>
            <a:r>
              <a:rPr lang="sv-SE" dirty="0" smtClean="0">
                <a:solidFill>
                  <a:prstClr val="black"/>
                </a:solidFill>
              </a:rPr>
              <a:t>- Målet är att sätta förväntningar  och skapa förståelse för alla föräldrar eftersom vi 	   ser er som en stöd och en tillgång för Piteå Hockey (PHC). Ni är förespråkare för 	   ungdoms hockey inom vårt samhället.</a:t>
            </a:r>
          </a:p>
        </p:txBody>
      </p:sp>
    </p:spTree>
    <p:extLst>
      <p:ext uri="{BB962C8B-B14F-4D97-AF65-F5344CB8AC3E}">
        <p14:creationId xmlns:p14="http://schemas.microsoft.com/office/powerpoint/2010/main" val="533570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063498" y="5397515"/>
            <a:ext cx="823305"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Positiv stöd, glädje</a:t>
            </a:r>
            <a:endParaRPr lang="sv-SE" dirty="0">
              <a:solidFill>
                <a:schemeClr val="bg1"/>
              </a:solidFill>
            </a:endParaRPr>
          </a:p>
        </p:txBody>
      </p:sp>
      <p:sp>
        <p:nvSpPr>
          <p:cNvPr id="30" name="Rectangle 29"/>
          <p:cNvSpPr/>
          <p:nvPr/>
        </p:nvSpPr>
        <p:spPr>
          <a:xfrm>
            <a:off x="1886803" y="5397515"/>
            <a:ext cx="1389053" cy="93610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Skjutsa: kom i tid</a:t>
            </a:r>
            <a:endParaRPr lang="sv-SE" dirty="0">
              <a:solidFill>
                <a:schemeClr val="bg1"/>
              </a:solidFill>
            </a:endParaRPr>
          </a:p>
        </p:txBody>
      </p:sp>
      <p:sp>
        <p:nvSpPr>
          <p:cNvPr id="31" name="Rectangle 30"/>
          <p:cNvSpPr/>
          <p:nvPr/>
        </p:nvSpPr>
        <p:spPr>
          <a:xfrm>
            <a:off x="4169189" y="5397515"/>
            <a:ext cx="1141193"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Jobb vid matcher</a:t>
            </a:r>
            <a:endParaRPr lang="sv-SE" dirty="0">
              <a:solidFill>
                <a:schemeClr val="bg1"/>
              </a:solidFill>
            </a:endParaRPr>
          </a:p>
        </p:txBody>
      </p:sp>
      <p:sp>
        <p:nvSpPr>
          <p:cNvPr id="32" name="Rectangle 31"/>
          <p:cNvSpPr/>
          <p:nvPr/>
        </p:nvSpPr>
        <p:spPr>
          <a:xfrm>
            <a:off x="5657588" y="5397515"/>
            <a:ext cx="1141193" cy="9361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Huvud info kanal</a:t>
            </a:r>
            <a:endParaRPr lang="sv-SE" dirty="0">
              <a:solidFill>
                <a:schemeClr val="bg1"/>
              </a:solidFill>
            </a:endParaRPr>
          </a:p>
        </p:txBody>
      </p:sp>
      <p:sp>
        <p:nvSpPr>
          <p:cNvPr id="33" name="Rectangle 32"/>
          <p:cNvSpPr/>
          <p:nvPr/>
        </p:nvSpPr>
        <p:spPr>
          <a:xfrm>
            <a:off x="6798782" y="5397515"/>
            <a:ext cx="1935180" cy="936104"/>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Kläd och knyta</a:t>
            </a:r>
            <a:endParaRPr lang="sv-SE" dirty="0">
              <a:solidFill>
                <a:schemeClr val="bg1"/>
              </a:solidFill>
            </a:endParaRPr>
          </a:p>
        </p:txBody>
      </p:sp>
      <p:sp>
        <p:nvSpPr>
          <p:cNvPr id="34" name="Rectangle 33"/>
          <p:cNvSpPr/>
          <p:nvPr/>
        </p:nvSpPr>
        <p:spPr>
          <a:xfrm>
            <a:off x="1655860" y="4461411"/>
            <a:ext cx="801539"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Positiv stöd, glädje</a:t>
            </a:r>
            <a:endParaRPr lang="sv-SE" dirty="0">
              <a:solidFill>
                <a:schemeClr val="bg1"/>
              </a:solidFill>
            </a:endParaRPr>
          </a:p>
        </p:txBody>
      </p:sp>
      <p:sp>
        <p:nvSpPr>
          <p:cNvPr id="35" name="Rectangle 34"/>
          <p:cNvSpPr/>
          <p:nvPr/>
        </p:nvSpPr>
        <p:spPr>
          <a:xfrm>
            <a:off x="4741475" y="4461411"/>
            <a:ext cx="1486709"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Jobb vid match + cuper</a:t>
            </a:r>
            <a:endParaRPr lang="sv-SE" dirty="0">
              <a:solidFill>
                <a:schemeClr val="bg1"/>
              </a:solidFill>
            </a:endParaRPr>
          </a:p>
        </p:txBody>
      </p:sp>
      <p:sp>
        <p:nvSpPr>
          <p:cNvPr id="36" name="Rectangle 35"/>
          <p:cNvSpPr/>
          <p:nvPr/>
        </p:nvSpPr>
        <p:spPr>
          <a:xfrm>
            <a:off x="3275856" y="5397515"/>
            <a:ext cx="893333"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Kost  Skola Sömn</a:t>
            </a:r>
            <a:endParaRPr lang="sv-SE" dirty="0">
              <a:solidFill>
                <a:schemeClr val="bg1"/>
              </a:solidFill>
            </a:endParaRPr>
          </a:p>
        </p:txBody>
      </p:sp>
      <p:sp>
        <p:nvSpPr>
          <p:cNvPr id="37" name="Rectangle 36"/>
          <p:cNvSpPr/>
          <p:nvPr/>
        </p:nvSpPr>
        <p:spPr>
          <a:xfrm>
            <a:off x="5310383" y="5397515"/>
            <a:ext cx="341738" cy="93610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smtClean="0">
                <a:solidFill>
                  <a:schemeClr val="bg1"/>
                </a:solidFill>
              </a:rPr>
              <a:t>Resor</a:t>
            </a:r>
            <a:endParaRPr lang="sv-SE" sz="1400" dirty="0">
              <a:solidFill>
                <a:schemeClr val="bg1"/>
              </a:solidFill>
            </a:endParaRPr>
          </a:p>
        </p:txBody>
      </p:sp>
      <p:sp>
        <p:nvSpPr>
          <p:cNvPr id="39" name="Rectangle 38"/>
          <p:cNvSpPr/>
          <p:nvPr/>
        </p:nvSpPr>
        <p:spPr>
          <a:xfrm>
            <a:off x="3779912" y="4460532"/>
            <a:ext cx="961563"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Kost  Skola Sömn</a:t>
            </a:r>
            <a:endParaRPr lang="sv-SE" dirty="0">
              <a:solidFill>
                <a:schemeClr val="bg1"/>
              </a:solidFill>
            </a:endParaRPr>
          </a:p>
        </p:txBody>
      </p:sp>
      <p:sp>
        <p:nvSpPr>
          <p:cNvPr id="40" name="Rectangle 39"/>
          <p:cNvSpPr/>
          <p:nvPr/>
        </p:nvSpPr>
        <p:spPr>
          <a:xfrm>
            <a:off x="4260694" y="3524428"/>
            <a:ext cx="1391427"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Kost  Skola Sömn</a:t>
            </a:r>
            <a:endParaRPr lang="sv-SE" dirty="0">
              <a:solidFill>
                <a:schemeClr val="bg1"/>
              </a:solidFill>
            </a:endParaRPr>
          </a:p>
        </p:txBody>
      </p:sp>
      <p:sp>
        <p:nvSpPr>
          <p:cNvPr id="41" name="Rectangle 40"/>
          <p:cNvSpPr/>
          <p:nvPr/>
        </p:nvSpPr>
        <p:spPr>
          <a:xfrm>
            <a:off x="5657588" y="2588324"/>
            <a:ext cx="1935179"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Kost Skola Sömn</a:t>
            </a:r>
            <a:endParaRPr lang="sv-SE" dirty="0">
              <a:solidFill>
                <a:schemeClr val="bg1"/>
              </a:solidFill>
            </a:endParaRPr>
          </a:p>
        </p:txBody>
      </p:sp>
      <p:sp>
        <p:nvSpPr>
          <p:cNvPr id="42" name="Rectangle 41"/>
          <p:cNvSpPr/>
          <p:nvPr/>
        </p:nvSpPr>
        <p:spPr>
          <a:xfrm>
            <a:off x="6228185" y="4460532"/>
            <a:ext cx="1364584" cy="93610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Resor</a:t>
            </a:r>
            <a:endParaRPr lang="sv-SE" dirty="0">
              <a:solidFill>
                <a:schemeClr val="bg1"/>
              </a:solidFill>
            </a:endParaRPr>
          </a:p>
        </p:txBody>
      </p:sp>
      <p:sp>
        <p:nvSpPr>
          <p:cNvPr id="43" name="Rectangle 42"/>
          <p:cNvSpPr/>
          <p:nvPr/>
        </p:nvSpPr>
        <p:spPr>
          <a:xfrm>
            <a:off x="7592767" y="4461411"/>
            <a:ext cx="1141193" cy="9361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Huvud info kanal</a:t>
            </a:r>
            <a:endParaRPr lang="sv-SE" dirty="0">
              <a:solidFill>
                <a:schemeClr val="bg1"/>
              </a:solidFill>
            </a:endParaRPr>
          </a:p>
        </p:txBody>
      </p:sp>
      <p:sp>
        <p:nvSpPr>
          <p:cNvPr id="44" name="Rectangle 43"/>
          <p:cNvSpPr/>
          <p:nvPr/>
        </p:nvSpPr>
        <p:spPr>
          <a:xfrm>
            <a:off x="7260930" y="3524428"/>
            <a:ext cx="1473032" cy="93610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Resor</a:t>
            </a:r>
            <a:endParaRPr lang="sv-SE" dirty="0">
              <a:solidFill>
                <a:schemeClr val="bg1"/>
              </a:solidFill>
            </a:endParaRPr>
          </a:p>
        </p:txBody>
      </p:sp>
      <p:sp>
        <p:nvSpPr>
          <p:cNvPr id="46" name="Rectangle 45"/>
          <p:cNvSpPr/>
          <p:nvPr/>
        </p:nvSpPr>
        <p:spPr>
          <a:xfrm>
            <a:off x="2882516" y="3530626"/>
            <a:ext cx="1378178" cy="9299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Skjutsa: </a:t>
            </a:r>
          </a:p>
          <a:p>
            <a:pPr algn="ctr"/>
            <a:r>
              <a:rPr lang="sv-SE" dirty="0" smtClean="0">
                <a:solidFill>
                  <a:schemeClr val="bg1"/>
                </a:solidFill>
              </a:rPr>
              <a:t>kom i tid</a:t>
            </a:r>
            <a:endParaRPr lang="sv-SE" dirty="0">
              <a:solidFill>
                <a:schemeClr val="bg1"/>
              </a:solidFill>
            </a:endParaRPr>
          </a:p>
        </p:txBody>
      </p:sp>
      <p:sp>
        <p:nvSpPr>
          <p:cNvPr id="47" name="Rectangle 46"/>
          <p:cNvSpPr/>
          <p:nvPr/>
        </p:nvSpPr>
        <p:spPr>
          <a:xfrm>
            <a:off x="2457399" y="4460532"/>
            <a:ext cx="1322513" cy="93610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Skjutsa: </a:t>
            </a:r>
          </a:p>
          <a:p>
            <a:pPr algn="ctr"/>
            <a:r>
              <a:rPr lang="sv-SE" dirty="0" smtClean="0">
                <a:solidFill>
                  <a:schemeClr val="bg1"/>
                </a:solidFill>
              </a:rPr>
              <a:t>kom i tid</a:t>
            </a:r>
            <a:endParaRPr lang="sv-SE" dirty="0">
              <a:solidFill>
                <a:schemeClr val="bg1"/>
              </a:solidFill>
            </a:endParaRPr>
          </a:p>
        </p:txBody>
      </p:sp>
      <p:sp>
        <p:nvSpPr>
          <p:cNvPr id="48" name="Rectangle 47"/>
          <p:cNvSpPr/>
          <p:nvPr/>
        </p:nvSpPr>
        <p:spPr>
          <a:xfrm>
            <a:off x="5652121" y="3524428"/>
            <a:ext cx="1608808"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Jobb vid matcher + cuper</a:t>
            </a:r>
            <a:endParaRPr lang="sv-SE" dirty="0">
              <a:solidFill>
                <a:schemeClr val="bg1"/>
              </a:solidFill>
            </a:endParaRPr>
          </a:p>
        </p:txBody>
      </p:sp>
      <p:sp>
        <p:nvSpPr>
          <p:cNvPr id="49" name="Rectangle 48"/>
          <p:cNvSpPr/>
          <p:nvPr/>
        </p:nvSpPr>
        <p:spPr>
          <a:xfrm>
            <a:off x="4741475" y="2588324"/>
            <a:ext cx="916113"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Positiv stöd, glädje</a:t>
            </a:r>
            <a:endParaRPr lang="sv-SE" dirty="0">
              <a:solidFill>
                <a:schemeClr val="bg1"/>
              </a:solidFill>
            </a:endParaRPr>
          </a:p>
        </p:txBody>
      </p:sp>
      <p:sp>
        <p:nvSpPr>
          <p:cNvPr id="50" name="Rectangle 49"/>
          <p:cNvSpPr/>
          <p:nvPr/>
        </p:nvSpPr>
        <p:spPr>
          <a:xfrm>
            <a:off x="2056629" y="3530626"/>
            <a:ext cx="825886" cy="929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Positiv stöd, glädje</a:t>
            </a:r>
            <a:endParaRPr lang="sv-SE" dirty="0">
              <a:solidFill>
                <a:schemeClr val="bg1"/>
              </a:solidFill>
            </a:endParaRPr>
          </a:p>
        </p:txBody>
      </p:sp>
      <p:sp>
        <p:nvSpPr>
          <p:cNvPr id="51" name="Rectangle 50"/>
          <p:cNvSpPr/>
          <p:nvPr/>
        </p:nvSpPr>
        <p:spPr>
          <a:xfrm>
            <a:off x="7592768" y="2588324"/>
            <a:ext cx="1141191"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Jobb vid matcher</a:t>
            </a:r>
            <a:endParaRPr lang="sv-SE" dirty="0">
              <a:solidFill>
                <a:schemeClr val="bg1"/>
              </a:solidFill>
            </a:endParaRPr>
          </a:p>
        </p:txBody>
      </p:sp>
      <p:sp>
        <p:nvSpPr>
          <p:cNvPr id="52" name="Rectangle 51"/>
          <p:cNvSpPr/>
          <p:nvPr/>
        </p:nvSpPr>
        <p:spPr>
          <a:xfrm>
            <a:off x="7592766" y="1652220"/>
            <a:ext cx="1141195"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Jobb vid matcher</a:t>
            </a:r>
            <a:endParaRPr lang="sv-SE" dirty="0">
              <a:solidFill>
                <a:schemeClr val="bg1"/>
              </a:solidFill>
            </a:endParaRPr>
          </a:p>
        </p:txBody>
      </p:sp>
      <p:sp>
        <p:nvSpPr>
          <p:cNvPr id="53" name="Rectangle 52"/>
          <p:cNvSpPr/>
          <p:nvPr/>
        </p:nvSpPr>
        <p:spPr>
          <a:xfrm>
            <a:off x="6732240" y="1652220"/>
            <a:ext cx="860526"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Positiv stöd, glädje</a:t>
            </a:r>
            <a:endParaRPr lang="sv-SE" dirty="0">
              <a:solidFill>
                <a:schemeClr val="bg1"/>
              </a:solidFill>
            </a:endParaRPr>
          </a:p>
        </p:txBody>
      </p:sp>
      <p:sp>
        <p:nvSpPr>
          <p:cNvPr id="54" name="TextBox 53"/>
          <p:cNvSpPr txBox="1"/>
          <p:nvPr/>
        </p:nvSpPr>
        <p:spPr>
          <a:xfrm>
            <a:off x="9704" y="5680022"/>
            <a:ext cx="615874" cy="369332"/>
          </a:xfrm>
          <a:prstGeom prst="rect">
            <a:avLst/>
          </a:prstGeom>
          <a:noFill/>
        </p:spPr>
        <p:txBody>
          <a:bodyPr wrap="none" rtlCol="0">
            <a:spAutoFit/>
          </a:bodyPr>
          <a:lstStyle/>
          <a:p>
            <a:r>
              <a:rPr lang="sv-SE" dirty="0" smtClean="0"/>
              <a:t>D - E</a:t>
            </a:r>
          </a:p>
        </p:txBody>
      </p:sp>
      <p:sp>
        <p:nvSpPr>
          <p:cNvPr id="55" name="TextBox 54"/>
          <p:cNvSpPr txBox="1"/>
          <p:nvPr/>
        </p:nvSpPr>
        <p:spPr>
          <a:xfrm>
            <a:off x="1063498" y="2871710"/>
            <a:ext cx="1184724" cy="369332"/>
          </a:xfrm>
          <a:prstGeom prst="rect">
            <a:avLst/>
          </a:prstGeom>
          <a:noFill/>
        </p:spPr>
        <p:txBody>
          <a:bodyPr wrap="square" rtlCol="0">
            <a:spAutoFit/>
          </a:bodyPr>
          <a:lstStyle/>
          <a:p>
            <a:r>
              <a:rPr lang="sv-SE" dirty="0" smtClean="0"/>
              <a:t>J18 / J20</a:t>
            </a:r>
          </a:p>
        </p:txBody>
      </p:sp>
      <p:sp>
        <p:nvSpPr>
          <p:cNvPr id="56" name="TextBox 55"/>
          <p:cNvSpPr txBox="1"/>
          <p:nvPr/>
        </p:nvSpPr>
        <p:spPr>
          <a:xfrm>
            <a:off x="89254" y="3820306"/>
            <a:ext cx="368947" cy="369332"/>
          </a:xfrm>
          <a:prstGeom prst="rect">
            <a:avLst/>
          </a:prstGeom>
          <a:noFill/>
        </p:spPr>
        <p:txBody>
          <a:bodyPr wrap="square" rtlCol="0">
            <a:spAutoFit/>
          </a:bodyPr>
          <a:lstStyle/>
          <a:p>
            <a:r>
              <a:rPr lang="sv-SE" dirty="0" smtClean="0"/>
              <a:t>A </a:t>
            </a:r>
          </a:p>
        </p:txBody>
      </p:sp>
      <p:sp>
        <p:nvSpPr>
          <p:cNvPr id="57" name="TextBox 56"/>
          <p:cNvSpPr txBox="1"/>
          <p:nvPr/>
        </p:nvSpPr>
        <p:spPr>
          <a:xfrm>
            <a:off x="43010" y="4744797"/>
            <a:ext cx="654346" cy="369332"/>
          </a:xfrm>
          <a:prstGeom prst="rect">
            <a:avLst/>
          </a:prstGeom>
          <a:noFill/>
        </p:spPr>
        <p:txBody>
          <a:bodyPr wrap="none" rtlCol="0">
            <a:spAutoFit/>
          </a:bodyPr>
          <a:lstStyle/>
          <a:p>
            <a:r>
              <a:rPr lang="sv-SE" dirty="0" smtClean="0"/>
              <a:t>B – C</a:t>
            </a:r>
          </a:p>
        </p:txBody>
      </p:sp>
      <p:sp>
        <p:nvSpPr>
          <p:cNvPr id="58" name="TextBox 57"/>
          <p:cNvSpPr txBox="1"/>
          <p:nvPr/>
        </p:nvSpPr>
        <p:spPr>
          <a:xfrm>
            <a:off x="4956407" y="1935606"/>
            <a:ext cx="1173049" cy="369332"/>
          </a:xfrm>
          <a:prstGeom prst="rect">
            <a:avLst/>
          </a:prstGeom>
          <a:noFill/>
        </p:spPr>
        <p:txBody>
          <a:bodyPr wrap="square" rtlCol="0">
            <a:spAutoFit/>
          </a:bodyPr>
          <a:lstStyle/>
          <a:p>
            <a:r>
              <a:rPr lang="sv-SE" dirty="0" smtClean="0"/>
              <a:t>A Laget</a:t>
            </a:r>
          </a:p>
        </p:txBody>
      </p:sp>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err="1" smtClean="0"/>
              <a:t>Föräldra</a:t>
            </a:r>
            <a:r>
              <a:rPr lang="sv-SE" sz="3200" dirty="0" smtClean="0"/>
              <a:t> Trappan – PHC Ungdom</a:t>
            </a:r>
            <a:endParaRPr lang="sv-SE" sz="3200" dirty="0"/>
          </a:p>
        </p:txBody>
      </p:sp>
      <p:sp>
        <p:nvSpPr>
          <p:cNvPr id="38" name="Rectangle 37"/>
          <p:cNvSpPr/>
          <p:nvPr/>
        </p:nvSpPr>
        <p:spPr>
          <a:xfrm>
            <a:off x="643612" y="5396636"/>
            <a:ext cx="419886"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a:t>
            </a:r>
          </a:p>
          <a:p>
            <a:pPr algn="ctr"/>
            <a:r>
              <a:rPr lang="sv-SE" dirty="0" smtClean="0">
                <a:solidFill>
                  <a:schemeClr val="bg1"/>
                </a:solidFill>
              </a:rPr>
              <a:t>E</a:t>
            </a:r>
          </a:p>
          <a:p>
            <a:pPr algn="ctr"/>
            <a:r>
              <a:rPr lang="sv-SE" dirty="0">
                <a:solidFill>
                  <a:schemeClr val="bg1"/>
                </a:solidFill>
              </a:rPr>
              <a:t>K</a:t>
            </a:r>
          </a:p>
        </p:txBody>
      </p:sp>
      <p:sp>
        <p:nvSpPr>
          <p:cNvPr id="45" name="Rectangle 44"/>
          <p:cNvSpPr/>
          <p:nvPr/>
        </p:nvSpPr>
        <p:spPr>
          <a:xfrm>
            <a:off x="853555" y="4461411"/>
            <a:ext cx="783188"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SEK</a:t>
            </a:r>
            <a:endParaRPr lang="sv-SE" dirty="0">
              <a:solidFill>
                <a:schemeClr val="bg1"/>
              </a:solidFill>
            </a:endParaRPr>
          </a:p>
        </p:txBody>
      </p:sp>
      <p:sp>
        <p:nvSpPr>
          <p:cNvPr id="60" name="Rectangle 59"/>
          <p:cNvSpPr/>
          <p:nvPr/>
        </p:nvSpPr>
        <p:spPr>
          <a:xfrm>
            <a:off x="2396113" y="2588324"/>
            <a:ext cx="2350983"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SEK</a:t>
            </a:r>
            <a:endParaRPr lang="sv-SE" dirty="0">
              <a:solidFill>
                <a:schemeClr val="bg1"/>
              </a:solidFill>
            </a:endParaRPr>
          </a:p>
        </p:txBody>
      </p:sp>
      <p:sp>
        <p:nvSpPr>
          <p:cNvPr id="61" name="Rectangle 60"/>
          <p:cNvSpPr/>
          <p:nvPr/>
        </p:nvSpPr>
        <p:spPr>
          <a:xfrm>
            <a:off x="541328" y="3524428"/>
            <a:ext cx="1515301"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SEK</a:t>
            </a:r>
            <a:endParaRPr lang="sv-SE" dirty="0">
              <a:solidFill>
                <a:schemeClr val="bg1"/>
              </a:solidFill>
            </a:endParaRPr>
          </a:p>
        </p:txBody>
      </p:sp>
    </p:spTree>
    <p:extLst>
      <p:ext uri="{BB962C8B-B14F-4D97-AF65-F5344CB8AC3E}">
        <p14:creationId xmlns:p14="http://schemas.microsoft.com/office/powerpoint/2010/main" val="985156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998489" y="1553259"/>
            <a:ext cx="823305"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Positiv stöd, glädje</a:t>
            </a:r>
            <a:endParaRPr lang="sv-SE" dirty="0">
              <a:solidFill>
                <a:prstClr val="white"/>
              </a:solidFill>
            </a:endParaRPr>
          </a:p>
        </p:txBody>
      </p:sp>
      <p:sp>
        <p:nvSpPr>
          <p:cNvPr id="30" name="Rectangle 29"/>
          <p:cNvSpPr/>
          <p:nvPr/>
        </p:nvSpPr>
        <p:spPr>
          <a:xfrm>
            <a:off x="1821794" y="1553259"/>
            <a:ext cx="1389053" cy="93610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Skjutsa: kom i tid</a:t>
            </a:r>
            <a:endParaRPr lang="sv-SE" dirty="0">
              <a:solidFill>
                <a:prstClr val="white"/>
              </a:solidFill>
            </a:endParaRPr>
          </a:p>
        </p:txBody>
      </p:sp>
      <p:sp>
        <p:nvSpPr>
          <p:cNvPr id="31" name="Rectangle 30"/>
          <p:cNvSpPr/>
          <p:nvPr/>
        </p:nvSpPr>
        <p:spPr>
          <a:xfrm>
            <a:off x="4104180" y="1553259"/>
            <a:ext cx="1141193"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Jobb vid matcher</a:t>
            </a:r>
            <a:endParaRPr lang="sv-SE" dirty="0">
              <a:solidFill>
                <a:prstClr val="white"/>
              </a:solidFill>
            </a:endParaRPr>
          </a:p>
        </p:txBody>
      </p:sp>
      <p:sp>
        <p:nvSpPr>
          <p:cNvPr id="32" name="Rectangle 31"/>
          <p:cNvSpPr/>
          <p:nvPr/>
        </p:nvSpPr>
        <p:spPr>
          <a:xfrm>
            <a:off x="5592579" y="1553259"/>
            <a:ext cx="1141193" cy="9361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Huvud info kanal</a:t>
            </a:r>
            <a:endParaRPr lang="sv-SE" dirty="0">
              <a:solidFill>
                <a:prstClr val="white"/>
              </a:solidFill>
            </a:endParaRPr>
          </a:p>
        </p:txBody>
      </p:sp>
      <p:sp>
        <p:nvSpPr>
          <p:cNvPr id="33" name="Rectangle 32"/>
          <p:cNvSpPr/>
          <p:nvPr/>
        </p:nvSpPr>
        <p:spPr>
          <a:xfrm>
            <a:off x="6733773" y="1553259"/>
            <a:ext cx="1935180" cy="936104"/>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Kläd och knyta</a:t>
            </a:r>
            <a:endParaRPr lang="sv-SE" dirty="0">
              <a:solidFill>
                <a:prstClr val="white"/>
              </a:solidFill>
            </a:endParaRPr>
          </a:p>
        </p:txBody>
      </p:sp>
      <p:sp>
        <p:nvSpPr>
          <p:cNvPr id="36" name="Rectangle 35"/>
          <p:cNvSpPr/>
          <p:nvPr/>
        </p:nvSpPr>
        <p:spPr>
          <a:xfrm>
            <a:off x="3210847" y="1553259"/>
            <a:ext cx="893333"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Kost  Skola Sömn</a:t>
            </a:r>
            <a:endParaRPr lang="sv-SE" dirty="0">
              <a:solidFill>
                <a:prstClr val="white"/>
              </a:solidFill>
            </a:endParaRPr>
          </a:p>
        </p:txBody>
      </p:sp>
      <p:sp>
        <p:nvSpPr>
          <p:cNvPr id="37" name="Rectangle 36"/>
          <p:cNvSpPr/>
          <p:nvPr/>
        </p:nvSpPr>
        <p:spPr>
          <a:xfrm>
            <a:off x="5245374" y="1553259"/>
            <a:ext cx="341738" cy="93610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smtClean="0">
                <a:solidFill>
                  <a:prstClr val="white"/>
                </a:solidFill>
              </a:rPr>
              <a:t>Resor</a:t>
            </a:r>
            <a:endParaRPr lang="sv-SE" sz="1400" dirty="0">
              <a:solidFill>
                <a:prstClr val="white"/>
              </a:solidFill>
            </a:endParaRPr>
          </a:p>
        </p:txBody>
      </p:sp>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38" name="Rectangle 37"/>
          <p:cNvSpPr/>
          <p:nvPr/>
        </p:nvSpPr>
        <p:spPr>
          <a:xfrm>
            <a:off x="578603" y="1552380"/>
            <a:ext cx="419886"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S</a:t>
            </a:r>
          </a:p>
          <a:p>
            <a:pPr algn="ctr"/>
            <a:r>
              <a:rPr lang="sv-SE" dirty="0" smtClean="0">
                <a:solidFill>
                  <a:prstClr val="white"/>
                </a:solidFill>
              </a:rPr>
              <a:t>E</a:t>
            </a:r>
          </a:p>
          <a:p>
            <a:pPr algn="ctr"/>
            <a:r>
              <a:rPr lang="sv-SE" dirty="0">
                <a:solidFill>
                  <a:prstClr val="white"/>
                </a:solidFill>
              </a:rPr>
              <a:t>K</a:t>
            </a:r>
          </a:p>
        </p:txBody>
      </p:sp>
      <p:sp>
        <p:nvSpPr>
          <p:cNvPr id="2" name="TextBox 1"/>
          <p:cNvSpPr txBox="1"/>
          <p:nvPr/>
        </p:nvSpPr>
        <p:spPr>
          <a:xfrm>
            <a:off x="827584" y="2996952"/>
            <a:ext cx="7886005" cy="2862322"/>
          </a:xfrm>
          <a:prstGeom prst="rect">
            <a:avLst/>
          </a:prstGeom>
          <a:noFill/>
        </p:spPr>
        <p:txBody>
          <a:bodyPr wrap="none" rtlCol="0">
            <a:spAutoFit/>
          </a:bodyPr>
          <a:lstStyle/>
          <a:p>
            <a:r>
              <a:rPr lang="sv-SE" dirty="0" smtClean="0"/>
              <a:t>Föräldraansvar när barnet är D och E pojkar/flickor (u6 tom u10):</a:t>
            </a:r>
          </a:p>
          <a:p>
            <a:endParaRPr lang="sv-SE" dirty="0" smtClean="0"/>
          </a:p>
          <a:p>
            <a:r>
              <a:rPr lang="sv-SE" dirty="0"/>
              <a:t>	</a:t>
            </a:r>
            <a:r>
              <a:rPr lang="sv-SE" dirty="0" smtClean="0"/>
              <a:t>- Visa stöd i form av glädje</a:t>
            </a:r>
            <a:r>
              <a:rPr lang="sv-SE" dirty="0" smtClean="0">
                <a:solidFill>
                  <a:prstClr val="black"/>
                </a:solidFill>
              </a:rPr>
              <a:t>, </a:t>
            </a:r>
            <a:r>
              <a:rPr lang="sv-SE" dirty="0">
                <a:solidFill>
                  <a:prstClr val="black"/>
                </a:solidFill>
              </a:rPr>
              <a:t>sportslighet</a:t>
            </a:r>
            <a:r>
              <a:rPr lang="sv-SE" dirty="0" smtClean="0"/>
              <a:t> och en positiv upplevelse</a:t>
            </a:r>
          </a:p>
          <a:p>
            <a:r>
              <a:rPr lang="sv-SE" dirty="0"/>
              <a:t>	</a:t>
            </a:r>
            <a:r>
              <a:rPr lang="sv-SE" dirty="0" smtClean="0"/>
              <a:t>- Viktigt direkt med skjutsning och att alla lär sig vikt av att komma i tid</a:t>
            </a:r>
          </a:p>
          <a:p>
            <a:r>
              <a:rPr lang="sv-SE" dirty="0"/>
              <a:t>	</a:t>
            </a:r>
            <a:r>
              <a:rPr lang="sv-SE" dirty="0" smtClean="0"/>
              <a:t>- Kost, skola och sömn ska prioriteras</a:t>
            </a:r>
          </a:p>
          <a:p>
            <a:r>
              <a:rPr lang="sv-SE" dirty="0"/>
              <a:t>	</a:t>
            </a:r>
            <a:r>
              <a:rPr lang="sv-SE" dirty="0" smtClean="0"/>
              <a:t>- Arbetsinsatser vid matcher/cuper</a:t>
            </a:r>
          </a:p>
          <a:p>
            <a:r>
              <a:rPr lang="sv-SE" dirty="0"/>
              <a:t>	</a:t>
            </a:r>
            <a:r>
              <a:rPr lang="sv-SE" dirty="0" smtClean="0"/>
              <a:t>- Lite resor (Björnliga i Älvsbyn t.ex.)</a:t>
            </a:r>
          </a:p>
          <a:p>
            <a:r>
              <a:rPr lang="sv-SE" dirty="0"/>
              <a:t>	</a:t>
            </a:r>
            <a:r>
              <a:rPr lang="sv-SE" dirty="0" smtClean="0"/>
              <a:t>- Nästan all information från föreningen går ut till föräldrar först</a:t>
            </a:r>
          </a:p>
          <a:p>
            <a:r>
              <a:rPr lang="sv-SE" dirty="0"/>
              <a:t>	</a:t>
            </a:r>
            <a:r>
              <a:rPr lang="sv-SE" dirty="0" smtClean="0"/>
              <a:t>- Hjälpa till i omklädningsrum och hemma med ombyte och knytning osv</a:t>
            </a:r>
          </a:p>
          <a:p>
            <a:r>
              <a:rPr lang="sv-SE" dirty="0"/>
              <a:t>	</a:t>
            </a:r>
            <a:r>
              <a:rPr lang="sv-SE" dirty="0" smtClean="0"/>
              <a:t>- </a:t>
            </a:r>
            <a:r>
              <a:rPr lang="sv-SE" dirty="0"/>
              <a:t>E</a:t>
            </a:r>
            <a:r>
              <a:rPr lang="sv-SE" dirty="0" smtClean="0"/>
              <a:t>konomisk insats (E–Pojk 300 till 600 SEK, D-Pojk: 1100 SEK)</a:t>
            </a:r>
            <a:endParaRPr lang="sv-SE" dirty="0"/>
          </a:p>
        </p:txBody>
      </p:sp>
    </p:spTree>
    <p:extLst>
      <p:ext uri="{BB962C8B-B14F-4D97-AF65-F5344CB8AC3E}">
        <p14:creationId xmlns:p14="http://schemas.microsoft.com/office/powerpoint/2010/main" val="3874087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2" name="TextBox 1"/>
          <p:cNvSpPr txBox="1"/>
          <p:nvPr/>
        </p:nvSpPr>
        <p:spPr>
          <a:xfrm>
            <a:off x="549167" y="2780928"/>
            <a:ext cx="8175315" cy="3970318"/>
          </a:xfrm>
          <a:prstGeom prst="rect">
            <a:avLst/>
          </a:prstGeom>
          <a:noFill/>
        </p:spPr>
        <p:txBody>
          <a:bodyPr wrap="none" rtlCol="0">
            <a:spAutoFit/>
          </a:bodyPr>
          <a:lstStyle/>
          <a:p>
            <a:r>
              <a:rPr lang="sv-SE" dirty="0" smtClean="0">
                <a:solidFill>
                  <a:prstClr val="black"/>
                </a:solidFill>
              </a:rPr>
              <a:t>Föräldrar ansvar när barnet är B och C pojkar/flickor (u11 tom u14):</a:t>
            </a:r>
          </a:p>
          <a:p>
            <a:endParaRPr lang="sv-SE" dirty="0" smtClean="0">
              <a:solidFill>
                <a:prstClr val="black"/>
              </a:solidFill>
            </a:endParaRPr>
          </a:p>
          <a:p>
            <a:r>
              <a:rPr lang="sv-SE" dirty="0">
                <a:solidFill>
                  <a:prstClr val="black"/>
                </a:solidFill>
              </a:rPr>
              <a:t>	</a:t>
            </a:r>
            <a:r>
              <a:rPr lang="sv-SE" dirty="0" smtClean="0">
                <a:solidFill>
                  <a:prstClr val="black"/>
                </a:solidFill>
              </a:rPr>
              <a:t>- Visa stöd i form av glädje, </a:t>
            </a:r>
            <a:r>
              <a:rPr lang="sv-SE" dirty="0">
                <a:solidFill>
                  <a:prstClr val="black"/>
                </a:solidFill>
              </a:rPr>
              <a:t>sportslighet </a:t>
            </a:r>
            <a:r>
              <a:rPr lang="sv-SE" dirty="0" smtClean="0">
                <a:solidFill>
                  <a:prstClr val="black"/>
                </a:solidFill>
              </a:rPr>
              <a:t>och en positiv upplevelse</a:t>
            </a:r>
          </a:p>
          <a:p>
            <a:r>
              <a:rPr lang="sv-SE" dirty="0">
                <a:solidFill>
                  <a:prstClr val="black"/>
                </a:solidFill>
              </a:rPr>
              <a:t>	</a:t>
            </a:r>
            <a:r>
              <a:rPr lang="sv-SE" dirty="0" smtClean="0">
                <a:solidFill>
                  <a:prstClr val="black"/>
                </a:solidFill>
              </a:rPr>
              <a:t>- Flera skjutsning eftersom man träna mer</a:t>
            </a:r>
          </a:p>
          <a:p>
            <a:r>
              <a:rPr lang="sv-SE" dirty="0">
                <a:solidFill>
                  <a:prstClr val="black"/>
                </a:solidFill>
              </a:rPr>
              <a:t>	</a:t>
            </a:r>
            <a:r>
              <a:rPr lang="sv-SE" dirty="0" smtClean="0">
                <a:solidFill>
                  <a:prstClr val="black"/>
                </a:solidFill>
              </a:rPr>
              <a:t>- Kost, skola och sömn blir mer viktigt nu när barnet växer</a:t>
            </a:r>
          </a:p>
          <a:p>
            <a:r>
              <a:rPr lang="sv-SE" dirty="0">
                <a:solidFill>
                  <a:prstClr val="black"/>
                </a:solidFill>
              </a:rPr>
              <a:t>	</a:t>
            </a:r>
            <a:r>
              <a:rPr lang="sv-SE" dirty="0" smtClean="0">
                <a:solidFill>
                  <a:prstClr val="black"/>
                </a:solidFill>
              </a:rPr>
              <a:t>- Arbetsinsatser vid matcher/cuper bli fler när man börja med seriespel</a:t>
            </a:r>
          </a:p>
          <a:p>
            <a:r>
              <a:rPr lang="sv-SE" dirty="0">
                <a:solidFill>
                  <a:prstClr val="black"/>
                </a:solidFill>
              </a:rPr>
              <a:t>	</a:t>
            </a:r>
            <a:r>
              <a:rPr lang="sv-SE" dirty="0" smtClean="0">
                <a:solidFill>
                  <a:prstClr val="black"/>
                </a:solidFill>
              </a:rPr>
              <a:t>- Fler och längre resor tack vare seriespel också</a:t>
            </a:r>
          </a:p>
          <a:p>
            <a:r>
              <a:rPr lang="sv-SE" dirty="0">
                <a:solidFill>
                  <a:prstClr val="black"/>
                </a:solidFill>
              </a:rPr>
              <a:t>	</a:t>
            </a:r>
            <a:r>
              <a:rPr lang="sv-SE" dirty="0" smtClean="0">
                <a:solidFill>
                  <a:prstClr val="black"/>
                </a:solidFill>
              </a:rPr>
              <a:t>- Nästan all information från föreningen går ut till föräldrar först fortfarande</a:t>
            </a:r>
          </a:p>
          <a:p>
            <a:r>
              <a:rPr lang="sv-SE" dirty="0">
                <a:solidFill>
                  <a:prstClr val="black"/>
                </a:solidFill>
              </a:rPr>
              <a:t>	</a:t>
            </a:r>
            <a:r>
              <a:rPr lang="sv-SE" dirty="0" smtClean="0">
                <a:solidFill>
                  <a:prstClr val="black"/>
                </a:solidFill>
              </a:rPr>
              <a:t>- Ekonomisk insats (B–Pojk 2600 SEK, C-Pojk: 1600 SEK)</a:t>
            </a:r>
            <a:r>
              <a:rPr lang="sv-SE" dirty="0">
                <a:solidFill>
                  <a:prstClr val="black"/>
                </a:solidFill>
              </a:rPr>
              <a:t> </a:t>
            </a:r>
            <a:endParaRPr lang="sv-SE" dirty="0" smtClean="0">
              <a:solidFill>
                <a:prstClr val="black"/>
              </a:solidFill>
            </a:endParaRPr>
          </a:p>
          <a:p>
            <a:endParaRPr lang="sv-SE" dirty="0" smtClean="0">
              <a:solidFill>
                <a:prstClr val="black"/>
              </a:solidFill>
            </a:endParaRPr>
          </a:p>
          <a:p>
            <a:r>
              <a:rPr lang="sv-SE" dirty="0" smtClean="0">
                <a:solidFill>
                  <a:prstClr val="black"/>
                </a:solidFill>
              </a:rPr>
              <a:t>Förändringar:</a:t>
            </a:r>
          </a:p>
          <a:p>
            <a:endParaRPr lang="sv-SE" dirty="0">
              <a:solidFill>
                <a:prstClr val="black"/>
              </a:solidFill>
            </a:endParaRPr>
          </a:p>
          <a:p>
            <a:r>
              <a:rPr lang="sv-SE" dirty="0" smtClean="0">
                <a:solidFill>
                  <a:prstClr val="black"/>
                </a:solidFill>
              </a:rPr>
              <a:t>	- Föräldrar har slutat att hjälpa </a:t>
            </a:r>
            <a:r>
              <a:rPr lang="sv-SE" dirty="0">
                <a:solidFill>
                  <a:prstClr val="black"/>
                </a:solidFill>
              </a:rPr>
              <a:t>till i </a:t>
            </a:r>
            <a:r>
              <a:rPr lang="sv-SE" dirty="0" smtClean="0">
                <a:solidFill>
                  <a:prstClr val="black"/>
                </a:solidFill>
              </a:rPr>
              <a:t>omklädningsrummet </a:t>
            </a:r>
            <a:r>
              <a:rPr lang="sv-SE" dirty="0">
                <a:solidFill>
                  <a:prstClr val="black"/>
                </a:solidFill>
              </a:rPr>
              <a:t>och hemma med </a:t>
            </a:r>
            <a:endParaRPr lang="sv-SE" dirty="0" smtClean="0">
              <a:solidFill>
                <a:prstClr val="black"/>
              </a:solidFill>
            </a:endParaRPr>
          </a:p>
          <a:p>
            <a:r>
              <a:rPr lang="sv-SE" dirty="0">
                <a:solidFill>
                  <a:prstClr val="black"/>
                </a:solidFill>
              </a:rPr>
              <a:t>	</a:t>
            </a:r>
            <a:r>
              <a:rPr lang="sv-SE" dirty="0" smtClean="0">
                <a:solidFill>
                  <a:prstClr val="black"/>
                </a:solidFill>
              </a:rPr>
              <a:t>  ombyte </a:t>
            </a:r>
            <a:r>
              <a:rPr lang="sv-SE" dirty="0">
                <a:solidFill>
                  <a:prstClr val="black"/>
                </a:solidFill>
              </a:rPr>
              <a:t>och knytning </a:t>
            </a:r>
            <a:r>
              <a:rPr lang="sv-SE" dirty="0" smtClean="0">
                <a:solidFill>
                  <a:prstClr val="black"/>
                </a:solidFill>
              </a:rPr>
              <a:t>osv.</a:t>
            </a:r>
            <a:endParaRPr lang="sv-SE" dirty="0">
              <a:solidFill>
                <a:prstClr val="black"/>
              </a:solidFill>
            </a:endParaRPr>
          </a:p>
        </p:txBody>
      </p:sp>
      <p:sp>
        <p:nvSpPr>
          <p:cNvPr id="12" name="Rectangle 11"/>
          <p:cNvSpPr/>
          <p:nvPr/>
        </p:nvSpPr>
        <p:spPr>
          <a:xfrm>
            <a:off x="1551210" y="1628800"/>
            <a:ext cx="801539"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Positiv stöd, glädje</a:t>
            </a:r>
            <a:endParaRPr lang="sv-SE" dirty="0">
              <a:solidFill>
                <a:schemeClr val="bg1"/>
              </a:solidFill>
            </a:endParaRPr>
          </a:p>
        </p:txBody>
      </p:sp>
      <p:sp>
        <p:nvSpPr>
          <p:cNvPr id="13" name="Rectangle 12"/>
          <p:cNvSpPr/>
          <p:nvPr/>
        </p:nvSpPr>
        <p:spPr>
          <a:xfrm>
            <a:off x="4636825" y="1628800"/>
            <a:ext cx="1486709"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Jobb vid match + cuper</a:t>
            </a:r>
            <a:endParaRPr lang="sv-SE" dirty="0">
              <a:solidFill>
                <a:schemeClr val="bg1"/>
              </a:solidFill>
            </a:endParaRPr>
          </a:p>
        </p:txBody>
      </p:sp>
      <p:sp>
        <p:nvSpPr>
          <p:cNvPr id="14" name="Rectangle 13"/>
          <p:cNvSpPr/>
          <p:nvPr/>
        </p:nvSpPr>
        <p:spPr>
          <a:xfrm>
            <a:off x="3675262" y="1627921"/>
            <a:ext cx="961563"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Kost  Skola Sömn</a:t>
            </a:r>
            <a:endParaRPr lang="sv-SE" dirty="0">
              <a:solidFill>
                <a:schemeClr val="bg1"/>
              </a:solidFill>
            </a:endParaRPr>
          </a:p>
        </p:txBody>
      </p:sp>
      <p:sp>
        <p:nvSpPr>
          <p:cNvPr id="15" name="Rectangle 14"/>
          <p:cNvSpPr/>
          <p:nvPr/>
        </p:nvSpPr>
        <p:spPr>
          <a:xfrm>
            <a:off x="6123535" y="1627921"/>
            <a:ext cx="1364584" cy="93610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Resor</a:t>
            </a:r>
            <a:endParaRPr lang="sv-SE" dirty="0">
              <a:solidFill>
                <a:schemeClr val="bg1"/>
              </a:solidFill>
            </a:endParaRPr>
          </a:p>
        </p:txBody>
      </p:sp>
      <p:sp>
        <p:nvSpPr>
          <p:cNvPr id="16" name="Rectangle 15"/>
          <p:cNvSpPr/>
          <p:nvPr/>
        </p:nvSpPr>
        <p:spPr>
          <a:xfrm>
            <a:off x="7488117" y="1628800"/>
            <a:ext cx="1141193" cy="9361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Huvud info kanal</a:t>
            </a:r>
            <a:endParaRPr lang="sv-SE" dirty="0">
              <a:solidFill>
                <a:schemeClr val="bg1"/>
              </a:solidFill>
            </a:endParaRPr>
          </a:p>
        </p:txBody>
      </p:sp>
      <p:sp>
        <p:nvSpPr>
          <p:cNvPr id="18" name="Rectangle 17"/>
          <p:cNvSpPr/>
          <p:nvPr/>
        </p:nvSpPr>
        <p:spPr>
          <a:xfrm>
            <a:off x="2352749" y="1627921"/>
            <a:ext cx="1322513" cy="93610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Skjutsa: </a:t>
            </a:r>
          </a:p>
          <a:p>
            <a:pPr algn="ctr"/>
            <a:r>
              <a:rPr lang="sv-SE" dirty="0" smtClean="0">
                <a:solidFill>
                  <a:schemeClr val="bg1"/>
                </a:solidFill>
              </a:rPr>
              <a:t>kom i tid</a:t>
            </a:r>
            <a:endParaRPr lang="sv-SE" dirty="0">
              <a:solidFill>
                <a:schemeClr val="bg1"/>
              </a:solidFill>
            </a:endParaRPr>
          </a:p>
        </p:txBody>
      </p:sp>
      <p:sp>
        <p:nvSpPr>
          <p:cNvPr id="19" name="Rectangle 18"/>
          <p:cNvSpPr/>
          <p:nvPr/>
        </p:nvSpPr>
        <p:spPr>
          <a:xfrm>
            <a:off x="748905" y="1628800"/>
            <a:ext cx="783188"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bg1"/>
                </a:solidFill>
              </a:rPr>
              <a:t>SEK</a:t>
            </a:r>
            <a:endParaRPr lang="sv-SE" dirty="0">
              <a:solidFill>
                <a:schemeClr val="bg1"/>
              </a:solidFill>
            </a:endParaRPr>
          </a:p>
        </p:txBody>
      </p:sp>
    </p:spTree>
    <p:extLst>
      <p:ext uri="{BB962C8B-B14F-4D97-AF65-F5344CB8AC3E}">
        <p14:creationId xmlns:p14="http://schemas.microsoft.com/office/powerpoint/2010/main" val="200379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2" name="TextBox 1"/>
          <p:cNvSpPr txBox="1"/>
          <p:nvPr/>
        </p:nvSpPr>
        <p:spPr>
          <a:xfrm>
            <a:off x="395537" y="2780928"/>
            <a:ext cx="8640960" cy="3970318"/>
          </a:xfrm>
          <a:prstGeom prst="rect">
            <a:avLst/>
          </a:prstGeom>
          <a:noFill/>
        </p:spPr>
        <p:txBody>
          <a:bodyPr wrap="square" rtlCol="0">
            <a:spAutoFit/>
          </a:bodyPr>
          <a:lstStyle/>
          <a:p>
            <a:r>
              <a:rPr lang="sv-SE" dirty="0" smtClean="0">
                <a:solidFill>
                  <a:prstClr val="black"/>
                </a:solidFill>
              </a:rPr>
              <a:t>Föräldra</a:t>
            </a:r>
            <a:r>
              <a:rPr lang="sv-SE" dirty="0">
                <a:solidFill>
                  <a:prstClr val="black"/>
                </a:solidFill>
              </a:rPr>
              <a:t>a</a:t>
            </a:r>
            <a:r>
              <a:rPr lang="sv-SE" dirty="0" smtClean="0">
                <a:solidFill>
                  <a:prstClr val="black"/>
                </a:solidFill>
              </a:rPr>
              <a:t>nsvar när barnet är </a:t>
            </a:r>
            <a:r>
              <a:rPr lang="sv-SE" dirty="0">
                <a:solidFill>
                  <a:prstClr val="black"/>
                </a:solidFill>
              </a:rPr>
              <a:t>A</a:t>
            </a:r>
            <a:r>
              <a:rPr lang="sv-SE" dirty="0" smtClean="0">
                <a:solidFill>
                  <a:prstClr val="black"/>
                </a:solidFill>
              </a:rPr>
              <a:t> Pojk (u15 tom u16):</a:t>
            </a:r>
          </a:p>
          <a:p>
            <a:endParaRPr lang="sv-SE" dirty="0" smtClean="0">
              <a:solidFill>
                <a:prstClr val="black"/>
              </a:solidFill>
            </a:endParaRPr>
          </a:p>
          <a:p>
            <a:r>
              <a:rPr lang="sv-SE" dirty="0">
                <a:solidFill>
                  <a:prstClr val="black"/>
                </a:solidFill>
              </a:rPr>
              <a:t>	</a:t>
            </a:r>
            <a:r>
              <a:rPr lang="sv-SE" dirty="0" smtClean="0">
                <a:solidFill>
                  <a:prstClr val="black"/>
                </a:solidFill>
              </a:rPr>
              <a:t>- Visa stöd i form av glädje, </a:t>
            </a:r>
            <a:r>
              <a:rPr lang="sv-SE" dirty="0">
                <a:solidFill>
                  <a:prstClr val="black"/>
                </a:solidFill>
              </a:rPr>
              <a:t>sportslighet </a:t>
            </a:r>
            <a:r>
              <a:rPr lang="sv-SE" dirty="0" smtClean="0">
                <a:solidFill>
                  <a:prstClr val="black"/>
                </a:solidFill>
              </a:rPr>
              <a:t>och en positiv upplevelse</a:t>
            </a:r>
          </a:p>
          <a:p>
            <a:r>
              <a:rPr lang="sv-SE" dirty="0">
                <a:solidFill>
                  <a:prstClr val="black"/>
                </a:solidFill>
              </a:rPr>
              <a:t>	</a:t>
            </a:r>
            <a:r>
              <a:rPr lang="sv-SE" dirty="0" smtClean="0">
                <a:solidFill>
                  <a:prstClr val="black"/>
                </a:solidFill>
              </a:rPr>
              <a:t>- Flest skjutsningar under dessa två år till och från träning</a:t>
            </a:r>
          </a:p>
          <a:p>
            <a:r>
              <a:rPr lang="sv-SE" dirty="0">
                <a:solidFill>
                  <a:prstClr val="black"/>
                </a:solidFill>
              </a:rPr>
              <a:t>	</a:t>
            </a:r>
            <a:r>
              <a:rPr lang="sv-SE" dirty="0" smtClean="0">
                <a:solidFill>
                  <a:prstClr val="black"/>
                </a:solidFill>
              </a:rPr>
              <a:t>- Kost, skola och sömn otroligt viktigt nu </a:t>
            </a:r>
            <a:r>
              <a:rPr lang="sv-SE" dirty="0" err="1" smtClean="0">
                <a:solidFill>
                  <a:prstClr val="black"/>
                </a:solidFill>
              </a:rPr>
              <a:t>pga</a:t>
            </a:r>
            <a:r>
              <a:rPr lang="sv-SE" dirty="0" smtClean="0">
                <a:solidFill>
                  <a:prstClr val="black"/>
                </a:solidFill>
              </a:rPr>
              <a:t> pubertet, mer skola och mer träning</a:t>
            </a:r>
          </a:p>
          <a:p>
            <a:r>
              <a:rPr lang="sv-SE" dirty="0">
                <a:solidFill>
                  <a:prstClr val="black"/>
                </a:solidFill>
              </a:rPr>
              <a:t>	</a:t>
            </a:r>
            <a:r>
              <a:rPr lang="sv-SE" dirty="0" smtClean="0">
                <a:solidFill>
                  <a:prstClr val="black"/>
                </a:solidFill>
              </a:rPr>
              <a:t>- Arbetsinsatser vid matcher/cuper bli mest nu när antal barn i årskullen minskar</a:t>
            </a:r>
          </a:p>
          <a:p>
            <a:r>
              <a:rPr lang="sv-SE" dirty="0">
                <a:solidFill>
                  <a:prstClr val="black"/>
                </a:solidFill>
              </a:rPr>
              <a:t>	</a:t>
            </a:r>
            <a:r>
              <a:rPr lang="sv-SE" dirty="0" smtClean="0">
                <a:solidFill>
                  <a:prstClr val="black"/>
                </a:solidFill>
              </a:rPr>
              <a:t>- Cuper i Västerbotten och Norrbotten. </a:t>
            </a:r>
            <a:r>
              <a:rPr lang="sv-SE" dirty="0">
                <a:solidFill>
                  <a:prstClr val="black"/>
                </a:solidFill>
              </a:rPr>
              <a:t>S</a:t>
            </a:r>
            <a:r>
              <a:rPr lang="sv-SE" dirty="0" smtClean="0">
                <a:solidFill>
                  <a:prstClr val="black"/>
                </a:solidFill>
              </a:rPr>
              <a:t>eriespel och DM i Norrbotten</a:t>
            </a:r>
          </a:p>
          <a:p>
            <a:r>
              <a:rPr lang="sv-SE" dirty="0">
                <a:solidFill>
                  <a:prstClr val="black"/>
                </a:solidFill>
              </a:rPr>
              <a:t>	</a:t>
            </a:r>
            <a:r>
              <a:rPr lang="sv-SE" dirty="0" smtClean="0">
                <a:solidFill>
                  <a:prstClr val="black"/>
                </a:solidFill>
              </a:rPr>
              <a:t>- Ekonomisk insats för A-Pojkar (A1: 5200 SEK, A2: 4200 SEK) </a:t>
            </a:r>
          </a:p>
          <a:p>
            <a:endParaRPr lang="sv-SE" dirty="0" smtClean="0">
              <a:solidFill>
                <a:prstClr val="black"/>
              </a:solidFill>
            </a:endParaRPr>
          </a:p>
          <a:p>
            <a:r>
              <a:rPr lang="sv-SE" dirty="0" smtClean="0">
                <a:solidFill>
                  <a:prstClr val="black"/>
                </a:solidFill>
              </a:rPr>
              <a:t>Förändringar:</a:t>
            </a:r>
          </a:p>
          <a:p>
            <a:endParaRPr lang="sv-SE" dirty="0" smtClean="0">
              <a:solidFill>
                <a:prstClr val="black"/>
              </a:solidFill>
            </a:endParaRPr>
          </a:p>
          <a:p>
            <a:r>
              <a:rPr lang="sv-SE" dirty="0" smtClean="0">
                <a:solidFill>
                  <a:prstClr val="black"/>
                </a:solidFill>
              </a:rPr>
              <a:t>	- Pojkarna är nu huvud informationskanal med lagets ledning. Detta kan innebär </a:t>
            </a:r>
          </a:p>
          <a:p>
            <a:r>
              <a:rPr lang="sv-SE" dirty="0">
                <a:solidFill>
                  <a:prstClr val="black"/>
                </a:solidFill>
              </a:rPr>
              <a:t>	 </a:t>
            </a:r>
            <a:r>
              <a:rPr lang="sv-SE" dirty="0" smtClean="0">
                <a:solidFill>
                  <a:prstClr val="black"/>
                </a:solidFill>
              </a:rPr>
              <a:t> att föräldrar känner sig sämre informerade än under tidigare år.</a:t>
            </a:r>
            <a:endParaRPr lang="sv-SE" dirty="0">
              <a:solidFill>
                <a:prstClr val="black"/>
              </a:solidFill>
            </a:endParaRPr>
          </a:p>
          <a:p>
            <a:endParaRPr lang="sv-SE" dirty="0">
              <a:solidFill>
                <a:prstClr val="black"/>
              </a:solidFill>
            </a:endParaRPr>
          </a:p>
        </p:txBody>
      </p:sp>
      <p:sp>
        <p:nvSpPr>
          <p:cNvPr id="11" name="Rectangle 10"/>
          <p:cNvSpPr/>
          <p:nvPr/>
        </p:nvSpPr>
        <p:spPr>
          <a:xfrm>
            <a:off x="4260693" y="1478586"/>
            <a:ext cx="1391427"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Kost  Skola Sömn</a:t>
            </a:r>
            <a:endParaRPr lang="sv-SE" dirty="0">
              <a:solidFill>
                <a:prstClr val="white"/>
              </a:solidFill>
            </a:endParaRPr>
          </a:p>
        </p:txBody>
      </p:sp>
      <p:sp>
        <p:nvSpPr>
          <p:cNvPr id="17" name="Rectangle 16"/>
          <p:cNvSpPr/>
          <p:nvPr/>
        </p:nvSpPr>
        <p:spPr>
          <a:xfrm>
            <a:off x="7260929" y="1478586"/>
            <a:ext cx="1473032" cy="93610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Resor</a:t>
            </a:r>
            <a:endParaRPr lang="sv-SE" dirty="0">
              <a:solidFill>
                <a:prstClr val="white"/>
              </a:solidFill>
            </a:endParaRPr>
          </a:p>
        </p:txBody>
      </p:sp>
      <p:sp>
        <p:nvSpPr>
          <p:cNvPr id="20" name="Rectangle 19"/>
          <p:cNvSpPr/>
          <p:nvPr/>
        </p:nvSpPr>
        <p:spPr>
          <a:xfrm>
            <a:off x="2882515" y="1478586"/>
            <a:ext cx="1378178" cy="93610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Skjutsa: </a:t>
            </a:r>
          </a:p>
          <a:p>
            <a:pPr algn="ctr"/>
            <a:r>
              <a:rPr lang="sv-SE" dirty="0" smtClean="0">
                <a:solidFill>
                  <a:prstClr val="white"/>
                </a:solidFill>
              </a:rPr>
              <a:t>kom i tid</a:t>
            </a:r>
            <a:endParaRPr lang="sv-SE" dirty="0">
              <a:solidFill>
                <a:prstClr val="white"/>
              </a:solidFill>
            </a:endParaRPr>
          </a:p>
        </p:txBody>
      </p:sp>
      <p:sp>
        <p:nvSpPr>
          <p:cNvPr id="21" name="Rectangle 20"/>
          <p:cNvSpPr/>
          <p:nvPr/>
        </p:nvSpPr>
        <p:spPr>
          <a:xfrm>
            <a:off x="5652120" y="1478586"/>
            <a:ext cx="1608808"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Jobb vid matcher + cuper</a:t>
            </a:r>
            <a:endParaRPr lang="sv-SE" dirty="0">
              <a:solidFill>
                <a:prstClr val="white"/>
              </a:solidFill>
            </a:endParaRPr>
          </a:p>
        </p:txBody>
      </p:sp>
      <p:sp>
        <p:nvSpPr>
          <p:cNvPr id="22" name="Rectangle 21"/>
          <p:cNvSpPr/>
          <p:nvPr/>
        </p:nvSpPr>
        <p:spPr>
          <a:xfrm>
            <a:off x="2056628" y="1478586"/>
            <a:ext cx="825886"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Positiv stöd, glädje</a:t>
            </a:r>
            <a:endParaRPr lang="sv-SE" dirty="0">
              <a:solidFill>
                <a:prstClr val="white"/>
              </a:solidFill>
            </a:endParaRPr>
          </a:p>
        </p:txBody>
      </p:sp>
      <p:sp>
        <p:nvSpPr>
          <p:cNvPr id="23" name="Rectangle 22"/>
          <p:cNvSpPr/>
          <p:nvPr/>
        </p:nvSpPr>
        <p:spPr>
          <a:xfrm>
            <a:off x="541327" y="1478586"/>
            <a:ext cx="1515301"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SEK</a:t>
            </a:r>
            <a:endParaRPr lang="sv-SE" dirty="0">
              <a:solidFill>
                <a:prstClr val="white"/>
              </a:solidFill>
            </a:endParaRPr>
          </a:p>
        </p:txBody>
      </p:sp>
    </p:spTree>
    <p:extLst>
      <p:ext uri="{BB962C8B-B14F-4D97-AF65-F5344CB8AC3E}">
        <p14:creationId xmlns:p14="http://schemas.microsoft.com/office/powerpoint/2010/main" val="3221402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2" name="TextBox 1"/>
          <p:cNvSpPr txBox="1"/>
          <p:nvPr/>
        </p:nvSpPr>
        <p:spPr>
          <a:xfrm>
            <a:off x="251520" y="2708920"/>
            <a:ext cx="8784976" cy="3693319"/>
          </a:xfrm>
          <a:prstGeom prst="rect">
            <a:avLst/>
          </a:prstGeom>
          <a:noFill/>
        </p:spPr>
        <p:txBody>
          <a:bodyPr wrap="square" rtlCol="0">
            <a:spAutoFit/>
          </a:bodyPr>
          <a:lstStyle/>
          <a:p>
            <a:r>
              <a:rPr lang="sv-SE" dirty="0" smtClean="0">
                <a:solidFill>
                  <a:prstClr val="black"/>
                </a:solidFill>
              </a:rPr>
              <a:t>Föräldraansvar när spelaren är junior (</a:t>
            </a:r>
            <a:r>
              <a:rPr lang="sv-SE" dirty="0">
                <a:solidFill>
                  <a:prstClr val="black"/>
                </a:solidFill>
              </a:rPr>
              <a:t>j</a:t>
            </a:r>
            <a:r>
              <a:rPr lang="sv-SE" dirty="0" smtClean="0">
                <a:solidFill>
                  <a:prstClr val="black"/>
                </a:solidFill>
              </a:rPr>
              <a:t>18 tom j20):</a:t>
            </a:r>
          </a:p>
          <a:p>
            <a:endParaRPr lang="sv-SE" dirty="0" smtClean="0">
              <a:solidFill>
                <a:prstClr val="black"/>
              </a:solidFill>
            </a:endParaRPr>
          </a:p>
          <a:p>
            <a:r>
              <a:rPr lang="sv-SE" dirty="0">
                <a:solidFill>
                  <a:prstClr val="black"/>
                </a:solidFill>
              </a:rPr>
              <a:t>	</a:t>
            </a:r>
            <a:r>
              <a:rPr lang="sv-SE" dirty="0" smtClean="0">
                <a:solidFill>
                  <a:prstClr val="black"/>
                </a:solidFill>
              </a:rPr>
              <a:t>- Visa stöd i form av glädje, sportslighet och en positiv upplevelse</a:t>
            </a:r>
          </a:p>
          <a:p>
            <a:r>
              <a:rPr lang="sv-SE" dirty="0">
                <a:solidFill>
                  <a:prstClr val="black"/>
                </a:solidFill>
              </a:rPr>
              <a:t>	</a:t>
            </a:r>
            <a:r>
              <a:rPr lang="sv-SE" dirty="0" smtClean="0">
                <a:solidFill>
                  <a:prstClr val="black"/>
                </a:solidFill>
              </a:rPr>
              <a:t>- Kost, skola och sömn är nu fastställd som en livsstil. Med den mängden träning</a:t>
            </a:r>
          </a:p>
          <a:p>
            <a:r>
              <a:rPr lang="sv-SE" dirty="0">
                <a:solidFill>
                  <a:prstClr val="black"/>
                </a:solidFill>
              </a:rPr>
              <a:t>	</a:t>
            </a:r>
            <a:r>
              <a:rPr lang="sv-SE" dirty="0" smtClean="0">
                <a:solidFill>
                  <a:prstClr val="black"/>
                </a:solidFill>
              </a:rPr>
              <a:t>   och skola alt. arbete som sker är detta ett måste för att kunna prestera.</a:t>
            </a:r>
          </a:p>
          <a:p>
            <a:r>
              <a:rPr lang="sv-SE" dirty="0">
                <a:solidFill>
                  <a:prstClr val="black"/>
                </a:solidFill>
              </a:rPr>
              <a:t>	</a:t>
            </a:r>
            <a:r>
              <a:rPr lang="sv-SE" dirty="0" smtClean="0">
                <a:solidFill>
                  <a:prstClr val="black"/>
                </a:solidFill>
              </a:rPr>
              <a:t>- Arbetsinsatser vid hemma seriematcher, inga cuper</a:t>
            </a:r>
          </a:p>
          <a:p>
            <a:r>
              <a:rPr lang="sv-SE" dirty="0">
                <a:solidFill>
                  <a:prstClr val="black"/>
                </a:solidFill>
              </a:rPr>
              <a:t>	</a:t>
            </a:r>
            <a:r>
              <a:rPr lang="sv-SE" dirty="0" smtClean="0">
                <a:solidFill>
                  <a:prstClr val="black"/>
                </a:solidFill>
              </a:rPr>
              <a:t>- Seriespel i Norra regionen (Norr- och Västerbotten, Ångermanland och Jämtland)</a:t>
            </a:r>
          </a:p>
          <a:p>
            <a:r>
              <a:rPr lang="sv-SE" dirty="0">
                <a:solidFill>
                  <a:prstClr val="black"/>
                </a:solidFill>
              </a:rPr>
              <a:t>	</a:t>
            </a:r>
            <a:r>
              <a:rPr lang="sv-SE" dirty="0" smtClean="0">
                <a:solidFill>
                  <a:prstClr val="black"/>
                </a:solidFill>
              </a:rPr>
              <a:t>- Ekonomisk insats för Juniorer (J20</a:t>
            </a:r>
            <a:r>
              <a:rPr lang="sv-SE" dirty="0">
                <a:solidFill>
                  <a:prstClr val="black"/>
                </a:solidFill>
              </a:rPr>
              <a:t> </a:t>
            </a:r>
            <a:r>
              <a:rPr lang="sv-SE" dirty="0" smtClean="0">
                <a:solidFill>
                  <a:prstClr val="black"/>
                </a:solidFill>
              </a:rPr>
              <a:t>och J18: 7800 SEK) </a:t>
            </a:r>
          </a:p>
          <a:p>
            <a:endParaRPr lang="sv-SE" dirty="0" smtClean="0">
              <a:solidFill>
                <a:prstClr val="black"/>
              </a:solidFill>
            </a:endParaRPr>
          </a:p>
          <a:p>
            <a:r>
              <a:rPr lang="sv-SE" dirty="0" smtClean="0">
                <a:solidFill>
                  <a:prstClr val="black"/>
                </a:solidFill>
              </a:rPr>
              <a:t>Förändringar:</a:t>
            </a:r>
          </a:p>
          <a:p>
            <a:r>
              <a:rPr lang="sv-SE" dirty="0">
                <a:solidFill>
                  <a:prstClr val="black"/>
                </a:solidFill>
              </a:rPr>
              <a:t>	- </a:t>
            </a:r>
            <a:r>
              <a:rPr lang="sv-SE" dirty="0" smtClean="0">
                <a:solidFill>
                  <a:prstClr val="black"/>
                </a:solidFill>
              </a:rPr>
              <a:t>Spelaren tar sig oftast själv till/från samlingar, skjutsningar minskar dramatiskt</a:t>
            </a:r>
            <a:endParaRPr lang="sv-SE" dirty="0">
              <a:solidFill>
                <a:prstClr val="black"/>
              </a:solidFill>
            </a:endParaRPr>
          </a:p>
          <a:p>
            <a:r>
              <a:rPr lang="sv-SE" dirty="0" smtClean="0">
                <a:solidFill>
                  <a:prstClr val="black"/>
                </a:solidFill>
              </a:rPr>
              <a:t>	- </a:t>
            </a:r>
            <a:r>
              <a:rPr lang="sv-SE" dirty="0">
                <a:solidFill>
                  <a:prstClr val="black"/>
                </a:solidFill>
              </a:rPr>
              <a:t>F</a:t>
            </a:r>
            <a:r>
              <a:rPr lang="sv-SE" dirty="0" smtClean="0">
                <a:solidFill>
                  <a:prstClr val="black"/>
                </a:solidFill>
              </a:rPr>
              <a:t>öräldrar följer sällan med till borta matcher (fast det är absolut INTE förbjudet)</a:t>
            </a:r>
            <a:endParaRPr lang="sv-SE" dirty="0">
              <a:solidFill>
                <a:prstClr val="black"/>
              </a:solidFill>
            </a:endParaRPr>
          </a:p>
          <a:p>
            <a:endParaRPr lang="sv-SE" dirty="0">
              <a:solidFill>
                <a:prstClr val="black"/>
              </a:solidFill>
            </a:endParaRPr>
          </a:p>
        </p:txBody>
      </p:sp>
      <p:sp>
        <p:nvSpPr>
          <p:cNvPr id="10" name="Rectangle 9"/>
          <p:cNvSpPr/>
          <p:nvPr/>
        </p:nvSpPr>
        <p:spPr>
          <a:xfrm>
            <a:off x="4885518" y="1556792"/>
            <a:ext cx="1935179"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Kost Skola Sömn</a:t>
            </a:r>
            <a:endParaRPr lang="sv-SE" dirty="0">
              <a:solidFill>
                <a:prstClr val="white"/>
              </a:solidFill>
            </a:endParaRPr>
          </a:p>
        </p:txBody>
      </p:sp>
      <p:sp>
        <p:nvSpPr>
          <p:cNvPr id="12" name="Rectangle 11"/>
          <p:cNvSpPr/>
          <p:nvPr/>
        </p:nvSpPr>
        <p:spPr>
          <a:xfrm>
            <a:off x="3969405" y="1556792"/>
            <a:ext cx="916113"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Positiv stöd, glädje</a:t>
            </a:r>
            <a:endParaRPr lang="sv-SE" dirty="0">
              <a:solidFill>
                <a:prstClr val="white"/>
              </a:solidFill>
            </a:endParaRPr>
          </a:p>
        </p:txBody>
      </p:sp>
      <p:sp>
        <p:nvSpPr>
          <p:cNvPr id="13" name="Rectangle 12"/>
          <p:cNvSpPr/>
          <p:nvPr/>
        </p:nvSpPr>
        <p:spPr>
          <a:xfrm>
            <a:off x="6820698" y="1556792"/>
            <a:ext cx="1141191"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Jobb vid matcher</a:t>
            </a:r>
            <a:endParaRPr lang="sv-SE" dirty="0">
              <a:solidFill>
                <a:prstClr val="white"/>
              </a:solidFill>
            </a:endParaRPr>
          </a:p>
        </p:txBody>
      </p:sp>
      <p:sp>
        <p:nvSpPr>
          <p:cNvPr id="14" name="Rectangle 13"/>
          <p:cNvSpPr/>
          <p:nvPr/>
        </p:nvSpPr>
        <p:spPr>
          <a:xfrm>
            <a:off x="1691679" y="1556792"/>
            <a:ext cx="2277725"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prstClr val="white"/>
                </a:solidFill>
              </a:rPr>
              <a:t>SEK</a:t>
            </a:r>
            <a:endParaRPr lang="sv-SE" dirty="0">
              <a:solidFill>
                <a:prstClr val="white"/>
              </a:solidFill>
            </a:endParaRPr>
          </a:p>
        </p:txBody>
      </p:sp>
    </p:spTree>
    <p:extLst>
      <p:ext uri="{BB962C8B-B14F-4D97-AF65-F5344CB8AC3E}">
        <p14:creationId xmlns:p14="http://schemas.microsoft.com/office/powerpoint/2010/main" val="2362154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62" name="TextBox 61"/>
          <p:cNvSpPr txBox="1"/>
          <p:nvPr/>
        </p:nvSpPr>
        <p:spPr>
          <a:xfrm>
            <a:off x="107504" y="1764457"/>
            <a:ext cx="8964488" cy="3693319"/>
          </a:xfrm>
          <a:prstGeom prst="rect">
            <a:avLst/>
          </a:prstGeom>
          <a:noFill/>
        </p:spPr>
        <p:txBody>
          <a:bodyPr wrap="square" rtlCol="0">
            <a:spAutoFit/>
          </a:bodyPr>
          <a:lstStyle/>
          <a:p>
            <a:r>
              <a:rPr lang="sv-SE" dirty="0" smtClean="0">
                <a:solidFill>
                  <a:prstClr val="black"/>
                </a:solidFill>
              </a:rPr>
              <a:t>	</a:t>
            </a:r>
            <a:r>
              <a:rPr lang="sv-SE" b="1" dirty="0" smtClean="0">
                <a:solidFill>
                  <a:prstClr val="black"/>
                </a:solidFill>
              </a:rPr>
              <a:t>Vad kan vi lär oss av detta?</a:t>
            </a:r>
          </a:p>
          <a:p>
            <a:endParaRPr lang="sv-SE" dirty="0">
              <a:solidFill>
                <a:prstClr val="black"/>
              </a:solidFill>
            </a:endParaRPr>
          </a:p>
          <a:p>
            <a:r>
              <a:rPr lang="sv-SE" dirty="0" smtClean="0">
                <a:solidFill>
                  <a:prstClr val="black"/>
                </a:solidFill>
              </a:rPr>
              <a:t>	- Att föräldrar ansvar förändras och utvecklas under ert barns hockey karriär.</a:t>
            </a:r>
          </a:p>
          <a:p>
            <a:endParaRPr lang="sv-SE" dirty="0">
              <a:solidFill>
                <a:prstClr val="black"/>
              </a:solidFill>
            </a:endParaRPr>
          </a:p>
          <a:p>
            <a:r>
              <a:rPr lang="sv-SE" dirty="0" smtClean="0">
                <a:solidFill>
                  <a:prstClr val="black"/>
                </a:solidFill>
              </a:rPr>
              <a:t>	- Att utan föräldrastöd är det väldigt svårt för ett barn att spela hockey</a:t>
            </a:r>
          </a:p>
          <a:p>
            <a:endParaRPr lang="sv-SE" dirty="0" smtClean="0">
              <a:solidFill>
                <a:prstClr val="black"/>
              </a:solidFill>
            </a:endParaRPr>
          </a:p>
          <a:p>
            <a:r>
              <a:rPr lang="sv-SE" dirty="0">
                <a:solidFill>
                  <a:prstClr val="black"/>
                </a:solidFill>
              </a:rPr>
              <a:t>	</a:t>
            </a:r>
            <a:r>
              <a:rPr lang="sv-SE" dirty="0" smtClean="0">
                <a:solidFill>
                  <a:prstClr val="black"/>
                </a:solidFill>
              </a:rPr>
              <a:t>- Att det krävs en satsning och uppoffring av föräldrarna för att barnen ska spela</a:t>
            </a:r>
          </a:p>
          <a:p>
            <a:r>
              <a:rPr lang="sv-SE" dirty="0" smtClean="0">
                <a:solidFill>
                  <a:prstClr val="black"/>
                </a:solidFill>
              </a:rPr>
              <a:t> </a:t>
            </a:r>
          </a:p>
          <a:p>
            <a:r>
              <a:rPr lang="sv-SE" dirty="0">
                <a:solidFill>
                  <a:prstClr val="black"/>
                </a:solidFill>
              </a:rPr>
              <a:t>	</a:t>
            </a:r>
            <a:r>
              <a:rPr lang="sv-SE" dirty="0" smtClean="0">
                <a:solidFill>
                  <a:prstClr val="black"/>
                </a:solidFill>
              </a:rPr>
              <a:t>- Att utan ledarnas, föräldrarnas och framförallt barnens engagemang skulle hockey </a:t>
            </a:r>
          </a:p>
          <a:p>
            <a:r>
              <a:rPr lang="sv-SE" dirty="0">
                <a:solidFill>
                  <a:prstClr val="black"/>
                </a:solidFill>
              </a:rPr>
              <a:t>	</a:t>
            </a:r>
            <a:r>
              <a:rPr lang="sv-SE" dirty="0" smtClean="0">
                <a:solidFill>
                  <a:prstClr val="black"/>
                </a:solidFill>
              </a:rPr>
              <a:t>  inte existera i dagens samhället</a:t>
            </a:r>
          </a:p>
          <a:p>
            <a:r>
              <a:rPr lang="sv-SE" dirty="0">
                <a:solidFill>
                  <a:prstClr val="black"/>
                </a:solidFill>
              </a:rPr>
              <a:t>	</a:t>
            </a:r>
            <a:endParaRPr lang="sv-SE" dirty="0" smtClean="0">
              <a:solidFill>
                <a:prstClr val="black"/>
              </a:solidFill>
            </a:endParaRPr>
          </a:p>
          <a:p>
            <a:r>
              <a:rPr lang="sv-SE" dirty="0">
                <a:solidFill>
                  <a:prstClr val="black"/>
                </a:solidFill>
              </a:rPr>
              <a:t>	</a:t>
            </a:r>
            <a:r>
              <a:rPr lang="sv-SE" dirty="0" smtClean="0">
                <a:solidFill>
                  <a:prstClr val="black"/>
                </a:solidFill>
              </a:rPr>
              <a:t>- </a:t>
            </a:r>
            <a:r>
              <a:rPr lang="sv-SE" sz="3800" dirty="0" smtClean="0">
                <a:solidFill>
                  <a:prstClr val="black"/>
                </a:solidFill>
              </a:rPr>
              <a:t>Att allt detta som </a:t>
            </a:r>
            <a:r>
              <a:rPr lang="sv-SE" sz="3800" dirty="0" smtClean="0">
                <a:solidFill>
                  <a:prstClr val="black"/>
                </a:solidFill>
              </a:rPr>
              <a:t>står </a:t>
            </a:r>
            <a:r>
              <a:rPr lang="sv-SE" sz="3800" dirty="0" smtClean="0">
                <a:solidFill>
                  <a:prstClr val="black"/>
                </a:solidFill>
              </a:rPr>
              <a:t>ovan är värt det!</a:t>
            </a:r>
          </a:p>
        </p:txBody>
      </p:sp>
    </p:spTree>
    <p:extLst>
      <p:ext uri="{BB962C8B-B14F-4D97-AF65-F5344CB8AC3E}">
        <p14:creationId xmlns:p14="http://schemas.microsoft.com/office/powerpoint/2010/main" val="3874087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1305288" y="690044"/>
            <a:ext cx="6663075" cy="584775"/>
          </a:xfrm>
          <a:prstGeom prst="rect">
            <a:avLst/>
          </a:prstGeom>
          <a:noFill/>
        </p:spPr>
        <p:txBody>
          <a:bodyPr wrap="square" rtlCol="0">
            <a:spAutoFit/>
          </a:bodyPr>
          <a:lstStyle/>
          <a:p>
            <a:pPr algn="ctr"/>
            <a:r>
              <a:rPr lang="sv-SE" sz="3200" dirty="0" smtClean="0">
                <a:solidFill>
                  <a:prstClr val="black"/>
                </a:solidFill>
              </a:rPr>
              <a:t>Föräldrar Trappan – PHC Ungdom</a:t>
            </a:r>
            <a:endParaRPr lang="sv-SE" sz="3200" dirty="0">
              <a:solidFill>
                <a:prstClr val="black"/>
              </a:solidFill>
            </a:endParaRPr>
          </a:p>
        </p:txBody>
      </p:sp>
      <p:sp>
        <p:nvSpPr>
          <p:cNvPr id="2" name="TextBox 1"/>
          <p:cNvSpPr txBox="1"/>
          <p:nvPr/>
        </p:nvSpPr>
        <p:spPr>
          <a:xfrm>
            <a:off x="786425" y="2306663"/>
            <a:ext cx="1913367" cy="400110"/>
          </a:xfrm>
          <a:prstGeom prst="rect">
            <a:avLst/>
          </a:prstGeom>
          <a:noFill/>
        </p:spPr>
        <p:txBody>
          <a:bodyPr wrap="square" rtlCol="0">
            <a:spAutoFit/>
          </a:bodyPr>
          <a:lstStyle/>
          <a:p>
            <a:pPr algn="ctr"/>
            <a:r>
              <a:rPr lang="sv-SE" sz="2000" dirty="0" smtClean="0"/>
              <a:t>Frågar du:</a:t>
            </a:r>
            <a:endParaRPr lang="sv-SE" sz="2000" dirty="0"/>
          </a:p>
        </p:txBody>
      </p:sp>
      <p:sp>
        <p:nvSpPr>
          <p:cNvPr id="3" name="TextBox 2"/>
          <p:cNvSpPr txBox="1"/>
          <p:nvPr/>
        </p:nvSpPr>
        <p:spPr>
          <a:xfrm>
            <a:off x="2915816" y="2306663"/>
            <a:ext cx="2277868" cy="400110"/>
          </a:xfrm>
          <a:prstGeom prst="rect">
            <a:avLst/>
          </a:prstGeom>
          <a:noFill/>
        </p:spPr>
        <p:txBody>
          <a:bodyPr wrap="none" rtlCol="0">
            <a:spAutoFit/>
          </a:bodyPr>
          <a:lstStyle/>
          <a:p>
            <a:r>
              <a:rPr lang="sv-SE" sz="2000" dirty="0" smtClean="0"/>
              <a:t>Gjorde du mål idag?</a:t>
            </a:r>
            <a:endParaRPr lang="sv-SE" sz="2000" dirty="0"/>
          </a:p>
        </p:txBody>
      </p:sp>
      <p:sp>
        <p:nvSpPr>
          <p:cNvPr id="5" name="TextBox 4"/>
          <p:cNvSpPr txBox="1"/>
          <p:nvPr/>
        </p:nvSpPr>
        <p:spPr>
          <a:xfrm>
            <a:off x="1002449" y="2955926"/>
            <a:ext cx="1913367" cy="400110"/>
          </a:xfrm>
          <a:prstGeom prst="rect">
            <a:avLst/>
          </a:prstGeom>
          <a:noFill/>
        </p:spPr>
        <p:txBody>
          <a:bodyPr wrap="square" rtlCol="0">
            <a:spAutoFit/>
          </a:bodyPr>
          <a:lstStyle/>
          <a:p>
            <a:pPr algn="ctr"/>
            <a:r>
              <a:rPr lang="sv-SE" sz="2000" dirty="0" smtClean="0"/>
              <a:t>Eller frågar du:</a:t>
            </a:r>
            <a:endParaRPr lang="sv-SE" sz="2000" dirty="0"/>
          </a:p>
        </p:txBody>
      </p:sp>
      <p:sp>
        <p:nvSpPr>
          <p:cNvPr id="6" name="TextBox 5"/>
          <p:cNvSpPr txBox="1"/>
          <p:nvPr/>
        </p:nvSpPr>
        <p:spPr>
          <a:xfrm>
            <a:off x="786425" y="3674815"/>
            <a:ext cx="1913367" cy="400110"/>
          </a:xfrm>
          <a:prstGeom prst="rect">
            <a:avLst/>
          </a:prstGeom>
          <a:noFill/>
        </p:spPr>
        <p:txBody>
          <a:bodyPr wrap="square" rtlCol="0">
            <a:spAutoFit/>
          </a:bodyPr>
          <a:lstStyle/>
          <a:p>
            <a:pPr algn="ctr"/>
            <a:r>
              <a:rPr lang="sv-SE" sz="2000" dirty="0" smtClean="0"/>
              <a:t>Frågar du:</a:t>
            </a:r>
            <a:endParaRPr lang="sv-SE" sz="2000" dirty="0"/>
          </a:p>
        </p:txBody>
      </p:sp>
      <p:sp>
        <p:nvSpPr>
          <p:cNvPr id="7" name="TextBox 6"/>
          <p:cNvSpPr txBox="1"/>
          <p:nvPr/>
        </p:nvSpPr>
        <p:spPr>
          <a:xfrm>
            <a:off x="2915816" y="2955926"/>
            <a:ext cx="2277868" cy="400110"/>
          </a:xfrm>
          <a:prstGeom prst="rect">
            <a:avLst/>
          </a:prstGeom>
          <a:noFill/>
        </p:spPr>
        <p:txBody>
          <a:bodyPr wrap="square" rtlCol="0">
            <a:spAutoFit/>
          </a:bodyPr>
          <a:lstStyle/>
          <a:p>
            <a:pPr algn="ctr"/>
            <a:r>
              <a:rPr lang="sv-SE" sz="2000" dirty="0" smtClean="0"/>
              <a:t>Hade du roligt idag?</a:t>
            </a:r>
            <a:endParaRPr lang="sv-SE" sz="2000" dirty="0"/>
          </a:p>
        </p:txBody>
      </p:sp>
      <p:sp>
        <p:nvSpPr>
          <p:cNvPr id="8" name="TextBox 7"/>
          <p:cNvSpPr txBox="1"/>
          <p:nvPr/>
        </p:nvSpPr>
        <p:spPr>
          <a:xfrm>
            <a:off x="2915816" y="3674815"/>
            <a:ext cx="1574598" cy="400110"/>
          </a:xfrm>
          <a:prstGeom prst="rect">
            <a:avLst/>
          </a:prstGeom>
          <a:noFill/>
        </p:spPr>
        <p:txBody>
          <a:bodyPr wrap="none" rtlCol="0">
            <a:spAutoFit/>
          </a:bodyPr>
          <a:lstStyle/>
          <a:p>
            <a:r>
              <a:rPr lang="sv-SE" sz="2000" dirty="0" smtClean="0"/>
              <a:t>Vann ni idag?</a:t>
            </a:r>
            <a:endParaRPr lang="sv-SE" sz="2000" dirty="0"/>
          </a:p>
        </p:txBody>
      </p:sp>
      <p:sp>
        <p:nvSpPr>
          <p:cNvPr id="9" name="TextBox 8"/>
          <p:cNvSpPr txBox="1"/>
          <p:nvPr/>
        </p:nvSpPr>
        <p:spPr>
          <a:xfrm>
            <a:off x="1002449" y="4322887"/>
            <a:ext cx="1913367" cy="400110"/>
          </a:xfrm>
          <a:prstGeom prst="rect">
            <a:avLst/>
          </a:prstGeom>
          <a:noFill/>
        </p:spPr>
        <p:txBody>
          <a:bodyPr wrap="square" rtlCol="0">
            <a:spAutoFit/>
          </a:bodyPr>
          <a:lstStyle/>
          <a:p>
            <a:pPr algn="ctr"/>
            <a:r>
              <a:rPr lang="sv-SE" sz="2000" dirty="0" smtClean="0"/>
              <a:t>Eller frågar du:</a:t>
            </a:r>
            <a:endParaRPr lang="sv-SE" sz="2000" dirty="0"/>
          </a:p>
        </p:txBody>
      </p:sp>
      <p:sp>
        <p:nvSpPr>
          <p:cNvPr id="10" name="TextBox 9"/>
          <p:cNvSpPr txBox="1"/>
          <p:nvPr/>
        </p:nvSpPr>
        <p:spPr>
          <a:xfrm>
            <a:off x="2915815" y="4322887"/>
            <a:ext cx="5688633" cy="400110"/>
          </a:xfrm>
          <a:prstGeom prst="rect">
            <a:avLst/>
          </a:prstGeom>
          <a:noFill/>
        </p:spPr>
        <p:txBody>
          <a:bodyPr wrap="square" rtlCol="0">
            <a:spAutoFit/>
          </a:bodyPr>
          <a:lstStyle/>
          <a:p>
            <a:r>
              <a:rPr lang="sv-SE" sz="2000" dirty="0" smtClean="0"/>
              <a:t>Vad var det roligaste med matchen/träning idag?</a:t>
            </a:r>
            <a:endParaRPr lang="sv-SE" sz="2000" dirty="0"/>
          </a:p>
        </p:txBody>
      </p:sp>
    </p:spTree>
    <p:extLst>
      <p:ext uri="{BB962C8B-B14F-4D97-AF65-F5344CB8AC3E}">
        <p14:creationId xmlns:p14="http://schemas.microsoft.com/office/powerpoint/2010/main" val="1753671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9"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1020</TotalTime>
  <Words>425</Words>
  <Application>Microsoft Office PowerPoint</Application>
  <PresentationFormat>Bildspel på skärmen (4:3)</PresentationFormat>
  <Paragraphs>163</Paragraphs>
  <Slides>14</Slides>
  <Notes>0</Notes>
  <HiddenSlides>0</HiddenSlides>
  <MMClips>0</MMClips>
  <ScaleCrop>false</ScaleCrop>
  <HeadingPairs>
    <vt:vector size="4" baseType="variant">
      <vt:variant>
        <vt:lpstr>Tema</vt:lpstr>
      </vt:variant>
      <vt:variant>
        <vt:i4>1</vt:i4>
      </vt:variant>
      <vt:variant>
        <vt:lpstr>Bildrubriker</vt:lpstr>
      </vt:variant>
      <vt:variant>
        <vt:i4>14</vt:i4>
      </vt:variant>
    </vt:vector>
  </HeadingPairs>
  <TitlesOfParts>
    <vt:vector size="15" baseType="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GoExcellent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Fletcher</dc:creator>
  <cp:lastModifiedBy>Niclas</cp:lastModifiedBy>
  <cp:revision>43</cp:revision>
  <dcterms:created xsi:type="dcterms:W3CDTF">2013-07-23T07:11:14Z</dcterms:created>
  <dcterms:modified xsi:type="dcterms:W3CDTF">2013-09-09T16:24:42Z</dcterms:modified>
</cp:coreProperties>
</file>