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ED266-FF17-4512-AF72-12EE1DDED13E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F9084-48B6-40CF-8B80-83AF9956C90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947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F9084-48B6-40CF-8B80-83AF9956C908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739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9E57FC-D5C9-C425-E63C-C934298C90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4EC329D-E798-AF7C-0DF6-AD14F18DF6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4C5EB96-16A0-1C3F-2486-13359E95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A536-8472-4BE6-B8E4-EDD04025A906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925D643-A7AC-3ACC-E70A-1EE4985DA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C072E7C-42DA-464B-2A2C-36DE27CCA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7D48D-DAA5-42EE-A869-CB9D235146D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5266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5DC94D-0216-4279-F983-38DF0DB47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2C0971B-0137-C137-7A94-A1E91FDD1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0658951-A52D-085D-C652-248FA7339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A536-8472-4BE6-B8E4-EDD04025A906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D4177B6-046E-474A-C66C-8F458130C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9D4B8AA-B6DB-251C-24D2-8B0D91C1C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7D48D-DAA5-42EE-A869-CB9D235146D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230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8C4133-D27C-7930-393C-74B933FD3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601D381-5364-4240-1B9B-2EAB3736D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A3676D7-F834-8DE6-1AA5-029295094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A536-8472-4BE6-B8E4-EDD04025A906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5FC45F4-8BFF-1836-69CA-EE7F42093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2FBD21-1E7E-22DA-CA3E-C02D9161B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7D48D-DAA5-42EE-A869-CB9D235146D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1892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CA4816-DA99-55F4-4349-E26E6A58C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235D67-9C70-E10A-9A1E-F803007288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5771888-D665-27A4-DCFA-2EAB4C830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3E699A2-41F7-A453-376E-A75C31AA1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A536-8472-4BE6-B8E4-EDD04025A906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5B89E3E-D66F-E6F2-486A-D9688F4B1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0FE6BB7-58A8-62C8-CA0A-51EBC5A49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7D48D-DAA5-42EE-A869-CB9D235146D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3607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603734-539D-0EC5-7832-C9E0652B0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EEAE776-6D45-BE7B-50FB-E79D888A3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E07096B-D9BE-E7AA-16E3-6FF33DF291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9AC8B26-0D29-644C-0A34-3B4552AEE8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713F3E8-9D35-2796-C0A7-7D458B13F5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2FB7BD-CAED-32D7-6976-DF927BD14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A536-8472-4BE6-B8E4-EDD04025A906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6CC09CC-6051-FD93-9543-58F7F4EB4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3F95173-CF8A-F560-E985-B98FB9169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7D48D-DAA5-42EE-A869-CB9D235146D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1346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1C3E82-2F02-7956-EA39-B2CAC893C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FA76087-AE13-8CA8-9603-A4EFB0D85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A536-8472-4BE6-B8E4-EDD04025A906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FC3E1FB-C79D-E756-E052-B0B8A1104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1B52E64-A32F-E7BD-6FA3-AB56CC644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7D48D-DAA5-42EE-A869-CB9D235146D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022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202D359-0129-0D92-41CE-8804CF22D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A536-8472-4BE6-B8E4-EDD04025A906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7F8D08D-9110-B1C6-0822-0676D7A9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DEAD400-A1BA-B262-EC66-EB0102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7D48D-DAA5-42EE-A869-CB9D235146D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096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4F823C-A839-C814-BAFB-5B8E5D217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C296924-1F57-4CF4-2661-79DE7D231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0E89B05-9DF7-0735-BE45-F7ABB7565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54207B-0365-41B7-54C7-C6F41D9B3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A536-8472-4BE6-B8E4-EDD04025A906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9F91F96-63A9-F45E-A05D-8F87D4557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6EFFA61-AA3F-7FE5-69F5-C61AEA723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7D48D-DAA5-42EE-A869-CB9D235146D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6575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A75A74-F303-DA5F-5D24-3967822D6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DC31223-4E34-E66C-EDAA-5C9D006AEE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2E8F85F-6354-255C-B078-9D8BD23310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603D22C-3FD8-DD36-CD86-CCBBEF4D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A536-8472-4BE6-B8E4-EDD04025A906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9A7C8C6-268F-1B98-7F58-C05DC5FCF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E7BB798-872A-77C2-7621-55DE599EF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7D48D-DAA5-42EE-A869-CB9D235146D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5504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C0B175-3B4F-8FF5-1EAF-1E28D6CA7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B988098-9A06-5B4A-C827-68B2894C9D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0FC970-860D-00FD-D8CC-C9B6657FB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A536-8472-4BE6-B8E4-EDD04025A906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C2C4949-09AB-9559-6123-3BF5627FD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5213BF-B424-C179-C508-913383420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7D48D-DAA5-42EE-A869-CB9D235146D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3112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3BDC6C4-313A-080F-CCA2-3AA43FBCED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9CFC4E8-7589-C4F5-B70B-418A29C54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0C7EB27-EC4D-E1B5-F16F-854983A1C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A536-8472-4BE6-B8E4-EDD04025A906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9B0362-5872-95BD-1F0C-8532E16F3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828F068-1E51-0B3C-F41D-E966F9B29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7D48D-DAA5-42EE-A869-CB9D235146D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9058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3889D30-172D-F607-9535-EC3DAF398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5E99240-74D3-9738-2811-53F483636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134977A-ADC3-C1E6-6243-CC1CBA639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F1A536-8472-4BE6-B8E4-EDD04025A906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FC3BB3E-9501-6A03-070B-56B1A3A175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BE2A893-0113-5504-4841-3ED544B712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C7D48D-DAA5-42EE-A869-CB9D235146D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939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210A9F-8B26-3732-9EC2-F5E3FB4D1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Säsongshjul TKH</a:t>
            </a:r>
          </a:p>
        </p:txBody>
      </p:sp>
      <p:cxnSp>
        <p:nvCxnSpPr>
          <p:cNvPr id="7" name="Rak pilkoppling 6">
            <a:extLst>
              <a:ext uri="{FF2B5EF4-FFF2-40B4-BE49-F238E27FC236}">
                <a16:creationId xmlns:a16="http://schemas.microsoft.com/office/drawing/2014/main" id="{A7E8FFE9-78BC-FB1E-09C7-4BF70D2469FC}"/>
              </a:ext>
            </a:extLst>
          </p:cNvPr>
          <p:cNvCxnSpPr>
            <a:cxnSpLocks/>
          </p:cNvCxnSpPr>
          <p:nvPr/>
        </p:nvCxnSpPr>
        <p:spPr>
          <a:xfrm>
            <a:off x="542925" y="3429000"/>
            <a:ext cx="11220450" cy="13135"/>
          </a:xfrm>
          <a:prstGeom prst="straightConnector1">
            <a:avLst/>
          </a:prstGeom>
          <a:ln w="57150">
            <a:solidFill>
              <a:srgbClr val="FF993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lips 10">
            <a:extLst>
              <a:ext uri="{FF2B5EF4-FFF2-40B4-BE49-F238E27FC236}">
                <a16:creationId xmlns:a16="http://schemas.microsoft.com/office/drawing/2014/main" id="{AD8D2069-9E1E-E3C2-D471-4ADA1765DEAE}"/>
              </a:ext>
            </a:extLst>
          </p:cNvPr>
          <p:cNvSpPr/>
          <p:nvPr/>
        </p:nvSpPr>
        <p:spPr>
          <a:xfrm>
            <a:off x="817572" y="3315489"/>
            <a:ext cx="210312" cy="2285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FFADBAC2-57E7-629A-A571-92647E45AE7E}"/>
              </a:ext>
            </a:extLst>
          </p:cNvPr>
          <p:cNvSpPr/>
          <p:nvPr/>
        </p:nvSpPr>
        <p:spPr>
          <a:xfrm>
            <a:off x="10383437" y="3324220"/>
            <a:ext cx="210312" cy="2285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Ellips 26">
            <a:extLst>
              <a:ext uri="{FF2B5EF4-FFF2-40B4-BE49-F238E27FC236}">
                <a16:creationId xmlns:a16="http://schemas.microsoft.com/office/drawing/2014/main" id="{80C1CBF5-63EF-EFEA-29DA-20B3C079158F}"/>
              </a:ext>
            </a:extLst>
          </p:cNvPr>
          <p:cNvSpPr/>
          <p:nvPr/>
        </p:nvSpPr>
        <p:spPr>
          <a:xfrm>
            <a:off x="3682888" y="3318694"/>
            <a:ext cx="210312" cy="2285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4AF28001-8A10-6945-A074-C5A649729150}"/>
              </a:ext>
            </a:extLst>
          </p:cNvPr>
          <p:cNvSpPr txBox="1"/>
          <p:nvPr/>
        </p:nvSpPr>
        <p:spPr>
          <a:xfrm>
            <a:off x="924688" y="1799202"/>
            <a:ext cx="1606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Juni/Juli</a:t>
            </a:r>
          </a:p>
          <a:p>
            <a:r>
              <a:rPr lang="sv-SE" sz="900" dirty="0"/>
              <a:t>Utbildning TSM-system</a:t>
            </a:r>
          </a:p>
        </p:txBody>
      </p:sp>
      <p:cxnSp>
        <p:nvCxnSpPr>
          <p:cNvPr id="36" name="Rak koppling 35">
            <a:extLst>
              <a:ext uri="{FF2B5EF4-FFF2-40B4-BE49-F238E27FC236}">
                <a16:creationId xmlns:a16="http://schemas.microsoft.com/office/drawing/2014/main" id="{DC446543-D006-EF07-06DC-B604D99E126C}"/>
              </a:ext>
            </a:extLst>
          </p:cNvPr>
          <p:cNvCxnSpPr>
            <a:cxnSpLocks/>
          </p:cNvCxnSpPr>
          <p:nvPr/>
        </p:nvCxnSpPr>
        <p:spPr>
          <a:xfrm flipH="1">
            <a:off x="914019" y="1804729"/>
            <a:ext cx="10669" cy="1513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Ellips 56">
            <a:extLst>
              <a:ext uri="{FF2B5EF4-FFF2-40B4-BE49-F238E27FC236}">
                <a16:creationId xmlns:a16="http://schemas.microsoft.com/office/drawing/2014/main" id="{DE3F671D-5913-73DC-A255-8373FD379AFA}"/>
              </a:ext>
            </a:extLst>
          </p:cNvPr>
          <p:cNvSpPr/>
          <p:nvPr/>
        </p:nvSpPr>
        <p:spPr>
          <a:xfrm>
            <a:off x="4643724" y="3318695"/>
            <a:ext cx="210312" cy="2285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9" name="Ellips 58">
            <a:extLst>
              <a:ext uri="{FF2B5EF4-FFF2-40B4-BE49-F238E27FC236}">
                <a16:creationId xmlns:a16="http://schemas.microsoft.com/office/drawing/2014/main" id="{653039EF-5A85-8606-321D-E4E3A6315B7B}"/>
              </a:ext>
            </a:extLst>
          </p:cNvPr>
          <p:cNvSpPr/>
          <p:nvPr/>
        </p:nvSpPr>
        <p:spPr>
          <a:xfrm>
            <a:off x="5600320" y="3318698"/>
            <a:ext cx="210312" cy="2285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1" name="Ellips 60">
            <a:extLst>
              <a:ext uri="{FF2B5EF4-FFF2-40B4-BE49-F238E27FC236}">
                <a16:creationId xmlns:a16="http://schemas.microsoft.com/office/drawing/2014/main" id="{99FB4B9E-6BFC-F13E-DF4F-70269375376C}"/>
              </a:ext>
            </a:extLst>
          </p:cNvPr>
          <p:cNvSpPr/>
          <p:nvPr/>
        </p:nvSpPr>
        <p:spPr>
          <a:xfrm>
            <a:off x="2722052" y="3318691"/>
            <a:ext cx="210312" cy="2285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2" name="Ellips 71">
            <a:extLst>
              <a:ext uri="{FF2B5EF4-FFF2-40B4-BE49-F238E27FC236}">
                <a16:creationId xmlns:a16="http://schemas.microsoft.com/office/drawing/2014/main" id="{DDCBF3C7-7E8A-222A-C890-47D3908EAB71}"/>
              </a:ext>
            </a:extLst>
          </p:cNvPr>
          <p:cNvSpPr/>
          <p:nvPr/>
        </p:nvSpPr>
        <p:spPr>
          <a:xfrm>
            <a:off x="1767579" y="3318691"/>
            <a:ext cx="210312" cy="2285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7" name="Ellips 76">
            <a:extLst>
              <a:ext uri="{FF2B5EF4-FFF2-40B4-BE49-F238E27FC236}">
                <a16:creationId xmlns:a16="http://schemas.microsoft.com/office/drawing/2014/main" id="{0E795814-799B-E2F0-3620-01F9192CB962}"/>
              </a:ext>
            </a:extLst>
          </p:cNvPr>
          <p:cNvSpPr/>
          <p:nvPr/>
        </p:nvSpPr>
        <p:spPr>
          <a:xfrm>
            <a:off x="8467592" y="3324223"/>
            <a:ext cx="210312" cy="2285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9" name="Ellips 78">
            <a:extLst>
              <a:ext uri="{FF2B5EF4-FFF2-40B4-BE49-F238E27FC236}">
                <a16:creationId xmlns:a16="http://schemas.microsoft.com/office/drawing/2014/main" id="{77F86C56-64D0-5AF5-D508-FC00F0F9DE5F}"/>
              </a:ext>
            </a:extLst>
          </p:cNvPr>
          <p:cNvSpPr/>
          <p:nvPr/>
        </p:nvSpPr>
        <p:spPr>
          <a:xfrm>
            <a:off x="9420261" y="3324220"/>
            <a:ext cx="210312" cy="2285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1" name="Ellips 80">
            <a:extLst>
              <a:ext uri="{FF2B5EF4-FFF2-40B4-BE49-F238E27FC236}">
                <a16:creationId xmlns:a16="http://schemas.microsoft.com/office/drawing/2014/main" id="{E7BC004D-36DD-5D6F-E54E-B5C4B2478FDD}"/>
              </a:ext>
            </a:extLst>
          </p:cNvPr>
          <p:cNvSpPr/>
          <p:nvPr/>
        </p:nvSpPr>
        <p:spPr>
          <a:xfrm>
            <a:off x="7506756" y="3324220"/>
            <a:ext cx="210312" cy="2285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3" name="Ellips 82">
            <a:extLst>
              <a:ext uri="{FF2B5EF4-FFF2-40B4-BE49-F238E27FC236}">
                <a16:creationId xmlns:a16="http://schemas.microsoft.com/office/drawing/2014/main" id="{C2BA63E6-E538-7B5B-3F4F-684183170345}"/>
              </a:ext>
            </a:extLst>
          </p:cNvPr>
          <p:cNvSpPr/>
          <p:nvPr/>
        </p:nvSpPr>
        <p:spPr>
          <a:xfrm>
            <a:off x="6552283" y="3315488"/>
            <a:ext cx="210312" cy="2285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7" name="textruta 86">
            <a:extLst>
              <a:ext uri="{FF2B5EF4-FFF2-40B4-BE49-F238E27FC236}">
                <a16:creationId xmlns:a16="http://schemas.microsoft.com/office/drawing/2014/main" id="{E7A76F1B-15B2-5DCF-A127-03723A716E4B}"/>
              </a:ext>
            </a:extLst>
          </p:cNvPr>
          <p:cNvSpPr txBox="1"/>
          <p:nvPr/>
        </p:nvSpPr>
        <p:spPr>
          <a:xfrm>
            <a:off x="2845374" y="1794441"/>
            <a:ext cx="179835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September</a:t>
            </a:r>
          </a:p>
          <a:p>
            <a:r>
              <a:rPr lang="sv-SE" sz="900" dirty="0"/>
              <a:t>Ledarmöte</a:t>
            </a:r>
          </a:p>
          <a:p>
            <a:r>
              <a:rPr lang="sv-SE" sz="900" dirty="0"/>
              <a:t>Föräldramöte</a:t>
            </a:r>
          </a:p>
          <a:p>
            <a:r>
              <a:rPr lang="sv-SE" sz="900" dirty="0"/>
              <a:t>Utbildning</a:t>
            </a:r>
          </a:p>
          <a:p>
            <a:r>
              <a:rPr lang="sv-SE" sz="900" dirty="0"/>
              <a:t>Marknadsföring</a:t>
            </a:r>
          </a:p>
          <a:p>
            <a:r>
              <a:rPr lang="sv-SE" sz="900" dirty="0"/>
              <a:t>Uppdatering av Verksamhetsbeskrivning</a:t>
            </a:r>
            <a:br>
              <a:rPr lang="sv-SE" sz="900" dirty="0"/>
            </a:br>
            <a:r>
              <a:rPr lang="sv-SE" sz="900" dirty="0"/>
              <a:t>Uppdatera budget</a:t>
            </a:r>
            <a:endParaRPr lang="sv-SE" sz="1100" dirty="0"/>
          </a:p>
        </p:txBody>
      </p:sp>
      <p:cxnSp>
        <p:nvCxnSpPr>
          <p:cNvPr id="88" name="Rak koppling 87">
            <a:extLst>
              <a:ext uri="{FF2B5EF4-FFF2-40B4-BE49-F238E27FC236}">
                <a16:creationId xmlns:a16="http://schemas.microsoft.com/office/drawing/2014/main" id="{AE940DAA-59A7-A915-A209-0B53183D9F9B}"/>
              </a:ext>
            </a:extLst>
          </p:cNvPr>
          <p:cNvCxnSpPr>
            <a:cxnSpLocks/>
          </p:cNvCxnSpPr>
          <p:nvPr/>
        </p:nvCxnSpPr>
        <p:spPr>
          <a:xfrm flipH="1">
            <a:off x="2834705" y="1799968"/>
            <a:ext cx="10669" cy="1513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ruta 88">
            <a:extLst>
              <a:ext uri="{FF2B5EF4-FFF2-40B4-BE49-F238E27FC236}">
                <a16:creationId xmlns:a16="http://schemas.microsoft.com/office/drawing/2014/main" id="{50FA1027-DE7A-10C1-0217-E091CC66FE4D}"/>
              </a:ext>
            </a:extLst>
          </p:cNvPr>
          <p:cNvSpPr txBox="1"/>
          <p:nvPr/>
        </p:nvSpPr>
        <p:spPr>
          <a:xfrm>
            <a:off x="4773117" y="1794441"/>
            <a:ext cx="1573171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November</a:t>
            </a:r>
          </a:p>
          <a:p>
            <a:r>
              <a:rPr lang="sv-SE" sz="900" dirty="0"/>
              <a:t>Post utskick hockeyskolan (görs ej varje år, styrelse beslut krävs)</a:t>
            </a:r>
          </a:p>
          <a:p>
            <a:r>
              <a:rPr lang="sv-SE" sz="900" dirty="0"/>
              <a:t>TKH Disco v.45</a:t>
            </a:r>
          </a:p>
        </p:txBody>
      </p:sp>
      <p:cxnSp>
        <p:nvCxnSpPr>
          <p:cNvPr id="90" name="Rak koppling 89">
            <a:extLst>
              <a:ext uri="{FF2B5EF4-FFF2-40B4-BE49-F238E27FC236}">
                <a16:creationId xmlns:a16="http://schemas.microsoft.com/office/drawing/2014/main" id="{DD552872-7AD3-BB33-A716-FC4815FBC228}"/>
              </a:ext>
            </a:extLst>
          </p:cNvPr>
          <p:cNvCxnSpPr>
            <a:cxnSpLocks/>
          </p:cNvCxnSpPr>
          <p:nvPr/>
        </p:nvCxnSpPr>
        <p:spPr>
          <a:xfrm flipH="1">
            <a:off x="4762448" y="1799968"/>
            <a:ext cx="10669" cy="1513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ruta 90">
            <a:extLst>
              <a:ext uri="{FF2B5EF4-FFF2-40B4-BE49-F238E27FC236}">
                <a16:creationId xmlns:a16="http://schemas.microsoft.com/office/drawing/2014/main" id="{8471B65F-3B5F-92E6-DEEB-A1FA6BE75DA2}"/>
              </a:ext>
            </a:extLst>
          </p:cNvPr>
          <p:cNvSpPr txBox="1"/>
          <p:nvPr/>
        </p:nvSpPr>
        <p:spPr>
          <a:xfrm>
            <a:off x="6670969" y="1794441"/>
            <a:ext cx="114909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Januari</a:t>
            </a:r>
          </a:p>
          <a:p>
            <a:r>
              <a:rPr lang="sv-SE" sz="900" dirty="0"/>
              <a:t>Föräldramöte</a:t>
            </a:r>
          </a:p>
          <a:p>
            <a:r>
              <a:rPr lang="sv-SE" sz="900" dirty="0"/>
              <a:t>Marknadsföring</a:t>
            </a:r>
          </a:p>
          <a:p>
            <a:r>
              <a:rPr lang="sv-SE" sz="900" dirty="0"/>
              <a:t>Utbildning TKH</a:t>
            </a:r>
          </a:p>
          <a:p>
            <a:r>
              <a:rPr lang="sv-SE" sz="900" dirty="0"/>
              <a:t>Hockeyskola helg 16-17 januari 2027</a:t>
            </a:r>
          </a:p>
          <a:p>
            <a:r>
              <a:rPr lang="sv-SE" sz="900" dirty="0"/>
              <a:t>Återrapportera projektstödet i idrottsarenan </a:t>
            </a:r>
          </a:p>
        </p:txBody>
      </p:sp>
      <p:cxnSp>
        <p:nvCxnSpPr>
          <p:cNvPr id="92" name="Rak koppling 91">
            <a:extLst>
              <a:ext uri="{FF2B5EF4-FFF2-40B4-BE49-F238E27FC236}">
                <a16:creationId xmlns:a16="http://schemas.microsoft.com/office/drawing/2014/main" id="{E3799AAD-1986-241B-C691-0DE67F502E8B}"/>
              </a:ext>
            </a:extLst>
          </p:cNvPr>
          <p:cNvCxnSpPr>
            <a:cxnSpLocks/>
          </p:cNvCxnSpPr>
          <p:nvPr/>
        </p:nvCxnSpPr>
        <p:spPr>
          <a:xfrm flipH="1">
            <a:off x="6660300" y="1799968"/>
            <a:ext cx="10669" cy="1513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ruta 92">
            <a:extLst>
              <a:ext uri="{FF2B5EF4-FFF2-40B4-BE49-F238E27FC236}">
                <a16:creationId xmlns:a16="http://schemas.microsoft.com/office/drawing/2014/main" id="{18DD250B-5864-B183-44D8-A5D0DAF89528}"/>
              </a:ext>
            </a:extLst>
          </p:cNvPr>
          <p:cNvSpPr txBox="1"/>
          <p:nvPr/>
        </p:nvSpPr>
        <p:spPr>
          <a:xfrm>
            <a:off x="8579490" y="1794441"/>
            <a:ext cx="14077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Mars</a:t>
            </a:r>
          </a:p>
          <a:p>
            <a:r>
              <a:rPr lang="sv-SE" sz="900" dirty="0"/>
              <a:t>Säsongsavslutning</a:t>
            </a:r>
          </a:p>
          <a:p>
            <a:r>
              <a:rPr lang="sv-SE" sz="900" dirty="0"/>
              <a:t>Utskick barn/föräldraenkät</a:t>
            </a:r>
          </a:p>
        </p:txBody>
      </p:sp>
      <p:cxnSp>
        <p:nvCxnSpPr>
          <p:cNvPr id="94" name="Rak koppling 93">
            <a:extLst>
              <a:ext uri="{FF2B5EF4-FFF2-40B4-BE49-F238E27FC236}">
                <a16:creationId xmlns:a16="http://schemas.microsoft.com/office/drawing/2014/main" id="{EEFE1A77-9173-D1D3-920D-6EF1B978AA24}"/>
              </a:ext>
            </a:extLst>
          </p:cNvPr>
          <p:cNvCxnSpPr>
            <a:cxnSpLocks/>
          </p:cNvCxnSpPr>
          <p:nvPr/>
        </p:nvCxnSpPr>
        <p:spPr>
          <a:xfrm flipH="1">
            <a:off x="8568821" y="1799968"/>
            <a:ext cx="10669" cy="1513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ruta 94">
            <a:extLst>
              <a:ext uri="{FF2B5EF4-FFF2-40B4-BE49-F238E27FC236}">
                <a16:creationId xmlns:a16="http://schemas.microsoft.com/office/drawing/2014/main" id="{FD0C9C5D-05CC-D1F7-1D2B-C89CCD70182D}"/>
              </a:ext>
            </a:extLst>
          </p:cNvPr>
          <p:cNvSpPr txBox="1"/>
          <p:nvPr/>
        </p:nvSpPr>
        <p:spPr>
          <a:xfrm>
            <a:off x="10496976" y="1794441"/>
            <a:ext cx="12663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Maj</a:t>
            </a:r>
          </a:p>
          <a:p>
            <a:r>
              <a:rPr lang="sv-SE" sz="900" dirty="0"/>
              <a:t>Rekryteringskampanj</a:t>
            </a:r>
          </a:p>
          <a:p>
            <a:r>
              <a:rPr lang="sv-SE" sz="900" dirty="0"/>
              <a:t>Ansökan utbildning</a:t>
            </a:r>
          </a:p>
          <a:p>
            <a:endParaRPr lang="sv-SE" sz="900" dirty="0"/>
          </a:p>
        </p:txBody>
      </p:sp>
      <p:cxnSp>
        <p:nvCxnSpPr>
          <p:cNvPr id="96" name="Rak koppling 95">
            <a:extLst>
              <a:ext uri="{FF2B5EF4-FFF2-40B4-BE49-F238E27FC236}">
                <a16:creationId xmlns:a16="http://schemas.microsoft.com/office/drawing/2014/main" id="{9C7CB25A-9A55-909A-4F4D-0E7269AB53D7}"/>
              </a:ext>
            </a:extLst>
          </p:cNvPr>
          <p:cNvCxnSpPr>
            <a:cxnSpLocks/>
          </p:cNvCxnSpPr>
          <p:nvPr/>
        </p:nvCxnSpPr>
        <p:spPr>
          <a:xfrm flipH="1">
            <a:off x="10486307" y="1799968"/>
            <a:ext cx="10669" cy="1513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ruta 96">
            <a:extLst>
              <a:ext uri="{FF2B5EF4-FFF2-40B4-BE49-F238E27FC236}">
                <a16:creationId xmlns:a16="http://schemas.microsoft.com/office/drawing/2014/main" id="{0798DECB-3F32-F639-229C-FC0A6BB49D7B}"/>
              </a:ext>
            </a:extLst>
          </p:cNvPr>
          <p:cNvSpPr txBox="1"/>
          <p:nvPr/>
        </p:nvSpPr>
        <p:spPr>
          <a:xfrm>
            <a:off x="1863471" y="4128060"/>
            <a:ext cx="1727453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Augusti</a:t>
            </a:r>
          </a:p>
          <a:p>
            <a:r>
              <a:rPr lang="sv-SE" sz="900" dirty="0"/>
              <a:t>Inventering av boden</a:t>
            </a:r>
          </a:p>
          <a:p>
            <a:r>
              <a:rPr lang="sv-SE" sz="900" dirty="0"/>
              <a:t>Ansökan stöd Idrottsarenan</a:t>
            </a:r>
          </a:p>
          <a:p>
            <a:r>
              <a:rPr lang="sv-SE" sz="900" dirty="0"/>
              <a:t>Lämna in istider till istids ansvarig i föreningen</a:t>
            </a:r>
          </a:p>
        </p:txBody>
      </p:sp>
      <p:cxnSp>
        <p:nvCxnSpPr>
          <p:cNvPr id="98" name="Rak koppling 97">
            <a:extLst>
              <a:ext uri="{FF2B5EF4-FFF2-40B4-BE49-F238E27FC236}">
                <a16:creationId xmlns:a16="http://schemas.microsoft.com/office/drawing/2014/main" id="{0D155D42-13FB-6E0E-407C-C3FE9D2DD03E}"/>
              </a:ext>
            </a:extLst>
          </p:cNvPr>
          <p:cNvCxnSpPr>
            <a:cxnSpLocks/>
          </p:cNvCxnSpPr>
          <p:nvPr/>
        </p:nvCxnSpPr>
        <p:spPr>
          <a:xfrm flipH="1">
            <a:off x="1852803" y="3548811"/>
            <a:ext cx="10669" cy="1513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ruta 98">
            <a:extLst>
              <a:ext uri="{FF2B5EF4-FFF2-40B4-BE49-F238E27FC236}">
                <a16:creationId xmlns:a16="http://schemas.microsoft.com/office/drawing/2014/main" id="{90A6296F-0812-32A9-BEA4-B7FF97BB9189}"/>
              </a:ext>
            </a:extLst>
          </p:cNvPr>
          <p:cNvSpPr txBox="1"/>
          <p:nvPr/>
        </p:nvSpPr>
        <p:spPr>
          <a:xfrm>
            <a:off x="3784158" y="4123299"/>
            <a:ext cx="15238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Oktober</a:t>
            </a:r>
          </a:p>
          <a:p>
            <a:r>
              <a:rPr lang="sv-SE" sz="900" dirty="0"/>
              <a:t>1 dag/vecka innan uppstart dela ut utrustning. (Lån)</a:t>
            </a:r>
          </a:p>
          <a:p>
            <a:r>
              <a:rPr lang="sv-SE" sz="900" dirty="0"/>
              <a:t>Hockeyskolan startar 11 okt. Bullar + saft beställ</a:t>
            </a:r>
          </a:p>
          <a:p>
            <a:r>
              <a:rPr lang="sv-SE" sz="900" dirty="0"/>
              <a:t>Registrera försäkringar (TSM)</a:t>
            </a:r>
          </a:p>
          <a:p>
            <a:endParaRPr lang="sv-SE" sz="900" dirty="0"/>
          </a:p>
        </p:txBody>
      </p:sp>
      <p:cxnSp>
        <p:nvCxnSpPr>
          <p:cNvPr id="100" name="Rak koppling 99">
            <a:extLst>
              <a:ext uri="{FF2B5EF4-FFF2-40B4-BE49-F238E27FC236}">
                <a16:creationId xmlns:a16="http://schemas.microsoft.com/office/drawing/2014/main" id="{07996A81-2941-7377-897E-3C9C2BB70FC3}"/>
              </a:ext>
            </a:extLst>
          </p:cNvPr>
          <p:cNvCxnSpPr>
            <a:cxnSpLocks/>
          </p:cNvCxnSpPr>
          <p:nvPr/>
        </p:nvCxnSpPr>
        <p:spPr>
          <a:xfrm flipH="1">
            <a:off x="3773489" y="3544050"/>
            <a:ext cx="10669" cy="1513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ruta 100">
            <a:extLst>
              <a:ext uri="{FF2B5EF4-FFF2-40B4-BE49-F238E27FC236}">
                <a16:creationId xmlns:a16="http://schemas.microsoft.com/office/drawing/2014/main" id="{F616D2A4-579B-DA35-E131-CBEFFF0786AF}"/>
              </a:ext>
            </a:extLst>
          </p:cNvPr>
          <p:cNvSpPr txBox="1"/>
          <p:nvPr/>
        </p:nvSpPr>
        <p:spPr>
          <a:xfrm>
            <a:off x="5711901" y="4123299"/>
            <a:ext cx="147258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December</a:t>
            </a:r>
          </a:p>
          <a:p>
            <a:r>
              <a:rPr lang="sv-SE" sz="900" dirty="0"/>
              <a:t>Julavslutning</a:t>
            </a:r>
          </a:p>
          <a:p>
            <a:r>
              <a:rPr lang="sv-SE" sz="900" dirty="0"/>
              <a:t>Tomteparad</a:t>
            </a:r>
          </a:p>
        </p:txBody>
      </p:sp>
      <p:cxnSp>
        <p:nvCxnSpPr>
          <p:cNvPr id="102" name="Rak koppling 101">
            <a:extLst>
              <a:ext uri="{FF2B5EF4-FFF2-40B4-BE49-F238E27FC236}">
                <a16:creationId xmlns:a16="http://schemas.microsoft.com/office/drawing/2014/main" id="{EC909E14-2B68-F52A-3627-85A7CBBC4E2D}"/>
              </a:ext>
            </a:extLst>
          </p:cNvPr>
          <p:cNvCxnSpPr>
            <a:cxnSpLocks/>
          </p:cNvCxnSpPr>
          <p:nvPr/>
        </p:nvCxnSpPr>
        <p:spPr>
          <a:xfrm flipH="1">
            <a:off x="5691707" y="3553575"/>
            <a:ext cx="10669" cy="1513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ruta 102">
            <a:extLst>
              <a:ext uri="{FF2B5EF4-FFF2-40B4-BE49-F238E27FC236}">
                <a16:creationId xmlns:a16="http://schemas.microsoft.com/office/drawing/2014/main" id="{D7F631F4-A7BE-B42C-F782-1B8055820FBF}"/>
              </a:ext>
            </a:extLst>
          </p:cNvPr>
          <p:cNvSpPr txBox="1"/>
          <p:nvPr/>
        </p:nvSpPr>
        <p:spPr>
          <a:xfrm>
            <a:off x="7609752" y="4123299"/>
            <a:ext cx="170984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Februari</a:t>
            </a:r>
          </a:p>
          <a:p>
            <a:r>
              <a:rPr lang="sv-SE" sz="900" dirty="0"/>
              <a:t>Ledarmöte</a:t>
            </a:r>
          </a:p>
          <a:p>
            <a:r>
              <a:rPr lang="sv-SE" sz="900" dirty="0"/>
              <a:t>Rekryteringskampanj</a:t>
            </a:r>
          </a:p>
          <a:p>
            <a:r>
              <a:rPr lang="sv-SE" sz="900" dirty="0"/>
              <a:t>TKH Disco v.7 (lov vecka)</a:t>
            </a:r>
          </a:p>
        </p:txBody>
      </p:sp>
      <p:cxnSp>
        <p:nvCxnSpPr>
          <p:cNvPr id="104" name="Rak koppling 103">
            <a:extLst>
              <a:ext uri="{FF2B5EF4-FFF2-40B4-BE49-F238E27FC236}">
                <a16:creationId xmlns:a16="http://schemas.microsoft.com/office/drawing/2014/main" id="{98A55856-434D-36F1-E892-2C308A0A5EB8}"/>
              </a:ext>
            </a:extLst>
          </p:cNvPr>
          <p:cNvCxnSpPr>
            <a:cxnSpLocks/>
          </p:cNvCxnSpPr>
          <p:nvPr/>
        </p:nvCxnSpPr>
        <p:spPr>
          <a:xfrm flipH="1">
            <a:off x="7599084" y="3563100"/>
            <a:ext cx="10669" cy="1513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textruta 104">
            <a:extLst>
              <a:ext uri="{FF2B5EF4-FFF2-40B4-BE49-F238E27FC236}">
                <a16:creationId xmlns:a16="http://schemas.microsoft.com/office/drawing/2014/main" id="{433D9C00-456F-E4D5-EC2A-DC8B24E5EEAB}"/>
              </a:ext>
            </a:extLst>
          </p:cNvPr>
          <p:cNvSpPr txBox="1"/>
          <p:nvPr/>
        </p:nvSpPr>
        <p:spPr>
          <a:xfrm>
            <a:off x="9533022" y="4123299"/>
            <a:ext cx="159941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April</a:t>
            </a:r>
          </a:p>
          <a:p>
            <a:r>
              <a:rPr lang="sv-SE" sz="900" dirty="0"/>
              <a:t>Städa boden (nedstängning)</a:t>
            </a:r>
          </a:p>
          <a:p>
            <a:r>
              <a:rPr lang="sv-SE" sz="900" dirty="0"/>
              <a:t>Årsberättelse</a:t>
            </a:r>
          </a:p>
          <a:p>
            <a:r>
              <a:rPr lang="sv-SE" sz="900" dirty="0"/>
              <a:t>Planeringsmöte</a:t>
            </a:r>
          </a:p>
          <a:p>
            <a:r>
              <a:rPr lang="sv-SE" sz="900" dirty="0"/>
              <a:t>Uppdatering av verksamhetsbeskrivning </a:t>
            </a:r>
          </a:p>
          <a:p>
            <a:r>
              <a:rPr lang="sv-SE" sz="900" dirty="0"/>
              <a:t>Säsongsavslutning föreningen</a:t>
            </a:r>
            <a:endParaRPr lang="sv-SE" sz="1100" dirty="0"/>
          </a:p>
        </p:txBody>
      </p:sp>
      <p:cxnSp>
        <p:nvCxnSpPr>
          <p:cNvPr id="106" name="Rak koppling 105">
            <a:extLst>
              <a:ext uri="{FF2B5EF4-FFF2-40B4-BE49-F238E27FC236}">
                <a16:creationId xmlns:a16="http://schemas.microsoft.com/office/drawing/2014/main" id="{4F3369E8-1C52-1FCB-8EC4-9407AE2F9F1D}"/>
              </a:ext>
            </a:extLst>
          </p:cNvPr>
          <p:cNvCxnSpPr>
            <a:cxnSpLocks/>
          </p:cNvCxnSpPr>
          <p:nvPr/>
        </p:nvCxnSpPr>
        <p:spPr>
          <a:xfrm flipH="1">
            <a:off x="9512828" y="3553575"/>
            <a:ext cx="10669" cy="1513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81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07A859-C79B-2B26-3C0C-5237C1834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Förtydligande av säsongshjul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7BA99686-7E31-98BC-1837-69A587A7A9D6}"/>
              </a:ext>
            </a:extLst>
          </p:cNvPr>
          <p:cNvSpPr txBox="1"/>
          <p:nvPr/>
        </p:nvSpPr>
        <p:spPr>
          <a:xfrm>
            <a:off x="819150" y="2066925"/>
            <a:ext cx="2371725" cy="892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/>
              <a:t>Juni/Juli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Föreningens utbildning i TSM-systemet för att lära sig systemet. TSM-ansvarig i föreningen anordnar utbildningen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8DEA803-7C0B-CBD2-34BD-A28F0407C266}"/>
              </a:ext>
            </a:extLst>
          </p:cNvPr>
          <p:cNvSpPr txBox="1"/>
          <p:nvPr/>
        </p:nvSpPr>
        <p:spPr>
          <a:xfrm>
            <a:off x="819148" y="3132930"/>
            <a:ext cx="2371725" cy="16619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/>
              <a:t>Augusti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Inventering av boden, allt material ska märkas upp och dokumenteras (uppstart)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Ansöka om projektstöd till Idrottsarenan senast 16 augusti. Detta görs tillsammans med kanslisten i Skara IK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Lämna in önskan istid för säsongen till istids ansvarig i föreningen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E22EF31-8864-C500-CDE0-C3D3E7D0CEC6}"/>
              </a:ext>
            </a:extLst>
          </p:cNvPr>
          <p:cNvSpPr txBox="1"/>
          <p:nvPr/>
        </p:nvSpPr>
        <p:spPr>
          <a:xfrm>
            <a:off x="6157909" y="4038731"/>
            <a:ext cx="2371725" cy="13542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/>
              <a:t>Februari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Ledarmöte (alla ledare i Skara IK Hockeyskola). Planering och förbättringar för kommande säsong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Anmälan till rekryteringskampanj (förbundet)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TKH-Disco för 5-7 år annonsera förskolor (gratis aktivitet ok)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11A0B9BC-0544-226A-F36B-9D91027E30D6}"/>
              </a:ext>
            </a:extLst>
          </p:cNvPr>
          <p:cNvSpPr txBox="1"/>
          <p:nvPr/>
        </p:nvSpPr>
        <p:spPr>
          <a:xfrm>
            <a:off x="8729662" y="3630340"/>
            <a:ext cx="2371725" cy="20928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/>
              <a:t>April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Städ av boden, inventera om det behöver köpas eller komplettera material (stängning)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Årsberättelse ska lämnas in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Planeringsmöte för kommande säsong hela ungdomssäsongen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Genomgång och uppdatering av hockeyskolans verksamhetsbeskrivning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Säsongsavslutning för klubben</a:t>
            </a:r>
          </a:p>
          <a:p>
            <a:endParaRPr lang="sv-SE" dirty="0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AB7F0521-996A-2540-9FE3-F434CEB737D8}"/>
              </a:ext>
            </a:extLst>
          </p:cNvPr>
          <p:cNvSpPr txBox="1"/>
          <p:nvPr/>
        </p:nvSpPr>
        <p:spPr>
          <a:xfrm>
            <a:off x="6157909" y="5573984"/>
            <a:ext cx="2371725" cy="1046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/>
              <a:t>Mars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Säsongsavslutning (sista träningarna)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Utskick barn/föräldraenkät, som grund till hockeyskolans förbättringsarbete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C0CFA54C-455D-8B8E-E239-AE5EC66305DB}"/>
              </a:ext>
            </a:extLst>
          </p:cNvPr>
          <p:cNvSpPr txBox="1"/>
          <p:nvPr/>
        </p:nvSpPr>
        <p:spPr>
          <a:xfrm>
            <a:off x="819147" y="4816388"/>
            <a:ext cx="2371725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/>
              <a:t>September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Ledarmöte i TKH hockeyskola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Föräldrarmöte/Informationsträff/uppstartsmöte för säsongen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Marknadsföring i alla kanaler om uppstart av TKH, görs ca 2 veckor innan start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Uppdatera verksamhetsbeskrivningen för TKH, dokument finns på hemsidan för TKH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Uppdatera budget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F675D022-F3CB-BABE-25DB-1A9FF10FC132}"/>
              </a:ext>
            </a:extLst>
          </p:cNvPr>
          <p:cNvSpPr txBox="1"/>
          <p:nvPr/>
        </p:nvSpPr>
        <p:spPr>
          <a:xfrm>
            <a:off x="6157911" y="1661880"/>
            <a:ext cx="2371725" cy="22775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/>
              <a:t>Januari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Föräldramöte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Prata med utbildningsansvarige i klubben om att gå TKH utbildning och steg 1 grundutbildning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Marknadsföring i alla kanaler om uppstart av TKH, görs ca 2 veckor innan start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Hockeyskolans helg 16-17 januari, föreningen får material att använda under dagan.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Återrapportera Projektstödet i idrottarenan senast den 31 januari 2027.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81C53502-D618-B730-578B-65D83570C195}"/>
              </a:ext>
            </a:extLst>
          </p:cNvPr>
          <p:cNvSpPr txBox="1"/>
          <p:nvPr/>
        </p:nvSpPr>
        <p:spPr>
          <a:xfrm>
            <a:off x="8724900" y="2062167"/>
            <a:ext cx="2371725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/>
              <a:t>Maj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Förberedelse till rekryteringskampanj (Ishockeyförbundet)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Ansök till utbildning i höst som TKH-ledare och steg 1</a:t>
            </a:r>
          </a:p>
          <a:p>
            <a:endParaRPr lang="sv-SE" dirty="0"/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72CD638B-92CB-E94A-E4B0-9A5BB085D569}"/>
              </a:ext>
            </a:extLst>
          </p:cNvPr>
          <p:cNvSpPr txBox="1"/>
          <p:nvPr/>
        </p:nvSpPr>
        <p:spPr>
          <a:xfrm>
            <a:off x="3495675" y="5573984"/>
            <a:ext cx="2371725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/>
              <a:t>December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Julavslutning med tomte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Tomteparad</a:t>
            </a:r>
          </a:p>
          <a:p>
            <a:endParaRPr lang="sv-SE" dirty="0"/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471DDA70-8990-2530-14DB-B35F25128931}"/>
              </a:ext>
            </a:extLst>
          </p:cNvPr>
          <p:cNvSpPr txBox="1"/>
          <p:nvPr/>
        </p:nvSpPr>
        <p:spPr>
          <a:xfrm>
            <a:off x="3495675" y="2062167"/>
            <a:ext cx="2371725" cy="15081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/>
              <a:t>Oktober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Hockeyskolan startar första eller andra veckan i oktober, beställ bullar och saft minst 3 dagar innan första träningspass via kisokansvarig i föreningen.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Registrera försäkringar i TSM (kan göras tidigare för TKH-spelare, ej U9 då det blir en merkostnad)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E3EAEF2C-507A-C2DB-3F8A-026DAD5C1479}"/>
              </a:ext>
            </a:extLst>
          </p:cNvPr>
          <p:cNvSpPr txBox="1"/>
          <p:nvPr/>
        </p:nvSpPr>
        <p:spPr>
          <a:xfrm>
            <a:off x="3488527" y="4370112"/>
            <a:ext cx="2371725" cy="892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200" b="1" dirty="0"/>
              <a:t>November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Postutskick hockeyskolan, (Görs via beslut från styrelse)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000" dirty="0"/>
              <a:t>TKH-Disco för 5-7 år annonsera förskolor (gratis aktivitet ok)</a:t>
            </a:r>
          </a:p>
        </p:txBody>
      </p:sp>
    </p:spTree>
    <p:extLst>
      <p:ext uri="{BB962C8B-B14F-4D97-AF65-F5344CB8AC3E}">
        <p14:creationId xmlns:p14="http://schemas.microsoft.com/office/powerpoint/2010/main" val="4139853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9540963-e559-4020-8a90-fe8a502c2801}" enabled="1" method="Standard" siteId="{f25493ae-1c98-41d7-8a33-0be75f5fe60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463</Words>
  <Application>Microsoft Office PowerPoint</Application>
  <PresentationFormat>Widescreen</PresentationFormat>
  <Paragraphs>90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Säsongshjul TKH</vt:lpstr>
      <vt:lpstr>Förtydligande av säsongshjul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Sandra Andersson</dc:creator>
  <cp:lastModifiedBy>Markus Minkkinen</cp:lastModifiedBy>
  <cp:revision>16</cp:revision>
  <dcterms:created xsi:type="dcterms:W3CDTF">2026-09-07T10:43:29Z</dcterms:created>
  <dcterms:modified xsi:type="dcterms:W3CDTF">2026-10-19T10:34:56Z</dcterms:modified>
</cp:coreProperties>
</file>