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3" r:id="rId2"/>
  </p:sldMasterIdLst>
  <p:notesMasterIdLst>
    <p:notesMasterId r:id="rId19"/>
  </p:notesMasterIdLst>
  <p:sldIdLst>
    <p:sldId id="256" r:id="rId3"/>
    <p:sldId id="289" r:id="rId4"/>
    <p:sldId id="290" r:id="rId5"/>
    <p:sldId id="268" r:id="rId6"/>
    <p:sldId id="257" r:id="rId7"/>
    <p:sldId id="288" r:id="rId8"/>
    <p:sldId id="287" r:id="rId9"/>
    <p:sldId id="338" r:id="rId10"/>
    <p:sldId id="423" r:id="rId11"/>
    <p:sldId id="267" r:id="rId12"/>
    <p:sldId id="424" r:id="rId13"/>
    <p:sldId id="425" r:id="rId14"/>
    <p:sldId id="426" r:id="rId15"/>
    <p:sldId id="427" r:id="rId16"/>
    <p:sldId id="428" r:id="rId17"/>
    <p:sldId id="430"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B277"/>
    <a:srgbClr val="5EEC3C"/>
    <a:srgbClr val="00AACC"/>
    <a:srgbClr val="1D3A00"/>
    <a:srgbClr val="6C1A00"/>
    <a:srgbClr val="003296"/>
    <a:srgbClr val="E39A39"/>
    <a:srgbClr val="FFC901"/>
    <a:srgbClr val="FE9202"/>
    <a:srgbClr val="FE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378" autoAdjust="0"/>
  </p:normalViewPr>
  <p:slideViewPr>
    <p:cSldViewPr>
      <p:cViewPr varScale="1">
        <p:scale>
          <a:sx n="138" d="100"/>
          <a:sy n="138" d="100"/>
        </p:scale>
        <p:origin x="138" y="102"/>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C9DC0B-439A-4283-B282-0A81E38E4B9A}" type="datetimeFigureOut">
              <a:rPr lang="en-US" smtClean="0"/>
              <a:t>5/5/2024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FD5F7-8A08-47F0-BD34-72DA7B8DDD06}" type="slidenum">
              <a:rPr lang="en-US" smtClean="0"/>
              <a:t>‹#›</a:t>
            </a:fld>
            <a:endParaRPr lang="en-US"/>
          </a:p>
        </p:txBody>
      </p:sp>
    </p:spTree>
    <p:extLst>
      <p:ext uri="{BB962C8B-B14F-4D97-AF65-F5344CB8AC3E}">
        <p14:creationId xmlns:p14="http://schemas.microsoft.com/office/powerpoint/2010/main" val="2560374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965" y="1350110"/>
            <a:ext cx="5650085" cy="1527050"/>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48965" y="2877160"/>
            <a:ext cx="5650085" cy="610820"/>
          </a:xfrm>
        </p:spPr>
        <p:txBody>
          <a:bodyPr>
            <a:normAutofit/>
          </a:bodyPr>
          <a:lstStyle>
            <a:lvl1pPr marL="0" indent="0" algn="l">
              <a:buNone/>
              <a:defRPr sz="2800" b="0" i="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4574626E-3215-4C59-A1E6-8B61DF5D75E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vå innehållsdelar">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31" name="Shape 31"/>
          <p:cNvSpPr txBox="1">
            <a:spLocks noGrp="1"/>
          </p:cNvSpPr>
          <p:nvPr>
            <p:ph type="body" idx="1"/>
          </p:nvPr>
        </p:nvSpPr>
        <p:spPr>
          <a:xfrm>
            <a:off x="457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4648201" y="1200151"/>
            <a:ext cx="4038599" cy="3394472"/>
          </a:xfrm>
          <a:prstGeom prst="rect">
            <a:avLst/>
          </a:prstGeom>
          <a:noFill/>
          <a:ln>
            <a:noFill/>
          </a:ln>
        </p:spPr>
        <p:txBody>
          <a:bodyPr lIns="91425" tIns="91425" rIns="91425" bIns="91425" anchor="t" anchorCtr="0"/>
          <a:lstStyle>
            <a:lvl1pPr marL="257175" marR="0" lvl="0" indent="-123825"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57213" marR="0" lvl="1" indent="-100013"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06340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47" name="Shape 47"/>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7522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Tom">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600534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1" y="204789"/>
            <a:ext cx="3008313" cy="871537"/>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56" name="Shape 56"/>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57201" y="1076326"/>
            <a:ext cx="3008313" cy="3518297"/>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alibri"/>
                <a:ea typeface="Calibri"/>
                <a:cs typeface="Calibri"/>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86267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Bild med bild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9" y="3600451"/>
            <a:ext cx="5486399" cy="425053"/>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1500" b="1"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63" name="Shape 63"/>
          <p:cNvSpPr>
            <a:spLocks noGrp="1"/>
          </p:cNvSpPr>
          <p:nvPr>
            <p:ph type="pic" idx="2"/>
          </p:nvPr>
        </p:nvSpPr>
        <p:spPr>
          <a:xfrm>
            <a:off x="1792289" y="459581"/>
            <a:ext cx="5486399" cy="3086100"/>
          </a:xfrm>
          <a:prstGeom prst="rect">
            <a:avLst/>
          </a:prstGeom>
          <a:noFill/>
          <a:ln>
            <a:noFill/>
          </a:ln>
        </p:spPr>
        <p:txBody>
          <a:bodyPr lIns="91425" tIns="91425" rIns="91425" bIns="91425" anchor="t" anchorCtr="0"/>
          <a:lstStyle>
            <a:lvl1pPr marL="0" marR="0" lvl="0"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spcBef>
                <a:spcPts val="420"/>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spcBef>
                <a:spcPts val="360"/>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1792289" y="4025504"/>
            <a:ext cx="5486399" cy="603646"/>
          </a:xfrm>
          <a:prstGeom prst="rect">
            <a:avLst/>
          </a:prstGeom>
          <a:noFill/>
          <a:ln>
            <a:noFill/>
          </a:ln>
        </p:spPr>
        <p:txBody>
          <a:bodyPr lIns="91425" tIns="91425" rIns="91425" bIns="91425" anchor="t" anchorCtr="0"/>
          <a:lstStyle>
            <a:lvl1pPr marL="0" marR="0" lvl="0" indent="0" algn="l" rtl="0">
              <a:spcBef>
                <a:spcPts val="210"/>
              </a:spcBef>
              <a:buClr>
                <a:schemeClr val="dk1"/>
              </a:buClr>
              <a:buFont typeface="Arial"/>
              <a:buNone/>
              <a:defRPr sz="1050" b="0" i="0" u="none" strike="noStrike" cap="none">
                <a:solidFill>
                  <a:schemeClr val="dk1"/>
                </a:solidFill>
                <a:latin typeface="Calibri"/>
                <a:ea typeface="Calibri"/>
                <a:cs typeface="Calibri"/>
                <a:sym typeface="Calibri"/>
              </a:defRPr>
            </a:lvl1pPr>
            <a:lvl2pPr marL="342900" marR="0" lvl="1"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2pPr>
            <a:lvl3pPr marL="685800" marR="0" lvl="2" indent="0" algn="l" rtl="0">
              <a:spcBef>
                <a:spcPts val="150"/>
              </a:spcBef>
              <a:buClr>
                <a:schemeClr val="dk1"/>
              </a:buClr>
              <a:buFont typeface="Arial"/>
              <a:buNone/>
              <a:defRPr sz="750" b="0" i="0" u="none" strike="noStrike" cap="none">
                <a:solidFill>
                  <a:schemeClr val="dk1"/>
                </a:solidFill>
                <a:latin typeface="Calibri"/>
                <a:ea typeface="Calibri"/>
                <a:cs typeface="Calibri"/>
                <a:sym typeface="Calibri"/>
              </a:defRPr>
            </a:lvl3pPr>
            <a:lvl4pPr marL="1028700" marR="0" lvl="3"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4pPr>
            <a:lvl5pPr marL="1371600" marR="0" lvl="4"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5pPr>
            <a:lvl6pPr marL="1714500" marR="0" lvl="5"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7400" marR="0" lvl="6"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400300" marR="0" lvl="7"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3200" marR="0" lvl="8" indent="0"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63450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cSld name="Rubrik och lodrät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0" name="Shape 70"/>
          <p:cNvSpPr txBox="1">
            <a:spLocks noGrp="1"/>
          </p:cNvSpPr>
          <p:nvPr>
            <p:ph type="body" idx="1"/>
          </p:nvPr>
        </p:nvSpPr>
        <p:spPr>
          <a:xfrm rot="5400000">
            <a:off x="2874765" y="-1217414"/>
            <a:ext cx="3394472" cy="8229600"/>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8630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cSld name="Lodrät rubrik och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463779" y="1371600"/>
            <a:ext cx="4388644"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
        <p:nvSpPr>
          <p:cNvPr id="76" name="Shape 76"/>
          <p:cNvSpPr txBox="1">
            <a:spLocks noGrp="1"/>
          </p:cNvSpPr>
          <p:nvPr>
            <p:ph type="body" idx="1"/>
          </p:nvPr>
        </p:nvSpPr>
        <p:spPr>
          <a:xfrm rot="5400000">
            <a:off x="1272779" y="-609600"/>
            <a:ext cx="4388644" cy="6019799"/>
          </a:xfrm>
          <a:prstGeom prst="rect">
            <a:avLst/>
          </a:prstGeom>
          <a:noFill/>
          <a:ln>
            <a:noFill/>
          </a:ln>
        </p:spPr>
        <p:txBody>
          <a:bodyPr lIns="91425" tIns="91425" rIns="91425" bIns="91425" anchor="t" anchorCtr="0"/>
          <a:lstStyle>
            <a:lvl1pPr marL="257175" marR="0" lvl="0" indent="-104775"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57213" marR="0" lvl="1" indent="-80963" algn="l" rtl="0">
              <a:spcBef>
                <a:spcPts val="42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92430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1"/>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350111"/>
            <a:ext cx="8246070" cy="3512214"/>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47BD319-C441-4740-BDB2-35E25C52CCE7}" type="datetimeFigureOut">
              <a:rPr lang="sv-SE" smtClean="0"/>
              <a:t>2024-05-05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27F0B53-9592-4779-891F-997228E46E01}" type="slidenum">
              <a:rPr lang="sv-SE" smtClean="0"/>
              <a:t>‹#›</a:t>
            </a:fld>
            <a:endParaRPr lang="sv-SE"/>
          </a:p>
        </p:txBody>
      </p:sp>
    </p:spTree>
    <p:extLst>
      <p:ext uri="{BB962C8B-B14F-4D97-AF65-F5344CB8AC3E}">
        <p14:creationId xmlns:p14="http://schemas.microsoft.com/office/powerpoint/2010/main" val="221345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6108200" cy="572644"/>
          </a:xfrm>
        </p:spPr>
        <p:txBody>
          <a:bodyPr>
            <a:normAutofit/>
          </a:bodyPr>
          <a:lstStyle>
            <a:lvl1pPr algn="l">
              <a:defRPr sz="3600">
                <a:solidFill>
                  <a:srgbClr val="00B05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044701"/>
            <a:ext cx="6108200" cy="3663766"/>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093365" cy="610820"/>
          </a:xfrm>
        </p:spPr>
        <p:txBody>
          <a:bodyPr>
            <a:normAutofit/>
          </a:bodyPr>
          <a:lstStyle>
            <a:lvl1pPr algn="l">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80" y="1641238"/>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80" y="2113635"/>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1" y="1641238"/>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1" y="2113635"/>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AA319AF-0FCC-4128-9740-8A4A650F4C8A}"/>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
        <p:nvSpPr>
          <p:cNvPr id="8" name="MSIPCMContentMarking" descr="{&quot;HashCode&quot;:1455167957,&quot;Placement&quot;:&quot;Footer&quot;,&quot;Top&quot;:384.343,&quot;Left&quot;:302.06,&quot;SlideWidth&quot;:720,&quot;SlideHeight&quot;:405}">
            <a:extLst>
              <a:ext uri="{FF2B5EF4-FFF2-40B4-BE49-F238E27FC236}">
                <a16:creationId xmlns:a16="http://schemas.microsoft.com/office/drawing/2014/main" id="{D5B5BBFF-C4AE-2289-A247-6AA413EA2F52}"/>
              </a:ext>
            </a:extLst>
          </p:cNvPr>
          <p:cNvSpPr txBox="1"/>
          <p:nvPr userDrawn="1"/>
        </p:nvSpPr>
        <p:spPr>
          <a:xfrm>
            <a:off x="3836162" y="4881156"/>
            <a:ext cx="1471676"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Classification - Internal</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205978"/>
            <a:ext cx="8229600" cy="85725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57200" y="1200151"/>
            <a:ext cx="8229600" cy="3394472"/>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1" y="4767264"/>
            <a:ext cx="2133599" cy="273844"/>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4767264"/>
            <a:ext cx="2895600" cy="273844"/>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1" y="4767264"/>
            <a:ext cx="2133599" cy="273844"/>
          </a:xfrm>
          <a:prstGeom prst="rect">
            <a:avLst/>
          </a:prstGeom>
          <a:noFill/>
          <a:ln>
            <a:noFill/>
          </a:ln>
        </p:spPr>
        <p:txBody>
          <a:bodyPr lIns="91425" tIns="45700" rIns="91425" bIns="45700" anchor="ctr" anchorCtr="0">
            <a:noAutofit/>
          </a:bodyPr>
          <a:lstStyle/>
          <a:p>
            <a:pPr algn="r">
              <a:buSzPct val="25000"/>
            </a:pPr>
            <a:fld id="{00000000-1234-1234-1234-123412341234}" type="slidenum">
              <a:rPr lang="sv-SE" sz="900" smtClean="0">
                <a:solidFill>
                  <a:srgbClr val="888888"/>
                </a:solidFill>
                <a:latin typeface="Calibri"/>
                <a:ea typeface="Calibri"/>
                <a:cs typeface="Calibri"/>
                <a:sym typeface="Calibri"/>
              </a:rPr>
              <a:pPr algn="r">
                <a:buSzPct val="25000"/>
              </a:pPr>
              <a:t>‹#›</a:t>
            </a:fld>
            <a:endParaRPr lang="sv-SE" sz="900">
              <a:solidFill>
                <a:srgbClr val="888888"/>
              </a:solidFill>
              <a:latin typeface="Calibri"/>
              <a:ea typeface="Calibri"/>
              <a:cs typeface="Calibri"/>
              <a:sym typeface="Calibri"/>
            </a:endParaRPr>
          </a:p>
        </p:txBody>
      </p:sp>
      <p:sp>
        <p:nvSpPr>
          <p:cNvPr id="2" name="MSIPCMContentMarking" descr="{&quot;HashCode&quot;:1455167957,&quot;Placement&quot;:&quot;Footer&quot;,&quot;Top&quot;:384.343,&quot;Left&quot;:302.06,&quot;SlideWidth&quot;:720,&quot;SlideHeight&quot;:405}">
            <a:extLst>
              <a:ext uri="{FF2B5EF4-FFF2-40B4-BE49-F238E27FC236}">
                <a16:creationId xmlns:a16="http://schemas.microsoft.com/office/drawing/2014/main" id="{FF416172-E3AC-E4F6-1C7A-3AA2F09532B5}"/>
              </a:ext>
            </a:extLst>
          </p:cNvPr>
          <p:cNvSpPr txBox="1"/>
          <p:nvPr userDrawn="1"/>
        </p:nvSpPr>
        <p:spPr>
          <a:xfrm>
            <a:off x="3836162" y="4881156"/>
            <a:ext cx="1471676"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sz="1000">
                <a:solidFill>
                  <a:srgbClr val="000000"/>
                </a:solidFill>
                <a:latin typeface="Calibri" panose="020F0502020204030204" pitchFamily="34" charset="0"/>
              </a:rPr>
              <a:t>Classification - Internal</a:t>
            </a:r>
          </a:p>
        </p:txBody>
      </p:sp>
    </p:spTree>
    <p:extLst>
      <p:ext uri="{BB962C8B-B14F-4D97-AF65-F5344CB8AC3E}">
        <p14:creationId xmlns:p14="http://schemas.microsoft.com/office/powerpoint/2010/main" val="257278864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8965" y="1808225"/>
            <a:ext cx="5955493" cy="1336168"/>
          </a:xfrm>
        </p:spPr>
        <p:txBody>
          <a:bodyPr>
            <a:normAutofit/>
          </a:bodyPr>
          <a:lstStyle/>
          <a:p>
            <a:r>
              <a:rPr lang="en-US" dirty="0" err="1"/>
              <a:t>Föräldramöte</a:t>
            </a:r>
            <a:r>
              <a:rPr lang="en-US" dirty="0"/>
              <a:t> 2024</a:t>
            </a:r>
            <a:br>
              <a:rPr lang="en-US" dirty="0"/>
            </a:br>
            <a:r>
              <a:rPr lang="en-US" dirty="0" err="1"/>
              <a:t>Våmbs</a:t>
            </a:r>
            <a:r>
              <a:rPr lang="en-US" dirty="0"/>
              <a:t> IF</a:t>
            </a:r>
          </a:p>
        </p:txBody>
      </p:sp>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570F1A-ADCC-8692-AA27-978EAF3FF5FE}"/>
              </a:ext>
            </a:extLst>
          </p:cNvPr>
          <p:cNvSpPr>
            <a:spLocks noGrp="1"/>
          </p:cNvSpPr>
          <p:nvPr>
            <p:ph type="title"/>
          </p:nvPr>
        </p:nvSpPr>
        <p:spPr/>
        <p:txBody>
          <a:bodyPr>
            <a:normAutofit fontScale="90000"/>
          </a:bodyPr>
          <a:lstStyle/>
          <a:p>
            <a:r>
              <a:rPr lang="sv-SE" dirty="0"/>
              <a:t>Övrigt</a:t>
            </a:r>
          </a:p>
        </p:txBody>
      </p:sp>
      <p:sp>
        <p:nvSpPr>
          <p:cNvPr id="4" name="textruta 3">
            <a:extLst>
              <a:ext uri="{FF2B5EF4-FFF2-40B4-BE49-F238E27FC236}">
                <a16:creationId xmlns:a16="http://schemas.microsoft.com/office/drawing/2014/main" id="{03EFA5A2-72D3-6BE5-0CE1-FB1428343F97}"/>
              </a:ext>
            </a:extLst>
          </p:cNvPr>
          <p:cNvSpPr txBox="1"/>
          <p:nvPr/>
        </p:nvSpPr>
        <p:spPr>
          <a:xfrm>
            <a:off x="916188" y="1197405"/>
            <a:ext cx="3655812" cy="3385542"/>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404040"/>
                </a:solidFill>
                <a:latin typeface="Arial" panose="020B0604020202020204"/>
              </a:rPr>
              <a:t>Cuper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Lagen väljer själva hur många och vilka cuper de vill anmäla.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Det finns flera cuper att välja på med olika åldersinriktning, plats mm. Exempel kan vara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Nabben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Ulvacupen</a:t>
            </a: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Sparbanken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Skadevi</a:t>
            </a:r>
            <a:r>
              <a:rPr lang="sv-SE" sz="1200" dirty="0">
                <a:solidFill>
                  <a:srgbClr val="404040"/>
                </a:solidFill>
                <a:latin typeface="Arial" panose="020B0604020202020204"/>
              </a:rPr>
              <a:t>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Forward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Gif-cupen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Eskilscupen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404040"/>
                </a:solidFill>
                <a:latin typeface="Arial" panose="020B0604020202020204"/>
              </a:rPr>
              <a:t>Gothia cup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err="1">
                <a:solidFill>
                  <a:srgbClr val="404040"/>
                </a:solidFill>
                <a:latin typeface="Arial" panose="020B0604020202020204"/>
              </a:rPr>
              <a:t>Oddebollen</a:t>
            </a: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404040"/>
              </a:solidFill>
              <a:latin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b="1" dirty="0">
              <a:solidFill>
                <a:srgbClr val="404040"/>
              </a:solidFill>
              <a:latin typeface="Arial" panose="020B0604020202020204"/>
            </a:endParaRPr>
          </a:p>
        </p:txBody>
      </p:sp>
      <p:sp>
        <p:nvSpPr>
          <p:cNvPr id="6" name="textruta 5">
            <a:extLst>
              <a:ext uri="{FF2B5EF4-FFF2-40B4-BE49-F238E27FC236}">
                <a16:creationId xmlns:a16="http://schemas.microsoft.com/office/drawing/2014/main" id="{82EB0494-8A7F-5AB3-E34B-382ED084FE4A}"/>
              </a:ext>
            </a:extLst>
          </p:cNvPr>
          <p:cNvSpPr txBox="1"/>
          <p:nvPr/>
        </p:nvSpPr>
        <p:spPr>
          <a:xfrm>
            <a:off x="4877410" y="1197405"/>
            <a:ext cx="3970330" cy="3970318"/>
          </a:xfrm>
          <a:prstGeom prst="rect">
            <a:avLst/>
          </a:prstGeom>
          <a:noFill/>
        </p:spPr>
        <p:txBody>
          <a:bodyPr wrap="square">
            <a:spAutoFit/>
          </a:bodyPr>
          <a:lstStyle/>
          <a:p>
            <a:r>
              <a:rPr lang="sv-SE" sz="1200" b="1" dirty="0">
                <a:latin typeface="Arial" panose="020B0604020202020204" pitchFamily="34" charset="0"/>
                <a:cs typeface="Arial" panose="020B0604020202020204" pitchFamily="34" charset="0"/>
              </a:rPr>
              <a:t>Sponsorer</a:t>
            </a:r>
          </a:p>
          <a:p>
            <a:r>
              <a:rPr lang="sv-SE" sz="1200" dirty="0">
                <a:latin typeface="Arial" panose="020B0604020202020204" pitchFamily="34" charset="0"/>
                <a:cs typeface="Arial" panose="020B0604020202020204" pitchFamily="34" charset="0"/>
              </a:rPr>
              <a:t>Våmbs IF:s </a:t>
            </a:r>
            <a:r>
              <a:rPr lang="sv-SE" sz="1200" b="1" dirty="0">
                <a:latin typeface="Arial" panose="020B0604020202020204" pitchFamily="34" charset="0"/>
                <a:cs typeface="Arial" panose="020B0604020202020204" pitchFamily="34" charset="0"/>
              </a:rPr>
              <a:t>huvudsponsorer</a:t>
            </a:r>
            <a:r>
              <a:rPr lang="sv-SE" sz="1200" dirty="0">
                <a:latin typeface="Arial" panose="020B0604020202020204" pitchFamily="34" charset="0"/>
                <a:cs typeface="Arial" panose="020B0604020202020204" pitchFamily="34" charset="0"/>
              </a:rPr>
              <a:t>  2021-2024 är:</a:t>
            </a:r>
          </a:p>
          <a:p>
            <a:r>
              <a:rPr lang="sv-SE" sz="1200" dirty="0">
                <a:latin typeface="Arial" panose="020B0604020202020204" pitchFamily="34" charset="0"/>
                <a:cs typeface="Arial" panose="020B0604020202020204" pitchFamily="34" charset="0"/>
              </a:rPr>
              <a:t>Coop, Intersport, Adidas, Mariesjö Fastighets AB, Furhoffs rostfria AB, Cementa, Rapp Fastigheter AB och Länsförsäkringar.</a:t>
            </a:r>
          </a:p>
          <a:p>
            <a:r>
              <a:rPr lang="sv-SE" sz="1200" dirty="0">
                <a:latin typeface="Arial" panose="020B0604020202020204" pitchFamily="34" charset="0"/>
                <a:cs typeface="Arial" panose="020B0604020202020204" pitchFamily="34" charset="0"/>
              </a:rPr>
              <a:t>Dessa finns med tryck på våra overaller samt matchställ Senior och Junior, de har även skyltar vid A-plan</a:t>
            </a:r>
          </a:p>
          <a:p>
            <a:r>
              <a:rPr lang="sv-SE" sz="1200" dirty="0">
                <a:latin typeface="Arial" panose="020B0604020202020204" pitchFamily="34" charset="0"/>
                <a:cs typeface="Arial" panose="020B0604020202020204" pitchFamily="34" charset="0"/>
              </a:rPr>
              <a:t>Lagen får INTE ha egna sponsortryck på </a:t>
            </a:r>
            <a:r>
              <a:rPr lang="sv-SE" sz="1200" dirty="0" err="1">
                <a:latin typeface="Arial" panose="020B0604020202020204" pitchFamily="34" charset="0"/>
                <a:cs typeface="Arial" panose="020B0604020202020204" pitchFamily="34" charset="0"/>
              </a:rPr>
              <a:t>lagkläder</a:t>
            </a:r>
            <a:r>
              <a:rPr lang="sv-SE" sz="1200" dirty="0">
                <a:latin typeface="Arial" panose="020B0604020202020204" pitchFamily="34" charset="0"/>
                <a:cs typeface="Arial" panose="020B0604020202020204" pitchFamily="34" charset="0"/>
              </a:rPr>
              <a:t>!</a:t>
            </a:r>
          </a:p>
          <a:p>
            <a:r>
              <a:rPr lang="sv-SE" sz="1200" dirty="0">
                <a:latin typeface="Arial" panose="020B0604020202020204" pitchFamily="34" charset="0"/>
                <a:cs typeface="Arial" panose="020B0604020202020204" pitchFamily="34" charset="0"/>
              </a:rPr>
              <a:t>Medlemmar i föreningen har även 25% rabatt på gymkort hos </a:t>
            </a:r>
            <a:r>
              <a:rPr lang="sv-SE" sz="1200" dirty="0" err="1">
                <a:latin typeface="Arial" panose="020B0604020202020204" pitchFamily="34" charset="0"/>
                <a:cs typeface="Arial" panose="020B0604020202020204" pitchFamily="34" charset="0"/>
              </a:rPr>
              <a:t>Friskis&amp;Svettis</a:t>
            </a:r>
            <a:r>
              <a:rPr lang="sv-SE" sz="1200" dirty="0">
                <a:latin typeface="Arial" panose="020B0604020202020204" pitchFamily="34" charset="0"/>
                <a:cs typeface="Arial" panose="020B0604020202020204" pitchFamily="34" charset="0"/>
              </a:rPr>
              <a:t>. </a:t>
            </a:r>
          </a:p>
          <a:p>
            <a:endParaRPr lang="sv-SE" sz="1200"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Skyltsponsorer</a:t>
            </a:r>
          </a:p>
          <a:p>
            <a:r>
              <a:rPr lang="sv-SE" sz="1200" dirty="0">
                <a:latin typeface="Arial" panose="020B0604020202020204" pitchFamily="34" charset="0"/>
                <a:cs typeface="Arial" panose="020B0604020202020204" pitchFamily="34" charset="0"/>
              </a:rPr>
              <a:t>Dessa avtal gäller ett år och förnyas genom årlig kontakt. Att ha en skylt på staketet vid A-plan kostar 3.000 kr/år</a:t>
            </a:r>
          </a:p>
          <a:p>
            <a:endParaRPr lang="sv-SE" sz="1200" dirty="0">
              <a:latin typeface="Arial" panose="020B0604020202020204" pitchFamily="34" charset="0"/>
              <a:cs typeface="Arial" panose="020B0604020202020204" pitchFamily="34" charset="0"/>
            </a:endParaRPr>
          </a:p>
          <a:p>
            <a:r>
              <a:rPr lang="sv-SE" sz="1200" b="1" dirty="0">
                <a:highlight>
                  <a:srgbClr val="5EEC3C"/>
                </a:highlight>
                <a:latin typeface="Arial" panose="020B0604020202020204" pitchFamily="34" charset="0"/>
                <a:cs typeface="Arial" panose="020B0604020202020204" pitchFamily="34" charset="0"/>
              </a:rPr>
              <a:t>Kan ditt företag eller arbetsplats sponsra föreningen? </a:t>
            </a:r>
            <a:br>
              <a:rPr lang="sv-SE" sz="1200" b="1" dirty="0">
                <a:highlight>
                  <a:srgbClr val="5EEC3C"/>
                </a:highlight>
                <a:latin typeface="Arial" panose="020B0604020202020204" pitchFamily="34" charset="0"/>
                <a:cs typeface="Arial" panose="020B0604020202020204" pitchFamily="34" charset="0"/>
              </a:rPr>
            </a:br>
            <a:r>
              <a:rPr lang="sv-SE" sz="1200" b="1" dirty="0">
                <a:highlight>
                  <a:srgbClr val="5EEC3C"/>
                </a:highlight>
                <a:latin typeface="Arial" panose="020B0604020202020204" pitchFamily="34" charset="0"/>
                <a:cs typeface="Arial" panose="020B0604020202020204" pitchFamily="34" charset="0"/>
              </a:rPr>
              <a:t>Känner du något företag som skulle kunna sponsra föreningen?</a:t>
            </a:r>
          </a:p>
          <a:p>
            <a:r>
              <a:rPr lang="sv-SE" sz="1200" b="1" dirty="0">
                <a:highlight>
                  <a:srgbClr val="5EEC3C"/>
                </a:highlight>
                <a:latin typeface="Arial" panose="020B0604020202020204" pitchFamily="34" charset="0"/>
                <a:cs typeface="Arial" panose="020B0604020202020204" pitchFamily="34" charset="0"/>
              </a:rPr>
              <a:t>Kontakta emeliejohnson@hotmail.se</a:t>
            </a:r>
          </a:p>
        </p:txBody>
      </p:sp>
    </p:spTree>
    <p:extLst>
      <p:ext uri="{BB962C8B-B14F-4D97-AF65-F5344CB8AC3E}">
        <p14:creationId xmlns:p14="http://schemas.microsoft.com/office/powerpoint/2010/main" val="83735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t>Arbetsbemanning 2024</a:t>
            </a:r>
            <a:endParaRPr lang="en-US" dirty="0"/>
          </a:p>
        </p:txBody>
      </p:sp>
      <p:pic>
        <p:nvPicPr>
          <p:cNvPr id="5" name="Bildobjekt 4">
            <a:extLst>
              <a:ext uri="{FF2B5EF4-FFF2-40B4-BE49-F238E27FC236}">
                <a16:creationId xmlns:a16="http://schemas.microsoft.com/office/drawing/2014/main" id="{44DC88D5-E03C-8E51-41FB-288DD85413BF}"/>
              </a:ext>
            </a:extLst>
          </p:cNvPr>
          <p:cNvPicPr>
            <a:picLocks noChangeAspect="1"/>
          </p:cNvPicPr>
          <p:nvPr/>
        </p:nvPicPr>
        <p:blipFill>
          <a:blip r:embed="rId2"/>
          <a:stretch>
            <a:fillRect/>
          </a:stretch>
        </p:blipFill>
        <p:spPr>
          <a:xfrm>
            <a:off x="1059785" y="1044700"/>
            <a:ext cx="5430372" cy="3974492"/>
          </a:xfrm>
          <a:prstGeom prst="rect">
            <a:avLst/>
          </a:prstGeom>
        </p:spPr>
      </p:pic>
    </p:spTree>
    <p:extLst>
      <p:ext uri="{BB962C8B-B14F-4D97-AF65-F5344CB8AC3E}">
        <p14:creationId xmlns:p14="http://schemas.microsoft.com/office/powerpoint/2010/main" val="937959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07" y="281175"/>
            <a:ext cx="7940660" cy="763525"/>
          </a:xfrm>
        </p:spPr>
        <p:txBody>
          <a:bodyPr>
            <a:normAutofit fontScale="90000"/>
          </a:bodyPr>
          <a:lstStyle/>
          <a:p>
            <a:r>
              <a:rPr lang="en-US" dirty="0" err="1"/>
              <a:t>Lagorganisation</a:t>
            </a:r>
            <a:r>
              <a:rPr lang="en-US" dirty="0"/>
              <a:t> </a:t>
            </a:r>
            <a:r>
              <a:rPr lang="en-US" dirty="0" err="1"/>
              <a:t>Våmbs</a:t>
            </a:r>
            <a:r>
              <a:rPr lang="en-US" dirty="0"/>
              <a:t> IF P11</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6" name="Rektangel 5">
            <a:extLst>
              <a:ext uri="{FF2B5EF4-FFF2-40B4-BE49-F238E27FC236}">
                <a16:creationId xmlns:a16="http://schemas.microsoft.com/office/drawing/2014/main" id="{BAE2750A-CC7B-502B-87C4-2A79C629A8AA}"/>
              </a:ext>
            </a:extLst>
          </p:cNvPr>
          <p:cNvSpPr/>
          <p:nvPr/>
        </p:nvSpPr>
        <p:spPr>
          <a:xfrm>
            <a:off x="96580" y="1704868"/>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lang="sv-SE" sz="800" b="1" kern="0" dirty="0">
                <a:solidFill>
                  <a:srgbClr val="000000"/>
                </a:solidFill>
                <a:latin typeface="Arial"/>
                <a:sym typeface="Arial"/>
              </a:rPr>
              <a:t>Anders Rohdin</a:t>
            </a:r>
            <a:endParaRPr kumimoji="0" lang="sv-SE" sz="80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 name="Rektangel 6">
            <a:extLst>
              <a:ext uri="{FF2B5EF4-FFF2-40B4-BE49-F238E27FC236}">
                <a16:creationId xmlns:a16="http://schemas.microsoft.com/office/drawing/2014/main" id="{24E066D0-D25F-65A0-B134-1120A71CF438}"/>
              </a:ext>
            </a:extLst>
          </p:cNvPr>
          <p:cNvSpPr/>
          <p:nvPr/>
        </p:nvSpPr>
        <p:spPr>
          <a:xfrm>
            <a:off x="2630045" y="1085306"/>
            <a:ext cx="1901314" cy="253841"/>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Ledare 2024</a:t>
            </a:r>
          </a:p>
        </p:txBody>
      </p:sp>
      <p:sp>
        <p:nvSpPr>
          <p:cNvPr id="13" name="Rektangel 12">
            <a:extLst>
              <a:ext uri="{FF2B5EF4-FFF2-40B4-BE49-F238E27FC236}">
                <a16:creationId xmlns:a16="http://schemas.microsoft.com/office/drawing/2014/main" id="{C75C76A2-7057-3F44-C495-88671CC8872F}"/>
              </a:ext>
            </a:extLst>
          </p:cNvPr>
          <p:cNvSpPr/>
          <p:nvPr/>
        </p:nvSpPr>
        <p:spPr>
          <a:xfrm>
            <a:off x="4751187" y="3671937"/>
            <a:ext cx="1089386" cy="847087"/>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”Supporters”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7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Arial"/>
                <a:sym typeface="Arial"/>
              </a:rPr>
              <a:t>Alla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cxnSp>
        <p:nvCxnSpPr>
          <p:cNvPr id="15" name="Rak koppling 14">
            <a:extLst>
              <a:ext uri="{FF2B5EF4-FFF2-40B4-BE49-F238E27FC236}">
                <a16:creationId xmlns:a16="http://schemas.microsoft.com/office/drawing/2014/main" id="{609CC5D0-971B-32FD-6AB2-451AF423A03A}"/>
              </a:ext>
            </a:extLst>
          </p:cNvPr>
          <p:cNvCxnSpPr/>
          <p:nvPr/>
        </p:nvCxnSpPr>
        <p:spPr>
          <a:xfrm>
            <a:off x="93644" y="3618758"/>
            <a:ext cx="895671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B534D80A-F221-3FDA-371D-150FF5CD490D}"/>
              </a:ext>
            </a:extLst>
          </p:cNvPr>
          <p:cNvSpPr/>
          <p:nvPr/>
        </p:nvSpPr>
        <p:spPr>
          <a:xfrm>
            <a:off x="1365195" y="1704867"/>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800" b="1" i="0" u="none" strike="noStrike" kern="0" cap="none" spc="0" normalizeH="0" baseline="0" noProof="0" dirty="0">
                <a:ln>
                  <a:noFill/>
                </a:ln>
                <a:solidFill>
                  <a:srgbClr val="000000"/>
                </a:solidFill>
                <a:effectLst/>
                <a:uLnTx/>
                <a:uFillTx/>
                <a:latin typeface="Arial"/>
                <a:ea typeface="+mn-ea"/>
                <a:cs typeface="+mn-cs"/>
                <a:sym typeface="Arial"/>
              </a:rPr>
              <a:t>Jonas Almén</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7" name="Rektangel 16">
            <a:extLst>
              <a:ext uri="{FF2B5EF4-FFF2-40B4-BE49-F238E27FC236}">
                <a16:creationId xmlns:a16="http://schemas.microsoft.com/office/drawing/2014/main" id="{4D4C8A3A-4347-FD70-3999-600700DA1625}"/>
              </a:ext>
            </a:extLst>
          </p:cNvPr>
          <p:cNvSpPr/>
          <p:nvPr/>
        </p:nvSpPr>
        <p:spPr>
          <a:xfrm>
            <a:off x="2586836" y="1724656"/>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Patrik Gustafsson</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8" name="Rektangel 17">
            <a:extLst>
              <a:ext uri="{FF2B5EF4-FFF2-40B4-BE49-F238E27FC236}">
                <a16:creationId xmlns:a16="http://schemas.microsoft.com/office/drawing/2014/main" id="{C1345731-C1F1-78D0-74D0-9C591A4B96F3}"/>
              </a:ext>
            </a:extLst>
          </p:cNvPr>
          <p:cNvSpPr/>
          <p:nvPr/>
        </p:nvSpPr>
        <p:spPr>
          <a:xfrm>
            <a:off x="3820046" y="1711793"/>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Ulf </a:t>
            </a:r>
            <a:r>
              <a:rPr lang="sv-SE" sz="800" b="1" kern="0" dirty="0" err="1">
                <a:solidFill>
                  <a:srgbClr val="000000"/>
                </a:solidFill>
                <a:latin typeface="Arial"/>
                <a:sym typeface="Arial"/>
              </a:rPr>
              <a:t>Svarén</a:t>
            </a:r>
            <a:endParaRPr lang="sv-SE" sz="80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9" name="Rektangel 18">
            <a:extLst>
              <a:ext uri="{FF2B5EF4-FFF2-40B4-BE49-F238E27FC236}">
                <a16:creationId xmlns:a16="http://schemas.microsoft.com/office/drawing/2014/main" id="{EB686948-6730-7314-0277-F5A3BA02B1EB}"/>
              </a:ext>
            </a:extLst>
          </p:cNvPr>
          <p:cNvSpPr/>
          <p:nvPr/>
        </p:nvSpPr>
        <p:spPr>
          <a:xfrm>
            <a:off x="5174731" y="1704866"/>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Tobias </a:t>
            </a:r>
            <a:r>
              <a:rPr lang="sv-SE" sz="800" b="1" kern="0" dirty="0" err="1">
                <a:solidFill>
                  <a:srgbClr val="000000"/>
                </a:solidFill>
                <a:latin typeface="Arial"/>
                <a:sym typeface="Arial"/>
              </a:rPr>
              <a:t>Kallberg</a:t>
            </a:r>
            <a:endParaRPr lang="sv-SE" sz="80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20" name="Rektangel 19">
            <a:extLst>
              <a:ext uri="{FF2B5EF4-FFF2-40B4-BE49-F238E27FC236}">
                <a16:creationId xmlns:a16="http://schemas.microsoft.com/office/drawing/2014/main" id="{3777564A-E22D-5C28-24C1-2466AB018042}"/>
              </a:ext>
            </a:extLst>
          </p:cNvPr>
          <p:cNvSpPr/>
          <p:nvPr/>
        </p:nvSpPr>
        <p:spPr>
          <a:xfrm>
            <a:off x="6557166" y="1711792"/>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Johan Fridén</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22" name="Bildobjekt 21">
            <a:extLst>
              <a:ext uri="{FF2B5EF4-FFF2-40B4-BE49-F238E27FC236}">
                <a16:creationId xmlns:a16="http://schemas.microsoft.com/office/drawing/2014/main" id="{614093D0-9107-51D7-8D76-CDD9066CA959}"/>
              </a:ext>
            </a:extLst>
          </p:cNvPr>
          <p:cNvPicPr>
            <a:picLocks noChangeAspect="1"/>
          </p:cNvPicPr>
          <p:nvPr/>
        </p:nvPicPr>
        <p:blipFill rotWithShape="1">
          <a:blip r:embed="rId2"/>
          <a:srcRect l="13564" r="13984"/>
          <a:stretch/>
        </p:blipFill>
        <p:spPr>
          <a:xfrm>
            <a:off x="108708" y="1711792"/>
            <a:ext cx="1044678" cy="1317710"/>
          </a:xfrm>
          <a:prstGeom prst="rect">
            <a:avLst/>
          </a:prstGeom>
        </p:spPr>
      </p:pic>
      <p:pic>
        <p:nvPicPr>
          <p:cNvPr id="9" name="Bildobjekt 8">
            <a:extLst>
              <a:ext uri="{FF2B5EF4-FFF2-40B4-BE49-F238E27FC236}">
                <a16:creationId xmlns:a16="http://schemas.microsoft.com/office/drawing/2014/main" id="{B2001DA6-DD21-DBA9-57F3-06AF57326B18}"/>
              </a:ext>
            </a:extLst>
          </p:cNvPr>
          <p:cNvPicPr>
            <a:picLocks noChangeAspect="1"/>
          </p:cNvPicPr>
          <p:nvPr/>
        </p:nvPicPr>
        <p:blipFill>
          <a:blip r:embed="rId3"/>
          <a:stretch>
            <a:fillRect/>
          </a:stretch>
        </p:blipFill>
        <p:spPr>
          <a:xfrm>
            <a:off x="1384688" y="1724656"/>
            <a:ext cx="1026284" cy="1304846"/>
          </a:xfrm>
          <a:prstGeom prst="rect">
            <a:avLst/>
          </a:prstGeom>
        </p:spPr>
      </p:pic>
      <p:pic>
        <p:nvPicPr>
          <p:cNvPr id="26" name="Bildobjekt 25">
            <a:extLst>
              <a:ext uri="{FF2B5EF4-FFF2-40B4-BE49-F238E27FC236}">
                <a16:creationId xmlns:a16="http://schemas.microsoft.com/office/drawing/2014/main" id="{63010CEC-EA5B-601B-119D-201432015C22}"/>
              </a:ext>
            </a:extLst>
          </p:cNvPr>
          <p:cNvPicPr>
            <a:picLocks noChangeAspect="1"/>
          </p:cNvPicPr>
          <p:nvPr/>
        </p:nvPicPr>
        <p:blipFill>
          <a:blip r:embed="rId4"/>
          <a:stretch>
            <a:fillRect/>
          </a:stretch>
        </p:blipFill>
        <p:spPr>
          <a:xfrm>
            <a:off x="2586835" y="1729854"/>
            <a:ext cx="1038032" cy="1300011"/>
          </a:xfrm>
          <a:prstGeom prst="rect">
            <a:avLst/>
          </a:prstGeom>
        </p:spPr>
      </p:pic>
      <p:pic>
        <p:nvPicPr>
          <p:cNvPr id="30" name="Bildobjekt 29">
            <a:extLst>
              <a:ext uri="{FF2B5EF4-FFF2-40B4-BE49-F238E27FC236}">
                <a16:creationId xmlns:a16="http://schemas.microsoft.com/office/drawing/2014/main" id="{42ADFBF7-D1C9-F919-BCF4-F7424220A2F6}"/>
              </a:ext>
            </a:extLst>
          </p:cNvPr>
          <p:cNvPicPr>
            <a:picLocks noChangeAspect="1"/>
          </p:cNvPicPr>
          <p:nvPr/>
        </p:nvPicPr>
        <p:blipFill>
          <a:blip r:embed="rId5"/>
          <a:stretch>
            <a:fillRect/>
          </a:stretch>
        </p:blipFill>
        <p:spPr>
          <a:xfrm>
            <a:off x="3808475" y="1709016"/>
            <a:ext cx="1079246" cy="1315651"/>
          </a:xfrm>
          <a:prstGeom prst="rect">
            <a:avLst/>
          </a:prstGeom>
        </p:spPr>
      </p:pic>
      <p:pic>
        <p:nvPicPr>
          <p:cNvPr id="32" name="Bildobjekt 31">
            <a:extLst>
              <a:ext uri="{FF2B5EF4-FFF2-40B4-BE49-F238E27FC236}">
                <a16:creationId xmlns:a16="http://schemas.microsoft.com/office/drawing/2014/main" id="{10F48C62-CD97-C784-9769-8CDA01EF0D41}"/>
              </a:ext>
            </a:extLst>
          </p:cNvPr>
          <p:cNvPicPr>
            <a:picLocks noChangeAspect="1"/>
          </p:cNvPicPr>
          <p:nvPr/>
        </p:nvPicPr>
        <p:blipFill rotWithShape="1">
          <a:blip r:embed="rId6"/>
          <a:srcRect r="2875"/>
          <a:stretch/>
        </p:blipFill>
        <p:spPr>
          <a:xfrm>
            <a:off x="5182820" y="1715443"/>
            <a:ext cx="1068935" cy="1309224"/>
          </a:xfrm>
          <a:prstGeom prst="rect">
            <a:avLst/>
          </a:prstGeom>
        </p:spPr>
      </p:pic>
      <p:pic>
        <p:nvPicPr>
          <p:cNvPr id="34" name="Bildobjekt 33">
            <a:extLst>
              <a:ext uri="{FF2B5EF4-FFF2-40B4-BE49-F238E27FC236}">
                <a16:creationId xmlns:a16="http://schemas.microsoft.com/office/drawing/2014/main" id="{FED39B96-6216-E53E-23FF-1D9FA7575730}"/>
              </a:ext>
            </a:extLst>
          </p:cNvPr>
          <p:cNvPicPr>
            <a:picLocks noChangeAspect="1"/>
          </p:cNvPicPr>
          <p:nvPr/>
        </p:nvPicPr>
        <p:blipFill rotWithShape="1">
          <a:blip r:embed="rId7"/>
          <a:srcRect b="3892"/>
          <a:stretch/>
        </p:blipFill>
        <p:spPr>
          <a:xfrm>
            <a:off x="6557348" y="1723610"/>
            <a:ext cx="1068752" cy="1301058"/>
          </a:xfrm>
          <a:prstGeom prst="rect">
            <a:avLst/>
          </a:prstGeom>
        </p:spPr>
      </p:pic>
      <p:sp>
        <p:nvSpPr>
          <p:cNvPr id="35" name="Rektangel 34">
            <a:extLst>
              <a:ext uri="{FF2B5EF4-FFF2-40B4-BE49-F238E27FC236}">
                <a16:creationId xmlns:a16="http://schemas.microsoft.com/office/drawing/2014/main" id="{97E98AA3-C573-8745-9FD1-B5BD982F734E}"/>
              </a:ext>
            </a:extLst>
          </p:cNvPr>
          <p:cNvSpPr/>
          <p:nvPr/>
        </p:nvSpPr>
        <p:spPr>
          <a:xfrm>
            <a:off x="7931328" y="1714834"/>
            <a:ext cx="1068934" cy="1599655"/>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lang="sv-SE" sz="1050" b="1" kern="0" dirty="0">
              <a:solidFill>
                <a:srgbClr val="000000"/>
              </a:solidFill>
              <a:latin typeface="Arial"/>
              <a:sym typeface="Arial"/>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a:p>
            <a:pPr algn="ctr" defTabSz="685800">
              <a:defRPr/>
            </a:pPr>
            <a:r>
              <a:rPr lang="sv-SE" sz="800" b="1" kern="0" dirty="0">
                <a:solidFill>
                  <a:srgbClr val="000000"/>
                </a:solidFill>
                <a:latin typeface="Arial"/>
                <a:sym typeface="Arial"/>
              </a:rPr>
              <a:t>Patrik Arvidsson</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40" name="Bildobjekt 39">
            <a:extLst>
              <a:ext uri="{FF2B5EF4-FFF2-40B4-BE49-F238E27FC236}">
                <a16:creationId xmlns:a16="http://schemas.microsoft.com/office/drawing/2014/main" id="{DA262990-5BF5-934D-174C-E2A3B6953499}"/>
              </a:ext>
            </a:extLst>
          </p:cNvPr>
          <p:cNvPicPr>
            <a:picLocks noChangeAspect="1"/>
          </p:cNvPicPr>
          <p:nvPr/>
        </p:nvPicPr>
        <p:blipFill>
          <a:blip r:embed="rId8"/>
          <a:stretch>
            <a:fillRect/>
          </a:stretch>
        </p:blipFill>
        <p:spPr>
          <a:xfrm>
            <a:off x="7930068" y="1723610"/>
            <a:ext cx="1050717" cy="1301058"/>
          </a:xfrm>
          <a:prstGeom prst="rect">
            <a:avLst/>
          </a:prstGeom>
        </p:spPr>
      </p:pic>
    </p:spTree>
    <p:extLst>
      <p:ext uri="{BB962C8B-B14F-4D97-AF65-F5344CB8AC3E}">
        <p14:creationId xmlns:p14="http://schemas.microsoft.com/office/powerpoint/2010/main" val="814807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4581150" cy="763526"/>
          </a:xfrm>
        </p:spPr>
        <p:txBody>
          <a:bodyPr>
            <a:normAutofit/>
          </a:bodyPr>
          <a:lstStyle/>
          <a:p>
            <a:pPr algn="ctr"/>
            <a:r>
              <a:rPr lang="en-US" dirty="0" err="1"/>
              <a:t>Truppen</a:t>
            </a:r>
            <a:r>
              <a:rPr lang="en-US" dirty="0"/>
              <a:t> 2024</a:t>
            </a: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6260" y="1044700"/>
            <a:ext cx="6719020" cy="4247317"/>
          </a:xfrm>
          <a:prstGeom prst="rect">
            <a:avLst/>
          </a:prstGeom>
          <a:noFill/>
        </p:spPr>
        <p:txBody>
          <a:bodyPr wrap="square" rtlCol="0">
            <a:spAutoFit/>
          </a:bodyPr>
          <a:lstStyle/>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Truppen består av 26 spelare, samma som förra året.</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Grabbarna ska börja döma 7 manna matcher i år. Schema kommer för detta uppdrag.   De kommer få betalt för att döma (90kr för en match med två domare).                             En utbildning är på gång.     </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Speltid kommer variera (vissa positioner kräver mer kondition och återhämtning, spelare har olika förutsättningar, olika matchbilder där vissa positioner får jobba mer än andra samt dagsform och inställning mm.        </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Nu är grabbarna ett år äldre och vi kommer ställa lite mer krav på dom.            Träningsnärvaro och att man lyssnar.(rätt engagemang och attityd på match/träning)</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Kommer under denna säsong skapa en </a:t>
            </a:r>
            <a:r>
              <a:rPr lang="sv-SE" sz="1350" kern="0" dirty="0" err="1">
                <a:solidFill>
                  <a:srgbClr val="000000"/>
                </a:solidFill>
                <a:latin typeface="Calibri" panose="020F0502020204030204" pitchFamily="34" charset="0"/>
                <a:cs typeface="Calibri" panose="020F0502020204030204" pitchFamily="34" charset="0"/>
                <a:sym typeface="Arial"/>
              </a:rPr>
              <a:t>supertext</a:t>
            </a:r>
            <a:r>
              <a:rPr lang="sv-SE" sz="1350" kern="0" dirty="0">
                <a:solidFill>
                  <a:srgbClr val="000000"/>
                </a:solidFill>
                <a:latin typeface="Calibri" panose="020F0502020204030204" pitchFamily="34" charset="0"/>
                <a:cs typeface="Calibri" panose="020F0502020204030204" pitchFamily="34" charset="0"/>
                <a:sym typeface="Arial"/>
              </a:rPr>
              <a:t> grupp för spelare och ledare. Viktigt att alla föräldrar kollar så grabbarnas mobilnummer finns på sidan</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35828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4581150" cy="763526"/>
          </a:xfrm>
        </p:spPr>
        <p:txBody>
          <a:bodyPr>
            <a:normAutofit/>
          </a:bodyPr>
          <a:lstStyle/>
          <a:p>
            <a:pPr algn="ctr"/>
            <a:r>
              <a:rPr lang="en-US" dirty="0" err="1"/>
              <a:t>Träningar</a:t>
            </a:r>
            <a:r>
              <a:rPr lang="en-US" dirty="0"/>
              <a:t> 2024</a:t>
            </a: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4732370" cy="4039567"/>
          </a:xfrm>
          <a:prstGeom prst="rect">
            <a:avLst/>
          </a:prstGeom>
          <a:noFill/>
        </p:spPr>
        <p:txBody>
          <a:bodyPr wrap="square" rtlCol="0">
            <a:spAutoFit/>
          </a:bodyPr>
          <a:lstStyle/>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Träningsdagar på Claesborg V18-</a:t>
            </a:r>
          </a:p>
          <a:p>
            <a:pPr defTabSz="685800"/>
            <a:r>
              <a:rPr lang="sv-SE" sz="1350" kern="0" dirty="0">
                <a:solidFill>
                  <a:srgbClr val="000000"/>
                </a:solidFill>
                <a:latin typeface="Calibri" panose="020F0502020204030204" pitchFamily="34" charset="0"/>
                <a:cs typeface="Calibri" panose="020F0502020204030204" pitchFamily="34" charset="0"/>
                <a:sym typeface="Arial"/>
              </a:rPr>
              <a:t>	Måndagar 17.30 – 19.00 Claesborg</a:t>
            </a:r>
          </a:p>
          <a:p>
            <a:pPr defTabSz="685800"/>
            <a:r>
              <a:rPr lang="sv-SE" sz="1350" kern="0" dirty="0">
                <a:solidFill>
                  <a:srgbClr val="000000"/>
                </a:solidFill>
                <a:latin typeface="Calibri" panose="020F0502020204030204" pitchFamily="34" charset="0"/>
                <a:cs typeface="Calibri" panose="020F0502020204030204" pitchFamily="34" charset="0"/>
                <a:sym typeface="Arial"/>
              </a:rPr>
              <a:t>	Onsdagar  17.00 – 19.00 Claesborg</a:t>
            </a:r>
          </a:p>
          <a:p>
            <a:pPr defTabSz="685800"/>
            <a:r>
              <a:rPr lang="sv-SE" sz="1350" kern="0" dirty="0">
                <a:solidFill>
                  <a:srgbClr val="000000"/>
                </a:solidFill>
                <a:latin typeface="Calibri" panose="020F0502020204030204" pitchFamily="34" charset="0"/>
                <a:cs typeface="Calibri" panose="020F0502020204030204" pitchFamily="34" charset="0"/>
                <a:sym typeface="Arial"/>
              </a:rPr>
              <a:t>	Torsdagar 18.30 -- 20.00 Södermalms IP</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Kom i tid till träningarna</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Vi kommer ha tillgång till omklädningsrum så alla barn ska duscha efter träningar och matcher.</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Träningar på Södermalms IP kommer spelarna ombytta till träning.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Vi kommer försöka lägga in nått extrapass för 9 manna träning då vi kan få tillgång till hel 9 manna plan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Löpträning med </a:t>
            </a:r>
            <a:r>
              <a:rPr lang="sv-SE" sz="1350" kern="0" dirty="0" err="1">
                <a:solidFill>
                  <a:srgbClr val="000000"/>
                </a:solidFill>
                <a:latin typeface="Calibri" panose="020F0502020204030204" pitchFamily="34" charset="0"/>
                <a:cs typeface="Calibri" panose="020F0502020204030204" pitchFamily="34" charset="0"/>
                <a:sym typeface="Arial"/>
              </a:rPr>
              <a:t>fys</a:t>
            </a:r>
            <a:r>
              <a:rPr lang="sv-SE" sz="1350" kern="0" dirty="0">
                <a:solidFill>
                  <a:srgbClr val="000000"/>
                </a:solidFill>
                <a:latin typeface="Calibri" panose="020F0502020204030204" pitchFamily="34" charset="0"/>
                <a:cs typeface="Calibri" panose="020F0502020204030204" pitchFamily="34" charset="0"/>
                <a:sym typeface="Arial"/>
              </a:rPr>
              <a:t> i samband med träning Onsdagar. Ta också med löparskor till Onsdagsträningar</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p:txBody>
      </p:sp>
      <p:pic>
        <p:nvPicPr>
          <p:cNvPr id="6" name="Bildobjekt 5">
            <a:extLst>
              <a:ext uri="{FF2B5EF4-FFF2-40B4-BE49-F238E27FC236}">
                <a16:creationId xmlns:a16="http://schemas.microsoft.com/office/drawing/2014/main" id="{59C63CA1-5661-431E-15A7-4C415C23FD57}"/>
              </a:ext>
            </a:extLst>
          </p:cNvPr>
          <p:cNvPicPr>
            <a:picLocks noChangeAspect="1"/>
          </p:cNvPicPr>
          <p:nvPr/>
        </p:nvPicPr>
        <p:blipFill>
          <a:blip r:embed="rId2"/>
          <a:stretch>
            <a:fillRect/>
          </a:stretch>
        </p:blipFill>
        <p:spPr>
          <a:xfrm>
            <a:off x="5030115" y="1385343"/>
            <a:ext cx="3512215" cy="3568787"/>
          </a:xfrm>
          <a:prstGeom prst="rect">
            <a:avLst/>
          </a:prstGeom>
        </p:spPr>
      </p:pic>
      <p:sp>
        <p:nvSpPr>
          <p:cNvPr id="4" name="textruta 3">
            <a:extLst>
              <a:ext uri="{FF2B5EF4-FFF2-40B4-BE49-F238E27FC236}">
                <a16:creationId xmlns:a16="http://schemas.microsoft.com/office/drawing/2014/main" id="{7014AC89-96E9-3425-FA9C-76D3472CB061}"/>
              </a:ext>
            </a:extLst>
          </p:cNvPr>
          <p:cNvSpPr txBox="1"/>
          <p:nvPr/>
        </p:nvSpPr>
        <p:spPr>
          <a:xfrm>
            <a:off x="4877410" y="1044700"/>
            <a:ext cx="2290575" cy="369332"/>
          </a:xfrm>
          <a:prstGeom prst="rect">
            <a:avLst/>
          </a:prstGeom>
          <a:noFill/>
        </p:spPr>
        <p:txBody>
          <a:bodyPr wrap="square" rtlCol="0">
            <a:spAutoFit/>
          </a:bodyPr>
          <a:lstStyle/>
          <a:p>
            <a:r>
              <a:rPr lang="sv-SE" dirty="0"/>
              <a:t>Träningsnärvaro 2023</a:t>
            </a:r>
          </a:p>
        </p:txBody>
      </p:sp>
    </p:spTree>
    <p:extLst>
      <p:ext uri="{BB962C8B-B14F-4D97-AF65-F5344CB8AC3E}">
        <p14:creationId xmlns:p14="http://schemas.microsoft.com/office/powerpoint/2010/main" val="195325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28470"/>
            <a:ext cx="4581150" cy="763526"/>
          </a:xfrm>
        </p:spPr>
        <p:txBody>
          <a:bodyPr>
            <a:normAutofit fontScale="90000"/>
          </a:bodyPr>
          <a:lstStyle/>
          <a:p>
            <a:pPr algn="ctr"/>
            <a:r>
              <a:rPr lang="en-US" dirty="0" err="1"/>
              <a:t>Seriespel</a:t>
            </a:r>
            <a:r>
              <a:rPr lang="en-US" dirty="0"/>
              <a:t> </a:t>
            </a:r>
            <a:r>
              <a:rPr lang="en-US" dirty="0" err="1"/>
              <a:t>och</a:t>
            </a:r>
            <a:r>
              <a:rPr lang="en-US" dirty="0"/>
              <a:t> </a:t>
            </a:r>
            <a:r>
              <a:rPr lang="en-US" dirty="0" err="1"/>
              <a:t>cuper</a:t>
            </a:r>
            <a:r>
              <a:rPr lang="en-US" dirty="0"/>
              <a:t> 2024</a:t>
            </a:r>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6564830" cy="3831818"/>
          </a:xfrm>
          <a:prstGeom prst="rect">
            <a:avLst/>
          </a:prstGeom>
          <a:noFill/>
        </p:spPr>
        <p:txBody>
          <a:bodyPr wrap="square" rtlCol="0">
            <a:spAutoFit/>
          </a:bodyPr>
          <a:lstStyle/>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Vi kommer spela i </a:t>
            </a:r>
            <a:r>
              <a:rPr lang="sv-SE" sz="1350" kern="0" dirty="0" err="1">
                <a:solidFill>
                  <a:srgbClr val="000000"/>
                </a:solidFill>
                <a:latin typeface="Calibri" panose="020F0502020204030204" pitchFamily="34" charset="0"/>
                <a:cs typeface="Calibri" panose="020F0502020204030204" pitchFamily="34" charset="0"/>
                <a:sym typeface="Arial"/>
              </a:rPr>
              <a:t>Div</a:t>
            </a:r>
            <a:r>
              <a:rPr lang="sv-SE" sz="1350" kern="0" dirty="0">
                <a:solidFill>
                  <a:srgbClr val="000000"/>
                </a:solidFill>
                <a:latin typeface="Calibri" panose="020F0502020204030204" pitchFamily="34" charset="0"/>
                <a:cs typeface="Calibri" panose="020F0502020204030204" pitchFamily="34" charset="0"/>
                <a:sym typeface="Arial"/>
              </a:rPr>
              <a:t> 8  i seriespelet med två lag. Ett i Skövde serien och det andra i Falköpings serien.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Denna säsong spelar vi 9 manna med offside och större plan.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Då vi räknar poäng så kommer alla spelare registreras i </a:t>
            </a:r>
            <a:r>
              <a:rPr lang="sv-SE" sz="1350" kern="0" dirty="0" err="1">
                <a:solidFill>
                  <a:srgbClr val="000000"/>
                </a:solidFill>
                <a:latin typeface="Calibri" panose="020F0502020204030204" pitchFamily="34" charset="0"/>
                <a:cs typeface="Calibri" panose="020F0502020204030204" pitchFamily="34" charset="0"/>
                <a:sym typeface="Arial"/>
              </a:rPr>
              <a:t>Fogis</a:t>
            </a:r>
            <a:r>
              <a:rPr lang="sv-SE" sz="1350" kern="0" dirty="0">
                <a:solidFill>
                  <a:srgbClr val="000000"/>
                </a:solidFill>
                <a:latin typeface="Calibri" panose="020F0502020204030204" pitchFamily="34" charset="0"/>
                <a:cs typeface="Calibri" panose="020F0502020204030204" pitchFamily="34" charset="0"/>
                <a:sym typeface="Arial"/>
              </a:rPr>
              <a:t> till varje match samt målgörare, gula och röda kort   </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Vi ledare vill att ni svarar så fort man kan på matchkallelser för att vi ska kunna planera i tid.</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err="1">
                <a:solidFill>
                  <a:srgbClr val="000000"/>
                </a:solidFill>
                <a:latin typeface="Calibri" panose="020F0502020204030204" pitchFamily="34" charset="0"/>
                <a:cs typeface="Calibri" panose="020F0502020204030204" pitchFamily="34" charset="0"/>
                <a:sym typeface="Arial"/>
              </a:rPr>
              <a:t>Giffcupen</a:t>
            </a:r>
            <a:r>
              <a:rPr lang="sv-SE" sz="1350" kern="0" dirty="0">
                <a:solidFill>
                  <a:srgbClr val="000000"/>
                </a:solidFill>
                <a:latin typeface="Calibri" panose="020F0502020204030204" pitchFamily="34" charset="0"/>
                <a:cs typeface="Calibri" panose="020F0502020204030204" pitchFamily="34" charset="0"/>
                <a:sym typeface="Arial"/>
              </a:rPr>
              <a:t>  20-21 April i Tidaholm har vi deltagit med 2 lag</a:t>
            </a:r>
            <a:endParaRPr lang="sv-SE" sz="1350" kern="0" dirty="0">
              <a:solidFill>
                <a:srgbClr val="000000"/>
              </a:solidFill>
              <a:latin typeface="Calibri" panose="020F0502020204030204" pitchFamily="34" charset="0"/>
              <a:cs typeface="Calibri" panose="020F0502020204030204" pitchFamily="34" charset="0"/>
            </a:endParaRP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err="1">
                <a:solidFill>
                  <a:srgbClr val="000000"/>
                </a:solidFill>
                <a:latin typeface="Calibri" panose="020F0502020204030204" pitchFamily="34" charset="0"/>
                <a:cs typeface="Calibri" panose="020F0502020204030204" pitchFamily="34" charset="0"/>
                <a:sym typeface="Arial"/>
              </a:rPr>
              <a:t>Skadevi</a:t>
            </a:r>
            <a:r>
              <a:rPr lang="sv-SE" sz="1350" kern="0" dirty="0">
                <a:solidFill>
                  <a:srgbClr val="000000"/>
                </a:solidFill>
                <a:latin typeface="Calibri" panose="020F0502020204030204" pitchFamily="34" charset="0"/>
                <a:cs typeface="Calibri" panose="020F0502020204030204" pitchFamily="34" charset="0"/>
                <a:sym typeface="Arial"/>
              </a:rPr>
              <a:t> 28-30 Juni kommer vi delta i</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Eskilscupen 2-4 Augusti i Helsingborg kommer vi delta i. Vi kommer få backa på 2 lag till cupen och bara åka med 1 lag då vi inte är tillräckligt med spelare.</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p:txBody>
      </p:sp>
      <p:pic>
        <p:nvPicPr>
          <p:cNvPr id="6" name="Bildobjekt 5">
            <a:extLst>
              <a:ext uri="{FF2B5EF4-FFF2-40B4-BE49-F238E27FC236}">
                <a16:creationId xmlns:a16="http://schemas.microsoft.com/office/drawing/2014/main" id="{0FF30F6D-1B15-EFF6-046D-4BD70013C330}"/>
              </a:ext>
            </a:extLst>
          </p:cNvPr>
          <p:cNvPicPr>
            <a:picLocks noChangeAspect="1"/>
          </p:cNvPicPr>
          <p:nvPr/>
        </p:nvPicPr>
        <p:blipFill>
          <a:blip r:embed="rId2"/>
          <a:stretch>
            <a:fillRect/>
          </a:stretch>
        </p:blipFill>
        <p:spPr>
          <a:xfrm>
            <a:off x="7320690" y="1502815"/>
            <a:ext cx="1222250" cy="1799853"/>
          </a:xfrm>
          <a:prstGeom prst="rect">
            <a:avLst/>
          </a:prstGeom>
        </p:spPr>
      </p:pic>
      <p:pic>
        <p:nvPicPr>
          <p:cNvPr id="8" name="Bildobjekt 7">
            <a:extLst>
              <a:ext uri="{FF2B5EF4-FFF2-40B4-BE49-F238E27FC236}">
                <a16:creationId xmlns:a16="http://schemas.microsoft.com/office/drawing/2014/main" id="{4250CF49-4090-1167-48D5-560F9F7FF517}"/>
              </a:ext>
            </a:extLst>
          </p:cNvPr>
          <p:cNvPicPr>
            <a:picLocks noChangeAspect="1"/>
          </p:cNvPicPr>
          <p:nvPr/>
        </p:nvPicPr>
        <p:blipFill>
          <a:blip r:embed="rId3"/>
          <a:stretch>
            <a:fillRect/>
          </a:stretch>
        </p:blipFill>
        <p:spPr>
          <a:xfrm>
            <a:off x="7320689" y="3415524"/>
            <a:ext cx="1399311" cy="1727976"/>
          </a:xfrm>
          <a:prstGeom prst="rect">
            <a:avLst/>
          </a:prstGeom>
        </p:spPr>
      </p:pic>
    </p:spTree>
    <p:extLst>
      <p:ext uri="{BB962C8B-B14F-4D97-AF65-F5344CB8AC3E}">
        <p14:creationId xmlns:p14="http://schemas.microsoft.com/office/powerpoint/2010/main" val="420967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3AB4B-EF8F-DDBF-B179-61102D66970F}"/>
              </a:ext>
            </a:extLst>
          </p:cNvPr>
          <p:cNvSpPr>
            <a:spLocks noGrp="1"/>
          </p:cNvSpPr>
          <p:nvPr>
            <p:ph type="title"/>
          </p:nvPr>
        </p:nvSpPr>
        <p:spPr/>
        <p:txBody>
          <a:bodyPr>
            <a:normAutofit fontScale="90000"/>
          </a:bodyPr>
          <a:lstStyle/>
          <a:p>
            <a:r>
              <a:rPr lang="sv-SE" dirty="0"/>
              <a:t>Övriga Frågor</a:t>
            </a:r>
            <a:endParaRPr lang="en-US" dirty="0"/>
          </a:p>
        </p:txBody>
      </p:sp>
      <p:sp>
        <p:nvSpPr>
          <p:cNvPr id="3" name="textruta 2">
            <a:extLst>
              <a:ext uri="{FF2B5EF4-FFF2-40B4-BE49-F238E27FC236}">
                <a16:creationId xmlns:a16="http://schemas.microsoft.com/office/drawing/2014/main" id="{CD38B421-6D06-88B0-EAB4-90A9C64DDBF3}"/>
              </a:ext>
            </a:extLst>
          </p:cNvPr>
          <p:cNvSpPr txBox="1"/>
          <p:nvPr/>
        </p:nvSpPr>
        <p:spPr>
          <a:xfrm>
            <a:off x="601670" y="1502814"/>
            <a:ext cx="6413610" cy="2585323"/>
          </a:xfrm>
          <a:prstGeom prst="rect">
            <a:avLst/>
          </a:prstGeom>
          <a:noFill/>
        </p:spPr>
        <p:txBody>
          <a:bodyPr wrap="square" rtlCol="0">
            <a:spAutoFit/>
          </a:bodyPr>
          <a:lstStyle/>
          <a:p>
            <a:pPr marL="285750" indent="-285750">
              <a:buFont typeface="Arial" panose="020B0604020202020204" pitchFamily="34" charset="0"/>
              <a:buChar char="•"/>
            </a:pPr>
            <a:r>
              <a:rPr lang="sv-SE" dirty="0"/>
              <a:t>Dana cup eller </a:t>
            </a:r>
            <a:r>
              <a:rPr lang="sv-SE" dirty="0" err="1"/>
              <a:t>Gotia</a:t>
            </a:r>
            <a:r>
              <a:rPr lang="sv-SE" dirty="0"/>
              <a:t> cup?                                                               Ska vi sälja något säsongen 2024 för att bygga på lagkassan för att kunna åka på nån av cuperna</a:t>
            </a:r>
          </a:p>
          <a:p>
            <a:endParaRPr lang="sv-SE" dirty="0"/>
          </a:p>
          <a:p>
            <a:pPr marL="285750" indent="-285750">
              <a:buFont typeface="Arial" panose="020B0604020202020204" pitchFamily="34" charset="0"/>
              <a:buChar char="•"/>
            </a:pPr>
            <a:r>
              <a:rPr lang="sv-SE" dirty="0"/>
              <a:t>Lagkassan är idag på  30571kr</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Vi beslutade på mötet att vi ska sälja något nu i vår för att utöka lagkassan. Detta för att kunna åka till någon av cuperna ovan i framtiden </a:t>
            </a:r>
          </a:p>
        </p:txBody>
      </p:sp>
    </p:spTree>
    <p:extLst>
      <p:ext uri="{BB962C8B-B14F-4D97-AF65-F5344CB8AC3E}">
        <p14:creationId xmlns:p14="http://schemas.microsoft.com/office/powerpoint/2010/main" val="150754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Våmbs IF</a:t>
            </a:r>
          </a:p>
        </p:txBody>
      </p:sp>
      <p:sp>
        <p:nvSpPr>
          <p:cNvPr id="7" name="Platshållare för innehåll 6">
            <a:extLst>
              <a:ext uri="{FF2B5EF4-FFF2-40B4-BE49-F238E27FC236}">
                <a16:creationId xmlns:a16="http://schemas.microsoft.com/office/drawing/2014/main" id="{30F00EE0-678E-0A3E-58C1-AE76E5CAE291}"/>
              </a:ext>
            </a:extLst>
          </p:cNvPr>
          <p:cNvSpPr>
            <a:spLocks noGrp="1"/>
          </p:cNvSpPr>
          <p:nvPr>
            <p:ph idx="1"/>
          </p:nvPr>
        </p:nvSpPr>
        <p:spPr/>
        <p:txBody>
          <a:bodyPr>
            <a:normAutofit fontScale="92500" lnSpcReduction="20000"/>
          </a:bodyPr>
          <a:lstStyle/>
          <a:p>
            <a:r>
              <a:rPr lang="sv-SE" sz="1600" b="0" i="0" dirty="0">
                <a:solidFill>
                  <a:srgbClr val="000000"/>
                </a:solidFill>
                <a:effectLst/>
              </a:rPr>
              <a:t>Våmbs IF är en av Skövdes äldre och mer anrika klubbar och bildades redan 1934.</a:t>
            </a:r>
          </a:p>
          <a:p>
            <a:pPr marL="0" indent="0">
              <a:buNone/>
            </a:pPr>
            <a:endParaRPr lang="sv-SE" sz="1600" b="0" i="0" dirty="0">
              <a:solidFill>
                <a:srgbClr val="000000"/>
              </a:solidFill>
              <a:effectLst/>
            </a:endParaRPr>
          </a:p>
          <a:p>
            <a:r>
              <a:rPr lang="sv-SE" sz="1600" b="0" i="0" dirty="0">
                <a:solidFill>
                  <a:srgbClr val="000000"/>
                </a:solidFill>
                <a:effectLst/>
              </a:rPr>
              <a:t>År 1979 stod Våmbs IF:s nya klubbstuga klar vid Claesborgs fotbollsplaner och detta är än idag klubbens hem. En utbyggnad med fyra omklädningsrum genomfördes 2014 under ledning av Skövde </a:t>
            </a:r>
            <a:r>
              <a:rPr lang="sv-SE" sz="1600" b="0" i="0" dirty="0" err="1">
                <a:solidFill>
                  <a:srgbClr val="000000"/>
                </a:solidFill>
                <a:effectLst/>
              </a:rPr>
              <a:t>kommun.Under</a:t>
            </a:r>
            <a:r>
              <a:rPr lang="sv-SE" sz="1600" b="0" i="0" dirty="0">
                <a:solidFill>
                  <a:srgbClr val="000000"/>
                </a:solidFill>
                <a:effectLst/>
              </a:rPr>
              <a:t> vintern 22/23 har en större renovering gjorts av klubbstugan och har idag ett komplett kök och en större samlingsyta. Vi har också köpt in ett pingisbord och fotbollsbord som är på plats. Under 2024 byggdes en ny läktare till A-planen. </a:t>
            </a:r>
          </a:p>
          <a:p>
            <a:pPr marL="0" indent="0">
              <a:buNone/>
            </a:pPr>
            <a:endParaRPr lang="sv-SE" sz="1600" b="0" i="0" dirty="0">
              <a:solidFill>
                <a:srgbClr val="000000"/>
              </a:solidFill>
              <a:effectLst/>
              <a:highlight>
                <a:srgbClr val="C0C0C0"/>
              </a:highlight>
            </a:endParaRPr>
          </a:p>
          <a:p>
            <a:r>
              <a:rPr lang="sv-SE" sz="1600" b="0" i="0" dirty="0">
                <a:solidFill>
                  <a:srgbClr val="000000"/>
                </a:solidFill>
                <a:effectLst/>
              </a:rPr>
              <a:t>Idag har Våmb ca 500 aktiva spelare fördelat på </a:t>
            </a:r>
            <a:r>
              <a:rPr lang="sv-SE" sz="1600" dirty="0">
                <a:solidFill>
                  <a:srgbClr val="000000"/>
                </a:solidFill>
              </a:rPr>
              <a:t>20</a:t>
            </a:r>
            <a:r>
              <a:rPr lang="sv-SE" sz="1600" b="0" i="0" dirty="0">
                <a:solidFill>
                  <a:srgbClr val="000000"/>
                </a:solidFill>
                <a:effectLst/>
              </a:rPr>
              <a:t> lag. Barn och ungdomsverksamheten är den bredaste och mest framgångsrika delen inom klubben med flertalet spelare som tagit sig vidare mot spel i högre divisioner. Lag för både tjejer och killar finns jämnt fördelat inom klubben med allt från knattefotboll upp till de högre ungdomsdivisionerna. Det finns även seniorlag på både dam och herrsida. Våmbs damer spelar idag i division 3 (mellersta Götaland) och stöttas av ett U-lag. Herrarna spelar i nuläget fotboll i division 5 (Skövde) och stöttas även dem av ett U-lag samt </a:t>
            </a:r>
            <a:r>
              <a:rPr lang="sv-SE" sz="1600" dirty="0">
                <a:solidFill>
                  <a:srgbClr val="000000"/>
                </a:solidFill>
              </a:rPr>
              <a:t>ett</a:t>
            </a:r>
            <a:r>
              <a:rPr lang="sv-SE" sz="1600" b="0" i="0" dirty="0">
                <a:solidFill>
                  <a:srgbClr val="000000"/>
                </a:solidFill>
                <a:effectLst/>
              </a:rPr>
              <a:t> juniorlag.</a:t>
            </a:r>
          </a:p>
          <a:p>
            <a:endParaRPr lang="sv-SE" sz="1600" dirty="0">
              <a:solidFill>
                <a:srgbClr val="000000"/>
              </a:solidFill>
              <a:highlight>
                <a:srgbClr val="C0C0C0"/>
              </a:highlight>
            </a:endParaRPr>
          </a:p>
          <a:p>
            <a:r>
              <a:rPr lang="sv-SE" sz="1600" dirty="0">
                <a:solidFill>
                  <a:srgbClr val="000000"/>
                </a:solidFill>
              </a:rPr>
              <a:t>Ordförande är idag är Malin Arenius.</a:t>
            </a:r>
            <a:endParaRPr lang="en-US" sz="1600" dirty="0"/>
          </a:p>
        </p:txBody>
      </p:sp>
    </p:spTree>
    <p:extLst>
      <p:ext uri="{BB962C8B-B14F-4D97-AF65-F5344CB8AC3E}">
        <p14:creationId xmlns:p14="http://schemas.microsoft.com/office/powerpoint/2010/main" val="11442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Ekonomi</a:t>
            </a:r>
          </a:p>
        </p:txBody>
      </p:sp>
      <p:sp>
        <p:nvSpPr>
          <p:cNvPr id="14" name="textruta 13">
            <a:extLst>
              <a:ext uri="{FF2B5EF4-FFF2-40B4-BE49-F238E27FC236}">
                <a16:creationId xmlns:a16="http://schemas.microsoft.com/office/drawing/2014/main" id="{B97BD534-BEE2-2018-461F-43EBC6DBA031}"/>
              </a:ext>
            </a:extLst>
          </p:cNvPr>
          <p:cNvSpPr txBox="1"/>
          <p:nvPr/>
        </p:nvSpPr>
        <p:spPr>
          <a:xfrm>
            <a:off x="601670" y="1655520"/>
            <a:ext cx="3664921" cy="3046988"/>
          </a:xfrm>
          <a:prstGeom prst="rect">
            <a:avLst/>
          </a:prstGeom>
          <a:noFill/>
        </p:spPr>
        <p:txBody>
          <a:bodyPr wrap="square">
            <a:spAutoFit/>
          </a:bodyPr>
          <a:lstStyle/>
          <a:p>
            <a:r>
              <a:rPr lang="sv-SE" sz="1200" b="1" dirty="0"/>
              <a:t>Intäkter kommer </a:t>
            </a:r>
            <a:r>
              <a:rPr lang="sv-SE" sz="1200" b="1" dirty="0" err="1"/>
              <a:t>bl.a</a:t>
            </a:r>
            <a:r>
              <a:rPr lang="sv-SE" sz="1200" b="1" dirty="0"/>
              <a:t> från:</a:t>
            </a:r>
          </a:p>
          <a:p>
            <a:r>
              <a:rPr lang="sv-SE" sz="1200" dirty="0" err="1"/>
              <a:t>Futsalcupen</a:t>
            </a:r>
            <a:endParaRPr lang="sv-SE" sz="1200" dirty="0"/>
          </a:p>
          <a:p>
            <a:r>
              <a:rPr lang="sv-SE" sz="1200" dirty="0" err="1"/>
              <a:t>Hentorpsdagen</a:t>
            </a:r>
            <a:endParaRPr lang="sv-SE" sz="1200" dirty="0"/>
          </a:p>
          <a:p>
            <a:r>
              <a:rPr lang="sv-SE" sz="1200" dirty="0"/>
              <a:t>Kiosk</a:t>
            </a:r>
          </a:p>
          <a:p>
            <a:r>
              <a:rPr lang="sv-SE" sz="1200" dirty="0"/>
              <a:t>SISU</a:t>
            </a:r>
          </a:p>
          <a:p>
            <a:r>
              <a:rPr lang="sv-SE" sz="1200" dirty="0"/>
              <a:t>Försäljning godis</a:t>
            </a:r>
          </a:p>
          <a:p>
            <a:r>
              <a:rPr lang="sv-SE" sz="1200" dirty="0"/>
              <a:t>Sponsorhuset, Gräsroten, Bingolotto (dessa intäkter kan vi tillsammans öka genom att ansluta oss! Kostar ingen, men ger mycket till föreningen)</a:t>
            </a:r>
          </a:p>
          <a:p>
            <a:endParaRPr lang="sv-SE" sz="1200" dirty="0"/>
          </a:p>
          <a:p>
            <a:r>
              <a:rPr lang="sv-SE" sz="1200" b="1" dirty="0"/>
              <a:t>Övriga kostnader som dessa intäkter ska täcka är </a:t>
            </a:r>
            <a:r>
              <a:rPr lang="sv-SE" sz="1200" b="1" dirty="0" err="1"/>
              <a:t>bl.a</a:t>
            </a:r>
            <a:endParaRPr lang="sv-SE" sz="1200" dirty="0"/>
          </a:p>
          <a:p>
            <a:r>
              <a:rPr lang="sv-SE" sz="1200" dirty="0"/>
              <a:t>Drift av vår anläggning</a:t>
            </a:r>
          </a:p>
          <a:p>
            <a:r>
              <a:rPr lang="sv-SE" sz="1200" dirty="0"/>
              <a:t>Försäkringar för medlemmar, ledare och fastighet</a:t>
            </a:r>
          </a:p>
          <a:p>
            <a:r>
              <a:rPr lang="sv-SE" sz="1200" dirty="0"/>
              <a:t>Aktivitetsbidrag till lagen (till exempelvis cuper, lagaktiviteter, fika/pizza </a:t>
            </a:r>
            <a:r>
              <a:rPr lang="sv-SE" sz="1200" dirty="0" err="1"/>
              <a:t>etc</a:t>
            </a:r>
            <a:r>
              <a:rPr lang="sv-SE" sz="1200" dirty="0"/>
              <a:t>)</a:t>
            </a:r>
          </a:p>
          <a:p>
            <a:endParaRPr lang="sv-SE" sz="1200" dirty="0"/>
          </a:p>
        </p:txBody>
      </p:sp>
    </p:spTree>
    <p:extLst>
      <p:ext uri="{BB962C8B-B14F-4D97-AF65-F5344CB8AC3E}">
        <p14:creationId xmlns:p14="http://schemas.microsoft.com/office/powerpoint/2010/main" val="115317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835541-45CD-71B9-A895-AADAE5C76BC3}"/>
              </a:ext>
            </a:extLst>
          </p:cNvPr>
          <p:cNvSpPr>
            <a:spLocks noGrp="1"/>
          </p:cNvSpPr>
          <p:nvPr>
            <p:ph type="title"/>
          </p:nvPr>
        </p:nvSpPr>
        <p:spPr/>
        <p:txBody>
          <a:bodyPr>
            <a:normAutofit fontScale="90000"/>
          </a:bodyPr>
          <a:lstStyle/>
          <a:p>
            <a:r>
              <a:rPr lang="sv-SE" dirty="0"/>
              <a:t>Ekonomi</a:t>
            </a:r>
          </a:p>
        </p:txBody>
      </p:sp>
      <p:sp>
        <p:nvSpPr>
          <p:cNvPr id="6" name="Platshållare för innehåll 5">
            <a:extLst>
              <a:ext uri="{FF2B5EF4-FFF2-40B4-BE49-F238E27FC236}">
                <a16:creationId xmlns:a16="http://schemas.microsoft.com/office/drawing/2014/main" id="{8E67B35F-384E-08FD-ADA1-8A5D156C1B2A}"/>
              </a:ext>
            </a:extLst>
          </p:cNvPr>
          <p:cNvSpPr txBox="1">
            <a:spLocks noGrp="1"/>
          </p:cNvSpPr>
          <p:nvPr>
            <p:ph idx="1"/>
          </p:nvPr>
        </p:nvSpPr>
        <p:spPr>
          <a:xfrm>
            <a:off x="448965" y="1291014"/>
            <a:ext cx="3664622" cy="3243965"/>
          </a:xfrm>
          <a:prstGeom prst="rect">
            <a:avLst/>
          </a:prstGeom>
          <a:noFill/>
        </p:spPr>
        <p:txBody>
          <a:bodyPr wrap="square">
            <a:spAutoFit/>
          </a:bodyPr>
          <a:lstStyle/>
          <a:p>
            <a:r>
              <a:rPr lang="sv-SE" sz="2000" dirty="0"/>
              <a:t>Seniorlagen i Våmbs IF</a:t>
            </a:r>
          </a:p>
          <a:p>
            <a:pPr marL="0" indent="0">
              <a:buNone/>
            </a:pPr>
            <a:r>
              <a:rPr lang="sv-SE" sz="1200" dirty="0"/>
              <a:t>Vanliga frågor är om barn och ungdomsverksamheten föder seniorverksamheten – så är det inte i Våmbs IF!</a:t>
            </a:r>
          </a:p>
          <a:p>
            <a:pPr marL="0" indent="0">
              <a:buNone/>
            </a:pPr>
            <a:endParaRPr lang="sv-SE" sz="1200" dirty="0"/>
          </a:p>
          <a:p>
            <a:pPr marL="0" indent="0">
              <a:buNone/>
            </a:pPr>
            <a:r>
              <a:rPr lang="sv-SE" sz="1200" dirty="0"/>
              <a:t>Det som skiljer är att när man kommer upp i dessa åldrar är det inte längre föräldrar som är tränare utan nu måste vi ta in utbildade ledare ofta utan koppling till föreningen eller spelare. Dessa ledare får då ett mindre arvode/lön.</a:t>
            </a:r>
          </a:p>
          <a:p>
            <a:pPr marL="0" indent="0">
              <a:buNone/>
            </a:pPr>
            <a:r>
              <a:rPr lang="sv-SE" sz="1200" dirty="0"/>
              <a:t>Lagen måste:</a:t>
            </a:r>
          </a:p>
          <a:p>
            <a:pPr marL="0" indent="0">
              <a:buNone/>
            </a:pPr>
            <a:r>
              <a:rPr lang="sv-SE" sz="1200" dirty="0"/>
              <a:t>Precis som övriga lag betala medlems- och träningsavgift.</a:t>
            </a:r>
          </a:p>
          <a:p>
            <a:pPr marL="0" indent="0">
              <a:buNone/>
            </a:pPr>
            <a:r>
              <a:rPr lang="sv-SE" sz="1200" dirty="0"/>
              <a:t>Sälja Grön/vita rabatten</a:t>
            </a:r>
          </a:p>
          <a:p>
            <a:pPr marL="0" indent="0">
              <a:buNone/>
            </a:pPr>
            <a:r>
              <a:rPr lang="sv-SE" sz="1200" dirty="0"/>
              <a:t>De jobbar även två kvällar/dagar i samband med matfestivalen.</a:t>
            </a:r>
          </a:p>
        </p:txBody>
      </p:sp>
      <p:sp>
        <p:nvSpPr>
          <p:cNvPr id="4" name="Platshållare för innehåll 5">
            <a:extLst>
              <a:ext uri="{FF2B5EF4-FFF2-40B4-BE49-F238E27FC236}">
                <a16:creationId xmlns:a16="http://schemas.microsoft.com/office/drawing/2014/main" id="{00715C0B-F45B-A7C7-87D6-F196D296D8C4}"/>
              </a:ext>
            </a:extLst>
          </p:cNvPr>
          <p:cNvSpPr txBox="1">
            <a:spLocks/>
          </p:cNvSpPr>
          <p:nvPr/>
        </p:nvSpPr>
        <p:spPr>
          <a:xfrm>
            <a:off x="4877410" y="1291014"/>
            <a:ext cx="3664622" cy="3613297"/>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2000" dirty="0"/>
              <a:t>Lagkassor</a:t>
            </a:r>
          </a:p>
          <a:p>
            <a:pPr marL="0" indent="0">
              <a:buFont typeface="Arial" pitchFamily="34" charset="0"/>
              <a:buNone/>
            </a:pPr>
            <a:r>
              <a:rPr lang="sv-SE" sz="1200" dirty="0"/>
              <a:t>Varje lag har sin egen lagkassa som finns redovisad i förenigningens balansräkning.</a:t>
            </a:r>
          </a:p>
          <a:p>
            <a:pPr marL="0" indent="0">
              <a:buFont typeface="Arial" pitchFamily="34" charset="0"/>
              <a:buNone/>
            </a:pPr>
            <a:r>
              <a:rPr lang="sv-SE" sz="1200" dirty="0"/>
              <a:t>Kapitalet på dessa lagkassor är säkerställda genom att pengarna finns på ett separat konto på banken, dvs blandas inte ihop med föreningens löpande konto.</a:t>
            </a:r>
          </a:p>
          <a:p>
            <a:pPr marL="0" indent="0">
              <a:buFont typeface="Arial" pitchFamily="34" charset="0"/>
              <a:buNone/>
            </a:pPr>
            <a:r>
              <a:rPr lang="sv-SE" sz="1200" b="1" dirty="0"/>
              <a:t>Aktivitetsbidrag:</a:t>
            </a:r>
          </a:p>
          <a:p>
            <a:pPr marL="0" indent="0">
              <a:buFont typeface="Arial" pitchFamily="34" charset="0"/>
              <a:buNone/>
            </a:pPr>
            <a:r>
              <a:rPr lang="sv-SE" sz="1200" dirty="0"/>
              <a:t>Alla lag utom de två yngsta knattelagen får årligen ett aktivitetsbidrag (tidigare kallat cupbidrag).</a:t>
            </a:r>
          </a:p>
          <a:p>
            <a:pPr marL="0" indent="0">
              <a:buFont typeface="Arial" pitchFamily="34" charset="0"/>
              <a:buNone/>
            </a:pPr>
            <a:r>
              <a:rPr lang="sv-SE" sz="1200" dirty="0"/>
              <a:t>Detta bidrag är baserat på de kostnader för cuper vi ser att varje lag brukar ha, samt lite extra för ex avslutning.</a:t>
            </a:r>
          </a:p>
          <a:p>
            <a:pPr marL="0" indent="0">
              <a:buFont typeface="Arial" pitchFamily="34" charset="0"/>
              <a:buNone/>
            </a:pPr>
            <a:r>
              <a:rPr lang="sv-SE" sz="1200" dirty="0"/>
              <a:t>Överföring till lagkassor görs vid två tillfällen: hälften i början av mars, resterande efter redovisning av minst 90% försäljning av grön/vita rabatten </a:t>
            </a:r>
          </a:p>
          <a:p>
            <a:pPr marL="0" indent="0">
              <a:buFont typeface="Arial" pitchFamily="34" charset="0"/>
              <a:buNone/>
            </a:pPr>
            <a:r>
              <a:rPr lang="sv-SE" sz="1200" dirty="0"/>
              <a:t>Har laget som mål att ex åka på ett större träningsläger eller ex Gothia cup får laget komplettera sin ekonomi i lagkassan genom egna aktiviteter/försäljning. </a:t>
            </a:r>
          </a:p>
        </p:txBody>
      </p:sp>
    </p:spTree>
    <p:extLst>
      <p:ext uri="{BB962C8B-B14F-4D97-AF65-F5344CB8AC3E}">
        <p14:creationId xmlns:p14="http://schemas.microsoft.com/office/powerpoint/2010/main" val="41701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Autofit/>
          </a:bodyPr>
          <a:lstStyle/>
          <a:p>
            <a:r>
              <a:rPr lang="en-US" sz="2800" b="1" dirty="0">
                <a:effectLst/>
                <a:latin typeface="Times New Roman" panose="02020603050405020304" pitchFamily="18" charset="0"/>
              </a:rPr>
              <a:t>Gröna </a:t>
            </a:r>
            <a:r>
              <a:rPr lang="en-US" sz="2800" b="1" dirty="0" err="1">
                <a:effectLst/>
                <a:latin typeface="Times New Roman" panose="02020603050405020304" pitchFamily="18" charset="0"/>
              </a:rPr>
              <a:t>tråden</a:t>
            </a:r>
            <a:r>
              <a:rPr lang="en-US" sz="1600" i="1" dirty="0">
                <a:effectLst/>
                <a:latin typeface="Arial" panose="020B0604020202020204" pitchFamily="34" charset="0"/>
                <a:ea typeface="Times New Roman" panose="02020603050405020304" pitchFamily="18" charset="0"/>
                <a:cs typeface="Times New Roman" panose="02020603050405020304" pitchFamily="18" charset="0"/>
              </a:rPr>
              <a:t> </a:t>
            </a:r>
            <a:br>
              <a:rPr lang="en-US" sz="300" dirty="0">
                <a:effectLst/>
                <a:latin typeface="Times New Roman" panose="02020603050405020304" pitchFamily="18" charset="0"/>
                <a:ea typeface="Times New Roman" panose="02020603050405020304" pitchFamily="18" charset="0"/>
              </a:rPr>
            </a:b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Regler</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och</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riktlinjer</a:t>
            </a:r>
            <a:r>
              <a:rPr lang="en-US" sz="1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för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Våmbs</a:t>
            </a:r>
            <a:r>
              <a:rPr lang="en-US" sz="1800" i="1" dirty="0">
                <a:effectLst/>
                <a:latin typeface="Arial" panose="020B0604020202020204" pitchFamily="34" charset="0"/>
                <a:ea typeface="Times New Roman" panose="02020603050405020304" pitchFamily="18" charset="0"/>
                <a:cs typeface="Times New Roman" panose="02020603050405020304" pitchFamily="18" charset="0"/>
              </a:rPr>
              <a:t> IF </a:t>
            </a:r>
            <a:r>
              <a:rPr lang="en-US" sz="1800" i="1" dirty="0" err="1">
                <a:effectLst/>
                <a:latin typeface="Arial" panose="020B0604020202020204" pitchFamily="34" charset="0"/>
                <a:ea typeface="Times New Roman" panose="02020603050405020304" pitchFamily="18" charset="0"/>
                <a:cs typeface="Times New Roman" panose="02020603050405020304" pitchFamily="18" charset="0"/>
              </a:rPr>
              <a:t>fotbollsutveckling</a:t>
            </a:r>
            <a:br>
              <a:rPr lang="en-US" sz="1000" dirty="0">
                <a:effectLst/>
                <a:latin typeface="Times New Roman" panose="02020603050405020304" pitchFamily="18" charset="0"/>
                <a:ea typeface="Times New Roman" panose="02020603050405020304" pitchFamily="18" charset="0"/>
              </a:rPr>
            </a:br>
            <a:endParaRPr lang="en-US" sz="1800" dirty="0"/>
          </a:p>
        </p:txBody>
      </p:sp>
      <p:sp>
        <p:nvSpPr>
          <p:cNvPr id="6" name="textruta 5">
            <a:extLst>
              <a:ext uri="{FF2B5EF4-FFF2-40B4-BE49-F238E27FC236}">
                <a16:creationId xmlns:a16="http://schemas.microsoft.com/office/drawing/2014/main" id="{EC3F38EE-DC2D-45DF-355B-AA337F5B4804}"/>
              </a:ext>
            </a:extLst>
          </p:cNvPr>
          <p:cNvSpPr txBox="1"/>
          <p:nvPr/>
        </p:nvSpPr>
        <p:spPr>
          <a:xfrm>
            <a:off x="296260" y="1350110"/>
            <a:ext cx="7749779" cy="3893374"/>
          </a:xfrm>
          <a:prstGeom prst="rect">
            <a:avLst/>
          </a:prstGeom>
          <a:noFill/>
        </p:spPr>
        <p:txBody>
          <a:bodyPr wrap="square">
            <a:spAutoFit/>
          </a:bodyPr>
          <a:lstStyle/>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verksamhet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kännetecknas</a:t>
            </a:r>
            <a:r>
              <a:rPr lang="en-US" sz="1400" dirty="0">
                <a:effectLst/>
                <a:latin typeface="Calibri" panose="020F0502020204030204" pitchFamily="34" charset="0"/>
                <a:ea typeface="Times New Roman" panose="02020603050405020304" pitchFamily="18" charset="0"/>
                <a:cs typeface="Calibri" panose="020F0502020204030204" pitchFamily="34" charset="0"/>
              </a:rPr>
              <a:t> av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ett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sportsligt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såväl</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socialt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ansvarstagande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där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fotbollen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i centrum.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människan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före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resultaten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stänger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någon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ställer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upp</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klubbens</a:t>
            </a:r>
            <a:r>
              <a:rPr lang="en-US" sz="1400" dirty="0">
                <a:effectLst/>
                <a:latin typeface="Calibri" panose="020F0502020204030204" pitchFamily="34" charset="0"/>
                <a:ea typeface="Times New Roman" panose="02020603050405020304" pitchFamily="18" charset="0"/>
                <a:cs typeface="Calibri" panose="020F0502020204030204" pitchFamily="34" charset="0"/>
              </a:rPr>
              <a:t> ideal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riktlinjer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pPr marL="285750" indent="-285750">
              <a:buFont typeface="Arial" panose="020B0604020202020204" pitchFamily="34" charset="0"/>
              <a:buChar char="•"/>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skrivit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på</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samsynsavtalet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vilket</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betyder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anser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att</a:t>
            </a:r>
            <a:r>
              <a:rPr lang="en-US" sz="1400" dirty="0">
                <a:effectLst/>
                <a:latin typeface="Calibri" panose="020F0502020204030204" pitchFamily="34" charset="0"/>
                <a:ea typeface="Times New Roman" panose="02020603050405020304" pitchFamily="18" charset="0"/>
                <a:cs typeface="Calibri" panose="020F0502020204030204" pitchFamily="34" charset="0"/>
              </a:rPr>
              <a:t> vi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inte</a:t>
            </a:r>
            <a:r>
              <a:rPr lang="en-US" sz="1400" dirty="0">
                <a:effectLst/>
                <a:latin typeface="Calibri" panose="020F0502020204030204" pitchFamily="34" charset="0"/>
                <a:ea typeface="Times New Roman" panose="02020603050405020304" pitchFamily="18" charset="0"/>
                <a:cs typeface="Calibri" panose="020F0502020204030204" pitchFamily="34" charset="0"/>
              </a:rPr>
              <a:t> ska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vara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konkurrerande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mot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andra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säsongsidrotter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utan</a:t>
            </a:r>
            <a:r>
              <a:rPr lang="en-US" sz="1400" dirty="0">
                <a:effectLst/>
                <a:latin typeface="Calibri" panose="020F0502020204030204" pitchFamily="34" charset="0"/>
                <a:ea typeface="Times New Roman" panose="02020603050405020304" pitchFamily="18" charset="0"/>
                <a:cs typeface="Calibri" panose="020F0502020204030204" pitchFamily="34" charset="0"/>
              </a:rPr>
              <a:t> se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dubbelidrottande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som</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naturlig</a:t>
            </a:r>
            <a:r>
              <a:rPr lang="en-US" sz="1400" dirty="0">
                <a:effectLst/>
                <a:latin typeface="Calibri" panose="020F0502020204030204" pitchFamily="34" charset="0"/>
                <a:ea typeface="Times New Roman" panose="02020603050405020304" pitchFamily="18" charset="0"/>
                <a:cs typeface="Calibri" panose="020F0502020204030204" pitchFamily="34" charset="0"/>
              </a:rPr>
              <a:t> del i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(10-15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år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utveckling</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Våmbs</a:t>
            </a:r>
            <a:r>
              <a:rPr lang="en-US" sz="1400" dirty="0">
                <a:effectLst/>
                <a:latin typeface="Calibri" panose="020F0502020204030204" pitchFamily="34" charset="0"/>
                <a:ea typeface="Times New Roman" panose="02020603050405020304" pitchFamily="18" charset="0"/>
                <a:cs typeface="Calibri" panose="020F0502020204030204" pitchFamily="34" charset="0"/>
              </a:rPr>
              <a:t> IF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har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spelarutbildningsplan</a:t>
            </a:r>
            <a:r>
              <a:rPr lang="en-US" sz="1400" dirty="0">
                <a:effectLst/>
                <a:latin typeface="Calibri" panose="020F0502020204030204" pitchFamily="34" charset="0"/>
                <a:ea typeface="Times New Roman" panose="02020603050405020304" pitchFamily="18" charset="0"/>
                <a:cs typeface="Calibri" panose="020F0502020204030204" pitchFamily="34" charset="0"/>
              </a:rPr>
              <a:t> för barn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och</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ungdomar</a:t>
            </a:r>
            <a:r>
              <a:rPr lang="en-US" sz="1400" dirty="0">
                <a:effectLst/>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err="1">
                <a:latin typeface="Calibri" panose="020F0502020204030204" pitchFamily="34" charset="0"/>
                <a:ea typeface="Times New Roman" panose="02020603050405020304" pitchFamily="18" charset="0"/>
                <a:cs typeface="Calibri" panose="020F0502020204030204" pitchFamily="34" charset="0"/>
              </a:rPr>
              <a:t>Alla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ledare</a:t>
            </a:r>
            <a:r>
              <a:rPr lang="en-US" sz="1400" dirty="0">
                <a:latin typeface="Calibri" panose="020F0502020204030204" pitchFamily="34" charset="0"/>
                <a:ea typeface="Times New Roman" panose="02020603050405020304" pitchFamily="18" charset="0"/>
                <a:cs typeface="Calibri" panose="020F0502020204030204" pitchFamily="34" charset="0"/>
              </a:rPr>
              <a:t> i </a:t>
            </a:r>
            <a:r>
              <a:rPr lang="en-US" sz="1400" dirty="0" err="1">
                <a:latin typeface="Calibri" panose="020F0502020204030204" pitchFamily="34" charset="0"/>
                <a:ea typeface="Times New Roman" panose="02020603050405020304" pitchFamily="18" charset="0"/>
                <a:cs typeface="Calibri" panose="020F0502020204030204" pitchFamily="34" charset="0"/>
              </a:rPr>
              <a:t>Våmbs</a:t>
            </a:r>
            <a:r>
              <a:rPr lang="en-US" sz="1400" dirty="0">
                <a:latin typeface="Calibri" panose="020F0502020204030204" pitchFamily="34" charset="0"/>
                <a:ea typeface="Times New Roman" panose="02020603050405020304" pitchFamily="18" charset="0"/>
                <a:cs typeface="Calibri" panose="020F0502020204030204" pitchFamily="34" charset="0"/>
              </a:rPr>
              <a:t> IF </a:t>
            </a:r>
            <a:r>
              <a:rPr lang="en-US" sz="1400" dirty="0" err="1">
                <a:latin typeface="Calibri" panose="020F0502020204030204" pitchFamily="34" charset="0"/>
                <a:ea typeface="Times New Roman" panose="02020603050405020304" pitchFamily="18" charset="0"/>
                <a:cs typeface="Calibri" panose="020F0502020204030204" pitchFamily="34" charset="0"/>
              </a:rPr>
              <a:t>måste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uppvisa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ett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utdrag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ur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belastningsregistret</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Calibri" panose="020F0502020204030204" pitchFamily="34" charset="0"/>
              </a:rPr>
              <a:t>För </a:t>
            </a:r>
            <a:r>
              <a:rPr lang="en-US" sz="1400" dirty="0" err="1">
                <a:latin typeface="Calibri" panose="020F0502020204030204" pitchFamily="34" charset="0"/>
                <a:ea typeface="Times New Roman" panose="02020603050405020304" pitchFamily="18" charset="0"/>
                <a:cs typeface="Calibri" panose="020F0502020204030204" pitchFamily="34" charset="0"/>
              </a:rPr>
              <a:t>nya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tränare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finns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numera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en</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introduktionsutbildning</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samt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flera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vidareutbildningar</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både</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internt</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och</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externt</a:t>
            </a:r>
            <a:r>
              <a:rPr lang="en-US" sz="1400" dirty="0">
                <a:latin typeface="Calibri" panose="020F0502020204030204" pitchFamily="34" charset="0"/>
                <a:ea typeface="Times New Roman" panose="02020603050405020304" pitchFamily="18" charset="0"/>
                <a:cs typeface="Calibri" panose="020F0502020204030204" pitchFamily="34" charset="0"/>
              </a:rPr>
              <a:t>.</a:t>
            </a:r>
          </a:p>
          <a:p>
            <a:pPr marL="285750" indent="-285750">
              <a:buFont typeface="Arial" panose="020B0604020202020204" pitchFamily="34" charset="0"/>
              <a:buChar char="•"/>
            </a:pPr>
            <a:endParaRPr lang="en-US" sz="1400"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400" dirty="0">
                <a:latin typeface="Calibri" panose="020F0502020204030204" pitchFamily="34" charset="0"/>
                <a:ea typeface="Times New Roman" panose="02020603050405020304" pitchFamily="18" charset="0"/>
                <a:cs typeface="Calibri" panose="020F0502020204030204" pitchFamily="34" charset="0"/>
              </a:rPr>
              <a:t>Mer information </a:t>
            </a:r>
            <a:r>
              <a:rPr lang="en-US" sz="1400" dirty="0" err="1">
                <a:latin typeface="Calibri" panose="020F0502020204030204" pitchFamily="34" charset="0"/>
                <a:ea typeface="Times New Roman" panose="02020603050405020304" pitchFamily="18" charset="0"/>
                <a:cs typeface="Calibri" panose="020F0502020204030204" pitchFamily="34" charset="0"/>
              </a:rPr>
              <a:t>finns</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a:t>
            </a:r>
            <a:r>
              <a:rPr lang="en-US" sz="1400" dirty="0">
                <a:latin typeface="Calibri" panose="020F0502020204030204" pitchFamily="34" charset="0"/>
                <a:ea typeface="Times New Roman" panose="02020603050405020304" pitchFamily="18" charset="0"/>
                <a:cs typeface="Calibri" panose="020F0502020204030204" pitchFamily="34" charset="0"/>
              </a:rPr>
              <a:t> den </a:t>
            </a:r>
            <a:r>
              <a:rPr lang="en-US" sz="1400" dirty="0" err="1">
                <a:latin typeface="Calibri" panose="020F0502020204030204" pitchFamily="34" charset="0"/>
                <a:ea typeface="Times New Roman" panose="02020603050405020304" pitchFamily="18" charset="0"/>
                <a:cs typeface="Calibri" panose="020F0502020204030204" pitchFamily="34" charset="0"/>
              </a:rPr>
              <a:t>gröna</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pärmen</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i</a:t>
            </a:r>
            <a:r>
              <a:rPr lang="en-US" sz="1400" dirty="0">
                <a:latin typeface="Calibri" panose="020F0502020204030204" pitchFamily="34" charset="0"/>
                <a:ea typeface="Times New Roman" panose="02020603050405020304" pitchFamily="18" charset="0"/>
                <a:cs typeface="Calibri" panose="020F0502020204030204" pitchFamily="34" charset="0"/>
              </a:rPr>
              <a:t> </a:t>
            </a:r>
            <a:r>
              <a:rPr lang="en-US" sz="1400" dirty="0" err="1">
                <a:latin typeface="Calibri" panose="020F0502020204030204" pitchFamily="34" charset="0"/>
                <a:ea typeface="Times New Roman" panose="02020603050405020304" pitchFamily="18" charset="0"/>
                <a:cs typeface="Calibri" panose="020F0502020204030204" pitchFamily="34" charset="0"/>
              </a:rPr>
              <a:t>klubbstugan</a:t>
            </a:r>
            <a:r>
              <a:rPr lang="en-US" sz="1400" dirty="0">
                <a:latin typeface="Calibri" panose="020F0502020204030204" pitchFamily="34" charset="0"/>
                <a:ea typeface="Times New Roman" panose="02020603050405020304" pitchFamily="18" charset="0"/>
                <a:cs typeface="Calibri" panose="020F0502020204030204" pitchFamily="34" charset="0"/>
              </a:rPr>
              <a:t>.</a:t>
            </a:r>
          </a:p>
          <a:p>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sz="9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0330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rmAutofit fontScale="90000"/>
          </a:bodyPr>
          <a:lstStyle/>
          <a:p>
            <a:r>
              <a:rPr lang="en-US" dirty="0" err="1"/>
              <a:t>Förslag</a:t>
            </a:r>
            <a:r>
              <a:rPr lang="en-US" dirty="0"/>
              <a:t> </a:t>
            </a:r>
            <a:r>
              <a:rPr lang="en-US" dirty="0" err="1"/>
              <a:t>lagorganisation</a:t>
            </a:r>
            <a:r>
              <a:rPr lang="en-US" dirty="0"/>
              <a:t> </a:t>
            </a:r>
            <a:r>
              <a:rPr lang="en-US" dirty="0" err="1"/>
              <a:t>Våmbs</a:t>
            </a:r>
            <a:r>
              <a:rPr lang="en-US" dirty="0"/>
              <a:t> IF</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4" name="Rektangel 3">
            <a:extLst>
              <a:ext uri="{FF2B5EF4-FFF2-40B4-BE49-F238E27FC236}">
                <a16:creationId xmlns:a16="http://schemas.microsoft.com/office/drawing/2014/main" id="{BD1CE930-A5BB-2B16-4B6E-783E24C224F7}"/>
              </a:ext>
            </a:extLst>
          </p:cNvPr>
          <p:cNvSpPr/>
          <p:nvPr/>
        </p:nvSpPr>
        <p:spPr>
          <a:xfrm>
            <a:off x="3599892" y="2665321"/>
            <a:ext cx="1944216" cy="639206"/>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Lagledare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5" name="Rektangel 4">
            <a:extLst>
              <a:ext uri="{FF2B5EF4-FFF2-40B4-BE49-F238E27FC236}">
                <a16:creationId xmlns:a16="http://schemas.microsoft.com/office/drawing/2014/main" id="{A8681915-C8E9-8DC8-FA3B-4F1BF111819A}"/>
              </a:ext>
            </a:extLst>
          </p:cNvPr>
          <p:cNvSpPr/>
          <p:nvPr/>
        </p:nvSpPr>
        <p:spPr>
          <a:xfrm>
            <a:off x="2451276" y="3870869"/>
            <a:ext cx="1607483" cy="63920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Lagförälder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6" name="Rektangel 5">
            <a:extLst>
              <a:ext uri="{FF2B5EF4-FFF2-40B4-BE49-F238E27FC236}">
                <a16:creationId xmlns:a16="http://schemas.microsoft.com/office/drawing/2014/main" id="{BAE2750A-CC7B-502B-87C4-2A79C629A8AA}"/>
              </a:ext>
            </a:extLst>
          </p:cNvPr>
          <p:cNvSpPr/>
          <p:nvPr/>
        </p:nvSpPr>
        <p:spPr>
          <a:xfrm>
            <a:off x="1127701" y="1873779"/>
            <a:ext cx="1582310" cy="639220"/>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 name="Rektangel 6">
            <a:extLst>
              <a:ext uri="{FF2B5EF4-FFF2-40B4-BE49-F238E27FC236}">
                <a16:creationId xmlns:a16="http://schemas.microsoft.com/office/drawing/2014/main" id="{24E066D0-D25F-65A0-B134-1120A71CF438}"/>
              </a:ext>
            </a:extLst>
          </p:cNvPr>
          <p:cNvSpPr/>
          <p:nvPr/>
        </p:nvSpPr>
        <p:spPr>
          <a:xfrm>
            <a:off x="3586916" y="1105090"/>
            <a:ext cx="1944216" cy="540060"/>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Huvudtränare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9" name="Rektangel 8">
            <a:extLst>
              <a:ext uri="{FF2B5EF4-FFF2-40B4-BE49-F238E27FC236}">
                <a16:creationId xmlns:a16="http://schemas.microsoft.com/office/drawing/2014/main" id="{B8A41F1E-9ADB-14FD-7D69-34031DA9CD7E}"/>
              </a:ext>
            </a:extLst>
          </p:cNvPr>
          <p:cNvSpPr/>
          <p:nvPr/>
        </p:nvSpPr>
        <p:spPr>
          <a:xfrm>
            <a:off x="2877096" y="1873779"/>
            <a:ext cx="1582310" cy="639219"/>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0" name="Rektangel 9">
            <a:extLst>
              <a:ext uri="{FF2B5EF4-FFF2-40B4-BE49-F238E27FC236}">
                <a16:creationId xmlns:a16="http://schemas.microsoft.com/office/drawing/2014/main" id="{E3F5B7CC-ECBF-5758-75AE-3262B8593341}"/>
              </a:ext>
            </a:extLst>
          </p:cNvPr>
          <p:cNvSpPr/>
          <p:nvPr/>
        </p:nvSpPr>
        <p:spPr>
          <a:xfrm>
            <a:off x="4666321" y="1873780"/>
            <a:ext cx="1582310" cy="63921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err="1">
                <a:ln>
                  <a:noFill/>
                </a:ln>
                <a:solidFill>
                  <a:srgbClr val="000000"/>
                </a:solidFill>
                <a:effectLst/>
                <a:uLnTx/>
                <a:uFillTx/>
                <a:latin typeface="Arial"/>
                <a:ea typeface="+mn-ea"/>
                <a:cs typeface="+mn-cs"/>
                <a:sym typeface="Arial"/>
              </a:rPr>
              <a:t>Ev</a:t>
            </a: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 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1" name="Rektangel 10">
            <a:extLst>
              <a:ext uri="{FF2B5EF4-FFF2-40B4-BE49-F238E27FC236}">
                <a16:creationId xmlns:a16="http://schemas.microsoft.com/office/drawing/2014/main" id="{F29C1841-46C3-08F4-7BA8-A415CD507618}"/>
              </a:ext>
            </a:extLst>
          </p:cNvPr>
          <p:cNvSpPr/>
          <p:nvPr/>
        </p:nvSpPr>
        <p:spPr>
          <a:xfrm>
            <a:off x="6414557" y="1873779"/>
            <a:ext cx="1582310" cy="639214"/>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err="1">
                <a:ln>
                  <a:noFill/>
                </a:ln>
                <a:solidFill>
                  <a:srgbClr val="000000"/>
                </a:solidFill>
                <a:effectLst/>
                <a:uLnTx/>
                <a:uFillTx/>
                <a:latin typeface="Arial"/>
                <a:ea typeface="+mn-ea"/>
                <a:cs typeface="+mn-cs"/>
                <a:sym typeface="Arial"/>
              </a:rPr>
              <a:t>Ev</a:t>
            </a: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 Assisterande tränare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2" name="Rektangel 11">
            <a:extLst>
              <a:ext uri="{FF2B5EF4-FFF2-40B4-BE49-F238E27FC236}">
                <a16:creationId xmlns:a16="http://schemas.microsoft.com/office/drawing/2014/main" id="{03330A8E-7CDE-9459-5C19-05AB5D50AD3D}"/>
              </a:ext>
            </a:extLst>
          </p:cNvPr>
          <p:cNvSpPr/>
          <p:nvPr/>
        </p:nvSpPr>
        <p:spPr>
          <a:xfrm>
            <a:off x="5274259" y="3870870"/>
            <a:ext cx="1607483" cy="639208"/>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Lagförälder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3" name="Rektangel 12">
            <a:extLst>
              <a:ext uri="{FF2B5EF4-FFF2-40B4-BE49-F238E27FC236}">
                <a16:creationId xmlns:a16="http://schemas.microsoft.com/office/drawing/2014/main" id="{C75C76A2-7057-3F44-C495-88671CC8872F}"/>
              </a:ext>
            </a:extLst>
          </p:cNvPr>
          <p:cNvSpPr/>
          <p:nvPr/>
        </p:nvSpPr>
        <p:spPr>
          <a:xfrm>
            <a:off x="4121628" y="4516268"/>
            <a:ext cx="1089386" cy="568604"/>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”Supporters”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4" name="Rektangel 13">
            <a:extLst>
              <a:ext uri="{FF2B5EF4-FFF2-40B4-BE49-F238E27FC236}">
                <a16:creationId xmlns:a16="http://schemas.microsoft.com/office/drawing/2014/main" id="{77963C21-3657-1B2D-977F-4E216169CEC8}"/>
              </a:ext>
            </a:extLst>
          </p:cNvPr>
          <p:cNvSpPr/>
          <p:nvPr/>
        </p:nvSpPr>
        <p:spPr>
          <a:xfrm>
            <a:off x="7509604" y="4443766"/>
            <a:ext cx="1582309" cy="641106"/>
          </a:xfrm>
          <a:prstGeom prst="rect">
            <a:avLst/>
          </a:prstGeom>
          <a:solidFill>
            <a:srgbClr val="FFFFFF">
              <a:lumMod val="85000"/>
            </a:srgbClr>
          </a:solidFill>
          <a:ln w="25400" cap="flat" cmpd="sng" algn="ctr">
            <a:solidFill>
              <a:srgbClr val="000000"/>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000000"/>
                </a:solidFill>
                <a:effectLst/>
                <a:uLnTx/>
                <a:uFillTx/>
                <a:latin typeface="Arial"/>
                <a:ea typeface="+mn-ea"/>
                <a:cs typeface="+mn-cs"/>
                <a:sym typeface="Arial"/>
              </a:rPr>
              <a:t>Föräldrar</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sv-SE" sz="1050" b="1" i="0" u="none" strike="noStrike" kern="0" cap="none" spc="0" normalizeH="0" baseline="0" noProof="0" dirty="0">
              <a:ln>
                <a:noFill/>
              </a:ln>
              <a:solidFill>
                <a:srgbClr val="000000"/>
              </a:solidFill>
              <a:effectLst/>
              <a:uLnTx/>
              <a:uFillTx/>
              <a:latin typeface="Arial"/>
              <a:ea typeface="+mn-ea"/>
              <a:cs typeface="+mn-cs"/>
              <a:sym typeface="Arial"/>
            </a:endParaRPr>
          </a:p>
        </p:txBody>
      </p:sp>
      <p:cxnSp>
        <p:nvCxnSpPr>
          <p:cNvPr id="15" name="Rak koppling 14">
            <a:extLst>
              <a:ext uri="{FF2B5EF4-FFF2-40B4-BE49-F238E27FC236}">
                <a16:creationId xmlns:a16="http://schemas.microsoft.com/office/drawing/2014/main" id="{609CC5D0-971B-32FD-6AB2-451AF423A03A}"/>
              </a:ext>
            </a:extLst>
          </p:cNvPr>
          <p:cNvCxnSpPr/>
          <p:nvPr/>
        </p:nvCxnSpPr>
        <p:spPr>
          <a:xfrm>
            <a:off x="93644" y="3618758"/>
            <a:ext cx="895671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408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79DA67CB-4AAC-867F-12C3-B134C31FE106}"/>
              </a:ext>
            </a:extLst>
          </p:cNvPr>
          <p:cNvSpPr/>
          <p:nvPr/>
        </p:nvSpPr>
        <p:spPr>
          <a:xfrm>
            <a:off x="3599891" y="2665872"/>
            <a:ext cx="1944216" cy="6392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Lagledare</a:t>
            </a:r>
          </a:p>
          <a:p>
            <a:pPr algn="ctr" defTabSz="685800"/>
            <a:endParaRPr lang="sv-SE" sz="1050" b="1" kern="0" dirty="0">
              <a:solidFill>
                <a:srgbClr val="000000"/>
              </a:solidFill>
              <a:latin typeface="Arial"/>
              <a:sym typeface="Arial"/>
            </a:endParaRPr>
          </a:p>
        </p:txBody>
      </p:sp>
      <p:sp>
        <p:nvSpPr>
          <p:cNvPr id="5" name="Rektangel 4">
            <a:extLst>
              <a:ext uri="{FF2B5EF4-FFF2-40B4-BE49-F238E27FC236}">
                <a16:creationId xmlns:a16="http://schemas.microsoft.com/office/drawing/2014/main" id="{68BFE498-C1B8-1C86-827B-16C3F342A9D0}"/>
              </a:ext>
            </a:extLst>
          </p:cNvPr>
          <p:cNvSpPr/>
          <p:nvPr/>
        </p:nvSpPr>
        <p:spPr>
          <a:xfrm>
            <a:off x="1127701" y="3497475"/>
            <a:ext cx="1607483" cy="639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försäljning</a:t>
            </a:r>
          </a:p>
          <a:p>
            <a:pPr algn="ctr" defTabSz="685800"/>
            <a:endParaRPr lang="sv-SE" sz="1050" b="1" kern="0" dirty="0">
              <a:solidFill>
                <a:srgbClr val="000000"/>
              </a:solidFill>
              <a:latin typeface="Arial"/>
              <a:sym typeface="Arial"/>
            </a:endParaRPr>
          </a:p>
        </p:txBody>
      </p:sp>
      <p:sp>
        <p:nvSpPr>
          <p:cNvPr id="6" name="Rektangel 5">
            <a:extLst>
              <a:ext uri="{FF2B5EF4-FFF2-40B4-BE49-F238E27FC236}">
                <a16:creationId xmlns:a16="http://schemas.microsoft.com/office/drawing/2014/main" id="{544A53D1-531C-059B-1EAF-D9FB692010F2}"/>
              </a:ext>
            </a:extLst>
          </p:cNvPr>
          <p:cNvSpPr/>
          <p:nvPr/>
        </p:nvSpPr>
        <p:spPr>
          <a:xfrm>
            <a:off x="1127701" y="1873779"/>
            <a:ext cx="1582310" cy="63922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7" name="Rektangel 6">
            <a:extLst>
              <a:ext uri="{FF2B5EF4-FFF2-40B4-BE49-F238E27FC236}">
                <a16:creationId xmlns:a16="http://schemas.microsoft.com/office/drawing/2014/main" id="{B3076706-F37D-A41E-E076-A9F81FBD6D7D}"/>
              </a:ext>
            </a:extLst>
          </p:cNvPr>
          <p:cNvSpPr/>
          <p:nvPr/>
        </p:nvSpPr>
        <p:spPr>
          <a:xfrm>
            <a:off x="3586916" y="1105090"/>
            <a:ext cx="1944216" cy="54006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Huvudtränare</a:t>
            </a:r>
          </a:p>
          <a:p>
            <a:pPr algn="ctr" defTabSz="685800"/>
            <a:endParaRPr lang="sv-SE" sz="1050" b="1" kern="0" dirty="0">
              <a:solidFill>
                <a:srgbClr val="000000"/>
              </a:solidFill>
              <a:latin typeface="Arial"/>
              <a:sym typeface="Arial"/>
            </a:endParaRPr>
          </a:p>
        </p:txBody>
      </p:sp>
      <p:sp>
        <p:nvSpPr>
          <p:cNvPr id="9" name="Rektangel 8">
            <a:extLst>
              <a:ext uri="{FF2B5EF4-FFF2-40B4-BE49-F238E27FC236}">
                <a16:creationId xmlns:a16="http://schemas.microsoft.com/office/drawing/2014/main" id="{F98C1F6D-7E6D-DA25-CC1A-E801B1F0B8D3}"/>
              </a:ext>
            </a:extLst>
          </p:cNvPr>
          <p:cNvSpPr/>
          <p:nvPr/>
        </p:nvSpPr>
        <p:spPr>
          <a:xfrm>
            <a:off x="2877096" y="1873779"/>
            <a:ext cx="1582310" cy="63921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0" name="Rektangel 9">
            <a:extLst>
              <a:ext uri="{FF2B5EF4-FFF2-40B4-BE49-F238E27FC236}">
                <a16:creationId xmlns:a16="http://schemas.microsoft.com/office/drawing/2014/main" id="{5238DC6B-903D-1426-B4C8-496E48276F2D}"/>
              </a:ext>
            </a:extLst>
          </p:cNvPr>
          <p:cNvSpPr/>
          <p:nvPr/>
        </p:nvSpPr>
        <p:spPr>
          <a:xfrm>
            <a:off x="4666321" y="1873780"/>
            <a:ext cx="1582310" cy="63921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1" name="Rektangel 10">
            <a:extLst>
              <a:ext uri="{FF2B5EF4-FFF2-40B4-BE49-F238E27FC236}">
                <a16:creationId xmlns:a16="http://schemas.microsoft.com/office/drawing/2014/main" id="{0DC1E734-2C4F-800C-8975-84B6267733CB}"/>
              </a:ext>
            </a:extLst>
          </p:cNvPr>
          <p:cNvSpPr/>
          <p:nvPr/>
        </p:nvSpPr>
        <p:spPr>
          <a:xfrm>
            <a:off x="6414557" y="1873779"/>
            <a:ext cx="1582310" cy="639214"/>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Assisterande tränare</a:t>
            </a:r>
          </a:p>
          <a:p>
            <a:pPr algn="ctr" defTabSz="685800"/>
            <a:endParaRPr lang="sv-SE" sz="1050" b="1" kern="0" dirty="0">
              <a:solidFill>
                <a:srgbClr val="000000"/>
              </a:solidFill>
              <a:latin typeface="Arial"/>
              <a:sym typeface="Arial"/>
            </a:endParaRPr>
          </a:p>
        </p:txBody>
      </p:sp>
      <p:sp>
        <p:nvSpPr>
          <p:cNvPr id="12" name="Rektangel 11">
            <a:extLst>
              <a:ext uri="{FF2B5EF4-FFF2-40B4-BE49-F238E27FC236}">
                <a16:creationId xmlns:a16="http://schemas.microsoft.com/office/drawing/2014/main" id="{46758BC2-82E3-2B01-CAC9-346DE9A6ADFB}"/>
              </a:ext>
            </a:extLst>
          </p:cNvPr>
          <p:cNvSpPr/>
          <p:nvPr/>
        </p:nvSpPr>
        <p:spPr>
          <a:xfrm>
            <a:off x="2877097" y="3497475"/>
            <a:ext cx="1694903" cy="639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Grönvita rabatten</a:t>
            </a:r>
          </a:p>
          <a:p>
            <a:pPr algn="ctr" defTabSz="685800"/>
            <a:endParaRPr lang="sv-SE" sz="1050" b="1" kern="0" dirty="0">
              <a:solidFill>
                <a:srgbClr val="000000"/>
              </a:solidFill>
              <a:latin typeface="Arial"/>
              <a:sym typeface="Arial"/>
            </a:endParaRPr>
          </a:p>
        </p:txBody>
      </p:sp>
      <p:sp>
        <p:nvSpPr>
          <p:cNvPr id="13" name="Rektangel 12">
            <a:extLst>
              <a:ext uri="{FF2B5EF4-FFF2-40B4-BE49-F238E27FC236}">
                <a16:creationId xmlns:a16="http://schemas.microsoft.com/office/drawing/2014/main" id="{CBD0D138-DF9F-1FED-C92F-B60104D40BCB}"/>
              </a:ext>
            </a:extLst>
          </p:cNvPr>
          <p:cNvSpPr/>
          <p:nvPr/>
        </p:nvSpPr>
        <p:spPr>
          <a:xfrm>
            <a:off x="6597374" y="3500343"/>
            <a:ext cx="1582309" cy="64110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Föräldrar totalt</a:t>
            </a:r>
          </a:p>
          <a:p>
            <a:pPr algn="ctr" defTabSz="685800"/>
            <a:endParaRPr lang="sv-SE" sz="1050" b="1" kern="0" dirty="0">
              <a:solidFill>
                <a:srgbClr val="000000"/>
              </a:solidFill>
              <a:latin typeface="Arial"/>
              <a:sym typeface="Arial"/>
            </a:endParaRPr>
          </a:p>
        </p:txBody>
      </p:sp>
      <p:sp>
        <p:nvSpPr>
          <p:cNvPr id="14" name="textruta 13">
            <a:extLst>
              <a:ext uri="{FF2B5EF4-FFF2-40B4-BE49-F238E27FC236}">
                <a16:creationId xmlns:a16="http://schemas.microsoft.com/office/drawing/2014/main" id="{ADD8DCAB-FE64-41C1-CAEE-C7F6AA2114EA}"/>
              </a:ext>
            </a:extLst>
          </p:cNvPr>
          <p:cNvSpPr txBox="1"/>
          <p:nvPr/>
        </p:nvSpPr>
        <p:spPr>
          <a:xfrm>
            <a:off x="4058759" y="1376018"/>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600 timmar</a:t>
            </a:r>
            <a:endParaRPr lang="en-US" sz="1050" b="1" kern="0" dirty="0">
              <a:solidFill>
                <a:srgbClr val="000000"/>
              </a:solidFill>
              <a:latin typeface="Arial"/>
              <a:cs typeface="Arial"/>
              <a:sym typeface="Arial"/>
            </a:endParaRPr>
          </a:p>
        </p:txBody>
      </p:sp>
      <p:sp>
        <p:nvSpPr>
          <p:cNvPr id="15" name="textruta 14">
            <a:extLst>
              <a:ext uri="{FF2B5EF4-FFF2-40B4-BE49-F238E27FC236}">
                <a16:creationId xmlns:a16="http://schemas.microsoft.com/office/drawing/2014/main" id="{53BE518A-153F-DA1E-7344-7BC4A5E86828}"/>
              </a:ext>
            </a:extLst>
          </p:cNvPr>
          <p:cNvSpPr txBox="1"/>
          <p:nvPr/>
        </p:nvSpPr>
        <p:spPr>
          <a:xfrm>
            <a:off x="3236444" y="3870869"/>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 timmar</a:t>
            </a:r>
            <a:endParaRPr lang="en-US" sz="1050" b="1" kern="0" dirty="0">
              <a:solidFill>
                <a:srgbClr val="000000"/>
              </a:solidFill>
              <a:latin typeface="Arial"/>
              <a:cs typeface="Arial"/>
              <a:sym typeface="Arial"/>
            </a:endParaRPr>
          </a:p>
        </p:txBody>
      </p:sp>
      <p:sp>
        <p:nvSpPr>
          <p:cNvPr id="16" name="textruta 15">
            <a:extLst>
              <a:ext uri="{FF2B5EF4-FFF2-40B4-BE49-F238E27FC236}">
                <a16:creationId xmlns:a16="http://schemas.microsoft.com/office/drawing/2014/main" id="{203F7DC4-9E83-EAC1-3A56-B4D9851BB88E}"/>
              </a:ext>
            </a:extLst>
          </p:cNvPr>
          <p:cNvSpPr txBox="1"/>
          <p:nvPr/>
        </p:nvSpPr>
        <p:spPr>
          <a:xfrm>
            <a:off x="1511306" y="3870869"/>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10 timmar</a:t>
            </a:r>
            <a:endParaRPr lang="en-US" sz="1050" b="1" kern="0" dirty="0">
              <a:solidFill>
                <a:srgbClr val="000000"/>
              </a:solidFill>
              <a:latin typeface="Arial"/>
              <a:cs typeface="Arial"/>
              <a:sym typeface="Arial"/>
            </a:endParaRPr>
          </a:p>
        </p:txBody>
      </p:sp>
      <p:sp>
        <p:nvSpPr>
          <p:cNvPr id="17" name="textruta 16">
            <a:extLst>
              <a:ext uri="{FF2B5EF4-FFF2-40B4-BE49-F238E27FC236}">
                <a16:creationId xmlns:a16="http://schemas.microsoft.com/office/drawing/2014/main" id="{01973974-71D8-0F7E-FD07-26B0C0B706D1}"/>
              </a:ext>
            </a:extLst>
          </p:cNvPr>
          <p:cNvSpPr txBox="1"/>
          <p:nvPr/>
        </p:nvSpPr>
        <p:spPr>
          <a:xfrm>
            <a:off x="1511306" y="227046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18" name="textruta 17">
            <a:extLst>
              <a:ext uri="{FF2B5EF4-FFF2-40B4-BE49-F238E27FC236}">
                <a16:creationId xmlns:a16="http://schemas.microsoft.com/office/drawing/2014/main" id="{47F46A65-D8CA-904E-1AFC-7E9AD513A736}"/>
              </a:ext>
            </a:extLst>
          </p:cNvPr>
          <p:cNvSpPr txBox="1"/>
          <p:nvPr/>
        </p:nvSpPr>
        <p:spPr>
          <a:xfrm>
            <a:off x="3236445" y="2256125"/>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19" name="textruta 18">
            <a:extLst>
              <a:ext uri="{FF2B5EF4-FFF2-40B4-BE49-F238E27FC236}">
                <a16:creationId xmlns:a16="http://schemas.microsoft.com/office/drawing/2014/main" id="{02703FD9-6795-7292-9515-755EC97D6CC8}"/>
              </a:ext>
            </a:extLst>
          </p:cNvPr>
          <p:cNvSpPr txBox="1"/>
          <p:nvPr/>
        </p:nvSpPr>
        <p:spPr>
          <a:xfrm>
            <a:off x="5030867" y="2268557"/>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500 timmar</a:t>
            </a:r>
            <a:endParaRPr lang="en-US" sz="1050" b="1" kern="0" dirty="0">
              <a:solidFill>
                <a:srgbClr val="000000"/>
              </a:solidFill>
              <a:latin typeface="Arial"/>
              <a:cs typeface="Arial"/>
              <a:sym typeface="Arial"/>
            </a:endParaRPr>
          </a:p>
        </p:txBody>
      </p:sp>
      <p:sp>
        <p:nvSpPr>
          <p:cNvPr id="20" name="textruta 19">
            <a:extLst>
              <a:ext uri="{FF2B5EF4-FFF2-40B4-BE49-F238E27FC236}">
                <a16:creationId xmlns:a16="http://schemas.microsoft.com/office/drawing/2014/main" id="{2B202CAE-3E3A-5C8D-30B1-92EEAB02FA24}"/>
              </a:ext>
            </a:extLst>
          </p:cNvPr>
          <p:cNvSpPr txBox="1"/>
          <p:nvPr/>
        </p:nvSpPr>
        <p:spPr>
          <a:xfrm>
            <a:off x="6780779" y="2268557"/>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xxx timmar</a:t>
            </a:r>
            <a:endParaRPr lang="en-US" sz="1050" b="1" kern="0" dirty="0">
              <a:solidFill>
                <a:srgbClr val="000000"/>
              </a:solidFill>
              <a:latin typeface="Arial"/>
              <a:cs typeface="Arial"/>
              <a:sym typeface="Arial"/>
            </a:endParaRPr>
          </a:p>
        </p:txBody>
      </p:sp>
      <p:sp>
        <p:nvSpPr>
          <p:cNvPr id="21" name="textruta 20">
            <a:extLst>
              <a:ext uri="{FF2B5EF4-FFF2-40B4-BE49-F238E27FC236}">
                <a16:creationId xmlns:a16="http://schemas.microsoft.com/office/drawing/2014/main" id="{A7410DDE-230A-1C0E-9AE6-4107F76EDABE}"/>
              </a:ext>
            </a:extLst>
          </p:cNvPr>
          <p:cNvSpPr txBox="1"/>
          <p:nvPr/>
        </p:nvSpPr>
        <p:spPr>
          <a:xfrm>
            <a:off x="6862842" y="385715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Ca 65 timmar</a:t>
            </a:r>
            <a:endParaRPr lang="en-US" sz="1050" b="1" kern="0" dirty="0">
              <a:solidFill>
                <a:srgbClr val="000000"/>
              </a:solidFill>
              <a:latin typeface="Arial"/>
              <a:cs typeface="Arial"/>
              <a:sym typeface="Arial"/>
            </a:endParaRPr>
          </a:p>
        </p:txBody>
      </p:sp>
      <p:sp>
        <p:nvSpPr>
          <p:cNvPr id="22" name="textruta 21">
            <a:extLst>
              <a:ext uri="{FF2B5EF4-FFF2-40B4-BE49-F238E27FC236}">
                <a16:creationId xmlns:a16="http://schemas.microsoft.com/office/drawing/2014/main" id="{4BFF25F4-20D0-698B-01BB-9E3822AF9DFA}"/>
              </a:ext>
            </a:extLst>
          </p:cNvPr>
          <p:cNvSpPr txBox="1"/>
          <p:nvPr/>
        </p:nvSpPr>
        <p:spPr>
          <a:xfrm>
            <a:off x="4127428" y="3015633"/>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xxx timmar</a:t>
            </a:r>
            <a:endParaRPr lang="en-US" sz="1050" b="1" kern="0" dirty="0">
              <a:solidFill>
                <a:srgbClr val="000000"/>
              </a:solidFill>
              <a:latin typeface="Arial"/>
              <a:cs typeface="Arial"/>
              <a:sym typeface="Arial"/>
            </a:endParaRPr>
          </a:p>
        </p:txBody>
      </p:sp>
      <p:sp>
        <p:nvSpPr>
          <p:cNvPr id="23" name="Rektangel 22">
            <a:extLst>
              <a:ext uri="{FF2B5EF4-FFF2-40B4-BE49-F238E27FC236}">
                <a16:creationId xmlns:a16="http://schemas.microsoft.com/office/drawing/2014/main" id="{76660F13-8E7C-93EB-1061-DFB7A9D7DCFE}"/>
              </a:ext>
            </a:extLst>
          </p:cNvPr>
          <p:cNvSpPr/>
          <p:nvPr/>
        </p:nvSpPr>
        <p:spPr>
          <a:xfrm>
            <a:off x="4713913" y="3502241"/>
            <a:ext cx="1694903" cy="63920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err="1">
                <a:solidFill>
                  <a:srgbClr val="000000"/>
                </a:solidFill>
                <a:latin typeface="Arial"/>
                <a:sym typeface="Arial"/>
              </a:rPr>
              <a:t>Ansv</a:t>
            </a:r>
            <a:r>
              <a:rPr lang="sv-SE" sz="1050" b="1" kern="0" dirty="0">
                <a:solidFill>
                  <a:srgbClr val="000000"/>
                </a:solidFill>
                <a:latin typeface="Arial"/>
                <a:sym typeface="Arial"/>
              </a:rPr>
              <a:t>. Domare</a:t>
            </a:r>
          </a:p>
          <a:p>
            <a:pPr algn="ctr" defTabSz="685800"/>
            <a:endParaRPr lang="sv-SE" sz="1050" b="1" kern="0" dirty="0">
              <a:solidFill>
                <a:srgbClr val="000000"/>
              </a:solidFill>
              <a:latin typeface="Arial"/>
              <a:sym typeface="Arial"/>
            </a:endParaRPr>
          </a:p>
        </p:txBody>
      </p:sp>
      <p:sp>
        <p:nvSpPr>
          <p:cNvPr id="24" name="textruta 23">
            <a:extLst>
              <a:ext uri="{FF2B5EF4-FFF2-40B4-BE49-F238E27FC236}">
                <a16:creationId xmlns:a16="http://schemas.microsoft.com/office/drawing/2014/main" id="{BE7CE6DC-8F81-96EB-93DF-C929EB49FA34}"/>
              </a:ext>
            </a:extLst>
          </p:cNvPr>
          <p:cNvSpPr txBox="1"/>
          <p:nvPr/>
        </p:nvSpPr>
        <p:spPr>
          <a:xfrm>
            <a:off x="5193316" y="3857154"/>
            <a:ext cx="1215500" cy="253916"/>
          </a:xfrm>
          <a:prstGeom prst="rect">
            <a:avLst/>
          </a:prstGeom>
          <a:noFill/>
        </p:spPr>
        <p:txBody>
          <a:bodyPr wrap="square" rtlCol="0">
            <a:spAutoFit/>
          </a:bodyPr>
          <a:lstStyle/>
          <a:p>
            <a:pPr defTabSz="685800"/>
            <a:r>
              <a:rPr lang="sv-SE" sz="1050" b="1" kern="0" dirty="0">
                <a:solidFill>
                  <a:srgbClr val="000000"/>
                </a:solidFill>
                <a:latin typeface="Arial"/>
                <a:cs typeface="Arial"/>
                <a:sym typeface="Arial"/>
              </a:rPr>
              <a:t>20 timmar</a:t>
            </a:r>
            <a:endParaRPr lang="en-US" sz="1050" b="1" kern="0" dirty="0">
              <a:solidFill>
                <a:srgbClr val="000000"/>
              </a:solidFill>
              <a:latin typeface="Arial"/>
              <a:cs typeface="Arial"/>
              <a:sym typeface="Arial"/>
            </a:endParaRPr>
          </a:p>
        </p:txBody>
      </p:sp>
      <p:sp>
        <p:nvSpPr>
          <p:cNvPr id="25" name="Höger klammerparentes 24">
            <a:extLst>
              <a:ext uri="{FF2B5EF4-FFF2-40B4-BE49-F238E27FC236}">
                <a16:creationId xmlns:a16="http://schemas.microsoft.com/office/drawing/2014/main" id="{34171E22-1CC9-630D-793A-7FBF9A91EF24}"/>
              </a:ext>
            </a:extLst>
          </p:cNvPr>
          <p:cNvSpPr/>
          <p:nvPr/>
        </p:nvSpPr>
        <p:spPr>
          <a:xfrm rot="5400000">
            <a:off x="3571647" y="1638391"/>
            <a:ext cx="393222" cy="5281115"/>
          </a:xfrm>
          <a:prstGeom prst="rightBrace">
            <a:avLst>
              <a:gd name="adj1" fmla="val 8333"/>
              <a:gd name="adj2" fmla="val 5065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000000"/>
              </a:solidFill>
              <a:latin typeface="Arial"/>
            </a:endParaRPr>
          </a:p>
        </p:txBody>
      </p:sp>
      <p:sp>
        <p:nvSpPr>
          <p:cNvPr id="26" name="Rektangel 25">
            <a:extLst>
              <a:ext uri="{FF2B5EF4-FFF2-40B4-BE49-F238E27FC236}">
                <a16:creationId xmlns:a16="http://schemas.microsoft.com/office/drawing/2014/main" id="{88F5B6EA-C897-BE0F-C635-F3E955C33893}"/>
              </a:ext>
            </a:extLst>
          </p:cNvPr>
          <p:cNvSpPr/>
          <p:nvPr/>
        </p:nvSpPr>
        <p:spPr>
          <a:xfrm>
            <a:off x="2920807" y="4504029"/>
            <a:ext cx="1607483" cy="639208"/>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sv-SE" sz="1050" b="1" kern="0" dirty="0">
                <a:solidFill>
                  <a:srgbClr val="000000"/>
                </a:solidFill>
                <a:latin typeface="Arial"/>
                <a:sym typeface="Arial"/>
              </a:rPr>
              <a:t>Lagförälder??</a:t>
            </a:r>
          </a:p>
          <a:p>
            <a:pPr algn="ctr" defTabSz="685800"/>
            <a:endParaRPr lang="sv-SE" sz="1050" b="1" kern="0" dirty="0">
              <a:solidFill>
                <a:srgbClr val="000000"/>
              </a:solidFill>
              <a:latin typeface="Arial"/>
              <a:sym typeface="Arial"/>
            </a:endParaRPr>
          </a:p>
        </p:txBody>
      </p:sp>
      <p:sp>
        <p:nvSpPr>
          <p:cNvPr id="27" name="textruta 26">
            <a:extLst>
              <a:ext uri="{FF2B5EF4-FFF2-40B4-BE49-F238E27FC236}">
                <a16:creationId xmlns:a16="http://schemas.microsoft.com/office/drawing/2014/main" id="{BB80C092-C176-0C87-9856-82FCC45E63B4}"/>
              </a:ext>
            </a:extLst>
          </p:cNvPr>
          <p:cNvSpPr txBox="1"/>
          <p:nvPr/>
        </p:nvSpPr>
        <p:spPr>
          <a:xfrm>
            <a:off x="6597374" y="4180448"/>
            <a:ext cx="1966307" cy="923330"/>
          </a:xfrm>
          <a:prstGeom prst="rect">
            <a:avLst/>
          </a:prstGeom>
          <a:noFill/>
        </p:spPr>
        <p:txBody>
          <a:bodyPr wrap="square" rtlCol="0">
            <a:spAutoFit/>
          </a:bodyPr>
          <a:lstStyle/>
          <a:p>
            <a:pPr defTabSz="685800"/>
            <a:r>
              <a:rPr lang="sv-SE" sz="900" dirty="0">
                <a:solidFill>
                  <a:srgbClr val="000000"/>
                </a:solidFill>
                <a:latin typeface="Arial"/>
              </a:rPr>
              <a:t>Kiosk ca 20 timmar</a:t>
            </a:r>
          </a:p>
          <a:p>
            <a:pPr defTabSz="685800"/>
            <a:r>
              <a:rPr lang="sv-SE" sz="900" dirty="0" err="1">
                <a:solidFill>
                  <a:srgbClr val="000000"/>
                </a:solidFill>
                <a:latin typeface="Arial"/>
              </a:rPr>
              <a:t>Hentorpsdagen</a:t>
            </a:r>
            <a:r>
              <a:rPr lang="sv-SE" sz="900" dirty="0">
                <a:solidFill>
                  <a:srgbClr val="000000"/>
                </a:solidFill>
                <a:latin typeface="Arial"/>
              </a:rPr>
              <a:t> 2x5=10 timmar</a:t>
            </a:r>
          </a:p>
          <a:p>
            <a:pPr defTabSz="685800"/>
            <a:r>
              <a:rPr lang="sv-SE" sz="900" dirty="0">
                <a:solidFill>
                  <a:srgbClr val="000000"/>
                </a:solidFill>
                <a:latin typeface="Arial"/>
              </a:rPr>
              <a:t>Fixardagen 1x3= 3 timmar</a:t>
            </a:r>
          </a:p>
          <a:p>
            <a:pPr defTabSz="685800"/>
            <a:r>
              <a:rPr lang="sv-SE" sz="900" dirty="0">
                <a:solidFill>
                  <a:srgbClr val="000000"/>
                </a:solidFill>
                <a:latin typeface="Arial"/>
              </a:rPr>
              <a:t>Inträde 5x2x2= 20 timmar</a:t>
            </a:r>
          </a:p>
          <a:p>
            <a:pPr defTabSz="685800"/>
            <a:r>
              <a:rPr lang="sv-SE" sz="900" dirty="0" err="1">
                <a:solidFill>
                  <a:srgbClr val="000000"/>
                </a:solidFill>
                <a:latin typeface="Arial"/>
              </a:rPr>
              <a:t>Futsalcupen</a:t>
            </a:r>
            <a:r>
              <a:rPr lang="sv-SE" sz="900" dirty="0">
                <a:solidFill>
                  <a:srgbClr val="000000"/>
                </a:solidFill>
                <a:latin typeface="Arial"/>
              </a:rPr>
              <a:t> 3x4= 12 timmar</a:t>
            </a:r>
          </a:p>
          <a:p>
            <a:pPr defTabSz="685800"/>
            <a:r>
              <a:rPr lang="sv-SE" sz="900" dirty="0">
                <a:solidFill>
                  <a:srgbClr val="000000"/>
                </a:solidFill>
                <a:latin typeface="Arial"/>
              </a:rPr>
              <a:t>Totalt 65 timmar</a:t>
            </a:r>
            <a:endParaRPr lang="en-US" sz="900" dirty="0">
              <a:solidFill>
                <a:srgbClr val="000000"/>
              </a:solidFill>
              <a:latin typeface="Arial"/>
            </a:endParaRPr>
          </a:p>
        </p:txBody>
      </p:sp>
      <p:sp>
        <p:nvSpPr>
          <p:cNvPr id="32" name="Title 1">
            <a:extLst>
              <a:ext uri="{FF2B5EF4-FFF2-40B4-BE49-F238E27FC236}">
                <a16:creationId xmlns:a16="http://schemas.microsoft.com/office/drawing/2014/main" id="{22B0D8AD-CDC0-A4FC-B730-7D45EA160102}"/>
              </a:ext>
            </a:extLst>
          </p:cNvPr>
          <p:cNvSpPr>
            <a:spLocks noGrp="1"/>
          </p:cNvSpPr>
          <p:nvPr>
            <p:ph type="title"/>
          </p:nvPr>
        </p:nvSpPr>
        <p:spPr>
          <a:xfrm>
            <a:off x="601670" y="281175"/>
            <a:ext cx="7940660" cy="763525"/>
          </a:xfrm>
        </p:spPr>
        <p:txBody>
          <a:bodyPr>
            <a:normAutofit fontScale="90000"/>
          </a:bodyPr>
          <a:lstStyle/>
          <a:p>
            <a:r>
              <a:rPr lang="en-US" dirty="0" err="1"/>
              <a:t>Förslag</a:t>
            </a:r>
            <a:r>
              <a:rPr lang="en-US" dirty="0"/>
              <a:t> </a:t>
            </a:r>
            <a:r>
              <a:rPr lang="en-US" dirty="0" err="1"/>
              <a:t>lagorganisation</a:t>
            </a:r>
            <a:r>
              <a:rPr lang="en-US" dirty="0"/>
              <a:t> </a:t>
            </a:r>
            <a:r>
              <a:rPr lang="en-US" dirty="0" err="1"/>
              <a:t>Våmbs</a:t>
            </a:r>
            <a:r>
              <a:rPr lang="en-US" dirty="0"/>
              <a:t> IF</a:t>
            </a:r>
            <a:br>
              <a:rPr lang="en-US" dirty="0"/>
            </a:br>
            <a:r>
              <a:rPr lang="en-US" sz="1300" dirty="0" err="1"/>
              <a:t>Timmarna</a:t>
            </a:r>
            <a:r>
              <a:rPr lang="en-US" sz="1300" dirty="0"/>
              <a:t> </a:t>
            </a:r>
            <a:r>
              <a:rPr lang="en-US" sz="1300" dirty="0" err="1"/>
              <a:t>gäller</a:t>
            </a:r>
            <a:r>
              <a:rPr lang="en-US" sz="1300" dirty="0"/>
              <a:t> för lag </a:t>
            </a:r>
            <a:r>
              <a:rPr lang="en-US" sz="1300" dirty="0" err="1"/>
              <a:t>som</a:t>
            </a:r>
            <a:r>
              <a:rPr lang="en-US" sz="1300" dirty="0"/>
              <a:t> </a:t>
            </a:r>
            <a:r>
              <a:rPr lang="en-US" sz="1300" dirty="0" err="1"/>
              <a:t>tränar</a:t>
            </a:r>
            <a:r>
              <a:rPr lang="en-US" sz="1300" dirty="0"/>
              <a:t> </a:t>
            </a:r>
            <a:r>
              <a:rPr lang="en-US" sz="1300" dirty="0" err="1"/>
              <a:t>tre</a:t>
            </a:r>
            <a:r>
              <a:rPr lang="en-US" sz="1300" dirty="0"/>
              <a:t> </a:t>
            </a:r>
            <a:r>
              <a:rPr lang="en-US" sz="1300" dirty="0" err="1"/>
              <a:t>gånger</a:t>
            </a:r>
            <a:r>
              <a:rPr lang="en-US" sz="1300" dirty="0"/>
              <a:t>/</a:t>
            </a:r>
            <a:r>
              <a:rPr lang="en-US" sz="1300" dirty="0" err="1"/>
              <a:t>vecka</a:t>
            </a:r>
            <a:br>
              <a:rPr lang="en-US" dirty="0"/>
            </a:br>
            <a:endParaRPr lang="en-US" dirty="0"/>
          </a:p>
        </p:txBody>
      </p:sp>
    </p:spTree>
    <p:extLst>
      <p:ext uri="{BB962C8B-B14F-4D97-AF65-F5344CB8AC3E}">
        <p14:creationId xmlns:p14="http://schemas.microsoft.com/office/powerpoint/2010/main" val="48321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a:xfrm>
            <a:off x="1143000" y="0"/>
            <a:ext cx="6172200" cy="857250"/>
          </a:xfrm>
        </p:spPr>
        <p:txBody>
          <a:bodyPr/>
          <a:lstStyle/>
          <a:p>
            <a:r>
              <a:rPr lang="sv-SE" sz="2400" b="1" dirty="0"/>
              <a:t>Timmar för tränare, ledare och lagföräldrar</a:t>
            </a:r>
          </a:p>
        </p:txBody>
      </p:sp>
      <p:sp>
        <p:nvSpPr>
          <p:cNvPr id="7" name="Rektangel 6">
            <a:extLst>
              <a:ext uri="{FF2B5EF4-FFF2-40B4-BE49-F238E27FC236}">
                <a16:creationId xmlns:a16="http://schemas.microsoft.com/office/drawing/2014/main" id="{24CBB48D-E440-44E5-91D5-15DCAEBE8E5E}"/>
              </a:ext>
            </a:extLst>
          </p:cNvPr>
          <p:cNvSpPr/>
          <p:nvPr/>
        </p:nvSpPr>
        <p:spPr>
          <a:xfrm>
            <a:off x="1412628" y="711518"/>
            <a:ext cx="6615756" cy="4293483"/>
          </a:xfrm>
          <a:prstGeom prst="rect">
            <a:avLst/>
          </a:prstGeom>
        </p:spPr>
        <p:txBody>
          <a:bodyPr wrap="square">
            <a:spAutoFit/>
          </a:bodyPr>
          <a:lstStyle/>
          <a:p>
            <a:pPr defTabSz="685800"/>
            <a:r>
              <a:rPr lang="sv-SE" sz="1050" b="1" u="sng" kern="0" dirty="0">
                <a:solidFill>
                  <a:srgbClr val="000000"/>
                </a:solidFill>
                <a:latin typeface="Calibri" panose="020F0502020204030204" pitchFamily="34" charset="0"/>
                <a:cs typeface="Calibri" panose="020F0502020204030204" pitchFamily="34" charset="0"/>
                <a:sym typeface="Arial"/>
              </a:rPr>
              <a:t>Träningar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Ordinarie träning:		26 veckor x 3 x 2,5h = 195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Sommarträning: 		20 tillfällen x 2,5h = 50   ***</a:t>
            </a:r>
          </a:p>
          <a:p>
            <a:pPr defTabSz="685800"/>
            <a:endParaRPr lang="sv-SE" sz="1050" b="1" u="sng"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Matcher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Hemmamatcher: 		10 x 3,5h = 35</a:t>
            </a:r>
          </a:p>
          <a:p>
            <a:pPr defTabSz="685800"/>
            <a:r>
              <a:rPr lang="sv-SE" sz="1050" kern="0" dirty="0">
                <a:solidFill>
                  <a:srgbClr val="000000"/>
                </a:solidFill>
                <a:latin typeface="Calibri" panose="020F0502020204030204" pitchFamily="34" charset="0"/>
                <a:cs typeface="Calibri" panose="020F0502020204030204" pitchFamily="34" charset="0"/>
                <a:sym typeface="Arial"/>
              </a:rPr>
              <a:t>Bortamatcher: 		10 x 5h = 50</a:t>
            </a:r>
          </a:p>
          <a:p>
            <a:pPr defTabSz="685800"/>
            <a:endParaRPr lang="sv-SE" sz="1050" b="1" u="sng"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Cuper</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2,5 dagar x 10h = 25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2,5 dagar x 24h = 60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Annan Cup: 		1 dag x 10h = 10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Övriga träffar med laget</a:t>
            </a:r>
          </a:p>
          <a:p>
            <a:pPr defTabSz="685800"/>
            <a:endParaRPr lang="sv-SE" sz="1050" b="1"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a:solidFill>
                  <a:srgbClr val="000000"/>
                </a:solidFill>
                <a:latin typeface="Calibri" panose="020F0502020204030204" pitchFamily="34" charset="0"/>
                <a:cs typeface="Calibri" panose="020F0502020204030204" pitchFamily="34" charset="0"/>
                <a:sym typeface="Arial"/>
              </a:rPr>
              <a:t>Möten </a:t>
            </a:r>
            <a:r>
              <a:rPr lang="sv-SE" sz="1050" u="sng" kern="0" dirty="0">
                <a:solidFill>
                  <a:srgbClr val="000000"/>
                </a:solidFill>
                <a:latin typeface="Calibri" panose="020F0502020204030204" pitchFamily="34" charset="0"/>
                <a:cs typeface="Calibri" panose="020F0502020204030204" pitchFamily="34" charset="0"/>
                <a:sym typeface="Arial"/>
              </a:rPr>
              <a:t>(</a:t>
            </a:r>
            <a:r>
              <a:rPr lang="sv-SE" sz="1050" kern="0" dirty="0">
                <a:solidFill>
                  <a:srgbClr val="000000"/>
                </a:solidFill>
                <a:latin typeface="Calibri" panose="020F0502020204030204" pitchFamily="34" charset="0"/>
                <a:cs typeface="Calibri" panose="020F0502020204030204" pitchFamily="34" charset="0"/>
                <a:sym typeface="Arial"/>
              </a:rPr>
              <a:t>Kick </a:t>
            </a:r>
            <a:r>
              <a:rPr lang="sv-SE" sz="1050" kern="0" dirty="0" err="1">
                <a:solidFill>
                  <a:srgbClr val="000000"/>
                </a:solidFill>
                <a:latin typeface="Calibri" panose="020F0502020204030204" pitchFamily="34" charset="0"/>
                <a:cs typeface="Calibri" panose="020F0502020204030204" pitchFamily="34" charset="0"/>
                <a:sym typeface="Arial"/>
              </a:rPr>
              <a:t>offs</a:t>
            </a:r>
            <a:r>
              <a:rPr lang="sv-SE" sz="1050" kern="0" dirty="0">
                <a:solidFill>
                  <a:srgbClr val="000000"/>
                </a:solidFill>
                <a:latin typeface="Calibri" panose="020F0502020204030204" pitchFamily="34" charset="0"/>
                <a:cs typeface="Calibri" panose="020F0502020204030204" pitchFamily="34" charset="0"/>
                <a:sym typeface="Arial"/>
              </a:rPr>
              <a:t>, tränarmöten, utbildningar mm)</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Huvudtränare 		20 x 2h = 40</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Ass tränare     		10 x 2h = 20</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Lagledare</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Lagförälder</a:t>
            </a:r>
          </a:p>
          <a:p>
            <a:pPr defTabSz="685800"/>
            <a:endParaRPr lang="sv-SE" sz="1050" b="1" kern="0" dirty="0">
              <a:solidFill>
                <a:srgbClr val="000000"/>
              </a:solidFill>
              <a:latin typeface="Calibri" panose="020F0502020204030204" pitchFamily="34" charset="0"/>
              <a:cs typeface="Calibri" panose="020F0502020204030204" pitchFamily="34" charset="0"/>
              <a:sym typeface="Arial"/>
            </a:endParaRPr>
          </a:p>
          <a:p>
            <a:pPr defTabSz="685800"/>
            <a:r>
              <a:rPr lang="sv-SE" sz="1050" b="1" u="sng" kern="0" dirty="0" err="1">
                <a:solidFill>
                  <a:srgbClr val="000000"/>
                </a:solidFill>
                <a:latin typeface="Calibri" panose="020F0502020204030204" pitchFamily="34" charset="0"/>
                <a:cs typeface="Calibri" panose="020F0502020204030204" pitchFamily="34" charset="0"/>
                <a:sym typeface="Arial"/>
              </a:rPr>
              <a:t>Admin</a:t>
            </a:r>
            <a:r>
              <a:rPr lang="sv-SE" sz="1050" b="1" u="sng" kern="0" dirty="0">
                <a:solidFill>
                  <a:srgbClr val="000000"/>
                </a:solidFill>
                <a:latin typeface="Calibri" panose="020F0502020204030204" pitchFamily="34" charset="0"/>
                <a:cs typeface="Calibri" panose="020F0502020204030204" pitchFamily="34" charset="0"/>
                <a:sym typeface="Arial"/>
              </a:rPr>
              <a:t> </a:t>
            </a:r>
            <a:r>
              <a:rPr lang="sv-SE" sz="1050" kern="0" dirty="0">
                <a:solidFill>
                  <a:srgbClr val="000000"/>
                </a:solidFill>
                <a:latin typeface="Calibri" panose="020F0502020204030204" pitchFamily="34" charset="0"/>
                <a:cs typeface="Calibri" panose="020F0502020204030204" pitchFamily="34" charset="0"/>
                <a:sym typeface="Arial"/>
              </a:rPr>
              <a:t>(planera träningar/match/säsong, laget.se, samtal, sms-grupp, kontakt med andra lag och förbundet)</a:t>
            </a:r>
          </a:p>
          <a:p>
            <a:pPr defTabSz="685800"/>
            <a:r>
              <a:rPr lang="sv-SE" sz="1050" kern="0" dirty="0">
                <a:solidFill>
                  <a:srgbClr val="000000"/>
                </a:solidFill>
                <a:latin typeface="Calibri" panose="020F0502020204030204" pitchFamily="34" charset="0"/>
                <a:cs typeface="Calibri" panose="020F0502020204030204" pitchFamily="34" charset="0"/>
                <a:sym typeface="Arial"/>
              </a:rPr>
              <a:t>Huvudtränare 		26 veckor x 5h = 130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Ass tränare			26 veckor x 3h = 78	</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Lagledare</a:t>
            </a:r>
          </a:p>
          <a:p>
            <a:pPr defTabSz="685800"/>
            <a:r>
              <a:rPr lang="sv-SE" sz="1050" kern="0" dirty="0">
                <a:solidFill>
                  <a:srgbClr val="000000"/>
                </a:solidFill>
                <a:latin typeface="Calibri" panose="020F0502020204030204" pitchFamily="34" charset="0"/>
                <a:cs typeface="Calibri" panose="020F0502020204030204" pitchFamily="34" charset="0"/>
                <a:sym typeface="Arial"/>
              </a:rPr>
              <a:t>Lagförälder</a:t>
            </a:r>
            <a:r>
              <a:rPr lang="sv-SE" sz="1050" b="1" kern="0" dirty="0">
                <a:solidFill>
                  <a:srgbClr val="000000"/>
                </a:solidFill>
                <a:latin typeface="Calibri" panose="020F0502020204030204" pitchFamily="34" charset="0"/>
                <a:cs typeface="Calibri" panose="020F0502020204030204" pitchFamily="34" charset="0"/>
                <a:sym typeface="Arial"/>
              </a:rPr>
              <a:t>		</a:t>
            </a:r>
          </a:p>
          <a:p>
            <a:pPr defTabSz="685800"/>
            <a:endParaRPr lang="sv-SE" sz="10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199756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281175"/>
            <a:ext cx="7940660" cy="763525"/>
          </a:xfrm>
        </p:spPr>
        <p:txBody>
          <a:bodyPr>
            <a:normAutofit fontScale="90000"/>
          </a:bodyPr>
          <a:lstStyle/>
          <a:p>
            <a:r>
              <a:rPr lang="en-US" dirty="0" err="1"/>
              <a:t>Stödfunktioner</a:t>
            </a:r>
            <a:br>
              <a:rPr lang="en-US" dirty="0"/>
            </a:br>
            <a:endParaRPr lang="en-US" dirty="0"/>
          </a:p>
        </p:txBody>
      </p:sp>
      <p:sp>
        <p:nvSpPr>
          <p:cNvPr id="3" name="Content Placeholder 2"/>
          <p:cNvSpPr>
            <a:spLocks noGrp="1"/>
          </p:cNvSpPr>
          <p:nvPr>
            <p:ph idx="1"/>
          </p:nvPr>
        </p:nvSpPr>
        <p:spPr>
          <a:xfrm>
            <a:off x="448964" y="1044700"/>
            <a:ext cx="8246071" cy="3817625"/>
          </a:xfrm>
        </p:spPr>
        <p:txBody>
          <a:bodyPr/>
          <a:lstStyle/>
          <a:p>
            <a:pPr marL="0" indent="0">
              <a:buNone/>
            </a:pPr>
            <a:endParaRPr lang="en-US" dirty="0"/>
          </a:p>
          <a:p>
            <a:endParaRPr lang="en-US" dirty="0"/>
          </a:p>
        </p:txBody>
      </p:sp>
      <p:sp>
        <p:nvSpPr>
          <p:cNvPr id="5" name="textruta 4">
            <a:extLst>
              <a:ext uri="{FF2B5EF4-FFF2-40B4-BE49-F238E27FC236}">
                <a16:creationId xmlns:a16="http://schemas.microsoft.com/office/drawing/2014/main" id="{69A70A9C-AA46-3F6C-A4B2-F68A8F481D02}"/>
              </a:ext>
            </a:extLst>
          </p:cNvPr>
          <p:cNvSpPr txBox="1"/>
          <p:nvPr/>
        </p:nvSpPr>
        <p:spPr>
          <a:xfrm>
            <a:off x="297745" y="1353563"/>
            <a:ext cx="4181020" cy="2793072"/>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Arbetsuppgifter Lagförälder:</a:t>
            </a:r>
          </a:p>
          <a:p>
            <a:pPr defTabSz="685800"/>
            <a:endParaRPr lang="sv-SE" sz="1350" b="1" u="sng"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Avlasta tränarna administrativt</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lagförsäljning*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arbetsuppgifter*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Koordinera trivseluppgifter*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Medverka vid </a:t>
            </a:r>
            <a:r>
              <a:rPr lang="sv-SE" sz="1350" kern="0" dirty="0" err="1">
                <a:solidFill>
                  <a:srgbClr val="000000"/>
                </a:solidFill>
                <a:latin typeface="Calibri" panose="020F0502020204030204" pitchFamily="34" charset="0"/>
                <a:cs typeface="Calibri" panose="020F0502020204030204" pitchFamily="34" charset="0"/>
                <a:sym typeface="Arial"/>
              </a:rPr>
              <a:t>ev</a:t>
            </a:r>
            <a:r>
              <a:rPr lang="sv-SE" sz="1350" kern="0" dirty="0">
                <a:solidFill>
                  <a:srgbClr val="000000"/>
                </a:solidFill>
                <a:latin typeface="Calibri" panose="020F0502020204030204" pitchFamily="34" charset="0"/>
                <a:cs typeface="Calibri" panose="020F0502020204030204" pitchFamily="34" charset="0"/>
                <a:sym typeface="Arial"/>
              </a:rPr>
              <a:t> möten för lagföräldrar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Förmedla ”supporters” till </a:t>
            </a:r>
            <a:r>
              <a:rPr lang="sv-SE" sz="1350" kern="0" dirty="0" err="1">
                <a:solidFill>
                  <a:srgbClr val="000000"/>
                </a:solidFill>
                <a:latin typeface="Calibri" panose="020F0502020204030204" pitchFamily="34" charset="0"/>
                <a:cs typeface="Calibri" panose="020F0502020204030204" pitchFamily="34" charset="0"/>
                <a:sym typeface="Arial"/>
              </a:rPr>
              <a:t>sportgruppen</a:t>
            </a:r>
            <a:r>
              <a:rPr lang="sv-SE" sz="1350" kern="0" dirty="0">
                <a:solidFill>
                  <a:srgbClr val="000000"/>
                </a:solidFill>
                <a:latin typeface="Calibri" panose="020F0502020204030204" pitchFamily="34" charset="0"/>
                <a:cs typeface="Calibri" panose="020F0502020204030204" pitchFamily="34" charset="0"/>
                <a:sym typeface="Arial"/>
              </a:rPr>
              <a:t>/styrelsen</a:t>
            </a:r>
          </a:p>
          <a:p>
            <a:pPr marL="285750" indent="-285750"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marL="214313" indent="-214313" defTabSz="685800">
              <a:buFont typeface="Arial" panose="020B0604020202020204" pitchFamily="34" charset="0"/>
              <a:buChar char="•"/>
            </a:pPr>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 Kan med fördel delegeras</a:t>
            </a:r>
          </a:p>
        </p:txBody>
      </p:sp>
      <p:sp>
        <p:nvSpPr>
          <p:cNvPr id="6" name="textruta 5">
            <a:extLst>
              <a:ext uri="{FF2B5EF4-FFF2-40B4-BE49-F238E27FC236}">
                <a16:creationId xmlns:a16="http://schemas.microsoft.com/office/drawing/2014/main" id="{367EC493-97B3-8D00-D3FF-1BD5B9A91665}"/>
              </a:ext>
            </a:extLst>
          </p:cNvPr>
          <p:cNvSpPr txBox="1"/>
          <p:nvPr/>
        </p:nvSpPr>
        <p:spPr>
          <a:xfrm>
            <a:off x="4572000" y="1350110"/>
            <a:ext cx="4181020" cy="4039567"/>
          </a:xfrm>
          <a:prstGeom prst="rect">
            <a:avLst/>
          </a:prstGeom>
          <a:noFill/>
        </p:spPr>
        <p:txBody>
          <a:bodyPr wrap="square" rtlCol="0">
            <a:spAutoFit/>
          </a:bodyPr>
          <a:lstStyle/>
          <a:p>
            <a:pPr defTabSz="685800"/>
            <a:r>
              <a:rPr lang="sv-SE" sz="1350" b="1" u="sng" kern="0" dirty="0">
                <a:solidFill>
                  <a:srgbClr val="000000"/>
                </a:solidFill>
                <a:latin typeface="Calibri" panose="020F0502020204030204" pitchFamily="34" charset="0"/>
                <a:cs typeface="Calibri" panose="020F0502020204030204" pitchFamily="34" charset="0"/>
                <a:sym typeface="Arial"/>
              </a:rPr>
              <a:t>”Supporters”:</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b="1" kern="0" dirty="0">
                <a:solidFill>
                  <a:srgbClr val="000000"/>
                </a:solidFill>
                <a:latin typeface="Calibri" panose="020F0502020204030204" pitchFamily="34" charset="0"/>
                <a:cs typeface="Calibri" panose="020F0502020204030204" pitchFamily="34" charset="0"/>
                <a:sym typeface="Arial"/>
              </a:rPr>
              <a:t>Föräldrar som kan tänka sig att lägga några extra timmar för barnen och Våmbs IF</a:t>
            </a:r>
            <a:r>
              <a:rPr lang="sv-SE" sz="1350" kern="0" dirty="0">
                <a:solidFill>
                  <a:srgbClr val="000000"/>
                </a:solidFill>
                <a:latin typeface="Calibri" panose="020F0502020204030204" pitchFamily="34" charset="0"/>
                <a:cs typeface="Calibri" panose="020F0502020204030204" pitchFamily="34" charset="0"/>
                <a:sym typeface="Arial"/>
              </a:rPr>
              <a:t>.</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r>
              <a:rPr lang="sv-SE" sz="1350" kern="0" dirty="0">
                <a:solidFill>
                  <a:srgbClr val="000000"/>
                </a:solidFill>
                <a:latin typeface="Calibri" panose="020F0502020204030204" pitchFamily="34" charset="0"/>
                <a:cs typeface="Calibri" panose="020F0502020204030204" pitchFamily="34" charset="0"/>
                <a:sym typeface="Arial"/>
              </a:rPr>
              <a:t>Exempel på uppdrag:</a:t>
            </a:r>
          </a:p>
          <a:p>
            <a:pPr marL="285750" indent="-285750" defTabSz="685800">
              <a:buFont typeface="Arial" panose="020B0604020202020204" pitchFamily="34" charset="0"/>
              <a:buChar char="•"/>
            </a:pP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Ingå i en arbetsgrupp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Sportgrupp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a:t>
            </a:r>
            <a:r>
              <a:rPr lang="sv-SE" sz="1350" kern="0" dirty="0" err="1">
                <a:solidFill>
                  <a:srgbClr val="000000"/>
                </a:solidFill>
                <a:highlight>
                  <a:srgbClr val="00FF00"/>
                </a:highlight>
                <a:latin typeface="Calibri" panose="020F0502020204030204" pitchFamily="34" charset="0"/>
                <a:cs typeface="Calibri" panose="020F0502020204030204" pitchFamily="34" charset="0"/>
                <a:sym typeface="Arial"/>
              </a:rPr>
              <a:t>Futsalgrupp</a:t>
            </a:r>
            <a:r>
              <a:rPr lang="sv-SE" sz="1350" kern="0" dirty="0">
                <a:solidFill>
                  <a:srgbClr val="000000"/>
                </a:solidFill>
                <a:highlight>
                  <a:srgbClr val="00FF00"/>
                </a:highlight>
                <a:latin typeface="Calibri" panose="020F0502020204030204" pitchFamily="34" charset="0"/>
                <a:cs typeface="Calibri" panose="020F0502020204030204" pitchFamily="34" charset="0"/>
                <a:sym typeface="Arial"/>
              </a:rPr>
              <a:t>, evenemangsgrupp osv)</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punktinsats åt styrelse/</a:t>
            </a:r>
            <a:r>
              <a:rPr lang="sv-SE" sz="1350" kern="0" dirty="0" err="1">
                <a:solidFill>
                  <a:srgbClr val="000000"/>
                </a:solidFill>
                <a:latin typeface="Calibri" panose="020F0502020204030204" pitchFamily="34" charset="0"/>
                <a:cs typeface="Calibri" panose="020F0502020204030204" pitchFamily="34" charset="0"/>
                <a:sym typeface="Arial"/>
              </a:rPr>
              <a:t>sportgrupp</a:t>
            </a:r>
            <a:endParaRPr lang="sv-SE" sz="1350" kern="0" dirty="0">
              <a:solidFill>
                <a:srgbClr val="000000"/>
              </a:solidFill>
              <a:latin typeface="Calibri" panose="020F0502020204030204" pitchFamily="34" charset="0"/>
              <a:cs typeface="Calibri" panose="020F0502020204030204" pitchFamily="34" charset="0"/>
              <a:sym typeface="Arial"/>
            </a:endParaRP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Supporta på klädprovardagar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med på inskrivning i fotbollsskolan</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Göra en uppgift i Excel</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Hjälpa till på en städdag</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Vara matchvärd/speaker på seniormatcher</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Grilla</a:t>
            </a:r>
          </a:p>
          <a:p>
            <a:pPr marL="285750" indent="-285750" defTabSz="685800">
              <a:buFont typeface="Arial" panose="020B0604020202020204" pitchFamily="34" charset="0"/>
              <a:buChar char="•"/>
            </a:pPr>
            <a:r>
              <a:rPr lang="sv-SE" sz="1350" kern="0" dirty="0">
                <a:solidFill>
                  <a:srgbClr val="000000"/>
                </a:solidFill>
                <a:latin typeface="Calibri" panose="020F0502020204030204" pitchFamily="34" charset="0"/>
                <a:cs typeface="Calibri" panose="020F0502020204030204" pitchFamily="34" charset="0"/>
                <a:sym typeface="Arial"/>
              </a:rPr>
              <a:t>Osv</a:t>
            </a: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a:p>
            <a:pPr defTabSz="685800"/>
            <a:endParaRPr lang="sv-SE" sz="1350" kern="0" dirty="0">
              <a:solidFill>
                <a:srgbClr val="000000"/>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51881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1666</Words>
  <Application>Microsoft Office PowerPoint</Application>
  <PresentationFormat>Bildspel på skärmen (16:9)</PresentationFormat>
  <Paragraphs>296</Paragraphs>
  <Slides>16</Slides>
  <Notes>0</Notes>
  <HiddenSlides>2</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16</vt:i4>
      </vt:variant>
    </vt:vector>
  </HeadingPairs>
  <TitlesOfParts>
    <vt:vector size="21" baseType="lpstr">
      <vt:lpstr>Arial</vt:lpstr>
      <vt:lpstr>Calibri</vt:lpstr>
      <vt:lpstr>Times New Roman</vt:lpstr>
      <vt:lpstr>Office Theme</vt:lpstr>
      <vt:lpstr>1_Office-tema</vt:lpstr>
      <vt:lpstr>Föräldramöte 2024 Våmbs IF</vt:lpstr>
      <vt:lpstr>Våmbs IF</vt:lpstr>
      <vt:lpstr>Ekonomi</vt:lpstr>
      <vt:lpstr>Ekonomi</vt:lpstr>
      <vt:lpstr>Gröna tråden  Regler och riktlinjer  för Våmbs IF fotbollsutveckling </vt:lpstr>
      <vt:lpstr>Förslag lagorganisation Våmbs IF </vt:lpstr>
      <vt:lpstr>Förslag lagorganisation Våmbs IF Timmarna gäller för lag som tränar tre gånger/vecka </vt:lpstr>
      <vt:lpstr>Timmar för tränare, ledare och lagföräldrar</vt:lpstr>
      <vt:lpstr>Stödfunktioner </vt:lpstr>
      <vt:lpstr>Övrigt</vt:lpstr>
      <vt:lpstr>Arbetsbemanning 2024</vt:lpstr>
      <vt:lpstr>Lagorganisation Våmbs IF P11 </vt:lpstr>
      <vt:lpstr>Truppen 2024</vt:lpstr>
      <vt:lpstr>Träningar 2024</vt:lpstr>
      <vt:lpstr>Seriespel och cuper 2024</vt:lpstr>
      <vt:lpstr>Övriga Frågor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2017-07-17T12:09:00Z</dcterms:created>
  <dcterms:modified xsi:type="dcterms:W3CDTF">2024-05-05T21:02:42Z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036b8ab-aa19-4aaf-ade5-e13533bd462a_Enabled">
    <vt:lpwstr>true</vt:lpwstr>
  </property>
  <property fmtid="{D5CDD505-2E9C-101B-9397-08002B2CF9AE}" pid="3" name="MSIP_Label_8036b8ab-aa19-4aaf-ade5-e13533bd462a_SetDate">
    <vt:lpwstr>2023-03-12T18:41:34Z</vt:lpwstr>
  </property>
  <property fmtid="{D5CDD505-2E9C-101B-9397-08002B2CF9AE}" pid="4" name="MSIP_Label_8036b8ab-aa19-4aaf-ade5-e13533bd462a_Method">
    <vt:lpwstr>Standard</vt:lpwstr>
  </property>
  <property fmtid="{D5CDD505-2E9C-101B-9397-08002B2CF9AE}" pid="5" name="MSIP_Label_8036b8ab-aa19-4aaf-ade5-e13533bd462a_Name">
    <vt:lpwstr>Internal</vt:lpwstr>
  </property>
  <property fmtid="{D5CDD505-2E9C-101B-9397-08002B2CF9AE}" pid="6" name="MSIP_Label_8036b8ab-aa19-4aaf-ade5-e13533bd462a_SiteId">
    <vt:lpwstr>c3549632-51ee-40fe-b6ae-a69f3a6cc157</vt:lpwstr>
  </property>
  <property fmtid="{D5CDD505-2E9C-101B-9397-08002B2CF9AE}" pid="7" name="MSIP_Label_8036b8ab-aa19-4aaf-ade5-e13533bd462a_ActionId">
    <vt:lpwstr>58f3d6ad-8c30-4820-8a97-9bee309a6bd1</vt:lpwstr>
  </property>
  <property fmtid="{D5CDD505-2E9C-101B-9397-08002B2CF9AE}" pid="8" name="MSIP_Label_8036b8ab-aa19-4aaf-ade5-e13533bd462a_ContentBits">
    <vt:lpwstr>2</vt:lpwstr>
  </property>
  <property fmtid="{D5CDD505-2E9C-101B-9397-08002B2CF9AE}" pid="9" name="MSIP_Label_19540963-e559-4020-8a90-fe8a502c2801_Enabled">
    <vt:lpwstr>true</vt:lpwstr>
  </property>
  <property fmtid="{D5CDD505-2E9C-101B-9397-08002B2CF9AE}" pid="10" name="MSIP_Label_19540963-e559-4020-8a90-fe8a502c2801_SetDate">
    <vt:lpwstr>2024-04-23T20:53:58Z</vt:lpwstr>
  </property>
  <property fmtid="{D5CDD505-2E9C-101B-9397-08002B2CF9AE}" pid="11" name="MSIP_Label_19540963-e559-4020-8a90-fe8a502c2801_Method">
    <vt:lpwstr>Standard</vt:lpwstr>
  </property>
  <property fmtid="{D5CDD505-2E9C-101B-9397-08002B2CF9AE}" pid="12" name="MSIP_Label_19540963-e559-4020-8a90-fe8a502c2801_Name">
    <vt:lpwstr>19540963-e559-4020-8a90-fe8a502c2801</vt:lpwstr>
  </property>
  <property fmtid="{D5CDD505-2E9C-101B-9397-08002B2CF9AE}" pid="13" name="MSIP_Label_19540963-e559-4020-8a90-fe8a502c2801_SiteId">
    <vt:lpwstr>f25493ae-1c98-41d7-8a33-0be75f5fe603</vt:lpwstr>
  </property>
  <property fmtid="{D5CDD505-2E9C-101B-9397-08002B2CF9AE}" pid="14" name="MSIP_Label_19540963-e559-4020-8a90-fe8a502c2801_ActionId">
    <vt:lpwstr>1e72a345-58c2-4e9f-b1af-fb50210f4473</vt:lpwstr>
  </property>
  <property fmtid="{D5CDD505-2E9C-101B-9397-08002B2CF9AE}" pid="15" name="MSIP_Label_19540963-e559-4020-8a90-fe8a502c2801_ContentBits">
    <vt:lpwstr>0</vt:lpwstr>
  </property>
</Properties>
</file>