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9"/>
  </p:notesMasterIdLst>
  <p:sldIdLst>
    <p:sldId id="256" r:id="rId2"/>
    <p:sldId id="266" r:id="rId3"/>
    <p:sldId id="277" r:id="rId4"/>
    <p:sldId id="275" r:id="rId5"/>
    <p:sldId id="276" r:id="rId6"/>
    <p:sldId id="271"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1510" autoAdjust="0"/>
  </p:normalViewPr>
  <p:slideViewPr>
    <p:cSldViewPr snapToGrid="0">
      <p:cViewPr varScale="1">
        <p:scale>
          <a:sx n="45" d="100"/>
          <a:sy n="45" d="100"/>
        </p:scale>
        <p:origin x="149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17B5B7-926A-473F-BF60-D6FAFB63D781}" type="datetimeFigureOut">
              <a:rPr lang="sv-SE" smtClean="0"/>
              <a:t>2025-03-05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97E737-7787-4FAA-B1DC-CEAB9C09B8C9}" type="slidenum">
              <a:rPr lang="sv-SE" smtClean="0"/>
              <a:t>‹#›</a:t>
            </a:fld>
            <a:endParaRPr lang="sv-SE"/>
          </a:p>
        </p:txBody>
      </p:sp>
    </p:spTree>
    <p:extLst>
      <p:ext uri="{BB962C8B-B14F-4D97-AF65-F5344CB8AC3E}">
        <p14:creationId xmlns:p14="http://schemas.microsoft.com/office/powerpoint/2010/main" val="3736490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sv-SE"/>
              <a:t>Klicka här för att ändra mall för rubrikformat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sv-SE"/>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37E787AC-E7C8-4A72-961D-3180AB6B8C57}" type="slidenum">
              <a:rPr lang="sv-SE" smtClean="0"/>
              <a:t>‹#›</a:t>
            </a:fld>
            <a:endParaRPr lang="sv-SE"/>
          </a:p>
        </p:txBody>
      </p:sp>
    </p:spTree>
    <p:extLst>
      <p:ext uri="{BB962C8B-B14F-4D97-AF65-F5344CB8AC3E}">
        <p14:creationId xmlns:p14="http://schemas.microsoft.com/office/powerpoint/2010/main" val="96836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07ABC64B-AC1F-440F-9002-60A673AE6B92}" type="datetimeFigureOut">
              <a:rPr lang="sv-SE" smtClean="0"/>
              <a:t>2025-03-05</a:t>
            </a:fld>
            <a:endParaRPr lang="sv-SE"/>
          </a:p>
        </p:txBody>
      </p:sp>
      <p:sp>
        <p:nvSpPr>
          <p:cNvPr id="6" name="Footer Placeholder 5"/>
          <p:cNvSpPr>
            <a:spLocks noGrp="1"/>
          </p:cNvSpPr>
          <p:nvPr>
            <p:ph type="ftr" sz="quarter" idx="11"/>
          </p:nvPr>
        </p:nvSpPr>
        <p:spPr/>
        <p:txBody>
          <a:bodyPr/>
          <a:lstStyle/>
          <a:p>
            <a:endParaRPr lang="sv-SE"/>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229664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sv-SE"/>
              <a:t>Klicka här för att ändra mall för rubrikformat</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1186940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 med beskrivning">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sv-SE"/>
              <a:t>Klicka här för att ändra mall för rubrikformat</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35533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nkor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2319379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7ABC64B-AC1F-440F-9002-60A673AE6B92}" type="datetimeFigureOut">
              <a:rPr lang="sv-SE" smtClean="0"/>
              <a:t>2025-03-05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523119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7ABC64B-AC1F-440F-9002-60A673AE6B92}" type="datetimeFigureOut">
              <a:rPr lang="sv-SE" smtClean="0"/>
              <a:t>2025-03-05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746151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2139232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895627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155331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07ABC64B-AC1F-440F-9002-60A673AE6B92}" type="datetimeFigureOut">
              <a:rPr lang="sv-SE" smtClean="0"/>
              <a:t>2025-03-05</a:t>
            </a:fld>
            <a:endParaRPr lang="sv-SE"/>
          </a:p>
        </p:txBody>
      </p:sp>
      <p:sp>
        <p:nvSpPr>
          <p:cNvPr id="5" name="Footer Placeholder 4"/>
          <p:cNvSpPr>
            <a:spLocks noGrp="1"/>
          </p:cNvSpPr>
          <p:nvPr>
            <p:ph type="ftr" sz="quarter" idx="11"/>
          </p:nvPr>
        </p:nvSpPr>
        <p:spPr/>
        <p:txBody>
          <a:bodyPr/>
          <a:lstStyle/>
          <a:p>
            <a:endParaRPr lang="sv-SE"/>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2812188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07ABC64B-AC1F-440F-9002-60A673AE6B92}" type="datetimeFigureOut">
              <a:rPr lang="sv-SE" smtClean="0"/>
              <a:t>2025-03-05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107933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07ABC64B-AC1F-440F-9002-60A673AE6B92}" type="datetimeFigureOut">
              <a:rPr lang="sv-SE" smtClean="0"/>
              <a:t>2025-03-05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731502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07ABC64B-AC1F-440F-9002-60A673AE6B92}" type="datetimeFigureOut">
              <a:rPr lang="sv-SE" smtClean="0"/>
              <a:t>2025-03-05</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155766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BC64B-AC1F-440F-9002-60A673AE6B92}" type="datetimeFigureOut">
              <a:rPr lang="sv-SE" smtClean="0"/>
              <a:t>2025-03-05</a:t>
            </a:fld>
            <a:endParaRPr lang="sv-SE"/>
          </a:p>
        </p:txBody>
      </p:sp>
      <p:sp>
        <p:nvSpPr>
          <p:cNvPr id="3" name="Footer Placeholder 2"/>
          <p:cNvSpPr>
            <a:spLocks noGrp="1"/>
          </p:cNvSpPr>
          <p:nvPr>
            <p:ph type="ftr" sz="quarter" idx="11"/>
          </p:nvPr>
        </p:nvSpPr>
        <p:spPr/>
        <p:txBody>
          <a:bodyPr/>
          <a:lstStyle/>
          <a:p>
            <a:endParaRPr lang="sv-SE"/>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371130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07ABC64B-AC1F-440F-9002-60A673AE6B92}" type="datetimeFigureOut">
              <a:rPr lang="sv-SE" smtClean="0"/>
              <a:t>2025-03-05</a:t>
            </a:fld>
            <a:endParaRPr lang="sv-SE"/>
          </a:p>
        </p:txBody>
      </p:sp>
      <p:sp>
        <p:nvSpPr>
          <p:cNvPr id="6" name="Footer Placeholder 5"/>
          <p:cNvSpPr>
            <a:spLocks noGrp="1"/>
          </p:cNvSpPr>
          <p:nvPr>
            <p:ph type="ftr" sz="quarter" idx="11"/>
          </p:nvPr>
        </p:nvSpPr>
        <p:spPr/>
        <p:txBody>
          <a:bodyPr/>
          <a:lstStyle/>
          <a:p>
            <a:endParaRPr lang="sv-SE"/>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85120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07ABC64B-AC1F-440F-9002-60A673AE6B92}" type="datetimeFigureOut">
              <a:rPr lang="sv-SE" smtClean="0"/>
              <a:t>2025-03-05</a:t>
            </a:fld>
            <a:endParaRPr lang="sv-SE"/>
          </a:p>
        </p:txBody>
      </p:sp>
      <p:sp>
        <p:nvSpPr>
          <p:cNvPr id="6" name="Footer Placeholder 5"/>
          <p:cNvSpPr>
            <a:spLocks noGrp="1"/>
          </p:cNvSpPr>
          <p:nvPr>
            <p:ph type="ftr" sz="quarter" idx="11"/>
          </p:nvPr>
        </p:nvSpPr>
        <p:spPr/>
        <p:txBody>
          <a:bodyPr/>
          <a:lstStyle/>
          <a:p>
            <a:endParaRPr lang="sv-SE"/>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7E787AC-E7C8-4A72-961D-3180AB6B8C57}" type="slidenum">
              <a:rPr lang="sv-SE" smtClean="0"/>
              <a:t>‹#›</a:t>
            </a:fld>
            <a:endParaRPr lang="sv-SE"/>
          </a:p>
        </p:txBody>
      </p:sp>
    </p:spTree>
    <p:extLst>
      <p:ext uri="{BB962C8B-B14F-4D97-AF65-F5344CB8AC3E}">
        <p14:creationId xmlns:p14="http://schemas.microsoft.com/office/powerpoint/2010/main" val="420864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sv-SE"/>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7ABC64B-AC1F-440F-9002-60A673AE6B92}" type="datetimeFigureOut">
              <a:rPr lang="sv-SE" smtClean="0"/>
              <a:t>2025-03-05</a:t>
            </a:fld>
            <a:endParaRPr lang="sv-SE"/>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7E787AC-E7C8-4A72-961D-3180AB6B8C57}" type="slidenum">
              <a:rPr lang="sv-SE" smtClean="0"/>
              <a:t>‹#›</a:t>
            </a:fld>
            <a:endParaRPr lang="sv-SE"/>
          </a:p>
        </p:txBody>
      </p:sp>
    </p:spTree>
    <p:extLst>
      <p:ext uri="{BB962C8B-B14F-4D97-AF65-F5344CB8AC3E}">
        <p14:creationId xmlns:p14="http://schemas.microsoft.com/office/powerpoint/2010/main" val="15329825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209EAA-07CF-ED3E-6DA6-E1DA40DB6D55}"/>
              </a:ext>
            </a:extLst>
          </p:cNvPr>
          <p:cNvSpPr>
            <a:spLocks noGrp="1"/>
          </p:cNvSpPr>
          <p:nvPr>
            <p:ph type="ctrTitle"/>
          </p:nvPr>
        </p:nvSpPr>
        <p:spPr/>
        <p:txBody>
          <a:bodyPr/>
          <a:lstStyle/>
          <a:p>
            <a:r>
              <a:rPr lang="sv-SE" dirty="0"/>
              <a:t>Ungdomsgruppsmöte</a:t>
            </a:r>
          </a:p>
        </p:txBody>
      </p:sp>
      <p:sp>
        <p:nvSpPr>
          <p:cNvPr id="3" name="Underrubrik 2">
            <a:extLst>
              <a:ext uri="{FF2B5EF4-FFF2-40B4-BE49-F238E27FC236}">
                <a16:creationId xmlns:a16="http://schemas.microsoft.com/office/drawing/2014/main" id="{279F071A-D1FC-15AB-BE13-85C0DD332898}"/>
              </a:ext>
            </a:extLst>
          </p:cNvPr>
          <p:cNvSpPr>
            <a:spLocks noGrp="1"/>
          </p:cNvSpPr>
          <p:nvPr>
            <p:ph type="subTitle" idx="1"/>
          </p:nvPr>
        </p:nvSpPr>
        <p:spPr/>
        <p:txBody>
          <a:bodyPr/>
          <a:lstStyle/>
          <a:p>
            <a:r>
              <a:rPr lang="sv-SE" dirty="0"/>
              <a:t>2025-02-24</a:t>
            </a:r>
          </a:p>
        </p:txBody>
      </p:sp>
    </p:spTree>
    <p:extLst>
      <p:ext uri="{BB962C8B-B14F-4D97-AF65-F5344CB8AC3E}">
        <p14:creationId xmlns:p14="http://schemas.microsoft.com/office/powerpoint/2010/main" val="1618686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01609B17-CA40-1604-CBC8-3603BF596CA0}"/>
              </a:ext>
            </a:extLst>
          </p:cNvPr>
          <p:cNvSpPr>
            <a:spLocks noGrp="1"/>
          </p:cNvSpPr>
          <p:nvPr>
            <p:ph type="title"/>
          </p:nvPr>
        </p:nvSpPr>
        <p:spPr>
          <a:noFill/>
        </p:spPr>
        <p:txBody>
          <a:bodyPr/>
          <a:lstStyle/>
          <a:p>
            <a:r>
              <a:rPr lang="sv-SE" dirty="0"/>
              <a:t>Aktiviteter vi planerade sist</a:t>
            </a:r>
          </a:p>
        </p:txBody>
      </p:sp>
      <p:sp>
        <p:nvSpPr>
          <p:cNvPr id="4" name="Platshållare för innehåll 3">
            <a:extLst>
              <a:ext uri="{FF2B5EF4-FFF2-40B4-BE49-F238E27FC236}">
                <a16:creationId xmlns:a16="http://schemas.microsoft.com/office/drawing/2014/main" id="{E7C4BD75-A10E-7258-E781-A543438B6D13}"/>
              </a:ext>
            </a:extLst>
          </p:cNvPr>
          <p:cNvSpPr>
            <a:spLocks noGrp="1"/>
          </p:cNvSpPr>
          <p:nvPr>
            <p:ph idx="1"/>
          </p:nvPr>
        </p:nvSpPr>
        <p:spPr>
          <a:xfrm>
            <a:off x="838200" y="2357437"/>
            <a:ext cx="10515600" cy="4143375"/>
          </a:xfrm>
        </p:spPr>
        <p:txBody>
          <a:bodyPr>
            <a:normAutofit fontScale="92500" lnSpcReduction="10000"/>
          </a:bodyPr>
          <a:lstStyle/>
          <a:p>
            <a:pPr marL="0" indent="0">
              <a:buNone/>
            </a:pPr>
            <a:r>
              <a:rPr lang="sv-SE" b="1" dirty="0">
                <a:solidFill>
                  <a:srgbClr val="000000"/>
                </a:solidFill>
                <a:latin typeface="ProximaNova"/>
              </a:rPr>
              <a:t>Grön ålder:</a:t>
            </a:r>
            <a:r>
              <a:rPr lang="sv-SE" dirty="0">
                <a:solidFill>
                  <a:srgbClr val="000000"/>
                </a:solidFill>
                <a:latin typeface="ProximaNova"/>
              </a:rPr>
              <a:t> Som trygghetsövningar är det önskvärt att genomföra övningarna ”</a:t>
            </a:r>
            <a:r>
              <a:rPr lang="sv-SE" i="1" dirty="0">
                <a:solidFill>
                  <a:srgbClr val="000000"/>
                </a:solidFill>
                <a:latin typeface="ProximaNova"/>
              </a:rPr>
              <a:t>Ordning i ledet</a:t>
            </a:r>
            <a:r>
              <a:rPr lang="sv-SE" dirty="0">
                <a:solidFill>
                  <a:srgbClr val="000000"/>
                </a:solidFill>
                <a:latin typeface="ProximaNova"/>
              </a:rPr>
              <a:t>” ”</a:t>
            </a:r>
            <a:r>
              <a:rPr lang="sv-SE" i="1" dirty="0">
                <a:solidFill>
                  <a:srgbClr val="000000"/>
                </a:solidFill>
                <a:latin typeface="ProximaNova"/>
              </a:rPr>
              <a:t>hejarklacken</a:t>
            </a:r>
            <a:r>
              <a:rPr lang="sv-SE" dirty="0">
                <a:solidFill>
                  <a:srgbClr val="000000"/>
                </a:solidFill>
                <a:latin typeface="ProximaNova"/>
              </a:rPr>
              <a:t>” och ”</a:t>
            </a:r>
            <a:r>
              <a:rPr lang="sv-SE" i="1" dirty="0">
                <a:solidFill>
                  <a:srgbClr val="000000"/>
                </a:solidFill>
                <a:latin typeface="ProximaNova"/>
              </a:rPr>
              <a:t>namnrundan</a:t>
            </a:r>
            <a:r>
              <a:rPr lang="sv-SE" dirty="0">
                <a:solidFill>
                  <a:srgbClr val="000000"/>
                </a:solidFill>
                <a:latin typeface="ProximaNova"/>
              </a:rPr>
              <a:t>” med jämna mellanrum, prata med era ledare om dessa tre övningar och föreslå dem som uppvärmningsinslag</a:t>
            </a:r>
            <a:br>
              <a:rPr lang="sv-SE" dirty="0"/>
            </a:br>
            <a:r>
              <a:rPr lang="sv-SE" dirty="0">
                <a:solidFill>
                  <a:srgbClr val="000000"/>
                </a:solidFill>
                <a:latin typeface="ProximaNova"/>
              </a:rPr>
              <a:t>Här har vi även planerat för en aktivitet om hälsa i samband med föräldramatch veckan innan jul. </a:t>
            </a:r>
            <a:r>
              <a:rPr lang="sv-SE" i="1" dirty="0">
                <a:solidFill>
                  <a:srgbClr val="000000"/>
                </a:solidFill>
                <a:latin typeface="ProximaNova"/>
              </a:rPr>
              <a:t>Tipspromenad </a:t>
            </a:r>
            <a:r>
              <a:rPr lang="sv-SE" dirty="0">
                <a:solidFill>
                  <a:srgbClr val="000000"/>
                </a:solidFill>
                <a:latin typeface="ProximaNova"/>
              </a:rPr>
              <a:t>om kost och hälsa från generation </a:t>
            </a:r>
            <a:r>
              <a:rPr lang="sv-SE" dirty="0" err="1">
                <a:solidFill>
                  <a:srgbClr val="000000"/>
                </a:solidFill>
                <a:latin typeface="ProximaNova"/>
              </a:rPr>
              <a:t>pepp</a:t>
            </a:r>
            <a:r>
              <a:rPr lang="sv-SE" dirty="0">
                <a:solidFill>
                  <a:srgbClr val="000000"/>
                </a:solidFill>
                <a:latin typeface="ProximaNova"/>
              </a:rPr>
              <a:t> kommer då genomföras samt </a:t>
            </a:r>
            <a:r>
              <a:rPr lang="sv-SE" dirty="0" err="1">
                <a:solidFill>
                  <a:srgbClr val="000000"/>
                </a:solidFill>
                <a:latin typeface="ProximaNova"/>
              </a:rPr>
              <a:t>smakprovning</a:t>
            </a:r>
            <a:r>
              <a:rPr lang="sv-SE" dirty="0">
                <a:solidFill>
                  <a:srgbClr val="000000"/>
                </a:solidFill>
                <a:latin typeface="ProximaNova"/>
              </a:rPr>
              <a:t> av frukt och grönt från Ica</a:t>
            </a:r>
            <a:br>
              <a:rPr lang="sv-SE" dirty="0"/>
            </a:br>
            <a:br>
              <a:rPr lang="sv-SE" dirty="0"/>
            </a:br>
            <a:r>
              <a:rPr lang="sv-SE" b="1" i="0" dirty="0">
                <a:solidFill>
                  <a:srgbClr val="000000"/>
                </a:solidFill>
                <a:effectLst/>
                <a:latin typeface="ProximaNova"/>
              </a:rPr>
              <a:t>Blå ålder: </a:t>
            </a:r>
            <a:r>
              <a:rPr lang="sv-SE" b="0" i="0" dirty="0">
                <a:solidFill>
                  <a:srgbClr val="000000"/>
                </a:solidFill>
                <a:effectLst/>
                <a:latin typeface="ProximaNova"/>
              </a:rPr>
              <a:t>Alla lag i denna ålder tycker vi ska göra övningen ”</a:t>
            </a:r>
            <a:r>
              <a:rPr lang="sv-SE" b="0" i="1" dirty="0">
                <a:solidFill>
                  <a:srgbClr val="000000"/>
                </a:solidFill>
                <a:effectLst/>
                <a:latin typeface="ProximaNova"/>
              </a:rPr>
              <a:t>Trygghetsregler</a:t>
            </a:r>
            <a:r>
              <a:rPr lang="sv-SE" b="0" i="0" dirty="0">
                <a:solidFill>
                  <a:srgbClr val="000000"/>
                </a:solidFill>
                <a:effectLst/>
                <a:latin typeface="ProximaNova"/>
              </a:rPr>
              <a:t>” så att barnen får vara med och tänka till och skapa gemensamma regler. Dessa kan sedan utvärderas och uppdateras kommande säsong. Stäm av med era tränare när detta kan genomföras. Övningarna ”</a:t>
            </a:r>
            <a:r>
              <a:rPr lang="sv-SE" b="0" i="1" dirty="0">
                <a:solidFill>
                  <a:srgbClr val="000000"/>
                </a:solidFill>
                <a:effectLst/>
                <a:latin typeface="ProximaNova"/>
              </a:rPr>
              <a:t>Trygg träning</a:t>
            </a:r>
            <a:r>
              <a:rPr lang="sv-SE" b="0" i="0" dirty="0">
                <a:solidFill>
                  <a:srgbClr val="000000"/>
                </a:solidFill>
                <a:effectLst/>
                <a:latin typeface="ProximaNova"/>
              </a:rPr>
              <a:t>” och ”</a:t>
            </a:r>
            <a:r>
              <a:rPr lang="sv-SE" b="0" i="1" dirty="0">
                <a:solidFill>
                  <a:srgbClr val="000000"/>
                </a:solidFill>
                <a:effectLst/>
                <a:latin typeface="ProximaNova"/>
              </a:rPr>
              <a:t>Rolig träning</a:t>
            </a:r>
            <a:r>
              <a:rPr lang="sv-SE" b="0" i="0" dirty="0">
                <a:solidFill>
                  <a:srgbClr val="000000"/>
                </a:solidFill>
                <a:effectLst/>
                <a:latin typeface="ProximaNova"/>
              </a:rPr>
              <a:t>” är två övningarna som kan göras inför skapandet av reglerna om mer stöd önskas.</a:t>
            </a:r>
            <a:br>
              <a:rPr lang="sv-SE" dirty="0"/>
            </a:br>
            <a:r>
              <a:rPr lang="sv-SE" b="0" i="0" dirty="0">
                <a:solidFill>
                  <a:srgbClr val="000000"/>
                </a:solidFill>
                <a:effectLst/>
                <a:latin typeface="ProximaNova"/>
              </a:rPr>
              <a:t>Önskan att genomföra övningarna ”</a:t>
            </a:r>
            <a:r>
              <a:rPr lang="sv-SE" b="0" i="1" dirty="0">
                <a:solidFill>
                  <a:srgbClr val="000000"/>
                </a:solidFill>
                <a:effectLst/>
                <a:latin typeface="ProximaNova"/>
              </a:rPr>
              <a:t>Ordning i ledet</a:t>
            </a:r>
            <a:r>
              <a:rPr lang="sv-SE" b="0" i="0" dirty="0">
                <a:solidFill>
                  <a:srgbClr val="000000"/>
                </a:solidFill>
                <a:effectLst/>
                <a:latin typeface="ProximaNova"/>
              </a:rPr>
              <a:t>” ”</a:t>
            </a:r>
            <a:r>
              <a:rPr lang="sv-SE" b="0" i="1" dirty="0">
                <a:solidFill>
                  <a:srgbClr val="000000"/>
                </a:solidFill>
                <a:effectLst/>
                <a:latin typeface="ProximaNova"/>
              </a:rPr>
              <a:t>hejarklacken</a:t>
            </a:r>
            <a:r>
              <a:rPr lang="sv-SE" b="0" i="0" dirty="0">
                <a:solidFill>
                  <a:srgbClr val="000000"/>
                </a:solidFill>
                <a:effectLst/>
                <a:latin typeface="ProximaNova"/>
              </a:rPr>
              <a:t>” och ”</a:t>
            </a:r>
            <a:r>
              <a:rPr lang="sv-SE" b="0" i="1" dirty="0">
                <a:solidFill>
                  <a:srgbClr val="000000"/>
                </a:solidFill>
                <a:effectLst/>
                <a:latin typeface="ProximaNova"/>
              </a:rPr>
              <a:t>namnrundan</a:t>
            </a:r>
            <a:r>
              <a:rPr lang="sv-SE" b="0" i="0" dirty="0">
                <a:solidFill>
                  <a:srgbClr val="000000"/>
                </a:solidFill>
                <a:effectLst/>
                <a:latin typeface="ProximaNova"/>
              </a:rPr>
              <a:t>” med jämna mellanrum fanns, prata med era ledare om dessa tre övningar och föreslå dem som uppvärmningsinslag. Ex kan ordning i ledet användas för att skapa turordning innan de springer/leker John som uppvärmning.</a:t>
            </a:r>
            <a:br>
              <a:rPr lang="sv-SE" dirty="0"/>
            </a:br>
            <a:br>
              <a:rPr lang="sv-SE" dirty="0"/>
            </a:br>
            <a:r>
              <a:rPr lang="sv-SE" b="1" dirty="0">
                <a:solidFill>
                  <a:srgbClr val="000000"/>
                </a:solidFill>
                <a:latin typeface="ProximaNova"/>
              </a:rPr>
              <a:t>Röd ålder:</a:t>
            </a:r>
            <a:r>
              <a:rPr lang="sv-SE" dirty="0">
                <a:solidFill>
                  <a:srgbClr val="000000"/>
                </a:solidFill>
                <a:latin typeface="ProximaNova"/>
              </a:rPr>
              <a:t> Stäm av vad som gjorts tidigare med era ledare gällande tryggheter och regler. Om det saknas så använd materialet som står under blå ålder nedan. Prata igenom övningarna ”</a:t>
            </a:r>
            <a:r>
              <a:rPr lang="sv-SE" i="1" dirty="0">
                <a:solidFill>
                  <a:srgbClr val="000000"/>
                </a:solidFill>
                <a:latin typeface="ProximaNova"/>
              </a:rPr>
              <a:t>Flugan</a:t>
            </a:r>
            <a:r>
              <a:rPr lang="sv-SE" dirty="0">
                <a:solidFill>
                  <a:srgbClr val="000000"/>
                </a:solidFill>
                <a:latin typeface="ProximaNova"/>
              </a:rPr>
              <a:t>” och ”</a:t>
            </a:r>
            <a:r>
              <a:rPr lang="sv-SE" i="1" dirty="0">
                <a:solidFill>
                  <a:srgbClr val="000000"/>
                </a:solidFill>
                <a:latin typeface="ProximaNova"/>
              </a:rPr>
              <a:t>Bikupor om delaktighet</a:t>
            </a:r>
            <a:r>
              <a:rPr lang="sv-SE" dirty="0">
                <a:solidFill>
                  <a:srgbClr val="000000"/>
                </a:solidFill>
                <a:latin typeface="ProximaNova"/>
              </a:rPr>
              <a:t>” med ledarna och kolla när det kan passa för era lag att göra dessa.</a:t>
            </a:r>
            <a:endParaRPr lang="sv-SE" dirty="0"/>
          </a:p>
          <a:p>
            <a:endParaRPr lang="sv-SE" dirty="0"/>
          </a:p>
        </p:txBody>
      </p:sp>
    </p:spTree>
    <p:extLst>
      <p:ext uri="{BB962C8B-B14F-4D97-AF65-F5344CB8AC3E}">
        <p14:creationId xmlns:p14="http://schemas.microsoft.com/office/powerpoint/2010/main" val="381131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7424A-6F06-D8B2-F151-8EC7058E6855}"/>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C0AD9EDE-6C6D-57F6-C7FA-DCC8B4EA0CAE}"/>
              </a:ext>
            </a:extLst>
          </p:cNvPr>
          <p:cNvSpPr>
            <a:spLocks noGrp="1"/>
          </p:cNvSpPr>
          <p:nvPr>
            <p:ph type="title"/>
          </p:nvPr>
        </p:nvSpPr>
        <p:spPr>
          <a:noFill/>
        </p:spPr>
        <p:txBody>
          <a:bodyPr/>
          <a:lstStyle/>
          <a:p>
            <a:r>
              <a:rPr lang="sv-SE" dirty="0"/>
              <a:t>Utvärdering - grön</a:t>
            </a:r>
          </a:p>
        </p:txBody>
      </p:sp>
      <p:sp>
        <p:nvSpPr>
          <p:cNvPr id="4" name="Platshållare för innehåll 3">
            <a:extLst>
              <a:ext uri="{FF2B5EF4-FFF2-40B4-BE49-F238E27FC236}">
                <a16:creationId xmlns:a16="http://schemas.microsoft.com/office/drawing/2014/main" id="{87DD9B98-85BF-9607-2AC3-99F4AE30C36B}"/>
              </a:ext>
            </a:extLst>
          </p:cNvPr>
          <p:cNvSpPr>
            <a:spLocks noGrp="1"/>
          </p:cNvSpPr>
          <p:nvPr>
            <p:ph idx="1"/>
          </p:nvPr>
        </p:nvSpPr>
        <p:spPr>
          <a:xfrm>
            <a:off x="838200" y="2755900"/>
            <a:ext cx="10515600" cy="3523714"/>
          </a:xfrm>
        </p:spPr>
        <p:txBody>
          <a:bodyPr>
            <a:normAutofit/>
          </a:bodyPr>
          <a:lstStyle/>
          <a:p>
            <a:r>
              <a:rPr lang="sv-SE" dirty="0"/>
              <a:t>Hur fungerade fruktprovningen och tipspromenaden?</a:t>
            </a:r>
          </a:p>
          <a:p>
            <a:pPr marL="0" indent="0">
              <a:buNone/>
            </a:pPr>
            <a:r>
              <a:rPr lang="sv-SE" i="1" dirty="0"/>
              <a:t>Uppskattat av barnen</a:t>
            </a:r>
            <a:br>
              <a:rPr lang="sv-SE" i="1" dirty="0"/>
            </a:br>
            <a:r>
              <a:rPr lang="sv-SE" i="1" dirty="0"/>
              <a:t>Föräldramatch först – sen tipspromenad och sist frukt</a:t>
            </a:r>
            <a:br>
              <a:rPr lang="sv-SE" i="1" dirty="0"/>
            </a:br>
            <a:r>
              <a:rPr lang="sv-SE" i="1" dirty="0"/>
              <a:t>Inte lika lyckat att ha vanlig träning med frukt först, då barnen hellre åt frukt</a:t>
            </a:r>
          </a:p>
          <a:p>
            <a:endParaRPr lang="sv-SE" dirty="0"/>
          </a:p>
          <a:p>
            <a:r>
              <a:rPr lang="sv-SE" dirty="0" err="1"/>
              <a:t>Friends</a:t>
            </a:r>
            <a:r>
              <a:rPr lang="sv-SE" dirty="0"/>
              <a:t> ”uppvärmnings övningar”</a:t>
            </a:r>
            <a:br>
              <a:rPr lang="sv-SE" dirty="0"/>
            </a:br>
            <a:br>
              <a:rPr lang="sv-SE" dirty="0"/>
            </a:br>
            <a:r>
              <a:rPr lang="sv-SE" dirty="0"/>
              <a:t>Har några gjorts? </a:t>
            </a:r>
            <a:br>
              <a:rPr lang="sv-SE" dirty="0"/>
            </a:br>
            <a:r>
              <a:rPr lang="sv-SE" i="1" dirty="0"/>
              <a:t>Tror ej detta gjorts i F15/16 eller P15  (andra gröna lag ej </a:t>
            </a:r>
            <a:r>
              <a:rPr lang="sv-SE" i="1" dirty="0" err="1"/>
              <a:t>repres</a:t>
            </a:r>
            <a:r>
              <a:rPr lang="sv-SE" i="1" dirty="0"/>
              <a:t>.)</a:t>
            </a:r>
            <a:br>
              <a:rPr lang="sv-SE" dirty="0"/>
            </a:br>
            <a:r>
              <a:rPr lang="sv-SE" dirty="0"/>
              <a:t>Höll tränarna i det eller hjälpte ni till?</a:t>
            </a:r>
          </a:p>
          <a:p>
            <a:pPr lvl="1"/>
            <a:endParaRPr lang="sv-SE" dirty="0"/>
          </a:p>
          <a:p>
            <a:endParaRPr lang="sv-SE" dirty="0"/>
          </a:p>
          <a:p>
            <a:endParaRPr lang="sv-SE" dirty="0"/>
          </a:p>
        </p:txBody>
      </p:sp>
    </p:spTree>
    <p:extLst>
      <p:ext uri="{BB962C8B-B14F-4D97-AF65-F5344CB8AC3E}">
        <p14:creationId xmlns:p14="http://schemas.microsoft.com/office/powerpoint/2010/main" val="1345685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029F5-113C-9947-B1E1-B59717E73F23}"/>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29AC80EB-2DE4-2180-D631-9E149CD086E8}"/>
              </a:ext>
            </a:extLst>
          </p:cNvPr>
          <p:cNvSpPr>
            <a:spLocks noGrp="1"/>
          </p:cNvSpPr>
          <p:nvPr>
            <p:ph type="title"/>
          </p:nvPr>
        </p:nvSpPr>
        <p:spPr>
          <a:noFill/>
        </p:spPr>
        <p:txBody>
          <a:bodyPr/>
          <a:lstStyle/>
          <a:p>
            <a:r>
              <a:rPr lang="sv-SE" dirty="0"/>
              <a:t>Utvärdering - blå</a:t>
            </a:r>
          </a:p>
        </p:txBody>
      </p:sp>
      <p:sp>
        <p:nvSpPr>
          <p:cNvPr id="4" name="Platshållare för innehåll 3">
            <a:extLst>
              <a:ext uri="{FF2B5EF4-FFF2-40B4-BE49-F238E27FC236}">
                <a16:creationId xmlns:a16="http://schemas.microsoft.com/office/drawing/2014/main" id="{F74A5946-CF8F-162F-2B0A-294ED6A87136}"/>
              </a:ext>
            </a:extLst>
          </p:cNvPr>
          <p:cNvSpPr>
            <a:spLocks noGrp="1"/>
          </p:cNvSpPr>
          <p:nvPr>
            <p:ph idx="1"/>
          </p:nvPr>
        </p:nvSpPr>
        <p:spPr>
          <a:xfrm>
            <a:off x="838200" y="2357438"/>
            <a:ext cx="10515600" cy="3922176"/>
          </a:xfrm>
        </p:spPr>
        <p:txBody>
          <a:bodyPr>
            <a:normAutofit fontScale="85000" lnSpcReduction="20000"/>
          </a:bodyPr>
          <a:lstStyle/>
          <a:p>
            <a:r>
              <a:rPr lang="sv-SE" dirty="0" err="1"/>
              <a:t>Friends</a:t>
            </a:r>
            <a:br>
              <a:rPr lang="sv-SE" dirty="0"/>
            </a:br>
            <a:br>
              <a:rPr lang="sv-SE" dirty="0"/>
            </a:br>
            <a:r>
              <a:rPr lang="sv-SE" dirty="0"/>
              <a:t>Har några gjorts? </a:t>
            </a:r>
            <a:br>
              <a:rPr lang="sv-SE" dirty="0"/>
            </a:br>
            <a:br>
              <a:rPr lang="sv-SE" dirty="0"/>
            </a:br>
            <a:r>
              <a:rPr lang="sv-SE" dirty="0"/>
              <a:t>Höll tränarna i det eller hjälpte ni till?</a:t>
            </a:r>
            <a:br>
              <a:rPr lang="sv-SE" dirty="0"/>
            </a:br>
            <a:br>
              <a:rPr lang="sv-SE" i="1" dirty="0"/>
            </a:br>
            <a:r>
              <a:rPr lang="sv-SE" i="1" dirty="0"/>
              <a:t>P13 – skapade grupper av ”ordning i ledet” sen gjorde dem trygghetsregler – laget hade en hel träning i teorisalen – Bra att tränarna får detta som påminnelse i början av nästa säsong. Tittade även på en egen inspelad match. Tränare och barn nöjda.</a:t>
            </a:r>
            <a:br>
              <a:rPr lang="sv-SE" i="1" dirty="0"/>
            </a:br>
            <a:br>
              <a:rPr lang="sv-SE" i="1" dirty="0"/>
            </a:br>
            <a:r>
              <a:rPr lang="sv-SE" i="1" dirty="0"/>
              <a:t>P14 – Tog en träning till trygghetsreglerna – bra i laget både tränare och barn nöjda. Har varit bra att påminna med den i efterhand också. Följt upp ”kontraktet” och går igenom efter träningarna minns ni vad vi bestämde och hur var dagens träning.</a:t>
            </a:r>
            <a:br>
              <a:rPr lang="sv-SE" i="1" dirty="0"/>
            </a:br>
            <a:br>
              <a:rPr lang="sv-SE" i="1" dirty="0"/>
            </a:br>
            <a:r>
              <a:rPr lang="sv-SE" i="1" dirty="0"/>
              <a:t>F13/14 – tränarna har fått info och tränarna har tyckt att ”uppvärmnings” övningarna varit bra. Trygghetsreglerna har de med jobbat mycket med om hur man är mot varandra och mobiltelefoner etc. ett glatt och snällt lag. Skönt att ha reglarna även inför första övernattningscupen.</a:t>
            </a:r>
            <a:br>
              <a:rPr lang="sv-SE" dirty="0"/>
            </a:br>
            <a:br>
              <a:rPr lang="sv-SE" dirty="0"/>
            </a:br>
            <a:r>
              <a:rPr lang="sv-SE" dirty="0">
                <a:highlight>
                  <a:srgbClr val="FFFF00"/>
                </a:highlight>
              </a:rPr>
              <a:t>*Vart finns föreningens värdeord?</a:t>
            </a:r>
            <a:br>
              <a:rPr lang="sv-SE" dirty="0">
                <a:highlight>
                  <a:srgbClr val="FFFF00"/>
                </a:highlight>
              </a:rPr>
            </a:br>
            <a:r>
              <a:rPr lang="sv-SE" dirty="0">
                <a:highlight>
                  <a:srgbClr val="FFFF00"/>
                </a:highlight>
              </a:rPr>
              <a:t>*Önskemål från tränare om möten utöver utbildningarna</a:t>
            </a:r>
          </a:p>
          <a:p>
            <a:pPr lvl="1"/>
            <a:endParaRPr lang="sv-SE" dirty="0"/>
          </a:p>
          <a:p>
            <a:endParaRPr lang="sv-SE" dirty="0"/>
          </a:p>
          <a:p>
            <a:endParaRPr lang="sv-SE" dirty="0"/>
          </a:p>
        </p:txBody>
      </p:sp>
    </p:spTree>
    <p:extLst>
      <p:ext uri="{BB962C8B-B14F-4D97-AF65-F5344CB8AC3E}">
        <p14:creationId xmlns:p14="http://schemas.microsoft.com/office/powerpoint/2010/main" val="287250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70D85-6A38-1669-5D03-FE4ADFE62962}"/>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475D8CB0-A6B1-53CA-7F23-A715C52AA4D9}"/>
              </a:ext>
            </a:extLst>
          </p:cNvPr>
          <p:cNvSpPr>
            <a:spLocks noGrp="1"/>
          </p:cNvSpPr>
          <p:nvPr>
            <p:ph type="title"/>
          </p:nvPr>
        </p:nvSpPr>
        <p:spPr>
          <a:noFill/>
        </p:spPr>
        <p:txBody>
          <a:bodyPr/>
          <a:lstStyle/>
          <a:p>
            <a:r>
              <a:rPr lang="sv-SE" dirty="0"/>
              <a:t>Utvärdering - Röd</a:t>
            </a:r>
          </a:p>
        </p:txBody>
      </p:sp>
      <p:sp>
        <p:nvSpPr>
          <p:cNvPr id="4" name="Platshållare för innehåll 3">
            <a:extLst>
              <a:ext uri="{FF2B5EF4-FFF2-40B4-BE49-F238E27FC236}">
                <a16:creationId xmlns:a16="http://schemas.microsoft.com/office/drawing/2014/main" id="{E76A4A45-7A92-CE8A-BFDC-D3A8FB98FD8C}"/>
              </a:ext>
            </a:extLst>
          </p:cNvPr>
          <p:cNvSpPr>
            <a:spLocks noGrp="1"/>
          </p:cNvSpPr>
          <p:nvPr>
            <p:ph idx="1"/>
          </p:nvPr>
        </p:nvSpPr>
        <p:spPr>
          <a:xfrm>
            <a:off x="838200" y="2755900"/>
            <a:ext cx="10515600" cy="3523714"/>
          </a:xfrm>
        </p:spPr>
        <p:txBody>
          <a:bodyPr>
            <a:normAutofit fontScale="85000" lnSpcReduction="20000"/>
          </a:bodyPr>
          <a:lstStyle/>
          <a:p>
            <a:r>
              <a:rPr lang="sv-SE" dirty="0" err="1"/>
              <a:t>Friends</a:t>
            </a:r>
            <a:br>
              <a:rPr lang="sv-SE" dirty="0"/>
            </a:br>
            <a:br>
              <a:rPr lang="sv-SE" dirty="0"/>
            </a:br>
            <a:r>
              <a:rPr lang="sv-SE" i="1" dirty="0"/>
              <a:t>P11 – tränarna kände igen det mesta och att de arbetat med det innan varit noga med att jobba med gruppen sedan långt tillbaka.</a:t>
            </a:r>
            <a:br>
              <a:rPr lang="sv-SE" i="1" dirty="0"/>
            </a:br>
            <a:br>
              <a:rPr lang="sv-SE" i="1" dirty="0"/>
            </a:br>
            <a:r>
              <a:rPr lang="sv-SE" i="1" dirty="0"/>
              <a:t>F11/12 – Tränarna fick material och tog en träning där de blandade med eget, har haft trygghetsregler sedan innan lite hela tiden men uppskattade materialet. </a:t>
            </a:r>
            <a:br>
              <a:rPr lang="sv-SE" i="1" dirty="0"/>
            </a:br>
            <a:r>
              <a:rPr lang="sv-SE" i="1" dirty="0"/>
              <a:t>Laget bestämde även att det var straff på vissa regler och det är än så länge tränarna som åkt på straff </a:t>
            </a:r>
            <a:r>
              <a:rPr lang="sv-SE" i="1" dirty="0">
                <a:sym typeface="Wingdings" panose="05000000000000000000" pitchFamily="2" charset="2"/>
              </a:rPr>
              <a:t></a:t>
            </a:r>
            <a:br>
              <a:rPr lang="sv-SE" dirty="0"/>
            </a:br>
            <a:br>
              <a:rPr lang="sv-SE" dirty="0"/>
            </a:br>
            <a:r>
              <a:rPr lang="sv-SE" dirty="0">
                <a:highlight>
                  <a:srgbClr val="FFFF00"/>
                </a:highlight>
              </a:rPr>
              <a:t>*Tips som varit bra är att reglerna även lyfts på föräldramöte</a:t>
            </a:r>
            <a:br>
              <a:rPr lang="sv-SE" dirty="0">
                <a:highlight>
                  <a:srgbClr val="FFFF00"/>
                </a:highlight>
              </a:rPr>
            </a:br>
            <a:r>
              <a:rPr lang="sv-SE" dirty="0">
                <a:highlight>
                  <a:srgbClr val="FFFF00"/>
                </a:highlight>
              </a:rPr>
              <a:t>* positivt att kunna säga ”kom ihåg att det är era regler, inte de vuxna som bestämt”</a:t>
            </a:r>
            <a:br>
              <a:rPr lang="sv-SE" dirty="0">
                <a:highlight>
                  <a:srgbClr val="FFFF00"/>
                </a:highlight>
              </a:rPr>
            </a:br>
            <a:r>
              <a:rPr lang="sv-SE" dirty="0">
                <a:highlight>
                  <a:srgbClr val="FFFF00"/>
                </a:highlight>
              </a:rPr>
              <a:t>* tips p11 lämnar ifrån sig mobiler vid en promenad innan match sen får man tillbaka den efter ombyte efter matchen är klart.</a:t>
            </a:r>
            <a:br>
              <a:rPr lang="sv-SE" dirty="0"/>
            </a:br>
            <a:br>
              <a:rPr lang="sv-SE" dirty="0"/>
            </a:br>
            <a:r>
              <a:rPr lang="sv-SE" i="1" dirty="0"/>
              <a:t>F09/10 – härlig grupp med fantastiska ledare ett lag som tränar som ett lag oavsett fritid. Fina även när de yngre lagen varit med och tränat och spelat.</a:t>
            </a:r>
            <a:br>
              <a:rPr lang="sv-SE" dirty="0"/>
            </a:br>
            <a:endParaRPr lang="sv-SE" dirty="0"/>
          </a:p>
        </p:txBody>
      </p:sp>
    </p:spTree>
    <p:extLst>
      <p:ext uri="{BB962C8B-B14F-4D97-AF65-F5344CB8AC3E}">
        <p14:creationId xmlns:p14="http://schemas.microsoft.com/office/powerpoint/2010/main" val="3994552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01609B17-CA40-1604-CBC8-3603BF596CA0}"/>
              </a:ext>
            </a:extLst>
          </p:cNvPr>
          <p:cNvSpPr>
            <a:spLocks noGrp="1"/>
          </p:cNvSpPr>
          <p:nvPr>
            <p:ph type="title"/>
          </p:nvPr>
        </p:nvSpPr>
        <p:spPr>
          <a:noFill/>
        </p:spPr>
        <p:txBody>
          <a:bodyPr/>
          <a:lstStyle/>
          <a:p>
            <a:r>
              <a:rPr lang="sv-SE" dirty="0"/>
              <a:t>Avslutning</a:t>
            </a:r>
          </a:p>
        </p:txBody>
      </p:sp>
      <p:sp>
        <p:nvSpPr>
          <p:cNvPr id="4" name="Platshållare för innehåll 3">
            <a:extLst>
              <a:ext uri="{FF2B5EF4-FFF2-40B4-BE49-F238E27FC236}">
                <a16:creationId xmlns:a16="http://schemas.microsoft.com/office/drawing/2014/main" id="{E7C4BD75-A10E-7258-E781-A543438B6D13}"/>
              </a:ext>
            </a:extLst>
          </p:cNvPr>
          <p:cNvSpPr>
            <a:spLocks noGrp="1"/>
          </p:cNvSpPr>
          <p:nvPr>
            <p:ph idx="1"/>
          </p:nvPr>
        </p:nvSpPr>
        <p:spPr>
          <a:xfrm>
            <a:off x="838200" y="2755900"/>
            <a:ext cx="10515600" cy="3523714"/>
          </a:xfrm>
        </p:spPr>
        <p:txBody>
          <a:bodyPr>
            <a:normAutofit fontScale="85000" lnSpcReduction="20000"/>
          </a:bodyPr>
          <a:lstStyle/>
          <a:p>
            <a:r>
              <a:rPr lang="sv-SE" dirty="0"/>
              <a:t>Vad minns ni som + och – från förra året?</a:t>
            </a:r>
          </a:p>
          <a:p>
            <a:pPr marL="400050" lvl="1" indent="0">
              <a:buNone/>
            </a:pPr>
            <a:r>
              <a:rPr lang="sv-SE" i="1" dirty="0"/>
              <a:t>- det blev mycket dö-tid och väntan i kö</a:t>
            </a:r>
            <a:br>
              <a:rPr lang="sv-SE" i="1" dirty="0"/>
            </a:br>
            <a:r>
              <a:rPr lang="sv-SE" i="1" dirty="0"/>
              <a:t>- en korv kändes lite hos barnen</a:t>
            </a:r>
            <a:br>
              <a:rPr lang="sv-SE" i="1" dirty="0"/>
            </a:br>
            <a:r>
              <a:rPr lang="sv-SE" i="1" dirty="0"/>
              <a:t>- barnen hade uppskattat matchspel mer </a:t>
            </a:r>
            <a:br>
              <a:rPr lang="sv-SE" i="1" dirty="0"/>
            </a:br>
            <a:r>
              <a:rPr lang="sv-SE" i="1" dirty="0"/>
              <a:t>- svårt att veta vart de skulle vara.</a:t>
            </a:r>
            <a:br>
              <a:rPr lang="sv-SE" i="1" dirty="0"/>
            </a:br>
            <a:r>
              <a:rPr lang="sv-SE" i="1" dirty="0"/>
              <a:t>- en ledare som bara skulle varit där… fick ändå hoppa in och ta tag i det</a:t>
            </a:r>
          </a:p>
          <a:p>
            <a:pPr marL="400050" lvl="1" indent="0">
              <a:buNone/>
            </a:pPr>
            <a:r>
              <a:rPr lang="sv-SE" i="1" dirty="0"/>
              <a:t>+ önskar att ha mindre matcher på </a:t>
            </a:r>
            <a:r>
              <a:rPr lang="sv-SE" i="1" dirty="0" err="1"/>
              <a:t>rull</a:t>
            </a:r>
            <a:r>
              <a:rPr lang="sv-SE" i="1" dirty="0"/>
              <a:t> istället.</a:t>
            </a:r>
            <a:br>
              <a:rPr lang="sv-SE" i="1" dirty="0"/>
            </a:br>
            <a:r>
              <a:rPr lang="sv-SE" i="1" dirty="0"/>
              <a:t>+ Idol-hörna A-lagsspelare som man kan gå och prata med, ta kort med eller liknande.</a:t>
            </a:r>
          </a:p>
          <a:p>
            <a:r>
              <a:rPr lang="sv-SE" dirty="0"/>
              <a:t>Förslag på datum </a:t>
            </a:r>
            <a:br>
              <a:rPr lang="sv-SE" dirty="0"/>
            </a:br>
            <a:r>
              <a:rPr lang="sv-SE" dirty="0"/>
              <a:t>17/3</a:t>
            </a:r>
            <a:br>
              <a:rPr lang="sv-SE" dirty="0"/>
            </a:br>
            <a:r>
              <a:rPr lang="sv-SE" dirty="0"/>
              <a:t>24/3</a:t>
            </a:r>
            <a:br>
              <a:rPr lang="sv-SE" dirty="0"/>
            </a:br>
            <a:r>
              <a:rPr lang="sv-SE" dirty="0"/>
              <a:t>25/3</a:t>
            </a:r>
          </a:p>
          <a:p>
            <a:r>
              <a:rPr lang="sv-SE" dirty="0"/>
              <a:t>Vem gör vad? </a:t>
            </a:r>
            <a:br>
              <a:rPr lang="sv-SE" dirty="0"/>
            </a:br>
            <a:r>
              <a:rPr lang="sv-SE" i="1" dirty="0"/>
              <a:t>- Johanna kollar upp mat</a:t>
            </a:r>
            <a:br>
              <a:rPr lang="sv-SE" i="1" dirty="0"/>
            </a:br>
            <a:r>
              <a:rPr lang="sv-SE" i="1" dirty="0"/>
              <a:t>- Marcus kollar datum med laget – kallar till möte för föräldrar och barn för att hitta idéer till aktiviteter</a:t>
            </a:r>
            <a:br>
              <a:rPr lang="sv-SE" i="1" dirty="0"/>
            </a:br>
            <a:r>
              <a:rPr lang="sv-SE" i="1" dirty="0"/>
              <a:t>- Marcus återkopplar till Johanna</a:t>
            </a:r>
          </a:p>
          <a:p>
            <a:endParaRPr lang="sv-SE" dirty="0"/>
          </a:p>
          <a:p>
            <a:pPr lvl="1"/>
            <a:endParaRPr lang="sv-SE" dirty="0"/>
          </a:p>
          <a:p>
            <a:pPr lvl="1"/>
            <a:endParaRPr lang="sv-SE" dirty="0"/>
          </a:p>
          <a:p>
            <a:endParaRPr lang="sv-SE" dirty="0"/>
          </a:p>
          <a:p>
            <a:endParaRPr lang="sv-SE" dirty="0"/>
          </a:p>
        </p:txBody>
      </p:sp>
    </p:spTree>
    <p:extLst>
      <p:ext uri="{BB962C8B-B14F-4D97-AF65-F5344CB8AC3E}">
        <p14:creationId xmlns:p14="http://schemas.microsoft.com/office/powerpoint/2010/main" val="413978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74ACD8-C814-CEFC-4D55-F7B9F4239AC7}"/>
              </a:ext>
            </a:extLst>
          </p:cNvPr>
          <p:cNvSpPr>
            <a:spLocks noGrp="1"/>
          </p:cNvSpPr>
          <p:nvPr>
            <p:ph type="title"/>
          </p:nvPr>
        </p:nvSpPr>
        <p:spPr/>
        <p:txBody>
          <a:bodyPr/>
          <a:lstStyle/>
          <a:p>
            <a:r>
              <a:rPr lang="sv-SE" dirty="0"/>
              <a:t>Frågor och funderingar?</a:t>
            </a:r>
          </a:p>
        </p:txBody>
      </p:sp>
      <p:sp>
        <p:nvSpPr>
          <p:cNvPr id="3" name="Platshållare för text 2">
            <a:extLst>
              <a:ext uri="{FF2B5EF4-FFF2-40B4-BE49-F238E27FC236}">
                <a16:creationId xmlns:a16="http://schemas.microsoft.com/office/drawing/2014/main" id="{DE1F09C6-E8EE-6504-AB4B-994A79562359}"/>
              </a:ext>
            </a:extLst>
          </p:cNvPr>
          <p:cNvSpPr>
            <a:spLocks noGrp="1"/>
          </p:cNvSpPr>
          <p:nvPr>
            <p:ph type="body" sz="half" idx="2"/>
          </p:nvPr>
        </p:nvSpPr>
        <p:spPr>
          <a:xfrm>
            <a:off x="1154954" y="3314700"/>
            <a:ext cx="8825659" cy="3419475"/>
          </a:xfrm>
        </p:spPr>
        <p:txBody>
          <a:bodyPr>
            <a:normAutofit lnSpcReduction="10000"/>
          </a:bodyPr>
          <a:lstStyle/>
          <a:p>
            <a:pPr marL="285750" indent="-285750">
              <a:buFont typeface="Arial" panose="020B0604020202020204" pitchFamily="34" charset="0"/>
              <a:buChar char="•"/>
            </a:pPr>
            <a:r>
              <a:rPr lang="sv-SE" dirty="0">
                <a:highlight>
                  <a:srgbClr val="FFFF00"/>
                </a:highlight>
              </a:rPr>
              <a:t>Kan vi få lite mer info om vart pengarna går?</a:t>
            </a:r>
          </a:p>
          <a:p>
            <a:pPr marL="285750" indent="-285750">
              <a:buFont typeface="Arial" panose="020B0604020202020204" pitchFamily="34" charset="0"/>
              <a:buChar char="•"/>
            </a:pPr>
            <a:r>
              <a:rPr lang="sv-SE" dirty="0">
                <a:highlight>
                  <a:srgbClr val="FFFF00"/>
                </a:highlight>
              </a:rPr>
              <a:t>Johanna visade dokumentet ”Säsongsstart” – föräldrarna tyckte detta var ett bra dokument men har tyvärr inte sett det/fått det av ledarna </a:t>
            </a:r>
            <a:r>
              <a:rPr lang="sv-SE" dirty="0">
                <a:highlight>
                  <a:srgbClr val="FFFF00"/>
                </a:highlight>
                <a:sym typeface="Wingdings" panose="05000000000000000000" pitchFamily="2" charset="2"/>
              </a:rPr>
              <a:t> Viktigt att vid start ha möte med ledarna så att information om tex </a:t>
            </a:r>
            <a:r>
              <a:rPr lang="sv-SE" dirty="0" err="1">
                <a:highlight>
                  <a:srgbClr val="FFFF00"/>
                </a:highlight>
                <a:sym typeface="Wingdings" panose="05000000000000000000" pitchFamily="2" charset="2"/>
              </a:rPr>
              <a:t>friends</a:t>
            </a:r>
            <a:r>
              <a:rPr lang="sv-SE" dirty="0">
                <a:highlight>
                  <a:srgbClr val="FFFF00"/>
                </a:highlight>
                <a:sym typeface="Wingdings" panose="05000000000000000000" pitchFamily="2" charset="2"/>
              </a:rPr>
              <a:t> övningarna och sådana dokument lyfts med dem.</a:t>
            </a:r>
          </a:p>
          <a:p>
            <a:pPr marL="285750" indent="-285750">
              <a:buFont typeface="Arial" panose="020B0604020202020204" pitchFamily="34" charset="0"/>
              <a:buChar char="•"/>
            </a:pPr>
            <a:r>
              <a:rPr lang="sv-SE" dirty="0">
                <a:highlight>
                  <a:srgbClr val="FFFF00"/>
                </a:highlight>
                <a:sym typeface="Wingdings" panose="05000000000000000000" pitchFamily="2" charset="2"/>
              </a:rPr>
              <a:t>F15/16 bara en ledare med utbildning – vad gäller vid matcher och poolspel? Allt kan inte hänga på en ledare… dels delas laget upp i flera vid poolspel och dels kan den ledaren ha förhinder.</a:t>
            </a:r>
          </a:p>
          <a:p>
            <a:pPr marL="285750" indent="-285750">
              <a:buFont typeface="Arial" panose="020B0604020202020204" pitchFamily="34" charset="0"/>
              <a:buChar char="•"/>
            </a:pPr>
            <a:r>
              <a:rPr lang="sv-SE" dirty="0">
                <a:highlight>
                  <a:srgbClr val="FFFF00"/>
                </a:highlight>
                <a:sym typeface="Wingdings" panose="05000000000000000000" pitchFamily="2" charset="2"/>
              </a:rPr>
              <a:t>Upplevelse att olika städer/klubbar kör olika spelsätt och regler (ex byten, tid) Hur ska man göra? Blir en osäkerhet för </a:t>
            </a:r>
            <a:r>
              <a:rPr lang="sv-SE" dirty="0" err="1">
                <a:highlight>
                  <a:srgbClr val="FFFF00"/>
                </a:highlight>
                <a:sym typeface="Wingdings" panose="05000000000000000000" pitchFamily="2" charset="2"/>
              </a:rPr>
              <a:t>framfärallt</a:t>
            </a:r>
            <a:r>
              <a:rPr lang="sv-SE" dirty="0">
                <a:highlight>
                  <a:srgbClr val="FFFF00"/>
                </a:highlight>
                <a:sym typeface="Wingdings" panose="05000000000000000000" pitchFamily="2" charset="2"/>
              </a:rPr>
              <a:t> hjälpledare. Vart kan man läsa på och vad ska man följa?</a:t>
            </a:r>
          </a:p>
          <a:p>
            <a:endParaRPr lang="sv-SE" dirty="0"/>
          </a:p>
        </p:txBody>
      </p:sp>
    </p:spTree>
    <p:extLst>
      <p:ext uri="{BB962C8B-B14F-4D97-AF65-F5344CB8AC3E}">
        <p14:creationId xmlns:p14="http://schemas.microsoft.com/office/powerpoint/2010/main" val="3121005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styrelserum">
  <a:themeElements>
    <a:clrScheme name="Jon styrelseru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Jon styrelseru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styrelseru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1055</TotalTime>
  <Words>997</Words>
  <Application>Microsoft Office PowerPoint</Application>
  <PresentationFormat>Bredbild</PresentationFormat>
  <Paragraphs>29</Paragraphs>
  <Slides>7</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7</vt:i4>
      </vt:variant>
    </vt:vector>
  </HeadingPairs>
  <TitlesOfParts>
    <vt:vector size="14" baseType="lpstr">
      <vt:lpstr>Aptos</vt:lpstr>
      <vt:lpstr>Arial</vt:lpstr>
      <vt:lpstr>Century Gothic</vt:lpstr>
      <vt:lpstr>ProximaNova</vt:lpstr>
      <vt:lpstr>Wingdings</vt:lpstr>
      <vt:lpstr>Wingdings 3</vt:lpstr>
      <vt:lpstr>Jon styrelserum</vt:lpstr>
      <vt:lpstr>Ungdomsgruppsmöte</vt:lpstr>
      <vt:lpstr>Aktiviteter vi planerade sist</vt:lpstr>
      <vt:lpstr>Utvärdering - grön</vt:lpstr>
      <vt:lpstr>Utvärdering - blå</vt:lpstr>
      <vt:lpstr>Utvärdering - Röd</vt:lpstr>
      <vt:lpstr>Avslutning</vt:lpstr>
      <vt:lpstr>Frågor och funderingar?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Brodén Westergren</dc:creator>
  <cp:lastModifiedBy>Johanna Brodén Westergren</cp:lastModifiedBy>
  <cp:revision>7</cp:revision>
  <dcterms:created xsi:type="dcterms:W3CDTF">2024-08-27T20:18:38Z</dcterms:created>
  <dcterms:modified xsi:type="dcterms:W3CDTF">2025-03-05T12:41:42Z</dcterms:modified>
</cp:coreProperties>
</file>