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3" r:id="rId4"/>
    <p:sldId id="265" r:id="rId5"/>
    <p:sldId id="268" r:id="rId6"/>
    <p:sldId id="271" r:id="rId7"/>
    <p:sldId id="270" r:id="rId8"/>
    <p:sldId id="266" r:id="rId9"/>
    <p:sldId id="261" r:id="rId10"/>
    <p:sldId id="264" r:id="rId11"/>
    <p:sldId id="259" r:id="rId12"/>
    <p:sldId id="269" r:id="rId13"/>
    <p:sldId id="262" r:id="rId14"/>
    <p:sldId id="260" r:id="rId15"/>
    <p:sldId id="258"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2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259361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289793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026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945360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77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2898567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4278574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286253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60674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76402-1AF2-49D4-BA0C-835A8395584B}" type="datetimeFigureOut">
              <a:rPr lang="sv-SE" smtClean="0"/>
              <a:t>2026-03-30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66942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476402-1AF2-49D4-BA0C-835A8395584B}" type="datetimeFigureOut">
              <a:rPr lang="sv-SE" smtClean="0"/>
              <a:t>2026-03-30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6656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476402-1AF2-49D4-BA0C-835A8395584B}" type="datetimeFigureOut">
              <a:rPr lang="sv-SE" smtClean="0"/>
              <a:t>2026-03-30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107518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476402-1AF2-49D4-BA0C-835A8395584B}" type="datetimeFigureOut">
              <a:rPr lang="sv-SE" smtClean="0"/>
              <a:t>2026-03-30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325114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76402-1AF2-49D4-BA0C-835A8395584B}" type="datetimeFigureOut">
              <a:rPr lang="sv-SE" smtClean="0"/>
              <a:t>2026-03-30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368535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476402-1AF2-49D4-BA0C-835A8395584B}" type="datetimeFigureOut">
              <a:rPr lang="sv-SE" smtClean="0"/>
              <a:t>2026-03-30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300266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76402-1AF2-49D4-BA0C-835A8395584B}" type="datetimeFigureOut">
              <a:rPr lang="sv-SE" smtClean="0"/>
              <a:t>2026-03-30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0E550E6-FE19-4382-8DB0-A8E629994C9A}" type="slidenum">
              <a:rPr lang="sv-SE" smtClean="0"/>
              <a:t>‹#›</a:t>
            </a:fld>
            <a:endParaRPr lang="sv-SE"/>
          </a:p>
        </p:txBody>
      </p:sp>
    </p:spTree>
    <p:extLst>
      <p:ext uri="{BB962C8B-B14F-4D97-AF65-F5344CB8AC3E}">
        <p14:creationId xmlns:p14="http://schemas.microsoft.com/office/powerpoint/2010/main" val="36468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476402-1AF2-49D4-BA0C-835A8395584B}" type="datetimeFigureOut">
              <a:rPr lang="sv-SE" smtClean="0"/>
              <a:t>2026-03-30</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E550E6-FE19-4382-8DB0-A8E629994C9A}" type="slidenum">
              <a:rPr lang="sv-SE" smtClean="0"/>
              <a:t>‹#›</a:t>
            </a:fld>
            <a:endParaRPr lang="sv-SE"/>
          </a:p>
        </p:txBody>
      </p:sp>
    </p:spTree>
    <p:extLst>
      <p:ext uri="{BB962C8B-B14F-4D97-AF65-F5344CB8AC3E}">
        <p14:creationId xmlns:p14="http://schemas.microsoft.com/office/powerpoint/2010/main" val="1368742942"/>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ootball ball on the grass&#10;&#10;Description automatically generated">
            <a:extLst>
              <a:ext uri="{FF2B5EF4-FFF2-40B4-BE49-F238E27FC236}">
                <a16:creationId xmlns:a16="http://schemas.microsoft.com/office/drawing/2014/main" id="{B9B14B61-2C1F-1EDE-5E7C-C34DE17818F3}"/>
              </a:ext>
            </a:extLst>
          </p:cNvPr>
          <p:cNvPicPr>
            <a:picLocks noChangeAspect="1"/>
          </p:cNvPicPr>
          <p:nvPr/>
        </p:nvPicPr>
        <p:blipFill rotWithShape="1">
          <a:blip r:embed="rId2"/>
          <a:srcRect l="25492" r="2219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CC46C585-D833-65CA-B889-9DA81E7E4EBB}"/>
              </a:ext>
            </a:extLst>
          </p:cNvPr>
          <p:cNvSpPr>
            <a:spLocks noGrp="1"/>
          </p:cNvSpPr>
          <p:nvPr>
            <p:ph type="ctrTitle"/>
          </p:nvPr>
        </p:nvSpPr>
        <p:spPr>
          <a:xfrm>
            <a:off x="5380563" y="1678665"/>
            <a:ext cx="3887839" cy="2372168"/>
          </a:xfrm>
        </p:spPr>
        <p:txBody>
          <a:bodyPr>
            <a:normAutofit/>
          </a:bodyPr>
          <a:lstStyle/>
          <a:p>
            <a:r>
              <a:rPr lang="sv-SE" b="1" dirty="0">
                <a:solidFill>
                  <a:srgbClr val="FF0000"/>
                </a:solidFill>
              </a:rPr>
              <a:t>TSK F14/15</a:t>
            </a:r>
            <a:br>
              <a:rPr lang="sv-SE" b="1" dirty="0">
                <a:solidFill>
                  <a:srgbClr val="FF0000"/>
                </a:solidFill>
              </a:rPr>
            </a:br>
            <a:r>
              <a:rPr lang="sv-SE" b="1" dirty="0">
                <a:solidFill>
                  <a:srgbClr val="FF0000"/>
                </a:solidFill>
              </a:rPr>
              <a:t>2026</a:t>
            </a:r>
          </a:p>
        </p:txBody>
      </p:sp>
    </p:spTree>
    <p:extLst>
      <p:ext uri="{BB962C8B-B14F-4D97-AF65-F5344CB8AC3E}">
        <p14:creationId xmlns:p14="http://schemas.microsoft.com/office/powerpoint/2010/main" val="248249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025A7-E1A0-4A9B-8619-F3D0085E0AC8}"/>
              </a:ext>
            </a:extLst>
          </p:cNvPr>
          <p:cNvSpPr>
            <a:spLocks noGrp="1"/>
          </p:cNvSpPr>
          <p:nvPr>
            <p:ph type="title"/>
          </p:nvPr>
        </p:nvSpPr>
        <p:spPr/>
        <p:txBody>
          <a:bodyPr/>
          <a:lstStyle/>
          <a:p>
            <a:r>
              <a:rPr lang="sv-SE" b="1" dirty="0">
                <a:solidFill>
                  <a:schemeClr val="accent6">
                    <a:lumMod val="10000"/>
                  </a:schemeClr>
                </a:solidFill>
              </a:rPr>
              <a:t>Ex: Säsongsplanering</a:t>
            </a:r>
          </a:p>
        </p:txBody>
      </p:sp>
      <p:pic>
        <p:nvPicPr>
          <p:cNvPr id="4" name="Platshållare för innehåll 3">
            <a:extLst>
              <a:ext uri="{FF2B5EF4-FFF2-40B4-BE49-F238E27FC236}">
                <a16:creationId xmlns:a16="http://schemas.microsoft.com/office/drawing/2014/main" id="{4D497666-9EEB-4461-8EE9-F13017F984C1}"/>
              </a:ext>
            </a:extLst>
          </p:cNvPr>
          <p:cNvPicPr>
            <a:picLocks noGrp="1" noChangeAspect="1"/>
          </p:cNvPicPr>
          <p:nvPr>
            <p:ph idx="1"/>
          </p:nvPr>
        </p:nvPicPr>
        <p:blipFill>
          <a:blip r:embed="rId2"/>
          <a:stretch>
            <a:fillRect/>
          </a:stretch>
        </p:blipFill>
        <p:spPr>
          <a:xfrm>
            <a:off x="677690" y="1930400"/>
            <a:ext cx="8596312" cy="3479272"/>
          </a:xfrm>
          <a:prstGeom prst="rect">
            <a:avLst/>
          </a:prstGeom>
        </p:spPr>
      </p:pic>
    </p:spTree>
    <p:extLst>
      <p:ext uri="{BB962C8B-B14F-4D97-AF65-F5344CB8AC3E}">
        <p14:creationId xmlns:p14="http://schemas.microsoft.com/office/powerpoint/2010/main" val="274273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group of girls in red uniforms&#10;&#10;Description automatically generated">
            <a:extLst>
              <a:ext uri="{FF2B5EF4-FFF2-40B4-BE49-F238E27FC236}">
                <a16:creationId xmlns:a16="http://schemas.microsoft.com/office/drawing/2014/main" id="{82CC4CA0-78A9-0B13-642F-B597FBF0E28A}"/>
              </a:ext>
            </a:extLst>
          </p:cNvPr>
          <p:cNvPicPr>
            <a:picLocks noChangeAspect="1"/>
          </p:cNvPicPr>
          <p:nvPr/>
        </p:nvPicPr>
        <p:blipFill rotWithShape="1">
          <a:blip r:embed="rId2"/>
          <a:srcRect l="25103" r="30422"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8289FDE-EA15-41A7-59E2-70BA1E8DA7AC}"/>
              </a:ext>
            </a:extLst>
          </p:cNvPr>
          <p:cNvSpPr>
            <a:spLocks noGrp="1"/>
          </p:cNvSpPr>
          <p:nvPr>
            <p:ph type="title"/>
          </p:nvPr>
        </p:nvSpPr>
        <p:spPr>
          <a:xfrm>
            <a:off x="677333" y="609600"/>
            <a:ext cx="3851123" cy="1320800"/>
          </a:xfrm>
        </p:spPr>
        <p:txBody>
          <a:bodyPr>
            <a:normAutofit/>
          </a:bodyPr>
          <a:lstStyle/>
          <a:p>
            <a:r>
              <a:rPr lang="sv-SE" b="1" dirty="0">
                <a:solidFill>
                  <a:schemeClr val="tx2">
                    <a:lumMod val="10000"/>
                  </a:schemeClr>
                </a:solidFill>
              </a:rPr>
              <a:t>Matcher</a:t>
            </a:r>
          </a:p>
        </p:txBody>
      </p:sp>
      <p:sp>
        <p:nvSpPr>
          <p:cNvPr id="3" name="Content Placeholder 2">
            <a:extLst>
              <a:ext uri="{FF2B5EF4-FFF2-40B4-BE49-F238E27FC236}">
                <a16:creationId xmlns:a16="http://schemas.microsoft.com/office/drawing/2014/main" id="{B37B1CC7-FE7F-E888-45F7-7A47A0845CD3}"/>
              </a:ext>
            </a:extLst>
          </p:cNvPr>
          <p:cNvSpPr>
            <a:spLocks noGrp="1"/>
          </p:cNvSpPr>
          <p:nvPr>
            <p:ph idx="1"/>
          </p:nvPr>
        </p:nvSpPr>
        <p:spPr>
          <a:xfrm>
            <a:off x="548033" y="1649480"/>
            <a:ext cx="3851122" cy="3880773"/>
          </a:xfrm>
        </p:spPr>
        <p:txBody>
          <a:bodyPr>
            <a:normAutofit fontScale="77500" lnSpcReduction="20000"/>
          </a:bodyPr>
          <a:lstStyle/>
          <a:p>
            <a:r>
              <a:rPr lang="sv-SE" sz="1600" dirty="0">
                <a:solidFill>
                  <a:schemeClr val="accent6">
                    <a:lumMod val="10000"/>
                  </a:schemeClr>
                </a:solidFill>
              </a:rPr>
              <a:t>Seriespel 7 v 7 </a:t>
            </a:r>
            <a:br>
              <a:rPr lang="sv-SE" sz="1600" dirty="0">
                <a:solidFill>
                  <a:schemeClr val="accent6">
                    <a:lumMod val="10000"/>
                  </a:schemeClr>
                </a:solidFill>
              </a:rPr>
            </a:br>
            <a:r>
              <a:rPr lang="sv-SE" sz="1600" dirty="0">
                <a:solidFill>
                  <a:schemeClr val="accent6">
                    <a:lumMod val="10000"/>
                  </a:schemeClr>
                </a:solidFill>
              </a:rPr>
              <a:t>3 lag – nivå 2</a:t>
            </a:r>
            <a:br>
              <a:rPr lang="sv-SE" sz="1600" dirty="0">
                <a:solidFill>
                  <a:schemeClr val="accent6">
                    <a:lumMod val="10000"/>
                  </a:schemeClr>
                </a:solidFill>
              </a:rPr>
            </a:br>
            <a:r>
              <a:rPr lang="sv-SE" sz="1600" dirty="0">
                <a:solidFill>
                  <a:schemeClr val="accent6">
                    <a:lumMod val="10000"/>
                  </a:schemeClr>
                </a:solidFill>
              </a:rPr>
              <a:t>Nytt upplägg 2026</a:t>
            </a:r>
            <a:br>
              <a:rPr lang="sv-SE" sz="1600" dirty="0">
                <a:solidFill>
                  <a:schemeClr val="accent6">
                    <a:lumMod val="10000"/>
                  </a:schemeClr>
                </a:solidFill>
              </a:rPr>
            </a:br>
            <a:endParaRPr lang="sv-SE" sz="1600" dirty="0">
              <a:solidFill>
                <a:schemeClr val="accent6">
                  <a:lumMod val="10000"/>
                </a:schemeClr>
              </a:solidFill>
            </a:endParaRPr>
          </a:p>
          <a:p>
            <a:r>
              <a:rPr lang="sv-SE" sz="1600" dirty="0">
                <a:solidFill>
                  <a:schemeClr val="accent6">
                    <a:lumMod val="10000"/>
                  </a:schemeClr>
                </a:solidFill>
              </a:rPr>
              <a:t>Uttagning</a:t>
            </a:r>
            <a:br>
              <a:rPr lang="sv-SE" sz="1600" dirty="0">
                <a:solidFill>
                  <a:schemeClr val="accent6">
                    <a:lumMod val="10000"/>
                  </a:schemeClr>
                </a:solidFill>
              </a:rPr>
            </a:br>
            <a:r>
              <a:rPr lang="sv-SE" sz="1600" dirty="0">
                <a:solidFill>
                  <a:schemeClr val="accent6">
                    <a:lumMod val="10000"/>
                  </a:schemeClr>
                </a:solidFill>
              </a:rPr>
              <a:t>- Träna för att spela</a:t>
            </a:r>
            <a:br>
              <a:rPr lang="sv-SE" sz="1600" dirty="0">
                <a:solidFill>
                  <a:schemeClr val="accent6">
                    <a:lumMod val="10000"/>
                  </a:schemeClr>
                </a:solidFill>
              </a:rPr>
            </a:br>
            <a:r>
              <a:rPr lang="sv-SE" sz="1600" dirty="0">
                <a:solidFill>
                  <a:schemeClr val="accent6">
                    <a:lumMod val="10000"/>
                  </a:schemeClr>
                </a:solidFill>
              </a:rPr>
              <a:t>- Spelsätt/positioner</a:t>
            </a:r>
            <a:br>
              <a:rPr lang="sv-SE" sz="1600" dirty="0">
                <a:solidFill>
                  <a:schemeClr val="accent6">
                    <a:lumMod val="10000"/>
                  </a:schemeClr>
                </a:solidFill>
              </a:rPr>
            </a:br>
            <a:r>
              <a:rPr lang="sv-SE" sz="1600" dirty="0">
                <a:solidFill>
                  <a:schemeClr val="accent6">
                    <a:lumMod val="10000"/>
                  </a:schemeClr>
                </a:solidFill>
              </a:rPr>
              <a:t>- Spelare stannar i samma position 2-3 matcher i rad för att få komma in rollen och kunna få feedback kopplad till positionen och vad som sker.</a:t>
            </a:r>
          </a:p>
          <a:p>
            <a:pPr marL="0" indent="0">
              <a:buNone/>
            </a:pPr>
            <a:endParaRPr lang="sv-SE" sz="1600" dirty="0">
              <a:solidFill>
                <a:schemeClr val="tx2">
                  <a:lumMod val="10000"/>
                </a:schemeClr>
              </a:solidFill>
            </a:endParaRPr>
          </a:p>
          <a:p>
            <a:r>
              <a:rPr lang="sv-SE" sz="1600" dirty="0">
                <a:solidFill>
                  <a:schemeClr val="tx2">
                    <a:lumMod val="10000"/>
                  </a:schemeClr>
                </a:solidFill>
              </a:rPr>
              <a:t>Samling 45 min innan match</a:t>
            </a:r>
            <a:br>
              <a:rPr lang="sv-SE" sz="1600" dirty="0">
                <a:solidFill>
                  <a:schemeClr val="tx2">
                    <a:lumMod val="10000"/>
                  </a:schemeClr>
                </a:solidFill>
              </a:rPr>
            </a:br>
            <a:r>
              <a:rPr lang="sv-SE" sz="1600" dirty="0">
                <a:solidFill>
                  <a:schemeClr val="tx2">
                    <a:lumMod val="10000"/>
                  </a:schemeClr>
                </a:solidFill>
              </a:rPr>
              <a:t>Ombyte gemensamt</a:t>
            </a:r>
            <a:br>
              <a:rPr lang="sv-SE" sz="1600" dirty="0">
                <a:solidFill>
                  <a:schemeClr val="tx2">
                    <a:lumMod val="10000"/>
                  </a:schemeClr>
                </a:solidFill>
              </a:rPr>
            </a:br>
            <a:r>
              <a:rPr lang="sv-SE" sz="1600" dirty="0">
                <a:solidFill>
                  <a:schemeClr val="tx2">
                    <a:lumMod val="10000"/>
                  </a:schemeClr>
                </a:solidFill>
              </a:rPr>
              <a:t>Skjuts/samåkning</a:t>
            </a:r>
          </a:p>
          <a:p>
            <a:endParaRPr lang="sv-SE" sz="1600" dirty="0">
              <a:solidFill>
                <a:schemeClr val="tx2">
                  <a:lumMod val="10000"/>
                </a:schemeClr>
              </a:solidFill>
            </a:endParaRPr>
          </a:p>
          <a:p>
            <a:r>
              <a:rPr lang="sv-SE" sz="1600" dirty="0">
                <a:solidFill>
                  <a:schemeClr val="tx2">
                    <a:lumMod val="10000"/>
                  </a:schemeClr>
                </a:solidFill>
              </a:rPr>
              <a:t>Match-etikett</a:t>
            </a:r>
          </a:p>
          <a:p>
            <a:endParaRPr lang="sv-SE" sz="1600" dirty="0">
              <a:solidFill>
                <a:schemeClr val="tx2">
                  <a:lumMod val="10000"/>
                </a:schemeClr>
              </a:solidFill>
            </a:endParaRPr>
          </a:p>
          <a:p>
            <a:r>
              <a:rPr lang="sv-SE" sz="1600" dirty="0">
                <a:solidFill>
                  <a:schemeClr val="tx2">
                    <a:lumMod val="10000"/>
                  </a:schemeClr>
                </a:solidFill>
              </a:rPr>
              <a:t>Matchvärdar</a:t>
            </a:r>
          </a:p>
        </p:txBody>
      </p:sp>
      <p:cxnSp>
        <p:nvCxnSpPr>
          <p:cNvPr id="7" name="Straight Connector 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73506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7841B-D91C-24A0-9F4E-8BBCC41F3897}"/>
            </a:ext>
          </a:extLst>
        </p:cNvPr>
        <p:cNvGrpSpPr/>
        <p:nvPr/>
      </p:nvGrpSpPr>
      <p:grpSpPr>
        <a:xfrm>
          <a:off x="0" y="0"/>
          <a:ext cx="0" cy="0"/>
          <a:chOff x="0" y="0"/>
          <a:chExt cx="0" cy="0"/>
        </a:xfrm>
      </p:grpSpPr>
      <p:pic>
        <p:nvPicPr>
          <p:cNvPr id="5" name="Picture 4" descr="A group of girls in red uniforms&#10;&#10;Description automatically generated">
            <a:extLst>
              <a:ext uri="{FF2B5EF4-FFF2-40B4-BE49-F238E27FC236}">
                <a16:creationId xmlns:a16="http://schemas.microsoft.com/office/drawing/2014/main" id="{9BAB0B4C-D59C-951A-CAFB-0949CAA7FAB1}"/>
              </a:ext>
            </a:extLst>
          </p:cNvPr>
          <p:cNvPicPr>
            <a:picLocks noChangeAspect="1"/>
          </p:cNvPicPr>
          <p:nvPr/>
        </p:nvPicPr>
        <p:blipFill rotWithShape="1">
          <a:blip r:embed="rId2"/>
          <a:srcRect l="25103" r="30422"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98B77D0-08C1-934E-E461-A591D9B5A73C}"/>
              </a:ext>
            </a:extLst>
          </p:cNvPr>
          <p:cNvSpPr>
            <a:spLocks noGrp="1"/>
          </p:cNvSpPr>
          <p:nvPr>
            <p:ph type="title"/>
          </p:nvPr>
        </p:nvSpPr>
        <p:spPr>
          <a:xfrm>
            <a:off x="677333" y="609600"/>
            <a:ext cx="3851123" cy="754185"/>
          </a:xfrm>
        </p:spPr>
        <p:txBody>
          <a:bodyPr>
            <a:normAutofit fontScale="90000"/>
          </a:bodyPr>
          <a:lstStyle/>
          <a:p>
            <a:r>
              <a:rPr lang="sv-SE" b="1" dirty="0">
                <a:solidFill>
                  <a:schemeClr val="tx2">
                    <a:lumMod val="10000"/>
                  </a:schemeClr>
                </a:solidFill>
              </a:rPr>
              <a:t>Prel. matchdatum</a:t>
            </a:r>
            <a:br>
              <a:rPr lang="sv-SE" b="1" dirty="0">
                <a:solidFill>
                  <a:schemeClr val="tx2">
                    <a:lumMod val="10000"/>
                  </a:schemeClr>
                </a:solidFill>
              </a:rPr>
            </a:br>
            <a:r>
              <a:rPr lang="sv-SE" b="1" dirty="0">
                <a:solidFill>
                  <a:schemeClr val="tx2">
                    <a:lumMod val="10000"/>
                  </a:schemeClr>
                </a:solidFill>
              </a:rPr>
              <a:t>v17-v24</a:t>
            </a:r>
          </a:p>
        </p:txBody>
      </p:sp>
      <p:sp>
        <p:nvSpPr>
          <p:cNvPr id="3" name="Content Placeholder 2">
            <a:extLst>
              <a:ext uri="{FF2B5EF4-FFF2-40B4-BE49-F238E27FC236}">
                <a16:creationId xmlns:a16="http://schemas.microsoft.com/office/drawing/2014/main" id="{48CAB4C0-C5D4-A4E2-1178-C3779ABD11B8}"/>
              </a:ext>
            </a:extLst>
          </p:cNvPr>
          <p:cNvSpPr>
            <a:spLocks noGrp="1"/>
          </p:cNvSpPr>
          <p:nvPr>
            <p:ph idx="1"/>
          </p:nvPr>
        </p:nvSpPr>
        <p:spPr>
          <a:xfrm>
            <a:off x="548033" y="1649480"/>
            <a:ext cx="4763558" cy="3880773"/>
          </a:xfrm>
        </p:spPr>
        <p:txBody>
          <a:bodyPr vert="horz" lIns="91440" tIns="45720" rIns="91440" bIns="45720" rtlCol="0" anchor="t">
            <a:normAutofit fontScale="77500" lnSpcReduction="20000"/>
          </a:bodyPr>
          <a:lstStyle/>
          <a:p>
            <a:pPr marL="0" indent="0">
              <a:buNone/>
            </a:pPr>
            <a:br>
              <a:rPr lang="sv-SE" sz="1600" dirty="0">
                <a:solidFill>
                  <a:schemeClr val="accent6">
                    <a:lumMod val="10000"/>
                  </a:schemeClr>
                </a:solidFill>
              </a:rPr>
            </a:br>
            <a:r>
              <a:rPr lang="sv-SE" sz="1600" dirty="0">
                <a:solidFill>
                  <a:schemeClr val="accent6">
                    <a:lumMod val="10000"/>
                  </a:schemeClr>
                </a:solidFill>
              </a:rPr>
              <a:t>Exakta tider ej satta för alla matcher ännu.</a:t>
            </a:r>
            <a:br>
              <a:rPr lang="sv-SE" sz="1600" dirty="0">
                <a:solidFill>
                  <a:schemeClr val="accent6">
                    <a:lumMod val="10000"/>
                  </a:schemeClr>
                </a:solidFill>
              </a:rPr>
            </a:br>
            <a:r>
              <a:rPr lang="sv-SE" sz="1600" dirty="0">
                <a:solidFill>
                  <a:schemeClr val="accent6">
                    <a:lumMod val="10000"/>
                  </a:schemeClr>
                </a:solidFill>
              </a:rPr>
              <a:t>Tider/datum kan komma att ändras, se alltid kallelse/laget.se</a:t>
            </a:r>
            <a:br>
              <a:rPr lang="sv-SE" sz="1600" dirty="0">
                <a:solidFill>
                  <a:schemeClr val="accent6">
                    <a:lumMod val="10000"/>
                  </a:schemeClr>
                </a:solidFill>
              </a:rPr>
            </a:br>
            <a:br>
              <a:rPr lang="sv-SE" sz="1600" dirty="0"/>
            </a:br>
            <a:r>
              <a:rPr lang="sv-SE" sz="1600" dirty="0">
                <a:solidFill>
                  <a:schemeClr val="accent6">
                    <a:lumMod val="10000"/>
                  </a:schemeClr>
                </a:solidFill>
              </a:rPr>
              <a:t>F14: 	26 april		F15:	25/26 april</a:t>
            </a:r>
            <a:br>
              <a:rPr lang="sv-SE" sz="1600" dirty="0">
                <a:solidFill>
                  <a:schemeClr val="accent6">
                    <a:lumMod val="10000"/>
                  </a:schemeClr>
                </a:solidFill>
              </a:rPr>
            </a:br>
            <a:r>
              <a:rPr lang="sv-SE" sz="1600" dirty="0">
                <a:solidFill>
                  <a:schemeClr val="accent6">
                    <a:lumMod val="10000"/>
                  </a:schemeClr>
                </a:solidFill>
              </a:rPr>
              <a:t>	3 maj				3 maj	</a:t>
            </a:r>
            <a:br>
              <a:rPr lang="sv-SE" sz="1600" dirty="0">
                <a:solidFill>
                  <a:schemeClr val="accent6">
                    <a:lumMod val="10000"/>
                  </a:schemeClr>
                </a:solidFill>
              </a:rPr>
            </a:br>
            <a:r>
              <a:rPr lang="sv-SE" sz="1600" dirty="0">
                <a:solidFill>
                  <a:schemeClr val="accent6">
                    <a:lumMod val="10000"/>
                  </a:schemeClr>
                </a:solidFill>
              </a:rPr>
              <a:t>	10 maj			10 maj</a:t>
            </a:r>
            <a:br>
              <a:rPr lang="sv-SE" sz="1600" dirty="0">
                <a:solidFill>
                  <a:schemeClr val="accent6">
                    <a:lumMod val="10000"/>
                  </a:schemeClr>
                </a:solidFill>
              </a:rPr>
            </a:br>
            <a:r>
              <a:rPr lang="sv-SE" sz="1600" dirty="0">
                <a:solidFill>
                  <a:schemeClr val="accent6">
                    <a:lumMod val="10000"/>
                  </a:schemeClr>
                </a:solidFill>
              </a:rPr>
              <a:t>	17 maj			16/17 maj</a:t>
            </a:r>
            <a:br>
              <a:rPr lang="sv-SE" sz="1600" dirty="0">
                <a:solidFill>
                  <a:schemeClr val="accent6">
                    <a:lumMod val="10000"/>
                  </a:schemeClr>
                </a:solidFill>
              </a:rPr>
            </a:br>
            <a:r>
              <a:rPr lang="sv-SE" sz="1600" dirty="0">
                <a:solidFill>
                  <a:schemeClr val="accent6">
                    <a:lumMod val="10000"/>
                  </a:schemeClr>
                </a:solidFill>
              </a:rPr>
              <a:t>	24 maj			23 maj</a:t>
            </a:r>
            <a:br>
              <a:rPr lang="sv-SE" sz="1600" dirty="0">
                <a:solidFill>
                  <a:schemeClr val="accent6">
                    <a:lumMod val="10000"/>
                  </a:schemeClr>
                </a:solidFill>
              </a:rPr>
            </a:br>
            <a:r>
              <a:rPr lang="sv-SE" sz="1600" dirty="0">
                <a:solidFill>
                  <a:schemeClr val="accent6">
                    <a:lumMod val="10000"/>
                  </a:schemeClr>
                </a:solidFill>
              </a:rPr>
              <a:t>	30 maj			31 maj</a:t>
            </a:r>
            <a:br>
              <a:rPr lang="sv-SE" sz="1600" dirty="0">
                <a:solidFill>
                  <a:schemeClr val="accent6">
                    <a:lumMod val="10000"/>
                  </a:schemeClr>
                </a:solidFill>
              </a:rPr>
            </a:br>
            <a:r>
              <a:rPr lang="sv-SE" sz="1600" dirty="0">
                <a:solidFill>
                  <a:schemeClr val="accent6">
                    <a:lumMod val="10000"/>
                  </a:schemeClr>
                </a:solidFill>
              </a:rPr>
              <a:t>	7 juni				7 juni</a:t>
            </a:r>
            <a:br>
              <a:rPr lang="sv-SE" sz="1600" dirty="0">
                <a:solidFill>
                  <a:schemeClr val="accent6">
                    <a:lumMod val="10000"/>
                  </a:schemeClr>
                </a:solidFill>
              </a:rPr>
            </a:br>
            <a:r>
              <a:rPr lang="sv-SE" sz="1600" dirty="0">
                <a:solidFill>
                  <a:schemeClr val="accent6">
                    <a:lumMod val="10000"/>
                  </a:schemeClr>
                </a:solidFill>
              </a:rPr>
              <a:t>	14 juni			14 juni</a:t>
            </a:r>
          </a:p>
          <a:p>
            <a:pPr marL="0" indent="0">
              <a:buNone/>
            </a:pPr>
            <a:br>
              <a:rPr lang="sv-SE" sz="1600" dirty="0">
                <a:solidFill>
                  <a:schemeClr val="accent6">
                    <a:lumMod val="10000"/>
                  </a:schemeClr>
                </a:solidFill>
              </a:rPr>
            </a:br>
            <a:br>
              <a:rPr lang="sv-SE" sz="1600" dirty="0">
                <a:solidFill>
                  <a:schemeClr val="accent6">
                    <a:lumMod val="10000"/>
                  </a:schemeClr>
                </a:solidFill>
              </a:rPr>
            </a:br>
            <a:endParaRPr lang="sv-SE" sz="1600" dirty="0">
              <a:solidFill>
                <a:schemeClr val="accent6">
                  <a:lumMod val="10000"/>
                </a:schemeClr>
              </a:solidFill>
            </a:endParaRPr>
          </a:p>
          <a:p>
            <a:pPr marL="0" indent="0">
              <a:buNone/>
            </a:pPr>
            <a:r>
              <a:rPr lang="sv-SE" sz="1600" b="1" dirty="0">
                <a:solidFill>
                  <a:schemeClr val="accent6">
                    <a:lumMod val="10000"/>
                  </a:schemeClr>
                </a:solidFill>
              </a:rPr>
              <a:t>Exempel på Motståndarlag:</a:t>
            </a:r>
            <a:br>
              <a:rPr lang="sv-SE" sz="1600" dirty="0">
                <a:solidFill>
                  <a:schemeClr val="accent6">
                    <a:lumMod val="10000"/>
                  </a:schemeClr>
                </a:solidFill>
              </a:rPr>
            </a:br>
            <a:br>
              <a:rPr lang="sv-SE" sz="1600" dirty="0"/>
            </a:br>
            <a:r>
              <a:rPr lang="sv-SE" sz="1600" dirty="0">
                <a:solidFill>
                  <a:schemeClr val="accent6">
                    <a:lumMod val="10000"/>
                  </a:schemeClr>
                </a:solidFill>
              </a:rPr>
              <a:t>F14: Egnahem, </a:t>
            </a:r>
            <a:r>
              <a:rPr lang="sv-SE" sz="1600" dirty="0" err="1">
                <a:solidFill>
                  <a:schemeClr val="accent6">
                    <a:lumMod val="10000"/>
                  </a:schemeClr>
                </a:solidFill>
              </a:rPr>
              <a:t>Ölmstad</a:t>
            </a:r>
            <a:r>
              <a:rPr lang="sv-SE" sz="1600" dirty="0">
                <a:solidFill>
                  <a:schemeClr val="accent6">
                    <a:lumMod val="10000"/>
                  </a:schemeClr>
                </a:solidFill>
              </a:rPr>
              <a:t>, Habo, NGIS, Hallby, Ekhagen.</a:t>
            </a:r>
            <a:br>
              <a:rPr lang="sv-SE" sz="1600" dirty="0">
                <a:solidFill>
                  <a:schemeClr val="accent6">
                    <a:lumMod val="10000"/>
                  </a:schemeClr>
                </a:solidFill>
              </a:rPr>
            </a:br>
            <a:endParaRPr lang="sv-SE" sz="1600" dirty="0">
              <a:solidFill>
                <a:schemeClr val="accent6">
                  <a:lumMod val="10000"/>
                </a:schemeClr>
              </a:solidFill>
            </a:endParaRPr>
          </a:p>
          <a:p>
            <a:pPr marL="0" indent="0">
              <a:buNone/>
            </a:pPr>
            <a:r>
              <a:rPr lang="sv-SE" sz="1600" dirty="0">
                <a:solidFill>
                  <a:schemeClr val="accent6">
                    <a:lumMod val="10000"/>
                  </a:schemeClr>
                </a:solidFill>
              </a:rPr>
              <a:t>F15: Mariebo, Bankeryd, NGIS, Haga, Lekeryd-Svarttorp, Habo, Månsarp, Waggeryd, Tenhult.</a:t>
            </a:r>
            <a:br>
              <a:rPr lang="sv-SE" sz="1600" dirty="0">
                <a:solidFill>
                  <a:schemeClr val="accent6">
                    <a:lumMod val="10000"/>
                  </a:schemeClr>
                </a:solidFill>
              </a:rPr>
            </a:br>
            <a:endParaRPr lang="sv-SE" sz="1600" dirty="0">
              <a:solidFill>
                <a:schemeClr val="accent6">
                  <a:lumMod val="10000"/>
                </a:schemeClr>
              </a:solidFill>
            </a:endParaRPr>
          </a:p>
        </p:txBody>
      </p:sp>
    </p:spTree>
    <p:extLst>
      <p:ext uri="{BB962C8B-B14F-4D97-AF65-F5344CB8AC3E}">
        <p14:creationId xmlns:p14="http://schemas.microsoft.com/office/powerpoint/2010/main" val="52561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0597B6-6083-4DF3-BC68-ABEA6620CF6A}"/>
              </a:ext>
            </a:extLst>
          </p:cNvPr>
          <p:cNvSpPr>
            <a:spLocks noGrp="1"/>
          </p:cNvSpPr>
          <p:nvPr>
            <p:ph type="title"/>
          </p:nvPr>
        </p:nvSpPr>
        <p:spPr/>
        <p:txBody>
          <a:bodyPr/>
          <a:lstStyle/>
          <a:p>
            <a:r>
              <a:rPr lang="sv-SE" b="1" dirty="0">
                <a:solidFill>
                  <a:schemeClr val="accent6">
                    <a:lumMod val="10000"/>
                  </a:schemeClr>
                </a:solidFill>
              </a:rPr>
              <a:t>Kommunikation</a:t>
            </a:r>
          </a:p>
        </p:txBody>
      </p:sp>
      <p:sp>
        <p:nvSpPr>
          <p:cNvPr id="3" name="Platshållare för innehåll 2">
            <a:extLst>
              <a:ext uri="{FF2B5EF4-FFF2-40B4-BE49-F238E27FC236}">
                <a16:creationId xmlns:a16="http://schemas.microsoft.com/office/drawing/2014/main" id="{72B1828D-4618-4F73-A6CF-B0B6579C029D}"/>
              </a:ext>
            </a:extLst>
          </p:cNvPr>
          <p:cNvSpPr>
            <a:spLocks noGrp="1"/>
          </p:cNvSpPr>
          <p:nvPr>
            <p:ph idx="1"/>
          </p:nvPr>
        </p:nvSpPr>
        <p:spPr/>
        <p:txBody>
          <a:bodyPr/>
          <a:lstStyle/>
          <a:p>
            <a:r>
              <a:rPr lang="sv-SE" sz="1800" dirty="0">
                <a:solidFill>
                  <a:schemeClr val="tx2">
                    <a:lumMod val="10000"/>
                  </a:schemeClr>
                </a:solidFill>
              </a:rPr>
              <a:t>Laget.se</a:t>
            </a:r>
            <a:br>
              <a:rPr lang="sv-SE" sz="1800" dirty="0">
                <a:solidFill>
                  <a:schemeClr val="tx2">
                    <a:lumMod val="10000"/>
                  </a:schemeClr>
                </a:solidFill>
              </a:rPr>
            </a:br>
            <a:r>
              <a:rPr lang="sv-SE" sz="1800" dirty="0">
                <a:solidFill>
                  <a:schemeClr val="tx2">
                    <a:lumMod val="10000"/>
                  </a:schemeClr>
                </a:solidFill>
              </a:rPr>
              <a:t>- Anmälan till träning &amp; match/evenemang.</a:t>
            </a:r>
          </a:p>
          <a:p>
            <a:r>
              <a:rPr lang="sv-SE" dirty="0" err="1">
                <a:solidFill>
                  <a:schemeClr val="tx2">
                    <a:lumMod val="10000"/>
                  </a:schemeClr>
                </a:solidFill>
              </a:rPr>
              <a:t>Whatsapp</a:t>
            </a:r>
            <a:br>
              <a:rPr lang="sv-SE" dirty="0">
                <a:solidFill>
                  <a:schemeClr val="tx2">
                    <a:lumMod val="10000"/>
                  </a:schemeClr>
                </a:solidFill>
              </a:rPr>
            </a:br>
            <a:r>
              <a:rPr lang="sv-SE" dirty="0">
                <a:solidFill>
                  <a:schemeClr val="tx2">
                    <a:lumMod val="10000"/>
                  </a:schemeClr>
                </a:solidFill>
              </a:rPr>
              <a:t>- Snabb kommunikation</a:t>
            </a:r>
          </a:p>
          <a:p>
            <a:r>
              <a:rPr lang="sv-SE" sz="1800" dirty="0" err="1">
                <a:solidFill>
                  <a:schemeClr val="tx2">
                    <a:lumMod val="10000"/>
                  </a:schemeClr>
                </a:solidFill>
              </a:rPr>
              <a:t>Instagram</a:t>
            </a:r>
            <a:br>
              <a:rPr lang="sv-SE" sz="1800" dirty="0">
                <a:solidFill>
                  <a:schemeClr val="tx2">
                    <a:lumMod val="10000"/>
                  </a:schemeClr>
                </a:solidFill>
              </a:rPr>
            </a:br>
            <a:r>
              <a:rPr lang="sv-SE" sz="1800" dirty="0">
                <a:solidFill>
                  <a:schemeClr val="tx2">
                    <a:lumMod val="10000"/>
                  </a:schemeClr>
                </a:solidFill>
              </a:rPr>
              <a:t>- Följa lagen</a:t>
            </a:r>
          </a:p>
        </p:txBody>
      </p:sp>
    </p:spTree>
    <p:extLst>
      <p:ext uri="{BB962C8B-B14F-4D97-AF65-F5344CB8AC3E}">
        <p14:creationId xmlns:p14="http://schemas.microsoft.com/office/powerpoint/2010/main" val="359093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D0C2-788A-932B-37D8-A758C6483B52}"/>
              </a:ext>
            </a:extLst>
          </p:cNvPr>
          <p:cNvSpPr>
            <a:spLocks noGrp="1"/>
          </p:cNvSpPr>
          <p:nvPr>
            <p:ph type="title"/>
          </p:nvPr>
        </p:nvSpPr>
        <p:spPr/>
        <p:txBody>
          <a:bodyPr/>
          <a:lstStyle/>
          <a:p>
            <a:r>
              <a:rPr lang="sv-SE" b="1" dirty="0">
                <a:solidFill>
                  <a:schemeClr val="tx2">
                    <a:lumMod val="10000"/>
                  </a:schemeClr>
                </a:solidFill>
              </a:rPr>
              <a:t>Föräldragrupp/lagförälder</a:t>
            </a:r>
          </a:p>
        </p:txBody>
      </p:sp>
      <p:sp>
        <p:nvSpPr>
          <p:cNvPr id="7" name="Content Placeholder 6">
            <a:extLst>
              <a:ext uri="{FF2B5EF4-FFF2-40B4-BE49-F238E27FC236}">
                <a16:creationId xmlns:a16="http://schemas.microsoft.com/office/drawing/2014/main" id="{E1D24EC8-7E17-C533-FA66-FB5BC36537E4}"/>
              </a:ext>
            </a:extLst>
          </p:cNvPr>
          <p:cNvSpPr>
            <a:spLocks noGrp="1"/>
          </p:cNvSpPr>
          <p:nvPr>
            <p:ph idx="1"/>
          </p:nvPr>
        </p:nvSpPr>
        <p:spPr>
          <a:xfrm>
            <a:off x="794780" y="1598526"/>
            <a:ext cx="8596668" cy="3880773"/>
          </a:xfrm>
        </p:spPr>
        <p:txBody>
          <a:bodyPr>
            <a:normAutofit/>
          </a:bodyPr>
          <a:lstStyle/>
          <a:p>
            <a:pPr marL="0" indent="0">
              <a:buNone/>
            </a:pPr>
            <a:endParaRPr lang="sv-SE" sz="1600" dirty="0">
              <a:solidFill>
                <a:schemeClr val="tx2">
                  <a:lumMod val="10000"/>
                </a:schemeClr>
              </a:solidFill>
            </a:endParaRPr>
          </a:p>
          <a:p>
            <a:r>
              <a:rPr lang="sv-SE" sz="1600" dirty="0">
                <a:solidFill>
                  <a:schemeClr val="tx2">
                    <a:lumMod val="10000"/>
                  </a:schemeClr>
                </a:solidFill>
              </a:rPr>
              <a:t>Vara kontaktperson.</a:t>
            </a:r>
            <a:br>
              <a:rPr lang="sv-SE" sz="1600" dirty="0">
                <a:solidFill>
                  <a:schemeClr val="tx2">
                    <a:lumMod val="10000"/>
                  </a:schemeClr>
                </a:solidFill>
              </a:rPr>
            </a:br>
            <a:br>
              <a:rPr lang="sv-SE" sz="1600" dirty="0">
                <a:solidFill>
                  <a:schemeClr val="tx2">
                    <a:lumMod val="10000"/>
                  </a:schemeClr>
                </a:solidFill>
              </a:rPr>
            </a:br>
            <a:endParaRPr lang="sv-SE" sz="1600" dirty="0">
              <a:solidFill>
                <a:schemeClr val="tx2">
                  <a:lumMod val="10000"/>
                </a:schemeClr>
              </a:solidFill>
            </a:endParaRPr>
          </a:p>
          <a:p>
            <a:r>
              <a:rPr lang="sv-SE" sz="1600" dirty="0">
                <a:solidFill>
                  <a:schemeClr val="tx2">
                    <a:lumMod val="10000"/>
                  </a:schemeClr>
                </a:solidFill>
              </a:rPr>
              <a:t>Organisera våra lag och klubbåtaganden.</a:t>
            </a:r>
            <a:br>
              <a:rPr lang="sv-SE" sz="1600" dirty="0">
                <a:solidFill>
                  <a:schemeClr val="tx2">
                    <a:lumMod val="10000"/>
                  </a:schemeClr>
                </a:solidFill>
              </a:rPr>
            </a:br>
            <a:endParaRPr lang="sv-SE" sz="1600" dirty="0">
              <a:solidFill>
                <a:schemeClr val="tx2">
                  <a:lumMod val="10000"/>
                </a:schemeClr>
              </a:solidFill>
            </a:endParaRPr>
          </a:p>
          <a:p>
            <a:pPr marL="0" indent="0">
              <a:buNone/>
            </a:pPr>
            <a:endParaRPr lang="sv-SE" sz="1600" dirty="0">
              <a:solidFill>
                <a:schemeClr val="tx2">
                  <a:lumMod val="10000"/>
                </a:schemeClr>
              </a:solidFill>
            </a:endParaRPr>
          </a:p>
          <a:p>
            <a:r>
              <a:rPr lang="sv-SE" sz="1600" dirty="0">
                <a:solidFill>
                  <a:schemeClr val="tx2">
                    <a:lumMod val="10000"/>
                  </a:schemeClr>
                </a:solidFill>
              </a:rPr>
              <a:t>Övergripande kring försäljning till lagkassa (matcher &amp; externt)</a:t>
            </a:r>
            <a:br>
              <a:rPr lang="sv-SE" sz="1600" dirty="0">
                <a:solidFill>
                  <a:schemeClr val="tx2">
                    <a:lumMod val="10000"/>
                  </a:schemeClr>
                </a:solidFill>
              </a:rPr>
            </a:br>
            <a:r>
              <a:rPr lang="sv-SE" sz="1600" dirty="0">
                <a:solidFill>
                  <a:schemeClr val="tx2">
                    <a:lumMod val="10000"/>
                  </a:schemeClr>
                </a:solidFill>
              </a:rPr>
              <a:t>- Cuper</a:t>
            </a:r>
            <a:br>
              <a:rPr lang="sv-SE" sz="1600" dirty="0">
                <a:solidFill>
                  <a:schemeClr val="tx2">
                    <a:lumMod val="10000"/>
                  </a:schemeClr>
                </a:solidFill>
              </a:rPr>
            </a:br>
            <a:r>
              <a:rPr lang="sv-SE" sz="1600" dirty="0">
                <a:solidFill>
                  <a:schemeClr val="tx2">
                    <a:lumMod val="10000"/>
                  </a:schemeClr>
                </a:solidFill>
              </a:rPr>
              <a:t>- lagaktivitet</a:t>
            </a:r>
            <a:br>
              <a:rPr lang="sv-SE" sz="1600" dirty="0">
                <a:solidFill>
                  <a:schemeClr val="tx2">
                    <a:lumMod val="10000"/>
                  </a:schemeClr>
                </a:solidFill>
              </a:rPr>
            </a:br>
            <a:r>
              <a:rPr lang="sv-SE" sz="1600" dirty="0">
                <a:solidFill>
                  <a:schemeClr val="tx2">
                    <a:lumMod val="10000"/>
                  </a:schemeClr>
                </a:solidFill>
              </a:rPr>
              <a:t>- Sponsorhuset</a:t>
            </a:r>
          </a:p>
        </p:txBody>
      </p:sp>
    </p:spTree>
    <p:extLst>
      <p:ext uri="{BB962C8B-B14F-4D97-AF65-F5344CB8AC3E}">
        <p14:creationId xmlns:p14="http://schemas.microsoft.com/office/powerpoint/2010/main" val="275984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group of kids playing football&#10;&#10;Description automatically generated">
            <a:extLst>
              <a:ext uri="{FF2B5EF4-FFF2-40B4-BE49-F238E27FC236}">
                <a16:creationId xmlns:a16="http://schemas.microsoft.com/office/drawing/2014/main" id="{08EA7C31-3B6F-7E2B-A882-35CAA1DDB2C9}"/>
              </a:ext>
            </a:extLst>
          </p:cNvPr>
          <p:cNvPicPr>
            <a:picLocks noChangeAspect="1"/>
          </p:cNvPicPr>
          <p:nvPr/>
        </p:nvPicPr>
        <p:blipFill rotWithShape="1">
          <a:blip r:embed="rId2"/>
          <a:srcRect l="33766" r="28114"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6A9CB4F-2A9E-A77D-161D-82C6D43B2669}"/>
              </a:ext>
            </a:extLst>
          </p:cNvPr>
          <p:cNvSpPr>
            <a:spLocks noGrp="1"/>
          </p:cNvSpPr>
          <p:nvPr>
            <p:ph type="title"/>
          </p:nvPr>
        </p:nvSpPr>
        <p:spPr>
          <a:xfrm>
            <a:off x="677333" y="609600"/>
            <a:ext cx="3851123" cy="1320800"/>
          </a:xfrm>
        </p:spPr>
        <p:txBody>
          <a:bodyPr>
            <a:normAutofit/>
          </a:bodyPr>
          <a:lstStyle/>
          <a:p>
            <a:r>
              <a:rPr lang="sv-SE" b="1" dirty="0">
                <a:solidFill>
                  <a:schemeClr val="tx2">
                    <a:lumMod val="10000"/>
                  </a:schemeClr>
                </a:solidFill>
              </a:rPr>
              <a:t>Övrigt</a:t>
            </a:r>
          </a:p>
        </p:txBody>
      </p:sp>
      <p:sp>
        <p:nvSpPr>
          <p:cNvPr id="3" name="Content Placeholder 2">
            <a:extLst>
              <a:ext uri="{FF2B5EF4-FFF2-40B4-BE49-F238E27FC236}">
                <a16:creationId xmlns:a16="http://schemas.microsoft.com/office/drawing/2014/main" id="{F1B0ACA2-E7C7-2501-B94F-49E50DF7A656}"/>
              </a:ext>
            </a:extLst>
          </p:cNvPr>
          <p:cNvSpPr>
            <a:spLocks noGrp="1"/>
          </p:cNvSpPr>
          <p:nvPr>
            <p:ph idx="1"/>
          </p:nvPr>
        </p:nvSpPr>
        <p:spPr>
          <a:xfrm>
            <a:off x="415558" y="1107613"/>
            <a:ext cx="3851122" cy="3880773"/>
          </a:xfrm>
        </p:spPr>
        <p:txBody>
          <a:bodyPr>
            <a:normAutofit fontScale="25000" lnSpcReduction="20000"/>
          </a:bodyPr>
          <a:lstStyle/>
          <a:p>
            <a:r>
              <a:rPr lang="sv-SE" sz="800" dirty="0"/>
              <a:t>Premiär Hovslätts konstgräs</a:t>
            </a:r>
            <a:br>
              <a:rPr lang="sv-SE" sz="800" dirty="0"/>
            </a:br>
            <a:r>
              <a:rPr lang="sv-SE" sz="800" dirty="0"/>
              <a:t>6/4, 13/4, 20/4</a:t>
            </a:r>
            <a:br>
              <a:rPr lang="sv-SE" sz="800" dirty="0"/>
            </a:br>
            <a:r>
              <a:rPr lang="sv-SE" sz="5600" dirty="0"/>
              <a:t>–</a:t>
            </a:r>
          </a:p>
          <a:p>
            <a:r>
              <a:rPr lang="sv-SE" sz="5600" dirty="0">
                <a:solidFill>
                  <a:schemeClr val="tx2">
                    <a:lumMod val="10000"/>
                  </a:schemeClr>
                </a:solidFill>
              </a:rPr>
              <a:t>Medlemsavgift/träningsavgift</a:t>
            </a:r>
            <a:br>
              <a:rPr lang="sv-SE" sz="5600" dirty="0">
                <a:solidFill>
                  <a:schemeClr val="tx2">
                    <a:lumMod val="10000"/>
                  </a:schemeClr>
                </a:solidFill>
              </a:rPr>
            </a:br>
            <a:br>
              <a:rPr lang="sv-SE" sz="5600" dirty="0">
                <a:solidFill>
                  <a:schemeClr val="tx2">
                    <a:lumMod val="10000"/>
                  </a:schemeClr>
                </a:solidFill>
              </a:rPr>
            </a:br>
            <a:r>
              <a:rPr lang="sv-SE" sz="5600" dirty="0">
                <a:solidFill>
                  <a:schemeClr val="tx2">
                    <a:lumMod val="10000"/>
                  </a:schemeClr>
                </a:solidFill>
              </a:rPr>
              <a:t>- Skickas ut mail för val</a:t>
            </a:r>
            <a:br>
              <a:rPr lang="sv-SE" sz="5600" dirty="0">
                <a:solidFill>
                  <a:schemeClr val="tx2">
                    <a:lumMod val="10000"/>
                  </a:schemeClr>
                </a:solidFill>
              </a:rPr>
            </a:br>
            <a:r>
              <a:rPr lang="sv-SE" sz="5600" dirty="0">
                <a:solidFill>
                  <a:schemeClr val="tx2">
                    <a:lumMod val="10000"/>
                  </a:schemeClr>
                </a:solidFill>
              </a:rPr>
              <a:t>- Välj alternativ senast 14/4, sen kommer faktura.</a:t>
            </a:r>
            <a:br>
              <a:rPr lang="sv-SE" sz="5600" dirty="0">
                <a:solidFill>
                  <a:schemeClr val="tx2">
                    <a:lumMod val="10000"/>
                  </a:schemeClr>
                </a:solidFill>
              </a:rPr>
            </a:br>
            <a:r>
              <a:rPr lang="sv-SE" sz="5600" dirty="0">
                <a:solidFill>
                  <a:schemeClr val="tx2">
                    <a:lumMod val="10000"/>
                  </a:schemeClr>
                </a:solidFill>
              </a:rPr>
              <a:t>- Deadline faktura 30 april</a:t>
            </a:r>
            <a:br>
              <a:rPr lang="sv-SE" sz="5600" dirty="0">
                <a:solidFill>
                  <a:schemeClr val="tx2">
                    <a:lumMod val="10000"/>
                  </a:schemeClr>
                </a:solidFill>
              </a:rPr>
            </a:br>
            <a:br>
              <a:rPr lang="sv-SE" sz="5600" dirty="0">
                <a:solidFill>
                  <a:schemeClr val="tx2">
                    <a:lumMod val="10000"/>
                  </a:schemeClr>
                </a:solidFill>
              </a:rPr>
            </a:br>
            <a:endParaRPr lang="sv-SE" sz="5600" dirty="0">
              <a:solidFill>
                <a:schemeClr val="tx2">
                  <a:lumMod val="10000"/>
                </a:schemeClr>
              </a:solidFill>
            </a:endParaRPr>
          </a:p>
          <a:p>
            <a:r>
              <a:rPr lang="sv-SE" sz="5600" dirty="0">
                <a:solidFill>
                  <a:schemeClr val="tx2">
                    <a:lumMod val="10000"/>
                  </a:schemeClr>
                </a:solidFill>
              </a:rPr>
              <a:t>Träningskläder</a:t>
            </a:r>
            <a:br>
              <a:rPr lang="sv-SE" sz="5600" dirty="0">
                <a:solidFill>
                  <a:schemeClr val="tx2">
                    <a:lumMod val="10000"/>
                  </a:schemeClr>
                </a:solidFill>
              </a:rPr>
            </a:br>
            <a:r>
              <a:rPr lang="sv-SE" sz="5600" dirty="0">
                <a:solidFill>
                  <a:schemeClr val="tx2">
                    <a:lumMod val="10000"/>
                  </a:schemeClr>
                </a:solidFill>
              </a:rPr>
              <a:t>- </a:t>
            </a:r>
            <a:r>
              <a:rPr lang="sv-SE" sz="5600" dirty="0" err="1">
                <a:solidFill>
                  <a:schemeClr val="tx2">
                    <a:lumMod val="10000"/>
                  </a:schemeClr>
                </a:solidFill>
              </a:rPr>
              <a:t>Enenda</a:t>
            </a:r>
            <a:br>
              <a:rPr lang="sv-SE" sz="5600" dirty="0">
                <a:solidFill>
                  <a:schemeClr val="tx2">
                    <a:lumMod val="10000"/>
                  </a:schemeClr>
                </a:solidFill>
              </a:rPr>
            </a:br>
            <a:endParaRPr lang="sv-SE" sz="5600" dirty="0">
              <a:solidFill>
                <a:schemeClr val="tx2">
                  <a:lumMod val="10000"/>
                </a:schemeClr>
              </a:solidFill>
            </a:endParaRPr>
          </a:p>
          <a:p>
            <a:r>
              <a:rPr lang="sv-SE" sz="5600" dirty="0">
                <a:solidFill>
                  <a:schemeClr val="tx2">
                    <a:lumMod val="10000"/>
                  </a:schemeClr>
                </a:solidFill>
              </a:rPr>
              <a:t>Enkät</a:t>
            </a:r>
            <a:br>
              <a:rPr lang="sv-SE" sz="5600" dirty="0">
                <a:solidFill>
                  <a:schemeClr val="tx2">
                    <a:lumMod val="10000"/>
                  </a:schemeClr>
                </a:solidFill>
              </a:rPr>
            </a:br>
            <a:r>
              <a:rPr lang="sv-SE" sz="5600" dirty="0">
                <a:solidFill>
                  <a:schemeClr val="tx2">
                    <a:lumMod val="10000"/>
                  </a:schemeClr>
                </a:solidFill>
              </a:rPr>
              <a:t>- Gå igenom med era barn och skicka in</a:t>
            </a:r>
          </a:p>
          <a:p>
            <a:pPr marL="0" indent="0">
              <a:buNone/>
            </a:pPr>
            <a:endParaRPr lang="sv-SE" sz="5600" dirty="0">
              <a:solidFill>
                <a:schemeClr val="tx2">
                  <a:lumMod val="10000"/>
                </a:schemeClr>
              </a:solidFill>
            </a:endParaRPr>
          </a:p>
          <a:p>
            <a:r>
              <a:rPr lang="sv-SE" sz="5600" dirty="0">
                <a:solidFill>
                  <a:schemeClr val="tx2">
                    <a:lumMod val="10000"/>
                  </a:schemeClr>
                </a:solidFill>
              </a:rPr>
              <a:t>Cup</a:t>
            </a:r>
            <a:br>
              <a:rPr lang="sv-SE" sz="5600" dirty="0">
                <a:solidFill>
                  <a:schemeClr val="tx2">
                    <a:lumMod val="10000"/>
                  </a:schemeClr>
                </a:solidFill>
              </a:rPr>
            </a:br>
            <a:r>
              <a:rPr lang="sv-SE" sz="5600" dirty="0">
                <a:solidFill>
                  <a:schemeClr val="tx2">
                    <a:lumMod val="10000"/>
                  </a:schemeClr>
                </a:solidFill>
              </a:rPr>
              <a:t>- Södra vätterbyggden cup.</a:t>
            </a:r>
            <a:br>
              <a:rPr lang="sv-SE" sz="5600" dirty="0">
                <a:solidFill>
                  <a:schemeClr val="tx2">
                    <a:lumMod val="10000"/>
                  </a:schemeClr>
                </a:solidFill>
              </a:rPr>
            </a:br>
            <a:r>
              <a:rPr lang="sv-SE" sz="5600" dirty="0">
                <a:solidFill>
                  <a:schemeClr val="tx2">
                    <a:lumMod val="10000"/>
                  </a:schemeClr>
                </a:solidFill>
              </a:rPr>
              <a:t>- </a:t>
            </a:r>
            <a:r>
              <a:rPr lang="sv-SE" sz="5600" dirty="0" err="1">
                <a:solidFill>
                  <a:schemeClr val="tx2">
                    <a:lumMod val="10000"/>
                  </a:schemeClr>
                </a:solidFill>
              </a:rPr>
              <a:t>Ev</a:t>
            </a:r>
            <a:r>
              <a:rPr lang="sv-SE" sz="5600" dirty="0">
                <a:solidFill>
                  <a:schemeClr val="tx2">
                    <a:lumMod val="10000"/>
                  </a:schemeClr>
                </a:solidFill>
              </a:rPr>
              <a:t> fler tillfällen till självkostnad.</a:t>
            </a:r>
          </a:p>
          <a:p>
            <a:endParaRPr lang="sv-SE" sz="5600" dirty="0">
              <a:solidFill>
                <a:schemeClr val="tx2">
                  <a:lumMod val="10000"/>
                </a:schemeClr>
              </a:solidFill>
            </a:endParaRPr>
          </a:p>
          <a:p>
            <a:r>
              <a:rPr lang="sv-SE" sz="5600" dirty="0">
                <a:solidFill>
                  <a:schemeClr val="tx2">
                    <a:lumMod val="10000"/>
                  </a:schemeClr>
                </a:solidFill>
              </a:rPr>
              <a:t>Övriga åtagande 2026</a:t>
            </a:r>
            <a:br>
              <a:rPr lang="sv-SE" sz="1100" dirty="0"/>
            </a:br>
            <a:r>
              <a:rPr lang="sv-SE" sz="1100" dirty="0"/>
              <a:t>- Rätt utrustning (skor, benskydd, vattenflaska)- Ej mobiltelefoner (om nödvändigt förvaras telefon i ledarväska)</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350227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DE193E-0F0A-4076-A9B6-1F94DF8B4E66}"/>
              </a:ext>
            </a:extLst>
          </p:cNvPr>
          <p:cNvSpPr>
            <a:spLocks noGrp="1"/>
          </p:cNvSpPr>
          <p:nvPr>
            <p:ph type="title"/>
          </p:nvPr>
        </p:nvSpPr>
        <p:spPr/>
        <p:txBody>
          <a:bodyPr/>
          <a:lstStyle/>
          <a:p>
            <a:r>
              <a:rPr lang="sv-SE" dirty="0">
                <a:solidFill>
                  <a:schemeClr val="accent6">
                    <a:lumMod val="10000"/>
                  </a:schemeClr>
                </a:solidFill>
              </a:rPr>
              <a:t>Spelarenkät</a:t>
            </a:r>
          </a:p>
        </p:txBody>
      </p:sp>
      <p:sp>
        <p:nvSpPr>
          <p:cNvPr id="3" name="Platshållare för innehåll 2">
            <a:extLst>
              <a:ext uri="{FF2B5EF4-FFF2-40B4-BE49-F238E27FC236}">
                <a16:creationId xmlns:a16="http://schemas.microsoft.com/office/drawing/2014/main" id="{883786AE-DAFB-49E5-B82E-6081168C805E}"/>
              </a:ext>
            </a:extLst>
          </p:cNvPr>
          <p:cNvSpPr>
            <a:spLocks noGrp="1"/>
          </p:cNvSpPr>
          <p:nvPr>
            <p:ph idx="1"/>
          </p:nvPr>
        </p:nvSpPr>
        <p:spPr>
          <a:xfrm>
            <a:off x="260059" y="1526797"/>
            <a:ext cx="9013943" cy="4514566"/>
          </a:xfrm>
        </p:spPr>
        <p:txBody>
          <a:bodyPr>
            <a:normAutofit fontScale="85000" lnSpcReduction="20000"/>
          </a:bodyPr>
          <a:lstStyle/>
          <a:p>
            <a:r>
              <a:rPr lang="sv-SE" sz="1800" dirty="0">
                <a:solidFill>
                  <a:schemeClr val="accent6">
                    <a:lumMod val="10000"/>
                  </a:schemeClr>
                </a:solidFill>
                <a:effectLst/>
                <a:latin typeface="Times New Roman" panose="02020603050405020304" pitchFamily="18" charset="0"/>
                <a:ea typeface="Times New Roman" panose="02020603050405020304" pitchFamily="18" charset="0"/>
              </a:rPr>
              <a:t>1 Har du en favorit fotbollsspelare? Berätta varför!</a:t>
            </a:r>
            <a:br>
              <a:rPr lang="sv-SE" sz="1800" dirty="0">
                <a:solidFill>
                  <a:schemeClr val="accent6">
                    <a:lumMod val="10000"/>
                  </a:schemeClr>
                </a:solidFill>
                <a:effectLst/>
                <a:latin typeface="Times New Roman" panose="02020603050405020304" pitchFamily="18" charset="0"/>
                <a:ea typeface="Times New Roman" panose="02020603050405020304" pitchFamily="18"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2 Finns det någon i laget som du ser upp till eller lär dig av? Kan du berätta varför?</a:t>
            </a:r>
            <a:br>
              <a:rPr lang="sv-SE" sz="1800" dirty="0">
                <a:solidFill>
                  <a:schemeClr val="accent6">
                    <a:lumMod val="10000"/>
                  </a:schemeClr>
                </a:solidFill>
                <a:effectLs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3 Vilken är din favoritposition på planen?</a:t>
            </a:r>
            <a:br>
              <a:rPr lang="sv-SE" sz="1800" dirty="0">
                <a:solidFill>
                  <a:schemeClr val="accent6">
                    <a:lumMod val="10000"/>
                  </a:schemeClr>
                </a:solidFill>
                <a:effectLs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4 Hur känner du inför att komma till träningarna?</a:t>
            </a:r>
            <a:br>
              <a:rPr lang="sv-SE" sz="1800" dirty="0">
                <a:solidFill>
                  <a:schemeClr val="accent6">
                    <a:lumMod val="10000"/>
                  </a:schemeClr>
                </a:solidFill>
                <a:effectLs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5 Berätta om en match du verkligen tyckte var rolig. Vad gjorde den rolig?</a:t>
            </a:r>
            <a:br>
              <a:rPr lang="sv-SE" sz="1800" dirty="0">
                <a:solidFill>
                  <a:schemeClr val="accent6">
                    <a:lumMod val="10000"/>
                  </a:schemeClr>
                </a:solidFill>
                <a:effectLs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6 Hur är stämningen i laget på träningar och under matcher?</a:t>
            </a:r>
            <a:br>
              <a:rPr lang="sv-SE" sz="1800" dirty="0">
                <a:solidFill>
                  <a:schemeClr val="accent6">
                    <a:lumMod val="10000"/>
                  </a:schemeClr>
                </a:solidFill>
                <a:effectLs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7 Hur kan du bidra till att vi ska bli ett bra spelande lag?</a:t>
            </a: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 – Träningsnärvaro?</a:t>
            </a: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 – Disciplin och motivation?</a:t>
            </a: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 – Ha kul?</a:t>
            </a:r>
            <a:br>
              <a:rPr lang="sv-SE" sz="1800" dirty="0">
                <a:solidFill>
                  <a:schemeClr val="accent6">
                    <a:lumMod val="10000"/>
                  </a:schemeClr>
                </a:solidFill>
                <a:effectLs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8 Vad anser du vara dina starka sidor som fotbollsspelare?</a:t>
            </a:r>
            <a:r>
              <a:rPr lang="sv-SE" sz="1800" dirty="0">
                <a:solidFill>
                  <a:schemeClr val="accent6">
                    <a:lumMod val="10000"/>
                  </a:schemeClr>
                </a:solidFill>
                <a:latin typeface="Calibri" panose="020F0502020204030204" pitchFamily="34" charset="0"/>
                <a:ea typeface="Calibri" panose="020F0502020204030204" pitchFamily="34" charset="0"/>
              </a:rPr>
              <a:t> </a:t>
            </a:r>
            <a:br>
              <a:rPr lang="sv-SE" sz="1800" dirty="0">
                <a:solidFill>
                  <a:schemeClr val="accent6">
                    <a:lumMod val="10000"/>
                  </a:schemeClr>
                </a:solidFill>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9 Vad vill du träna mer på? Vad vill du kunna förbättra? </a:t>
            </a:r>
            <a:br>
              <a:rPr lang="sv-SE" sz="1800" dirty="0">
                <a:solidFill>
                  <a:schemeClr val="accent6">
                    <a:lumMod val="10000"/>
                  </a:schemeClr>
                </a:solidFill>
                <a:effectLst/>
                <a:highlight>
                  <a:srgbClr val="FFFF00"/>
                </a:highligh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br>
              <a:rPr lang="sv-SE" sz="1800" dirty="0">
                <a:solidFill>
                  <a:schemeClr val="accent6">
                    <a:lumMod val="10000"/>
                  </a:schemeClr>
                </a:solidFill>
                <a:effectLst/>
                <a:latin typeface="Calibri" panose="020F0502020204030204" pitchFamily="34" charset="0"/>
                <a:ea typeface="Calibri" panose="020F0502020204030204" pitchFamily="34" charset="0"/>
              </a:rPr>
            </a:br>
            <a:r>
              <a:rPr lang="sv-SE" sz="1800" dirty="0">
                <a:solidFill>
                  <a:schemeClr val="accent6">
                    <a:lumMod val="10000"/>
                  </a:schemeClr>
                </a:solidFill>
                <a:effectLst/>
                <a:latin typeface="Calibri" panose="020F0502020204030204" pitchFamily="34" charset="0"/>
                <a:ea typeface="Calibri" panose="020F0502020204030204" pitchFamily="34" charset="0"/>
              </a:rPr>
              <a:t>10 Finns det något vi kan göra annorlunda eller bättre för att du ska trivas ännu mer, vad skulle det vara?</a:t>
            </a:r>
          </a:p>
          <a:p>
            <a:endParaRPr lang="sv-SE" dirty="0">
              <a:solidFill>
                <a:schemeClr val="accent6">
                  <a:lumMod val="10000"/>
                </a:schemeClr>
              </a:solidFill>
            </a:endParaRPr>
          </a:p>
        </p:txBody>
      </p:sp>
    </p:spTree>
    <p:extLst>
      <p:ext uri="{BB962C8B-B14F-4D97-AF65-F5344CB8AC3E}">
        <p14:creationId xmlns:p14="http://schemas.microsoft.com/office/powerpoint/2010/main" val="398948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398D4C-940D-4F4D-B3C5-ECFF85E04D1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AC1F2C4-674A-4761-A10B-235203F37DEB}"/>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441217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ACD2B-F718-4A87-879E-CA8D3D4E782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E04B2F55-69C6-4B99-B718-16386D0A1405}"/>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45749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red and yellow logo&#10;&#10;Description automatically generated">
            <a:extLst>
              <a:ext uri="{FF2B5EF4-FFF2-40B4-BE49-F238E27FC236}">
                <a16:creationId xmlns:a16="http://schemas.microsoft.com/office/drawing/2014/main" id="{0726CA6D-05AF-49A3-E262-3023E4E6C5BB}"/>
              </a:ext>
            </a:extLst>
          </p:cNvPr>
          <p:cNvPicPr>
            <a:picLocks noChangeAspect="1"/>
          </p:cNvPicPr>
          <p:nvPr/>
        </p:nvPicPr>
        <p:blipFill rotWithShape="1">
          <a:blip r:embed="rId2"/>
          <a:srcRect l="1955" r="696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070A233-7520-5D76-C4AB-DEE762512612}"/>
              </a:ext>
            </a:extLst>
          </p:cNvPr>
          <p:cNvSpPr>
            <a:spLocks noGrp="1"/>
          </p:cNvSpPr>
          <p:nvPr>
            <p:ph type="title"/>
          </p:nvPr>
        </p:nvSpPr>
        <p:spPr>
          <a:xfrm>
            <a:off x="677333" y="609600"/>
            <a:ext cx="3851123" cy="1320800"/>
          </a:xfrm>
        </p:spPr>
        <p:txBody>
          <a:bodyPr>
            <a:normAutofit/>
          </a:bodyPr>
          <a:lstStyle/>
          <a:p>
            <a:r>
              <a:rPr lang="sv-SE" sz="3200" b="1" dirty="0">
                <a:solidFill>
                  <a:schemeClr val="tx2">
                    <a:lumMod val="10000"/>
                  </a:schemeClr>
                </a:solidFill>
              </a:rPr>
              <a:t>Agenda</a:t>
            </a:r>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9" name="Content Placeholder 8">
            <a:extLst>
              <a:ext uri="{FF2B5EF4-FFF2-40B4-BE49-F238E27FC236}">
                <a16:creationId xmlns:a16="http://schemas.microsoft.com/office/drawing/2014/main" id="{915BC46E-5120-C437-717F-065580390C3F}"/>
              </a:ext>
            </a:extLst>
          </p:cNvPr>
          <p:cNvSpPr>
            <a:spLocks noGrp="1"/>
          </p:cNvSpPr>
          <p:nvPr>
            <p:ph idx="1"/>
          </p:nvPr>
        </p:nvSpPr>
        <p:spPr>
          <a:xfrm>
            <a:off x="613261" y="2022145"/>
            <a:ext cx="8596668" cy="3880773"/>
          </a:xfrm>
        </p:spPr>
        <p:txBody>
          <a:bodyPr>
            <a:normAutofit/>
          </a:bodyPr>
          <a:lstStyle/>
          <a:p>
            <a:r>
              <a:rPr lang="sv-SE" sz="1400" dirty="0">
                <a:solidFill>
                  <a:schemeClr val="tx2">
                    <a:lumMod val="10000"/>
                  </a:schemeClr>
                </a:solidFill>
              </a:rPr>
              <a:t>Målsättning</a:t>
            </a:r>
            <a:br>
              <a:rPr lang="sv-SE" sz="1400" dirty="0">
                <a:solidFill>
                  <a:schemeClr val="tx2">
                    <a:lumMod val="10000"/>
                  </a:schemeClr>
                </a:solidFill>
              </a:rPr>
            </a:br>
            <a:endParaRPr lang="sv-SE" sz="1400" dirty="0">
              <a:solidFill>
                <a:schemeClr val="tx2">
                  <a:lumMod val="10000"/>
                </a:schemeClr>
              </a:solidFill>
            </a:endParaRPr>
          </a:p>
          <a:p>
            <a:r>
              <a:rPr lang="sv-SE" sz="1400" dirty="0">
                <a:solidFill>
                  <a:schemeClr val="tx2">
                    <a:lumMod val="10000"/>
                  </a:schemeClr>
                </a:solidFill>
              </a:rPr>
              <a:t>Värdegrund</a:t>
            </a:r>
            <a:br>
              <a:rPr lang="sv-SE" sz="1400" dirty="0">
                <a:solidFill>
                  <a:schemeClr val="tx2">
                    <a:lumMod val="10000"/>
                  </a:schemeClr>
                </a:solidFill>
              </a:rPr>
            </a:br>
            <a:endParaRPr lang="sv-SE" sz="1400" dirty="0">
              <a:solidFill>
                <a:schemeClr val="tx2">
                  <a:lumMod val="10000"/>
                </a:schemeClr>
              </a:solidFill>
            </a:endParaRPr>
          </a:p>
          <a:p>
            <a:r>
              <a:rPr lang="sv-SE" sz="1400" dirty="0">
                <a:solidFill>
                  <a:schemeClr val="tx2">
                    <a:lumMod val="10000"/>
                  </a:schemeClr>
                </a:solidFill>
              </a:rPr>
              <a:t>Trupp, träning och match</a:t>
            </a:r>
          </a:p>
          <a:p>
            <a:endParaRPr lang="sv-SE" sz="1400" dirty="0">
              <a:solidFill>
                <a:schemeClr val="tx2">
                  <a:lumMod val="10000"/>
                </a:schemeClr>
              </a:solidFill>
            </a:endParaRPr>
          </a:p>
          <a:p>
            <a:r>
              <a:rPr lang="sv-SE" sz="1400" dirty="0">
                <a:solidFill>
                  <a:schemeClr val="tx2">
                    <a:lumMod val="10000"/>
                  </a:schemeClr>
                </a:solidFill>
              </a:rPr>
              <a:t>Lagföräldrar</a:t>
            </a:r>
          </a:p>
          <a:p>
            <a:endParaRPr lang="sv-SE" sz="1400" dirty="0">
              <a:solidFill>
                <a:schemeClr val="tx2">
                  <a:lumMod val="10000"/>
                </a:schemeClr>
              </a:solidFill>
            </a:endParaRPr>
          </a:p>
          <a:p>
            <a:r>
              <a:rPr lang="sv-SE" sz="1400" dirty="0">
                <a:solidFill>
                  <a:schemeClr val="tx2">
                    <a:lumMod val="10000"/>
                  </a:schemeClr>
                </a:solidFill>
              </a:rPr>
              <a:t>Övrig</a:t>
            </a:r>
          </a:p>
          <a:p>
            <a:pPr marL="0" indent="0">
              <a:buNone/>
            </a:pPr>
            <a:br>
              <a:rPr lang="sv-SE" dirty="0">
                <a:solidFill>
                  <a:schemeClr val="tx2">
                    <a:lumMod val="10000"/>
                  </a:schemeClr>
                </a:solidFill>
              </a:rPr>
            </a:br>
            <a:endParaRPr lang="sv-SE" dirty="0">
              <a:solidFill>
                <a:schemeClr val="tx2">
                  <a:lumMod val="10000"/>
                </a:schemeClr>
              </a:solidFill>
            </a:endParaRPr>
          </a:p>
        </p:txBody>
      </p:sp>
    </p:spTree>
    <p:extLst>
      <p:ext uri="{BB962C8B-B14F-4D97-AF65-F5344CB8AC3E}">
        <p14:creationId xmlns:p14="http://schemas.microsoft.com/office/powerpoint/2010/main" val="279018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025A7-E1A0-4A9B-8619-F3D0085E0AC8}"/>
              </a:ext>
            </a:extLst>
          </p:cNvPr>
          <p:cNvSpPr>
            <a:spLocks noGrp="1"/>
          </p:cNvSpPr>
          <p:nvPr>
            <p:ph type="title"/>
          </p:nvPr>
        </p:nvSpPr>
        <p:spPr/>
        <p:txBody>
          <a:bodyPr/>
          <a:lstStyle/>
          <a:p>
            <a:r>
              <a:rPr lang="sv-SE" b="1" dirty="0">
                <a:solidFill>
                  <a:schemeClr val="accent6">
                    <a:lumMod val="10000"/>
                  </a:schemeClr>
                </a:solidFill>
              </a:rPr>
              <a:t>Mål</a:t>
            </a:r>
          </a:p>
        </p:txBody>
      </p:sp>
      <p:sp>
        <p:nvSpPr>
          <p:cNvPr id="3" name="Platshållare för innehåll 2">
            <a:extLst>
              <a:ext uri="{FF2B5EF4-FFF2-40B4-BE49-F238E27FC236}">
                <a16:creationId xmlns:a16="http://schemas.microsoft.com/office/drawing/2014/main" id="{FCE2B451-5E01-404C-95CA-A54EE291A1D4}"/>
              </a:ext>
            </a:extLst>
          </p:cNvPr>
          <p:cNvSpPr>
            <a:spLocks noGrp="1"/>
          </p:cNvSpPr>
          <p:nvPr>
            <p:ph idx="1"/>
          </p:nvPr>
        </p:nvSpPr>
        <p:spPr/>
        <p:txBody>
          <a:bodyPr/>
          <a:lstStyle/>
          <a:p>
            <a:r>
              <a:rPr lang="sv-SE" dirty="0">
                <a:solidFill>
                  <a:schemeClr val="accent6">
                    <a:lumMod val="10000"/>
                  </a:schemeClr>
                </a:solidFill>
              </a:rPr>
              <a:t>Skapa en trygg och rolig miljö.</a:t>
            </a:r>
          </a:p>
          <a:p>
            <a:r>
              <a:rPr lang="sv-SE" dirty="0">
                <a:solidFill>
                  <a:schemeClr val="accent6">
                    <a:lumMod val="10000"/>
                  </a:schemeClr>
                </a:solidFill>
              </a:rPr>
              <a:t>Utveckla teknisk förmåga.</a:t>
            </a:r>
          </a:p>
          <a:p>
            <a:r>
              <a:rPr lang="sv-SE" dirty="0">
                <a:solidFill>
                  <a:schemeClr val="accent6">
                    <a:lumMod val="10000"/>
                  </a:schemeClr>
                </a:solidFill>
              </a:rPr>
              <a:t>Lära sig samarbeta och fungera i grupp/</a:t>
            </a:r>
            <a:r>
              <a:rPr lang="sv-SE" dirty="0" err="1">
                <a:solidFill>
                  <a:schemeClr val="accent6">
                    <a:lumMod val="10000"/>
                  </a:schemeClr>
                </a:solidFill>
              </a:rPr>
              <a:t>lagmiljö</a:t>
            </a:r>
            <a:r>
              <a:rPr lang="sv-SE" dirty="0">
                <a:solidFill>
                  <a:schemeClr val="accent6">
                    <a:lumMod val="10000"/>
                  </a:schemeClr>
                </a:solidFill>
              </a:rPr>
              <a:t>.</a:t>
            </a:r>
          </a:p>
          <a:p>
            <a:pPr marL="0" indent="0">
              <a:buNone/>
            </a:pPr>
            <a:endParaRPr lang="sv-SE" dirty="0">
              <a:solidFill>
                <a:schemeClr val="accent6">
                  <a:lumMod val="10000"/>
                </a:schemeClr>
              </a:solidFill>
            </a:endParaRPr>
          </a:p>
          <a:p>
            <a:pPr marL="0" indent="0">
              <a:buNone/>
            </a:pPr>
            <a:endParaRPr lang="sv-SE" dirty="0">
              <a:solidFill>
                <a:schemeClr val="accent6">
                  <a:lumMod val="10000"/>
                </a:schemeClr>
              </a:solidFill>
            </a:endParaRPr>
          </a:p>
          <a:p>
            <a:r>
              <a:rPr lang="sv-SE" dirty="0">
                <a:solidFill>
                  <a:schemeClr val="accent6">
                    <a:lumMod val="10000"/>
                  </a:schemeClr>
                </a:solidFill>
              </a:rPr>
              <a:t>Långsiktigt förbereda för 11-manna spel.</a:t>
            </a:r>
          </a:p>
          <a:p>
            <a:r>
              <a:rPr lang="sv-SE" dirty="0">
                <a:solidFill>
                  <a:schemeClr val="accent6">
                    <a:lumMod val="10000"/>
                  </a:schemeClr>
                </a:solidFill>
              </a:rPr>
              <a:t>Skapa bolltrygga, presståliga spelare som tar egna beslut på planen.</a:t>
            </a:r>
          </a:p>
          <a:p>
            <a:r>
              <a:rPr lang="sv-SE" dirty="0">
                <a:solidFill>
                  <a:schemeClr val="accent6">
                    <a:lumMod val="10000"/>
                  </a:schemeClr>
                </a:solidFill>
              </a:rPr>
              <a:t>Skapa förståelse för spelet och de olika rollerna.</a:t>
            </a:r>
          </a:p>
          <a:p>
            <a:endParaRPr lang="sv-SE" dirty="0">
              <a:solidFill>
                <a:srgbClr val="002060"/>
              </a:solidFill>
            </a:endParaRPr>
          </a:p>
        </p:txBody>
      </p:sp>
    </p:spTree>
    <p:extLst>
      <p:ext uri="{BB962C8B-B14F-4D97-AF65-F5344CB8AC3E}">
        <p14:creationId xmlns:p14="http://schemas.microsoft.com/office/powerpoint/2010/main" val="45561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025A7-E1A0-4A9B-8619-F3D0085E0AC8}"/>
              </a:ext>
            </a:extLst>
          </p:cNvPr>
          <p:cNvSpPr>
            <a:spLocks noGrp="1"/>
          </p:cNvSpPr>
          <p:nvPr>
            <p:ph type="title"/>
          </p:nvPr>
        </p:nvSpPr>
        <p:spPr>
          <a:xfrm>
            <a:off x="443529" y="156238"/>
            <a:ext cx="8596668" cy="1320800"/>
          </a:xfrm>
        </p:spPr>
        <p:txBody>
          <a:bodyPr/>
          <a:lstStyle/>
          <a:p>
            <a:r>
              <a:rPr lang="sv-SE" b="1" dirty="0">
                <a:solidFill>
                  <a:schemeClr val="accent6">
                    <a:lumMod val="10000"/>
                  </a:schemeClr>
                </a:solidFill>
              </a:rPr>
              <a:t>Värdegrund &amp; Policy</a:t>
            </a:r>
          </a:p>
        </p:txBody>
      </p:sp>
      <p:sp>
        <p:nvSpPr>
          <p:cNvPr id="5" name="Platshållare för innehåll 4">
            <a:extLst>
              <a:ext uri="{FF2B5EF4-FFF2-40B4-BE49-F238E27FC236}">
                <a16:creationId xmlns:a16="http://schemas.microsoft.com/office/drawing/2014/main" id="{AEB0D62E-29AB-4F3B-ABFA-BB108BDB6558}"/>
              </a:ext>
            </a:extLst>
          </p:cNvPr>
          <p:cNvSpPr>
            <a:spLocks noGrp="1"/>
          </p:cNvSpPr>
          <p:nvPr>
            <p:ph idx="1"/>
          </p:nvPr>
        </p:nvSpPr>
        <p:spPr>
          <a:xfrm>
            <a:off x="75501" y="872455"/>
            <a:ext cx="9840286" cy="5829307"/>
          </a:xfrm>
        </p:spPr>
        <p:txBody>
          <a:bodyPr>
            <a:normAutofit lnSpcReduction="10000"/>
          </a:bodyPr>
          <a:lstStyle/>
          <a:p>
            <a:r>
              <a:rPr lang="sv-SE" sz="1400" b="1" dirty="0">
                <a:solidFill>
                  <a:schemeClr val="accent6">
                    <a:lumMod val="10000"/>
                  </a:schemeClr>
                </a:solidFill>
              </a:rPr>
              <a:t>Tränarens ansvar</a:t>
            </a:r>
          </a:p>
          <a:p>
            <a:r>
              <a:rPr lang="sv-SE" sz="1400" b="1" dirty="0">
                <a:solidFill>
                  <a:schemeClr val="accent6">
                    <a:lumMod val="10000"/>
                  </a:schemeClr>
                </a:solidFill>
              </a:rPr>
              <a:t> • </a:t>
            </a:r>
            <a:r>
              <a:rPr lang="sv-SE" sz="1400" dirty="0">
                <a:solidFill>
                  <a:schemeClr val="accent6">
                    <a:lumMod val="10000"/>
                  </a:schemeClr>
                </a:solidFill>
              </a:rPr>
              <a:t>Alltid använda ett vårdat språk och arbeta för att motverka alla typer av kränkande behandling, mobbing, trakasserier, hot, våld, övergrepp och diskriminering. </a:t>
            </a:r>
          </a:p>
          <a:p>
            <a:r>
              <a:rPr lang="sv-SE" sz="1400" dirty="0">
                <a:solidFill>
                  <a:schemeClr val="accent6">
                    <a:lumMod val="10000"/>
                  </a:schemeClr>
                </a:solidFill>
              </a:rPr>
              <a:t>• Alltid uppträda respektfullt mot medspelare, motspelare, domare och funktionärer. </a:t>
            </a:r>
          </a:p>
          <a:p>
            <a:r>
              <a:rPr lang="sv-SE" sz="1400" dirty="0">
                <a:solidFill>
                  <a:schemeClr val="accent6">
                    <a:lumMod val="10000"/>
                  </a:schemeClr>
                </a:solidFill>
              </a:rPr>
              <a:t>• Jobba aktivt med att implementera föreningens riktlinjer gällande trygg idrott. </a:t>
            </a:r>
          </a:p>
          <a:p>
            <a:r>
              <a:rPr lang="sv-SE" sz="1400" dirty="0">
                <a:solidFill>
                  <a:schemeClr val="accent6">
                    <a:lumMod val="10000"/>
                  </a:schemeClr>
                </a:solidFill>
              </a:rPr>
              <a:t>• Lämna in registerutdrag, varje år. </a:t>
            </a:r>
          </a:p>
          <a:p>
            <a:r>
              <a:rPr lang="sv-SE" sz="1400" dirty="0">
                <a:solidFill>
                  <a:schemeClr val="accent6">
                    <a:lumMod val="10000"/>
                  </a:schemeClr>
                </a:solidFill>
              </a:rPr>
              <a:t>• Alltid följa fotbollens regler och inte fuska till sig fördelar. </a:t>
            </a:r>
          </a:p>
          <a:p>
            <a:r>
              <a:rPr lang="sv-SE" sz="1400" dirty="0">
                <a:solidFill>
                  <a:schemeClr val="accent6">
                    <a:lumMod val="10000"/>
                  </a:schemeClr>
                </a:solidFill>
              </a:rPr>
              <a:t>• Alltid sköta sina ekonomiska åtagande mot föreningen så som tränings- och medlemsavgifter. </a:t>
            </a:r>
          </a:p>
          <a:p>
            <a:r>
              <a:rPr lang="sv-SE" sz="1400" dirty="0">
                <a:solidFill>
                  <a:schemeClr val="accent6">
                    <a:lumMod val="10000"/>
                  </a:schemeClr>
                </a:solidFill>
              </a:rPr>
              <a:t>• Alltid vara aktsam om föreningens material.</a:t>
            </a:r>
          </a:p>
          <a:p>
            <a:r>
              <a:rPr lang="sv-SE" sz="1400" dirty="0">
                <a:solidFill>
                  <a:schemeClr val="accent6">
                    <a:lumMod val="10000"/>
                  </a:schemeClr>
                </a:solidFill>
              </a:rPr>
              <a:t> • Alltid uppträda på ett positivt sätt med stort hjärta för fotboll och TSK. </a:t>
            </a:r>
          </a:p>
          <a:p>
            <a:r>
              <a:rPr lang="sv-SE" sz="1400" dirty="0">
                <a:solidFill>
                  <a:schemeClr val="accent6">
                    <a:lumMod val="10000"/>
                  </a:schemeClr>
                </a:solidFill>
              </a:rPr>
              <a:t>• Alltid vara lojal mot föreningen och ett gott föredöme för spelarna. </a:t>
            </a:r>
          </a:p>
          <a:p>
            <a:r>
              <a:rPr lang="sv-SE" sz="1400" dirty="0">
                <a:solidFill>
                  <a:schemeClr val="accent6">
                    <a:lumMod val="10000"/>
                  </a:schemeClr>
                </a:solidFill>
              </a:rPr>
              <a:t>• Ha en hög närvaro vid lagets träningar och matcher. </a:t>
            </a:r>
          </a:p>
          <a:p>
            <a:r>
              <a:rPr lang="sv-SE" sz="1400" dirty="0">
                <a:solidFill>
                  <a:schemeClr val="accent6">
                    <a:lumMod val="10000"/>
                  </a:schemeClr>
                </a:solidFill>
              </a:rPr>
              <a:t>• Se och uppmärksamma alla spelare i laget.</a:t>
            </a:r>
          </a:p>
          <a:p>
            <a:r>
              <a:rPr lang="sv-SE" sz="1400" dirty="0">
                <a:solidFill>
                  <a:schemeClr val="accent6">
                    <a:lumMod val="10000"/>
                  </a:schemeClr>
                </a:solidFill>
              </a:rPr>
              <a:t> • Alltid vara närvarande i omklädningsrummet, finns inte ”rätt” kön på tränaren är det dennes uppgift att annan vuxen kan närvara. (barnfotbollen 6-12 år) </a:t>
            </a:r>
          </a:p>
          <a:p>
            <a:r>
              <a:rPr lang="sv-SE" sz="1400" dirty="0">
                <a:solidFill>
                  <a:schemeClr val="accent6">
                    <a:lumMod val="10000"/>
                  </a:schemeClr>
                </a:solidFill>
              </a:rPr>
              <a:t>• Samla in allas telefoner vid samlingar så som träningar och matcher.</a:t>
            </a:r>
          </a:p>
          <a:p>
            <a:r>
              <a:rPr lang="sv-SE" sz="1400" dirty="0">
                <a:solidFill>
                  <a:schemeClr val="accent6">
                    <a:lumMod val="10000"/>
                  </a:schemeClr>
                </a:solidFill>
              </a:rPr>
              <a:t> • Alltid bära </a:t>
            </a:r>
            <a:r>
              <a:rPr lang="sv-SE" sz="1400" dirty="0" err="1">
                <a:solidFill>
                  <a:schemeClr val="accent6">
                    <a:lumMod val="10000"/>
                  </a:schemeClr>
                </a:solidFill>
              </a:rPr>
              <a:t>TSK:s</a:t>
            </a:r>
            <a:r>
              <a:rPr lang="sv-SE" sz="1400" dirty="0">
                <a:solidFill>
                  <a:schemeClr val="accent6">
                    <a:lumMod val="10000"/>
                  </a:schemeClr>
                </a:solidFill>
              </a:rPr>
              <a:t> representationskläder vid matcher och andra sammanhang där du representerar föreningen. </a:t>
            </a:r>
            <a:br>
              <a:rPr lang="sv-SE" sz="1400" dirty="0">
                <a:solidFill>
                  <a:schemeClr val="accent6">
                    <a:lumMod val="10000"/>
                  </a:schemeClr>
                </a:solidFill>
              </a:rPr>
            </a:br>
            <a:br>
              <a:rPr lang="sv-SE" sz="1400" dirty="0">
                <a:solidFill>
                  <a:schemeClr val="accent6">
                    <a:lumMod val="10000"/>
                  </a:schemeClr>
                </a:solidFill>
              </a:rPr>
            </a:br>
            <a:endParaRPr lang="sv-SE" sz="1400" dirty="0">
              <a:solidFill>
                <a:schemeClr val="accent6">
                  <a:lumMod val="10000"/>
                </a:schemeClr>
              </a:solidFill>
            </a:endParaRPr>
          </a:p>
        </p:txBody>
      </p:sp>
    </p:spTree>
    <p:extLst>
      <p:ext uri="{BB962C8B-B14F-4D97-AF65-F5344CB8AC3E}">
        <p14:creationId xmlns:p14="http://schemas.microsoft.com/office/powerpoint/2010/main" val="424650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025A7-E1A0-4A9B-8619-F3D0085E0AC8}"/>
              </a:ext>
            </a:extLst>
          </p:cNvPr>
          <p:cNvSpPr>
            <a:spLocks noGrp="1"/>
          </p:cNvSpPr>
          <p:nvPr>
            <p:ph type="title"/>
          </p:nvPr>
        </p:nvSpPr>
        <p:spPr>
          <a:xfrm>
            <a:off x="443529" y="156238"/>
            <a:ext cx="8596668" cy="1320800"/>
          </a:xfrm>
        </p:spPr>
        <p:txBody>
          <a:bodyPr/>
          <a:lstStyle/>
          <a:p>
            <a:r>
              <a:rPr lang="sv-SE" b="1" dirty="0">
                <a:solidFill>
                  <a:schemeClr val="accent6">
                    <a:lumMod val="10000"/>
                  </a:schemeClr>
                </a:solidFill>
              </a:rPr>
              <a:t>Värdegrund &amp; Policy</a:t>
            </a:r>
          </a:p>
        </p:txBody>
      </p:sp>
      <p:sp>
        <p:nvSpPr>
          <p:cNvPr id="5" name="Platshållare för innehåll 4">
            <a:extLst>
              <a:ext uri="{FF2B5EF4-FFF2-40B4-BE49-F238E27FC236}">
                <a16:creationId xmlns:a16="http://schemas.microsoft.com/office/drawing/2014/main" id="{AEB0D62E-29AB-4F3B-ABFA-BB108BDB6558}"/>
              </a:ext>
            </a:extLst>
          </p:cNvPr>
          <p:cNvSpPr>
            <a:spLocks noGrp="1"/>
          </p:cNvSpPr>
          <p:nvPr>
            <p:ph idx="1"/>
          </p:nvPr>
        </p:nvSpPr>
        <p:spPr>
          <a:xfrm>
            <a:off x="75501" y="872455"/>
            <a:ext cx="9840286" cy="5829307"/>
          </a:xfrm>
        </p:spPr>
        <p:txBody>
          <a:bodyPr>
            <a:normAutofit/>
          </a:bodyPr>
          <a:lstStyle/>
          <a:p>
            <a:br>
              <a:rPr lang="sv-SE" sz="1400" dirty="0">
                <a:solidFill>
                  <a:schemeClr val="accent6">
                    <a:lumMod val="10000"/>
                  </a:schemeClr>
                </a:solidFill>
              </a:rPr>
            </a:br>
            <a:br>
              <a:rPr lang="sv-SE" sz="1400" dirty="0">
                <a:solidFill>
                  <a:schemeClr val="accent6">
                    <a:lumMod val="10000"/>
                  </a:schemeClr>
                </a:solidFill>
              </a:rPr>
            </a:br>
            <a:r>
              <a:rPr lang="sv-SE" sz="1400" b="1" dirty="0">
                <a:solidFill>
                  <a:schemeClr val="accent6">
                    <a:lumMod val="10000"/>
                  </a:schemeClr>
                </a:solidFill>
              </a:rPr>
              <a:t>Vårdnadshavarens ansvar </a:t>
            </a:r>
            <a:br>
              <a:rPr lang="sv-SE" sz="1400" b="1" dirty="0">
                <a:solidFill>
                  <a:schemeClr val="accent6">
                    <a:lumMod val="10000"/>
                  </a:schemeClr>
                </a:solidFill>
              </a:rPr>
            </a:br>
            <a:r>
              <a:rPr lang="sv-SE" sz="1400" b="1" dirty="0">
                <a:solidFill>
                  <a:schemeClr val="accent6">
                    <a:lumMod val="10000"/>
                  </a:schemeClr>
                </a:solidFill>
              </a:rPr>
              <a:t>• </a:t>
            </a:r>
            <a:r>
              <a:rPr lang="sv-SE" sz="1400" dirty="0">
                <a:solidFill>
                  <a:schemeClr val="accent6">
                    <a:lumMod val="10000"/>
                  </a:schemeClr>
                </a:solidFill>
              </a:rPr>
              <a:t>Se till att ditt barn kommer i tid till träningar och matcher samt med rätt utrustning.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Låta föreningens utbildade tränare ansvara för spelarna under träning och match. Din inbladning kan verka förvirrande för spelarna och skapa onödig irritation hos tränarna. Instruera aldrig ditt barn under träning eller match, all instruktion sker av ledarna.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Om du har frågor angående laguttagningar, matcher eller annat som rör laget, framför det avsides med berörd tränare på ett positivt och konstruktivt sätt.</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 Uppmuntra alla spelare i laget, inte bara ditt eget barn. Uppmuntra i med och motgång. Tänk på att det är ditt barn som spelar inte du.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Under inga som helst omständigheter kritisera eller fälla nedlåtande kommentarer om våra motståndare, domare eller funktionärer.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Uppmuntra ditt barn till rent spel.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Sköta de ekonomiska åtaganden gentemot föreningen och se till att medlemsavgiften betalas på utsatt tid.</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 I den mån du har möjlighet, hjälpa föreningen med bilkörning, lotteriförsäljning eller andra inkomstbringande aktiviteter. Om en spelare/förälder inte följer föreningens policy beslutas konsekvenser av tränarna tillsammans med styrelsen. Om en tränare inte följer föreningens policy beslutas konsekvenser av styrelsen. </a:t>
            </a:r>
          </a:p>
        </p:txBody>
      </p:sp>
    </p:spTree>
    <p:extLst>
      <p:ext uri="{BB962C8B-B14F-4D97-AF65-F5344CB8AC3E}">
        <p14:creationId xmlns:p14="http://schemas.microsoft.com/office/powerpoint/2010/main" val="288843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025A7-E1A0-4A9B-8619-F3D0085E0AC8}"/>
              </a:ext>
            </a:extLst>
          </p:cNvPr>
          <p:cNvSpPr>
            <a:spLocks noGrp="1"/>
          </p:cNvSpPr>
          <p:nvPr>
            <p:ph type="title"/>
          </p:nvPr>
        </p:nvSpPr>
        <p:spPr>
          <a:xfrm>
            <a:off x="443529" y="156238"/>
            <a:ext cx="8596668" cy="1320800"/>
          </a:xfrm>
        </p:spPr>
        <p:txBody>
          <a:bodyPr/>
          <a:lstStyle/>
          <a:p>
            <a:r>
              <a:rPr lang="sv-SE" b="1" dirty="0">
                <a:solidFill>
                  <a:schemeClr val="accent6">
                    <a:lumMod val="10000"/>
                  </a:schemeClr>
                </a:solidFill>
              </a:rPr>
              <a:t>Värdegrund &amp; Policy</a:t>
            </a:r>
          </a:p>
        </p:txBody>
      </p:sp>
      <p:sp>
        <p:nvSpPr>
          <p:cNvPr id="5" name="Platshållare för innehåll 4">
            <a:extLst>
              <a:ext uri="{FF2B5EF4-FFF2-40B4-BE49-F238E27FC236}">
                <a16:creationId xmlns:a16="http://schemas.microsoft.com/office/drawing/2014/main" id="{AEB0D62E-29AB-4F3B-ABFA-BB108BDB6558}"/>
              </a:ext>
            </a:extLst>
          </p:cNvPr>
          <p:cNvSpPr>
            <a:spLocks noGrp="1"/>
          </p:cNvSpPr>
          <p:nvPr>
            <p:ph idx="1"/>
          </p:nvPr>
        </p:nvSpPr>
        <p:spPr>
          <a:xfrm>
            <a:off x="75501" y="872455"/>
            <a:ext cx="9840286" cy="5829307"/>
          </a:xfrm>
        </p:spPr>
        <p:txBody>
          <a:bodyPr>
            <a:normAutofit/>
          </a:bodyPr>
          <a:lstStyle/>
          <a:p>
            <a:br>
              <a:rPr lang="sv-SE" sz="1400" dirty="0">
                <a:solidFill>
                  <a:schemeClr val="accent6">
                    <a:lumMod val="10000"/>
                  </a:schemeClr>
                </a:solidFill>
              </a:rPr>
            </a:br>
            <a:r>
              <a:rPr lang="sv-SE" sz="1400" b="1" dirty="0">
                <a:solidFill>
                  <a:schemeClr val="accent6">
                    <a:lumMod val="10000"/>
                  </a:schemeClr>
                </a:solidFill>
              </a:rPr>
              <a:t>Spelarens ansvar </a:t>
            </a:r>
            <a:br>
              <a:rPr lang="sv-SE" sz="1400" b="1" dirty="0">
                <a:solidFill>
                  <a:schemeClr val="accent6">
                    <a:lumMod val="10000"/>
                  </a:schemeClr>
                </a:solidFill>
              </a:rPr>
            </a:br>
            <a:br>
              <a:rPr lang="sv-SE" sz="1400" b="1" dirty="0">
                <a:solidFill>
                  <a:schemeClr val="accent6">
                    <a:lumMod val="10000"/>
                  </a:schemeClr>
                </a:solidFill>
              </a:rPr>
            </a:br>
            <a:r>
              <a:rPr lang="sv-SE" sz="1400" b="1" dirty="0">
                <a:solidFill>
                  <a:schemeClr val="accent6">
                    <a:lumMod val="10000"/>
                  </a:schemeClr>
                </a:solidFill>
              </a:rPr>
              <a:t>• </a:t>
            </a:r>
            <a:r>
              <a:rPr lang="sv-SE" sz="1400" dirty="0">
                <a:solidFill>
                  <a:schemeClr val="accent6">
                    <a:lumMod val="10000"/>
                  </a:schemeClr>
                </a:solidFill>
              </a:rPr>
              <a:t>Ta avstånd mot all form av mobbing, trakasserier, hot, våld, övergrepp och diskriminering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Vara uppmärksam på och följa ledarnas instruktioner under träning och match.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Ha hög träningsnärvaro.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Passa tider, meddela i god tid dina ledare om du får förhinder att närvara vid träning eller match.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Vara en god lagkamrat genom att uppmuntra och peppa dina medspelare.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Alltid göra ditt bästa på träning och match.</a:t>
            </a:r>
            <a:br>
              <a:rPr lang="sv-SE" sz="1400" dirty="0">
                <a:solidFill>
                  <a:schemeClr val="accent6">
                    <a:lumMod val="10000"/>
                  </a:schemeClr>
                </a:solidFill>
              </a:rPr>
            </a:br>
            <a:r>
              <a:rPr lang="sv-SE" sz="1400" dirty="0">
                <a:solidFill>
                  <a:schemeClr val="accent6">
                    <a:lumMod val="10000"/>
                  </a:schemeClr>
                </a:solidFill>
              </a:rPr>
              <a:t> </a:t>
            </a:r>
            <a:br>
              <a:rPr lang="sv-SE" sz="1400" dirty="0">
                <a:solidFill>
                  <a:schemeClr val="accent6">
                    <a:lumMod val="10000"/>
                  </a:schemeClr>
                </a:solidFill>
              </a:rPr>
            </a:br>
            <a:r>
              <a:rPr lang="sv-SE" sz="1400" dirty="0">
                <a:solidFill>
                  <a:schemeClr val="accent6">
                    <a:lumMod val="10000"/>
                  </a:schemeClr>
                </a:solidFill>
              </a:rPr>
              <a:t>• Uppträda respektfullt mot medspelare, motståndare och domare.</a:t>
            </a:r>
            <a:br>
              <a:rPr lang="sv-SE" sz="1400" dirty="0">
                <a:solidFill>
                  <a:schemeClr val="accent6">
                    <a:lumMod val="10000"/>
                  </a:schemeClr>
                </a:solidFill>
              </a:rPr>
            </a:br>
            <a:r>
              <a:rPr lang="sv-SE" sz="1400" dirty="0">
                <a:solidFill>
                  <a:schemeClr val="accent6">
                    <a:lumMod val="10000"/>
                  </a:schemeClr>
                </a:solidFill>
              </a:rPr>
              <a:t> </a:t>
            </a:r>
            <a:br>
              <a:rPr lang="sv-SE" sz="1400" dirty="0">
                <a:solidFill>
                  <a:schemeClr val="accent6">
                    <a:lumMod val="10000"/>
                  </a:schemeClr>
                </a:solidFill>
              </a:rPr>
            </a:br>
            <a:r>
              <a:rPr lang="sv-SE" sz="1400" dirty="0">
                <a:solidFill>
                  <a:schemeClr val="accent6">
                    <a:lumMod val="10000"/>
                  </a:schemeClr>
                </a:solidFill>
              </a:rPr>
              <a:t>• Följa de regler som laget gemensamt kommit överens om.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Använda ett vårdat språk. </a:t>
            </a:r>
            <a:br>
              <a:rPr lang="sv-SE" sz="1400" dirty="0">
                <a:solidFill>
                  <a:schemeClr val="accent6">
                    <a:lumMod val="10000"/>
                  </a:schemeClr>
                </a:solidFill>
              </a:rPr>
            </a:br>
            <a:br>
              <a:rPr lang="sv-SE" sz="1400" dirty="0">
                <a:solidFill>
                  <a:schemeClr val="accent6">
                    <a:lumMod val="10000"/>
                  </a:schemeClr>
                </a:solidFill>
              </a:rPr>
            </a:br>
            <a:r>
              <a:rPr lang="sv-SE" sz="1400" dirty="0">
                <a:solidFill>
                  <a:schemeClr val="accent6">
                    <a:lumMod val="10000"/>
                  </a:schemeClr>
                </a:solidFill>
              </a:rPr>
              <a:t>• Vara aktsam om föreningens material. </a:t>
            </a:r>
            <a:br>
              <a:rPr lang="sv-SE" sz="1400" dirty="0">
                <a:solidFill>
                  <a:schemeClr val="accent6">
                    <a:lumMod val="10000"/>
                  </a:schemeClr>
                </a:solidFill>
              </a:rPr>
            </a:br>
            <a:br>
              <a:rPr lang="sv-SE" sz="1400" dirty="0">
                <a:solidFill>
                  <a:schemeClr val="accent6">
                    <a:lumMod val="10000"/>
                  </a:schemeClr>
                </a:solidFill>
              </a:rPr>
            </a:br>
            <a:endParaRPr lang="sv-SE" sz="1400" dirty="0">
              <a:solidFill>
                <a:schemeClr val="accent6">
                  <a:lumMod val="10000"/>
                </a:schemeClr>
              </a:solidFill>
            </a:endParaRPr>
          </a:p>
        </p:txBody>
      </p:sp>
    </p:spTree>
    <p:extLst>
      <p:ext uri="{BB962C8B-B14F-4D97-AF65-F5344CB8AC3E}">
        <p14:creationId xmlns:p14="http://schemas.microsoft.com/office/powerpoint/2010/main" val="76355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025A7-E1A0-4A9B-8619-F3D0085E0AC8}"/>
              </a:ext>
            </a:extLst>
          </p:cNvPr>
          <p:cNvSpPr>
            <a:spLocks noGrp="1"/>
          </p:cNvSpPr>
          <p:nvPr>
            <p:ph type="title"/>
          </p:nvPr>
        </p:nvSpPr>
        <p:spPr>
          <a:xfrm>
            <a:off x="443529" y="156238"/>
            <a:ext cx="8596668" cy="1320800"/>
          </a:xfrm>
        </p:spPr>
        <p:txBody>
          <a:bodyPr/>
          <a:lstStyle/>
          <a:p>
            <a:r>
              <a:rPr lang="sv-SE" b="1" dirty="0">
                <a:solidFill>
                  <a:schemeClr val="accent6">
                    <a:lumMod val="10000"/>
                  </a:schemeClr>
                </a:solidFill>
              </a:rPr>
              <a:t>Värdegrund &amp; Policy</a:t>
            </a:r>
          </a:p>
        </p:txBody>
      </p:sp>
      <p:sp>
        <p:nvSpPr>
          <p:cNvPr id="5" name="Platshållare för innehåll 4">
            <a:extLst>
              <a:ext uri="{FF2B5EF4-FFF2-40B4-BE49-F238E27FC236}">
                <a16:creationId xmlns:a16="http://schemas.microsoft.com/office/drawing/2014/main" id="{AEB0D62E-29AB-4F3B-ABFA-BB108BDB6558}"/>
              </a:ext>
            </a:extLst>
          </p:cNvPr>
          <p:cNvSpPr>
            <a:spLocks noGrp="1"/>
          </p:cNvSpPr>
          <p:nvPr>
            <p:ph idx="1"/>
          </p:nvPr>
        </p:nvSpPr>
        <p:spPr>
          <a:xfrm>
            <a:off x="587229" y="872455"/>
            <a:ext cx="9840286" cy="5829307"/>
          </a:xfrm>
        </p:spPr>
        <p:txBody>
          <a:bodyPr>
            <a:normAutofit/>
          </a:bodyPr>
          <a:lstStyle/>
          <a:p>
            <a:pPr marL="0" indent="0">
              <a:buNone/>
            </a:pPr>
            <a:br>
              <a:rPr lang="sv-SE" b="1" dirty="0">
                <a:solidFill>
                  <a:schemeClr val="accent6">
                    <a:lumMod val="10000"/>
                  </a:schemeClr>
                </a:solidFill>
              </a:rPr>
            </a:br>
            <a:br>
              <a:rPr lang="sv-SE" b="1" dirty="0">
                <a:solidFill>
                  <a:schemeClr val="accent6">
                    <a:lumMod val="10000"/>
                  </a:schemeClr>
                </a:solidFill>
              </a:rPr>
            </a:br>
            <a:r>
              <a:rPr lang="sv-SE" b="1" dirty="0">
                <a:solidFill>
                  <a:schemeClr val="accent6">
                    <a:lumMod val="10000"/>
                  </a:schemeClr>
                </a:solidFill>
              </a:rPr>
              <a:t>Övergripande</a:t>
            </a:r>
          </a:p>
          <a:p>
            <a:pPr marL="0" indent="0">
              <a:buNone/>
            </a:pPr>
            <a:endParaRPr lang="sv-SE" b="1" dirty="0">
              <a:solidFill>
                <a:schemeClr val="accent6">
                  <a:lumMod val="10000"/>
                </a:schemeClr>
              </a:solidFill>
            </a:endParaRPr>
          </a:p>
          <a:p>
            <a:r>
              <a:rPr lang="sv-SE" b="1" dirty="0">
                <a:solidFill>
                  <a:schemeClr val="accent6">
                    <a:lumMod val="10000"/>
                  </a:schemeClr>
                </a:solidFill>
              </a:rPr>
              <a:t>Vara en god lagkamrat och schysst kompis.</a:t>
            </a:r>
          </a:p>
          <a:p>
            <a:endParaRPr lang="sv-SE" b="1" dirty="0">
              <a:solidFill>
                <a:schemeClr val="accent6">
                  <a:lumMod val="10000"/>
                </a:schemeClr>
              </a:solidFill>
            </a:endParaRPr>
          </a:p>
          <a:p>
            <a:r>
              <a:rPr lang="sv-SE" b="1" dirty="0">
                <a:solidFill>
                  <a:schemeClr val="accent6">
                    <a:lumMod val="10000"/>
                  </a:schemeClr>
                </a:solidFill>
              </a:rPr>
              <a:t>Komma till träning och göra sitt bästa.</a:t>
            </a:r>
          </a:p>
          <a:p>
            <a:endParaRPr lang="sv-SE" b="1" dirty="0">
              <a:solidFill>
                <a:schemeClr val="accent6">
                  <a:lumMod val="10000"/>
                </a:schemeClr>
              </a:solidFill>
            </a:endParaRPr>
          </a:p>
          <a:p>
            <a:r>
              <a:rPr lang="sv-SE" b="1" dirty="0">
                <a:solidFill>
                  <a:schemeClr val="accent6">
                    <a:lumMod val="10000"/>
                  </a:schemeClr>
                </a:solidFill>
              </a:rPr>
              <a:t>Följa uppsatta regler.</a:t>
            </a:r>
          </a:p>
          <a:p>
            <a:endParaRPr lang="sv-SE" b="1" dirty="0">
              <a:solidFill>
                <a:schemeClr val="accent6">
                  <a:lumMod val="10000"/>
                </a:schemeClr>
              </a:solidFill>
            </a:endParaRPr>
          </a:p>
          <a:p>
            <a:r>
              <a:rPr lang="sv-SE" b="1" dirty="0">
                <a:solidFill>
                  <a:schemeClr val="accent6">
                    <a:lumMod val="10000"/>
                  </a:schemeClr>
                </a:solidFill>
              </a:rPr>
              <a:t>Lyssna på ledare och lagkamrater.</a:t>
            </a:r>
          </a:p>
          <a:p>
            <a:endParaRPr lang="sv-SE" b="1" dirty="0">
              <a:solidFill>
                <a:schemeClr val="accent6">
                  <a:lumMod val="10000"/>
                </a:schemeClr>
              </a:solidFill>
            </a:endParaRPr>
          </a:p>
          <a:p>
            <a:r>
              <a:rPr lang="sv-SE" b="1" dirty="0">
                <a:solidFill>
                  <a:schemeClr val="accent6">
                    <a:lumMod val="10000"/>
                  </a:schemeClr>
                </a:solidFill>
              </a:rPr>
              <a:t>Bemöta motståndare och domare på ett respektfullt vis.</a:t>
            </a:r>
          </a:p>
          <a:p>
            <a:pPr marL="0" indent="0">
              <a:buNone/>
            </a:pPr>
            <a:endParaRPr lang="sv-SE" b="1" dirty="0">
              <a:solidFill>
                <a:schemeClr val="accent6">
                  <a:lumMod val="10000"/>
                </a:schemeClr>
              </a:solidFill>
            </a:endParaRPr>
          </a:p>
        </p:txBody>
      </p:sp>
    </p:spTree>
    <p:extLst>
      <p:ext uri="{BB962C8B-B14F-4D97-AF65-F5344CB8AC3E}">
        <p14:creationId xmlns:p14="http://schemas.microsoft.com/office/powerpoint/2010/main" val="375956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025A7-E1A0-4A9B-8619-F3D0085E0AC8}"/>
              </a:ext>
            </a:extLst>
          </p:cNvPr>
          <p:cNvSpPr>
            <a:spLocks noGrp="1"/>
          </p:cNvSpPr>
          <p:nvPr>
            <p:ph type="title"/>
          </p:nvPr>
        </p:nvSpPr>
        <p:spPr/>
        <p:txBody>
          <a:bodyPr/>
          <a:lstStyle/>
          <a:p>
            <a:r>
              <a:rPr lang="sv-SE" b="1" dirty="0">
                <a:solidFill>
                  <a:schemeClr val="accent6">
                    <a:lumMod val="10000"/>
                  </a:schemeClr>
                </a:solidFill>
              </a:rPr>
              <a:t>Trupp &amp; Ledare</a:t>
            </a:r>
          </a:p>
        </p:txBody>
      </p:sp>
      <p:sp>
        <p:nvSpPr>
          <p:cNvPr id="3" name="Platshållare för innehåll 2">
            <a:extLst>
              <a:ext uri="{FF2B5EF4-FFF2-40B4-BE49-F238E27FC236}">
                <a16:creationId xmlns:a16="http://schemas.microsoft.com/office/drawing/2014/main" id="{FCE2B451-5E01-404C-95CA-A54EE291A1D4}"/>
              </a:ext>
            </a:extLst>
          </p:cNvPr>
          <p:cNvSpPr>
            <a:spLocks noGrp="1"/>
          </p:cNvSpPr>
          <p:nvPr>
            <p:ph idx="1"/>
          </p:nvPr>
        </p:nvSpPr>
        <p:spPr/>
        <p:txBody>
          <a:bodyPr/>
          <a:lstStyle/>
          <a:p>
            <a:r>
              <a:rPr lang="sv-SE" dirty="0">
                <a:solidFill>
                  <a:schemeClr val="accent6">
                    <a:lumMod val="10000"/>
                  </a:schemeClr>
                </a:solidFill>
              </a:rPr>
              <a:t>Ca 36 spelare</a:t>
            </a:r>
            <a:br>
              <a:rPr lang="sv-SE" dirty="0">
                <a:solidFill>
                  <a:schemeClr val="accent6">
                    <a:lumMod val="10000"/>
                  </a:schemeClr>
                </a:solidFill>
              </a:rPr>
            </a:br>
            <a:r>
              <a:rPr lang="sv-SE" dirty="0">
                <a:solidFill>
                  <a:schemeClr val="accent6">
                    <a:lumMod val="10000"/>
                  </a:schemeClr>
                </a:solidFill>
              </a:rPr>
              <a:t>- 2014 &amp; 2015</a:t>
            </a:r>
            <a:br>
              <a:rPr lang="sv-SE" dirty="0">
                <a:solidFill>
                  <a:schemeClr val="accent6">
                    <a:lumMod val="10000"/>
                  </a:schemeClr>
                </a:solidFill>
              </a:rPr>
            </a:br>
            <a:r>
              <a:rPr lang="sv-SE" dirty="0">
                <a:solidFill>
                  <a:schemeClr val="accent6">
                    <a:lumMod val="10000"/>
                  </a:schemeClr>
                </a:solidFill>
              </a:rPr>
              <a:t>- Olika skolor</a:t>
            </a:r>
            <a:br>
              <a:rPr lang="sv-SE" dirty="0">
                <a:solidFill>
                  <a:schemeClr val="accent6">
                    <a:lumMod val="10000"/>
                  </a:schemeClr>
                </a:solidFill>
              </a:rPr>
            </a:br>
            <a:endParaRPr lang="sv-SE" dirty="0">
              <a:solidFill>
                <a:schemeClr val="accent6">
                  <a:lumMod val="10000"/>
                </a:schemeClr>
              </a:solidFill>
            </a:endParaRPr>
          </a:p>
          <a:p>
            <a:r>
              <a:rPr lang="sv-SE" dirty="0">
                <a:solidFill>
                  <a:schemeClr val="accent6">
                    <a:lumMod val="10000"/>
                  </a:schemeClr>
                </a:solidFill>
              </a:rPr>
              <a:t>5 ledare</a:t>
            </a:r>
            <a:br>
              <a:rPr lang="sv-SE" dirty="0">
                <a:solidFill>
                  <a:schemeClr val="accent6">
                    <a:lumMod val="10000"/>
                  </a:schemeClr>
                </a:solidFill>
              </a:rPr>
            </a:br>
            <a:r>
              <a:rPr lang="sv-SE" dirty="0">
                <a:solidFill>
                  <a:schemeClr val="accent6">
                    <a:lumMod val="10000"/>
                  </a:schemeClr>
                </a:solidFill>
              </a:rPr>
              <a:t>- Målsättning 6 ledare ( ca 6 barn per ledare)</a:t>
            </a:r>
            <a:br>
              <a:rPr lang="sv-SE" dirty="0">
                <a:solidFill>
                  <a:schemeClr val="accent6">
                    <a:lumMod val="10000"/>
                  </a:schemeClr>
                </a:solidFill>
              </a:rPr>
            </a:br>
            <a:r>
              <a:rPr lang="sv-SE" dirty="0">
                <a:solidFill>
                  <a:schemeClr val="accent6">
                    <a:lumMod val="10000"/>
                  </a:schemeClr>
                </a:solidFill>
              </a:rPr>
              <a:t>- 2 ledare per match</a:t>
            </a:r>
            <a:br>
              <a:rPr lang="sv-SE" dirty="0">
                <a:solidFill>
                  <a:schemeClr val="accent6">
                    <a:lumMod val="10000"/>
                  </a:schemeClr>
                </a:solidFill>
              </a:rPr>
            </a:br>
            <a:br>
              <a:rPr lang="sv-SE" dirty="0">
                <a:solidFill>
                  <a:schemeClr val="accent6">
                    <a:lumMod val="10000"/>
                  </a:schemeClr>
                </a:solidFill>
              </a:rPr>
            </a:br>
            <a:endParaRPr lang="sv-SE" dirty="0">
              <a:solidFill>
                <a:schemeClr val="accent6">
                  <a:lumMod val="10000"/>
                </a:schemeClr>
              </a:solidFill>
            </a:endParaRPr>
          </a:p>
          <a:p>
            <a:endParaRPr lang="sv-SE" dirty="0">
              <a:solidFill>
                <a:srgbClr val="002060"/>
              </a:solidFill>
            </a:endParaRPr>
          </a:p>
        </p:txBody>
      </p:sp>
    </p:spTree>
    <p:extLst>
      <p:ext uri="{BB962C8B-B14F-4D97-AF65-F5344CB8AC3E}">
        <p14:creationId xmlns:p14="http://schemas.microsoft.com/office/powerpoint/2010/main" val="238958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group of kids playing football&#10;&#10;Description automatically generated">
            <a:extLst>
              <a:ext uri="{FF2B5EF4-FFF2-40B4-BE49-F238E27FC236}">
                <a16:creationId xmlns:a16="http://schemas.microsoft.com/office/drawing/2014/main" id="{08EA7C31-3B6F-7E2B-A882-35CAA1DDB2C9}"/>
              </a:ext>
            </a:extLst>
          </p:cNvPr>
          <p:cNvPicPr>
            <a:picLocks noChangeAspect="1"/>
          </p:cNvPicPr>
          <p:nvPr/>
        </p:nvPicPr>
        <p:blipFill rotWithShape="1">
          <a:blip r:embed="rId2"/>
          <a:srcRect l="33766" r="28114" b="1"/>
          <a:stretch/>
        </p:blipFill>
        <p:spPr>
          <a:xfrm>
            <a:off x="4266678" y="0"/>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6A9CB4F-2A9E-A77D-161D-82C6D43B2669}"/>
              </a:ext>
            </a:extLst>
          </p:cNvPr>
          <p:cNvSpPr>
            <a:spLocks noGrp="1"/>
          </p:cNvSpPr>
          <p:nvPr>
            <p:ph type="title"/>
          </p:nvPr>
        </p:nvSpPr>
        <p:spPr>
          <a:xfrm>
            <a:off x="677333" y="609600"/>
            <a:ext cx="3851123" cy="1320800"/>
          </a:xfrm>
        </p:spPr>
        <p:txBody>
          <a:bodyPr>
            <a:normAutofit/>
          </a:bodyPr>
          <a:lstStyle/>
          <a:p>
            <a:r>
              <a:rPr lang="sv-SE" b="1" dirty="0">
                <a:solidFill>
                  <a:schemeClr val="tx2">
                    <a:lumMod val="10000"/>
                  </a:schemeClr>
                </a:solidFill>
              </a:rPr>
              <a:t>Träning</a:t>
            </a:r>
          </a:p>
        </p:txBody>
      </p:sp>
      <p:sp>
        <p:nvSpPr>
          <p:cNvPr id="3" name="Content Placeholder 2">
            <a:extLst>
              <a:ext uri="{FF2B5EF4-FFF2-40B4-BE49-F238E27FC236}">
                <a16:creationId xmlns:a16="http://schemas.microsoft.com/office/drawing/2014/main" id="{F1B0ACA2-E7C7-2501-B94F-49E50DF7A656}"/>
              </a:ext>
            </a:extLst>
          </p:cNvPr>
          <p:cNvSpPr>
            <a:spLocks noGrp="1"/>
          </p:cNvSpPr>
          <p:nvPr>
            <p:ph idx="1"/>
          </p:nvPr>
        </p:nvSpPr>
        <p:spPr>
          <a:xfrm>
            <a:off x="415558" y="1107613"/>
            <a:ext cx="4112898" cy="5140787"/>
          </a:xfrm>
        </p:spPr>
        <p:txBody>
          <a:bodyPr>
            <a:normAutofit fontScale="25000" lnSpcReduction="20000"/>
          </a:bodyPr>
          <a:lstStyle/>
          <a:p>
            <a:pPr>
              <a:lnSpc>
                <a:spcPct val="90000"/>
              </a:lnSpc>
            </a:pPr>
            <a:r>
              <a:rPr lang="sv-SE" sz="800" dirty="0"/>
              <a:t>Premiär Hovslätts konstgräs</a:t>
            </a:r>
            <a:br>
              <a:rPr lang="sv-SE" sz="800" dirty="0"/>
            </a:br>
            <a:r>
              <a:rPr lang="sv-SE" sz="800" dirty="0"/>
              <a:t>6/4, 13/4, 20/4</a:t>
            </a:r>
            <a:br>
              <a:rPr lang="sv-SE" sz="800" dirty="0"/>
            </a:br>
            <a:r>
              <a:rPr lang="sv-SE" sz="4800" dirty="0"/>
              <a:t>– 18:30</a:t>
            </a:r>
            <a:br>
              <a:rPr lang="sv-SE" sz="4800" dirty="0"/>
            </a:br>
            <a:r>
              <a:rPr lang="sv-SE" sz="4800" dirty="0"/>
              <a:t>Måndag A-PLAN &amp; Onsdag B-PLAN </a:t>
            </a:r>
          </a:p>
          <a:p>
            <a:r>
              <a:rPr lang="sv-SE" sz="4800" dirty="0">
                <a:solidFill>
                  <a:schemeClr val="tx2">
                    <a:lumMod val="10000"/>
                  </a:schemeClr>
                </a:solidFill>
              </a:rPr>
              <a:t>2 pass i veckan</a:t>
            </a:r>
            <a:br>
              <a:rPr lang="sv-SE" sz="4800" dirty="0">
                <a:solidFill>
                  <a:schemeClr val="tx2">
                    <a:lumMod val="10000"/>
                  </a:schemeClr>
                </a:solidFill>
              </a:rPr>
            </a:br>
            <a:r>
              <a:rPr lang="sv-SE" sz="4800" dirty="0">
                <a:solidFill>
                  <a:schemeClr val="tx2">
                    <a:lumMod val="10000"/>
                  </a:schemeClr>
                </a:solidFill>
              </a:rPr>
              <a:t>Måndag &amp; onsdag 17:00-18:30</a:t>
            </a:r>
            <a:br>
              <a:rPr lang="sv-SE" sz="4800" dirty="0">
                <a:solidFill>
                  <a:schemeClr val="tx2">
                    <a:lumMod val="10000"/>
                  </a:schemeClr>
                </a:solidFill>
              </a:rPr>
            </a:br>
            <a:r>
              <a:rPr lang="sv-SE" sz="4800" dirty="0">
                <a:solidFill>
                  <a:schemeClr val="tx2">
                    <a:lumMod val="10000"/>
                  </a:schemeClr>
                </a:solidFill>
              </a:rPr>
              <a:t>Veckotema </a:t>
            </a:r>
            <a:br>
              <a:rPr lang="sv-SE" sz="4800" dirty="0">
                <a:solidFill>
                  <a:schemeClr val="tx2">
                    <a:lumMod val="10000"/>
                  </a:schemeClr>
                </a:solidFill>
              </a:rPr>
            </a:br>
            <a:endParaRPr lang="sv-SE" sz="4800" dirty="0">
              <a:solidFill>
                <a:schemeClr val="tx2">
                  <a:lumMod val="10000"/>
                </a:schemeClr>
              </a:solidFill>
            </a:endParaRPr>
          </a:p>
          <a:p>
            <a:r>
              <a:rPr lang="sv-SE" sz="4800" dirty="0">
                <a:solidFill>
                  <a:schemeClr val="tx2">
                    <a:lumMod val="10000"/>
                  </a:schemeClr>
                </a:solidFill>
              </a:rPr>
              <a:t>Målvaktsfokus 1h/vecka</a:t>
            </a:r>
            <a:br>
              <a:rPr lang="sv-SE" sz="4800" dirty="0">
                <a:solidFill>
                  <a:schemeClr val="tx2">
                    <a:lumMod val="10000"/>
                  </a:schemeClr>
                </a:solidFill>
              </a:rPr>
            </a:br>
            <a:endParaRPr lang="sv-SE" sz="4800" dirty="0">
              <a:solidFill>
                <a:schemeClr val="tx2">
                  <a:lumMod val="10000"/>
                </a:schemeClr>
              </a:solidFill>
            </a:endParaRPr>
          </a:p>
          <a:p>
            <a:r>
              <a:rPr lang="sv-SE" sz="4800" dirty="0">
                <a:solidFill>
                  <a:schemeClr val="tx2">
                    <a:lumMod val="10000"/>
                  </a:schemeClr>
                </a:solidFill>
              </a:rPr>
              <a:t>Fysisk utveckling</a:t>
            </a:r>
            <a:br>
              <a:rPr lang="sv-SE" sz="4800" dirty="0">
                <a:solidFill>
                  <a:schemeClr val="tx2">
                    <a:lumMod val="10000"/>
                  </a:schemeClr>
                </a:solidFill>
              </a:rPr>
            </a:br>
            <a:br>
              <a:rPr lang="sv-SE" sz="4800" dirty="0">
                <a:solidFill>
                  <a:schemeClr val="tx2">
                    <a:lumMod val="10000"/>
                  </a:schemeClr>
                </a:solidFill>
              </a:rPr>
            </a:br>
            <a:r>
              <a:rPr lang="sv-SE" sz="4800" dirty="0">
                <a:solidFill>
                  <a:schemeClr val="tx2">
                    <a:lumMod val="10000"/>
                  </a:schemeClr>
                </a:solidFill>
              </a:rPr>
              <a:t>- Tillväxtfas</a:t>
            </a:r>
            <a:br>
              <a:rPr lang="sv-SE" sz="4800" dirty="0">
                <a:solidFill>
                  <a:schemeClr val="tx2">
                    <a:lumMod val="10000"/>
                  </a:schemeClr>
                </a:solidFill>
              </a:rPr>
            </a:br>
            <a:r>
              <a:rPr lang="sv-SE" sz="4800" dirty="0">
                <a:solidFill>
                  <a:schemeClr val="tx2">
                    <a:lumMod val="10000"/>
                  </a:schemeClr>
                </a:solidFill>
              </a:rPr>
              <a:t>- Hormoner</a:t>
            </a:r>
            <a:br>
              <a:rPr lang="sv-SE" sz="4800" dirty="0">
                <a:solidFill>
                  <a:schemeClr val="tx2">
                    <a:lumMod val="10000"/>
                  </a:schemeClr>
                </a:solidFill>
              </a:rPr>
            </a:br>
            <a:r>
              <a:rPr lang="sv-SE" sz="4800" dirty="0">
                <a:solidFill>
                  <a:schemeClr val="tx2">
                    <a:lumMod val="10000"/>
                  </a:schemeClr>
                </a:solidFill>
              </a:rPr>
              <a:t>- Energi/sömn</a:t>
            </a:r>
            <a:br>
              <a:rPr lang="sv-SE" sz="4800" dirty="0">
                <a:solidFill>
                  <a:schemeClr val="tx2">
                    <a:lumMod val="10000"/>
                  </a:schemeClr>
                </a:solidFill>
              </a:rPr>
            </a:br>
            <a:r>
              <a:rPr lang="sv-SE" sz="4800" dirty="0">
                <a:solidFill>
                  <a:schemeClr val="tx2">
                    <a:lumMod val="10000"/>
                  </a:schemeClr>
                </a:solidFill>
              </a:rPr>
              <a:t>- Knäkontroll</a:t>
            </a:r>
            <a:br>
              <a:rPr lang="sv-SE" sz="4800" dirty="0">
                <a:solidFill>
                  <a:schemeClr val="tx2">
                    <a:lumMod val="10000"/>
                  </a:schemeClr>
                </a:solidFill>
              </a:rPr>
            </a:br>
            <a:br>
              <a:rPr lang="sv-SE" sz="4800" dirty="0">
                <a:solidFill>
                  <a:schemeClr val="tx2">
                    <a:lumMod val="10000"/>
                  </a:schemeClr>
                </a:solidFill>
              </a:rPr>
            </a:br>
            <a:endParaRPr lang="sv-SE" sz="4800" dirty="0">
              <a:solidFill>
                <a:schemeClr val="tx2">
                  <a:lumMod val="10000"/>
                </a:schemeClr>
              </a:solidFill>
            </a:endParaRPr>
          </a:p>
          <a:p>
            <a:r>
              <a:rPr lang="sv-SE" sz="4800" dirty="0">
                <a:solidFill>
                  <a:schemeClr val="tx2">
                    <a:lumMod val="10000"/>
                  </a:schemeClr>
                </a:solidFill>
              </a:rPr>
              <a:t>Utvecklingsplan</a:t>
            </a:r>
            <a:br>
              <a:rPr lang="sv-SE" sz="4800" dirty="0">
                <a:solidFill>
                  <a:schemeClr val="tx2">
                    <a:lumMod val="10000"/>
                  </a:schemeClr>
                </a:solidFill>
              </a:rPr>
            </a:br>
            <a:br>
              <a:rPr lang="sv-SE" sz="4800" dirty="0">
                <a:solidFill>
                  <a:schemeClr val="tx2">
                    <a:lumMod val="10000"/>
                  </a:schemeClr>
                </a:solidFill>
              </a:rPr>
            </a:br>
            <a:r>
              <a:rPr lang="sv-SE" sz="4800" dirty="0">
                <a:solidFill>
                  <a:schemeClr val="tx2">
                    <a:lumMod val="10000"/>
                  </a:schemeClr>
                </a:solidFill>
              </a:rPr>
              <a:t>- Teknik</a:t>
            </a:r>
            <a:br>
              <a:rPr lang="sv-SE" sz="4800" dirty="0">
                <a:solidFill>
                  <a:schemeClr val="tx2">
                    <a:lumMod val="10000"/>
                  </a:schemeClr>
                </a:solidFill>
              </a:rPr>
            </a:br>
            <a:r>
              <a:rPr lang="sv-SE" sz="4800" dirty="0">
                <a:solidFill>
                  <a:schemeClr val="tx2">
                    <a:lumMod val="10000"/>
                  </a:schemeClr>
                </a:solidFill>
              </a:rPr>
              <a:t>- Spelförståelse</a:t>
            </a:r>
            <a:br>
              <a:rPr lang="sv-SE" sz="4800" dirty="0">
                <a:solidFill>
                  <a:schemeClr val="tx2">
                    <a:lumMod val="10000"/>
                  </a:schemeClr>
                </a:solidFill>
              </a:rPr>
            </a:br>
            <a:r>
              <a:rPr lang="sv-SE" sz="4800" dirty="0">
                <a:solidFill>
                  <a:schemeClr val="tx2">
                    <a:lumMod val="10000"/>
                  </a:schemeClr>
                </a:solidFill>
              </a:rPr>
              <a:t>- Positioner</a:t>
            </a:r>
            <a:br>
              <a:rPr lang="sv-SE" sz="4800" dirty="0">
                <a:solidFill>
                  <a:schemeClr val="tx2">
                    <a:lumMod val="10000"/>
                  </a:schemeClr>
                </a:solidFill>
              </a:rPr>
            </a:br>
            <a:endParaRPr lang="sv-SE" sz="4800" dirty="0">
              <a:solidFill>
                <a:schemeClr val="tx2">
                  <a:lumMod val="10000"/>
                </a:schemeClr>
              </a:solidFill>
            </a:endParaRPr>
          </a:p>
          <a:p>
            <a:r>
              <a:rPr lang="sv-SE" sz="4800" dirty="0">
                <a:solidFill>
                  <a:schemeClr val="tx2">
                    <a:lumMod val="10000"/>
                  </a:schemeClr>
                </a:solidFill>
              </a:rPr>
              <a:t>Nivåanpassning</a:t>
            </a:r>
            <a:br>
              <a:rPr lang="sv-SE" sz="4800" dirty="0">
                <a:solidFill>
                  <a:schemeClr val="tx2">
                    <a:lumMod val="10000"/>
                  </a:schemeClr>
                </a:solidFill>
              </a:rPr>
            </a:br>
            <a:endParaRPr lang="sv-SE" sz="4800" dirty="0">
              <a:solidFill>
                <a:schemeClr val="tx2">
                  <a:lumMod val="10000"/>
                </a:schemeClr>
              </a:solidFill>
            </a:endParaRPr>
          </a:p>
          <a:p>
            <a:r>
              <a:rPr lang="sv-SE" sz="4800" dirty="0">
                <a:solidFill>
                  <a:schemeClr val="tx2">
                    <a:lumMod val="10000"/>
                  </a:schemeClr>
                </a:solidFill>
              </a:rPr>
              <a:t>Regler/förväntan</a:t>
            </a:r>
            <a:br>
              <a:rPr lang="sv-SE" sz="4800" dirty="0">
                <a:solidFill>
                  <a:schemeClr val="tx2">
                    <a:lumMod val="10000"/>
                  </a:schemeClr>
                </a:solidFill>
              </a:rPr>
            </a:br>
            <a:br>
              <a:rPr lang="sv-SE" sz="4800" dirty="0">
                <a:solidFill>
                  <a:schemeClr val="tx2">
                    <a:lumMod val="10000"/>
                  </a:schemeClr>
                </a:solidFill>
              </a:rPr>
            </a:br>
            <a:r>
              <a:rPr lang="sv-SE" sz="4800" dirty="0">
                <a:solidFill>
                  <a:schemeClr val="tx2">
                    <a:lumMod val="10000"/>
                  </a:schemeClr>
                </a:solidFill>
              </a:rPr>
              <a:t>- Svara på kallelse</a:t>
            </a:r>
            <a:br>
              <a:rPr lang="sv-SE" sz="4800" dirty="0">
                <a:solidFill>
                  <a:schemeClr val="tx2">
                    <a:lumMod val="10000"/>
                  </a:schemeClr>
                </a:solidFill>
              </a:rPr>
            </a:br>
            <a:r>
              <a:rPr lang="sv-SE" sz="4800" dirty="0">
                <a:solidFill>
                  <a:schemeClr val="tx2">
                    <a:lumMod val="10000"/>
                  </a:schemeClr>
                </a:solidFill>
              </a:rPr>
              <a:t>- Klara till träningsstart</a:t>
            </a:r>
            <a:br>
              <a:rPr lang="sv-SE" sz="4800" dirty="0">
                <a:solidFill>
                  <a:schemeClr val="tx2">
                    <a:lumMod val="10000"/>
                  </a:schemeClr>
                </a:solidFill>
              </a:rPr>
            </a:br>
            <a:r>
              <a:rPr lang="sv-SE" sz="4800" dirty="0">
                <a:solidFill>
                  <a:schemeClr val="tx2">
                    <a:lumMod val="10000"/>
                  </a:schemeClr>
                </a:solidFill>
              </a:rPr>
              <a:t>- Rätt utrustning (skor, benskydd, vattenflaska)</a:t>
            </a:r>
            <a:br>
              <a:rPr lang="sv-SE" sz="4800" dirty="0">
                <a:solidFill>
                  <a:schemeClr val="tx2">
                    <a:lumMod val="10000"/>
                  </a:schemeClr>
                </a:solidFill>
              </a:rPr>
            </a:br>
            <a:r>
              <a:rPr lang="sv-SE" sz="4800" dirty="0">
                <a:solidFill>
                  <a:schemeClr val="tx2">
                    <a:lumMod val="10000"/>
                  </a:schemeClr>
                </a:solidFill>
              </a:rPr>
              <a:t>- Inget godis, tuggummi </a:t>
            </a:r>
            <a:r>
              <a:rPr lang="sv-SE" sz="4800" dirty="0" err="1">
                <a:solidFill>
                  <a:schemeClr val="tx2">
                    <a:lumMod val="10000"/>
                  </a:schemeClr>
                </a:solidFill>
              </a:rPr>
              <a:t>etc</a:t>
            </a:r>
            <a:br>
              <a:rPr lang="sv-SE" sz="4800" dirty="0">
                <a:solidFill>
                  <a:schemeClr val="tx2">
                    <a:lumMod val="10000"/>
                  </a:schemeClr>
                </a:solidFill>
              </a:rPr>
            </a:br>
            <a:r>
              <a:rPr lang="sv-SE" sz="4800" dirty="0">
                <a:solidFill>
                  <a:schemeClr val="tx2">
                    <a:lumMod val="10000"/>
                  </a:schemeClr>
                </a:solidFill>
              </a:rPr>
              <a:t>- Ej mobiltelefoner (om nödvändigt förvaras telefon i ledarväska)</a:t>
            </a:r>
          </a:p>
          <a:p>
            <a:pPr>
              <a:lnSpc>
                <a:spcPct val="90000"/>
              </a:lnSpc>
            </a:pPr>
            <a:endParaRPr lang="sv-SE" sz="1100" dirty="0"/>
          </a:p>
          <a:p>
            <a:pPr>
              <a:lnSpc>
                <a:spcPct val="90000"/>
              </a:lnSpc>
            </a:pPr>
            <a:r>
              <a:rPr lang="sv-SE" sz="1100" dirty="0"/>
              <a:t>Utvecklingsplan</a:t>
            </a:r>
            <a:br>
              <a:rPr lang="sv-SE" sz="1100" dirty="0"/>
            </a:br>
            <a:endParaRPr lang="sv-SE" sz="1100" dirty="0"/>
          </a:p>
          <a:p>
            <a:pPr>
              <a:lnSpc>
                <a:spcPct val="90000"/>
              </a:lnSpc>
            </a:pPr>
            <a:r>
              <a:rPr lang="sv-SE" sz="1100" dirty="0"/>
              <a:t>Kallelse via laget.se</a:t>
            </a:r>
          </a:p>
          <a:p>
            <a:pPr marL="0" indent="0">
              <a:lnSpc>
                <a:spcPct val="90000"/>
              </a:lnSpc>
              <a:buNone/>
            </a:pPr>
            <a:endParaRPr lang="sv-SE" sz="1100" dirty="0"/>
          </a:p>
          <a:p>
            <a:pPr>
              <a:lnSpc>
                <a:spcPct val="90000"/>
              </a:lnSpc>
            </a:pPr>
            <a:r>
              <a:rPr lang="sv-SE" sz="1100" dirty="0"/>
              <a:t>Regler/förväntan</a:t>
            </a:r>
            <a:br>
              <a:rPr lang="sv-SE" sz="1100" dirty="0"/>
            </a:br>
            <a:br>
              <a:rPr lang="sv-SE" sz="1100" dirty="0"/>
            </a:br>
            <a:r>
              <a:rPr lang="sv-SE" sz="1100" dirty="0"/>
              <a:t>- Svara på kallelse</a:t>
            </a:r>
            <a:br>
              <a:rPr lang="sv-SE" sz="1100" dirty="0"/>
            </a:br>
            <a:r>
              <a:rPr lang="sv-SE" sz="1100" dirty="0"/>
              <a:t>- Klar 5 min innan träningsstart</a:t>
            </a:r>
            <a:br>
              <a:rPr lang="sv-SE" sz="1100" dirty="0"/>
            </a:br>
            <a:r>
              <a:rPr lang="sv-SE" sz="1100" dirty="0"/>
              <a:t>- Rätt utrustning (skor, benskydd, vattenflaska)</a:t>
            </a:r>
            <a:br>
              <a:rPr lang="sv-SE" sz="1100" dirty="0"/>
            </a:br>
            <a:r>
              <a:rPr lang="sv-SE" sz="1100" dirty="0"/>
              <a:t>- Inget godis, tuggummi </a:t>
            </a:r>
            <a:r>
              <a:rPr lang="sv-SE" sz="1100" dirty="0" err="1"/>
              <a:t>etc</a:t>
            </a:r>
            <a:br>
              <a:rPr lang="sv-SE" sz="1100" dirty="0"/>
            </a:br>
            <a:r>
              <a:rPr lang="sv-SE" sz="1100" dirty="0"/>
              <a:t>- Ej mobiltelefoner (om nödvändigt förvaras telefon i ledarväska)</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449623561"/>
      </p:ext>
    </p:extLst>
  </p:cSld>
  <p:clrMapOvr>
    <a:masterClrMapping/>
  </p:clrMapOvr>
</p:sld>
</file>

<file path=ppt/theme/theme1.xml><?xml version="1.0" encoding="utf-8"?>
<a:theme xmlns:a="http://schemas.openxmlformats.org/drawingml/2006/main" name="Facet">
  <a:themeElements>
    <a:clrScheme name="Custom 2">
      <a:dk1>
        <a:srgbClr val="FFFFFF"/>
      </a:dk1>
      <a:lt1>
        <a:sysClr val="window" lastClr="FFFFFF"/>
      </a:lt1>
      <a:dk2>
        <a:srgbClr val="FFFFFF"/>
      </a:dk2>
      <a:lt2>
        <a:srgbClr val="EBEBEB"/>
      </a:lt2>
      <a:accent1>
        <a:srgbClr val="FFFF00"/>
      </a:accent1>
      <a:accent2>
        <a:srgbClr val="FF0000"/>
      </a:accent2>
      <a:accent3>
        <a:srgbClr val="FFFF00"/>
      </a:accent3>
      <a:accent4>
        <a:srgbClr val="FF0000"/>
      </a:accent4>
      <a:accent5>
        <a:srgbClr val="FF0000"/>
      </a:accent5>
      <a:accent6>
        <a:srgbClr val="FFFE99"/>
      </a:accent6>
      <a:hlink>
        <a:srgbClr val="FF6566"/>
      </a:hlink>
      <a:folHlink>
        <a:srgbClr val="FF656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3835</TotalTime>
  <Words>1468</Words>
  <Application>Microsoft Office PowerPoint</Application>
  <PresentationFormat>Bredbild</PresentationFormat>
  <Paragraphs>103</Paragraphs>
  <Slides>18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Times New Roman</vt:lpstr>
      <vt:lpstr>Trebuchet MS</vt:lpstr>
      <vt:lpstr>Wingdings 3</vt:lpstr>
      <vt:lpstr>Facet</vt:lpstr>
      <vt:lpstr>TSK F14/15 2026</vt:lpstr>
      <vt:lpstr>Agenda</vt:lpstr>
      <vt:lpstr>Mål</vt:lpstr>
      <vt:lpstr>Värdegrund &amp; Policy</vt:lpstr>
      <vt:lpstr>Värdegrund &amp; Policy</vt:lpstr>
      <vt:lpstr>Värdegrund &amp; Policy</vt:lpstr>
      <vt:lpstr>Värdegrund &amp; Policy</vt:lpstr>
      <vt:lpstr>Trupp &amp; Ledare</vt:lpstr>
      <vt:lpstr>Träning</vt:lpstr>
      <vt:lpstr>Ex: Säsongsplanering</vt:lpstr>
      <vt:lpstr>Matcher</vt:lpstr>
      <vt:lpstr>Prel. matchdatum v17-v24</vt:lpstr>
      <vt:lpstr>Kommunikation</vt:lpstr>
      <vt:lpstr>Föräldragrupp/lagförälder</vt:lpstr>
      <vt:lpstr>Övrigt</vt:lpstr>
      <vt:lpstr>Spelarenkät</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TSK F14/15 2024</dc:title>
  <dc:creator>Sebastian Gustafsson</dc:creator>
  <cp:lastModifiedBy>Gustafsson Sebastian (3102)</cp:lastModifiedBy>
  <cp:revision>24</cp:revision>
  <dcterms:created xsi:type="dcterms:W3CDTF">2024-03-11T08:19:48Z</dcterms:created>
  <dcterms:modified xsi:type="dcterms:W3CDTF">2026-03-31T06:30:00Z</dcterms:modified>
</cp:coreProperties>
</file>