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50173-FACB-4BE4-9F32-1AF122F86591}" v="2" dt="2025-04-02T05:59:18.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59361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9793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02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94536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77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98567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427857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6253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0674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2025-04-03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694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476402-1AF2-49D4-BA0C-835A8395584B}" type="datetimeFigureOut">
              <a:rPr lang="sv-SE" smtClean="0"/>
              <a:t>2025-04-03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656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76402-1AF2-49D4-BA0C-835A8395584B}" type="datetimeFigureOut">
              <a:rPr lang="sv-SE" smtClean="0"/>
              <a:t>2025-04-03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107518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476402-1AF2-49D4-BA0C-835A8395584B}" type="datetimeFigureOut">
              <a:rPr lang="sv-SE" smtClean="0"/>
              <a:t>2025-04-03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25114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76402-1AF2-49D4-BA0C-835A8395584B}" type="datetimeFigureOut">
              <a:rPr lang="sv-SE" smtClean="0"/>
              <a:t>2025-04-03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68535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76402-1AF2-49D4-BA0C-835A8395584B}" type="datetimeFigureOut">
              <a:rPr lang="sv-SE" smtClean="0"/>
              <a:t>2025-04-03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00266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76402-1AF2-49D4-BA0C-835A8395584B}" type="datetimeFigureOut">
              <a:rPr lang="sv-SE" smtClean="0"/>
              <a:t>2025-04-03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6468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476402-1AF2-49D4-BA0C-835A8395584B}" type="datetimeFigureOut">
              <a:rPr lang="sv-SE" smtClean="0"/>
              <a:t>2025-04-03</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E550E6-FE19-4382-8DB0-A8E629994C9A}" type="slidenum">
              <a:rPr lang="sv-SE" smtClean="0"/>
              <a:t>‹#›</a:t>
            </a:fld>
            <a:endParaRPr lang="sv-SE"/>
          </a:p>
        </p:txBody>
      </p:sp>
    </p:spTree>
    <p:extLst>
      <p:ext uri="{BB962C8B-B14F-4D97-AF65-F5344CB8AC3E}">
        <p14:creationId xmlns:p14="http://schemas.microsoft.com/office/powerpoint/2010/main" val="1368742942"/>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771B6927-2905-42F3-9BAB-5239D10EF93D" descr="IMG_3928.jpg">
            <a:extLst>
              <a:ext uri="{FF2B5EF4-FFF2-40B4-BE49-F238E27FC236}">
                <a16:creationId xmlns:a16="http://schemas.microsoft.com/office/drawing/2014/main" id="{FCF0318A-A094-9B7D-1680-7DF1E9630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03" t="9091" r="15287"/>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46C585-D833-65CA-B889-9DA81E7E4EBB}"/>
              </a:ext>
            </a:extLst>
          </p:cNvPr>
          <p:cNvSpPr>
            <a:spLocks noGrp="1"/>
          </p:cNvSpPr>
          <p:nvPr>
            <p:ph type="ctrTitle"/>
          </p:nvPr>
        </p:nvSpPr>
        <p:spPr>
          <a:xfrm>
            <a:off x="668867" y="1678666"/>
            <a:ext cx="4088190" cy="2369093"/>
          </a:xfrm>
        </p:spPr>
        <p:txBody>
          <a:bodyPr>
            <a:normAutofit/>
          </a:bodyPr>
          <a:lstStyle/>
          <a:p>
            <a:r>
              <a:rPr lang="sv-SE" sz="4800" b="1" dirty="0">
                <a:solidFill>
                  <a:srgbClr val="FF0000"/>
                </a:solidFill>
              </a:rPr>
              <a:t>TSK F14/15</a:t>
            </a:r>
            <a:br>
              <a:rPr lang="sv-SE" sz="4800" b="1" dirty="0">
                <a:solidFill>
                  <a:srgbClr val="FF0000"/>
                </a:solidFill>
              </a:rPr>
            </a:br>
            <a:r>
              <a:rPr lang="sv-SE" sz="4800" b="1" dirty="0">
                <a:solidFill>
                  <a:srgbClr val="FF0000"/>
                </a:solidFill>
              </a:rPr>
              <a:t>2025</a:t>
            </a:r>
          </a:p>
        </p:txBody>
      </p:sp>
      <p:cxnSp>
        <p:nvCxnSpPr>
          <p:cNvPr id="1031" name="Straight Connector 103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3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24824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red and yellow logo&#10;&#10;Description automatically generated">
            <a:extLst>
              <a:ext uri="{FF2B5EF4-FFF2-40B4-BE49-F238E27FC236}">
                <a16:creationId xmlns:a16="http://schemas.microsoft.com/office/drawing/2014/main" id="{0726CA6D-05AF-49A3-E262-3023E4E6C5BB}"/>
              </a:ext>
            </a:extLst>
          </p:cNvPr>
          <p:cNvPicPr>
            <a:picLocks noChangeAspect="1"/>
          </p:cNvPicPr>
          <p:nvPr/>
        </p:nvPicPr>
        <p:blipFill rotWithShape="1">
          <a:blip r:embed="rId2"/>
          <a:srcRect l="1955" r="696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070A233-7520-5D76-C4AB-DEE762512612}"/>
              </a:ext>
            </a:extLst>
          </p:cNvPr>
          <p:cNvSpPr>
            <a:spLocks noGrp="1"/>
          </p:cNvSpPr>
          <p:nvPr>
            <p:ph type="title"/>
          </p:nvPr>
        </p:nvSpPr>
        <p:spPr>
          <a:xfrm>
            <a:off x="677333" y="609600"/>
            <a:ext cx="3851123" cy="1320800"/>
          </a:xfrm>
        </p:spPr>
        <p:txBody>
          <a:bodyPr>
            <a:normAutofit/>
          </a:bodyPr>
          <a:lstStyle/>
          <a:p>
            <a:r>
              <a:rPr lang="sv-SE" sz="3200" b="1" dirty="0">
                <a:solidFill>
                  <a:schemeClr val="tx2">
                    <a:lumMod val="10000"/>
                  </a:schemeClr>
                </a:solidFill>
              </a:rPr>
              <a:t>Allmänt säsongen 2025</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9" name="Content Placeholder 8">
            <a:extLst>
              <a:ext uri="{FF2B5EF4-FFF2-40B4-BE49-F238E27FC236}">
                <a16:creationId xmlns:a16="http://schemas.microsoft.com/office/drawing/2014/main" id="{915BC46E-5120-C437-717F-065580390C3F}"/>
              </a:ext>
            </a:extLst>
          </p:cNvPr>
          <p:cNvSpPr>
            <a:spLocks noGrp="1"/>
          </p:cNvSpPr>
          <p:nvPr>
            <p:ph idx="1"/>
          </p:nvPr>
        </p:nvSpPr>
        <p:spPr>
          <a:xfrm>
            <a:off x="468593" y="1930400"/>
            <a:ext cx="8596668" cy="3880773"/>
          </a:xfrm>
        </p:spPr>
        <p:txBody>
          <a:bodyPr>
            <a:normAutofit fontScale="92500" lnSpcReduction="20000"/>
          </a:bodyPr>
          <a:lstStyle/>
          <a:p>
            <a:r>
              <a:rPr lang="sv-SE" sz="1400" dirty="0">
                <a:solidFill>
                  <a:schemeClr val="tx2">
                    <a:lumMod val="10000"/>
                  </a:schemeClr>
                </a:solidFill>
              </a:rPr>
              <a:t>Truppen</a:t>
            </a:r>
            <a:br>
              <a:rPr lang="sv-SE" sz="1400" dirty="0">
                <a:solidFill>
                  <a:schemeClr val="tx2">
                    <a:lumMod val="10000"/>
                  </a:schemeClr>
                </a:solidFill>
              </a:rPr>
            </a:br>
            <a:r>
              <a:rPr lang="sv-SE" sz="1300" dirty="0">
                <a:solidFill>
                  <a:schemeClr val="tx2">
                    <a:lumMod val="10000"/>
                  </a:schemeClr>
                </a:solidFill>
              </a:rPr>
              <a:t>- 34 spelare</a:t>
            </a:r>
            <a:br>
              <a:rPr lang="sv-SE" sz="1300" dirty="0">
                <a:solidFill>
                  <a:schemeClr val="tx2">
                    <a:lumMod val="10000"/>
                  </a:schemeClr>
                </a:solidFill>
              </a:rPr>
            </a:br>
            <a:r>
              <a:rPr lang="sv-SE" sz="1300" dirty="0">
                <a:solidFill>
                  <a:schemeClr val="tx2">
                    <a:lumMod val="10000"/>
                  </a:schemeClr>
                </a:solidFill>
              </a:rPr>
              <a:t>- 5 ledare</a:t>
            </a:r>
          </a:p>
          <a:p>
            <a:r>
              <a:rPr lang="sv-SE" sz="1400" dirty="0">
                <a:solidFill>
                  <a:schemeClr val="tx2">
                    <a:lumMod val="10000"/>
                  </a:schemeClr>
                </a:solidFill>
              </a:rPr>
              <a:t>Föreningspolicy &amp; trygg idrott</a:t>
            </a:r>
            <a:br>
              <a:rPr lang="sv-SE" sz="1400" dirty="0">
                <a:solidFill>
                  <a:schemeClr val="tx2">
                    <a:lumMod val="10000"/>
                  </a:schemeClr>
                </a:solidFill>
              </a:rPr>
            </a:br>
            <a:r>
              <a:rPr lang="sv-SE" sz="1300" dirty="0">
                <a:solidFill>
                  <a:schemeClr val="tx2">
                    <a:lumMod val="10000"/>
                  </a:schemeClr>
                </a:solidFill>
              </a:rPr>
              <a:t>- Finns på klubbens huvudsida under dokument</a:t>
            </a:r>
            <a:br>
              <a:rPr lang="sv-SE" sz="13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Medlemsavgift/träningsavgift</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Träningskläder </a:t>
            </a:r>
            <a:r>
              <a:rPr lang="sv-SE" sz="1400" dirty="0" err="1">
                <a:solidFill>
                  <a:schemeClr val="tx2">
                    <a:lumMod val="10000"/>
                  </a:schemeClr>
                </a:solidFill>
              </a:rPr>
              <a:t>Enenda</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Fotbollsskola v.25</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Övriga åtaganden 2025</a:t>
            </a:r>
            <a:br>
              <a:rPr lang="sv-SE" sz="1400" dirty="0">
                <a:solidFill>
                  <a:schemeClr val="tx2">
                    <a:lumMod val="10000"/>
                  </a:schemeClr>
                </a:solidFill>
              </a:rPr>
            </a:br>
            <a:br>
              <a:rPr lang="sv-SE" sz="1400" dirty="0">
                <a:solidFill>
                  <a:schemeClr val="tx2">
                    <a:lumMod val="10000"/>
                  </a:schemeClr>
                </a:solidFill>
              </a:rPr>
            </a:br>
            <a:r>
              <a:rPr lang="sv-SE" sz="1400" dirty="0">
                <a:solidFill>
                  <a:schemeClr val="tx2">
                    <a:lumMod val="10000"/>
                  </a:schemeClr>
                </a:solidFill>
              </a:rPr>
              <a:t>- Tabergsmilen 26/4</a:t>
            </a:r>
            <a:br>
              <a:rPr lang="sv-SE" sz="1400" dirty="0">
                <a:solidFill>
                  <a:schemeClr val="tx2">
                    <a:lumMod val="10000"/>
                  </a:schemeClr>
                </a:solidFill>
              </a:rPr>
            </a:br>
            <a:r>
              <a:rPr lang="sv-SE" sz="1400" dirty="0">
                <a:solidFill>
                  <a:schemeClr val="tx2">
                    <a:lumMod val="10000"/>
                  </a:schemeClr>
                </a:solidFill>
              </a:rPr>
              <a:t>- Pantinsamling (2 tillfällen) 23/6 &amp; 16/9</a:t>
            </a:r>
            <a:br>
              <a:rPr lang="sv-SE" sz="1400" dirty="0">
                <a:solidFill>
                  <a:schemeClr val="tx2">
                    <a:lumMod val="10000"/>
                  </a:schemeClr>
                </a:solidFill>
              </a:rPr>
            </a:br>
            <a:r>
              <a:rPr lang="sv-SE" sz="1400" dirty="0">
                <a:solidFill>
                  <a:schemeClr val="tx2">
                    <a:lumMod val="10000"/>
                  </a:schemeClr>
                </a:solidFill>
              </a:rPr>
              <a:t>- Kiosk</a:t>
            </a:r>
            <a:br>
              <a:rPr lang="sv-SE" sz="1400" dirty="0">
                <a:solidFill>
                  <a:schemeClr val="tx2">
                    <a:lumMod val="10000"/>
                  </a:schemeClr>
                </a:solidFill>
              </a:rPr>
            </a:br>
            <a:r>
              <a:rPr lang="sv-SE" sz="1400" dirty="0">
                <a:solidFill>
                  <a:schemeClr val="tx2">
                    <a:lumMod val="10000"/>
                  </a:schemeClr>
                </a:solidFill>
              </a:rPr>
              <a:t>- Boll-</a:t>
            </a:r>
            <a:r>
              <a:rPr lang="sv-SE" sz="1400" dirty="0" err="1">
                <a:solidFill>
                  <a:schemeClr val="tx2">
                    <a:lumMod val="10000"/>
                  </a:schemeClr>
                </a:solidFill>
              </a:rPr>
              <a:t>kajsa</a:t>
            </a:r>
            <a:r>
              <a:rPr lang="sv-SE" sz="1400" dirty="0">
                <a:solidFill>
                  <a:schemeClr val="tx2">
                    <a:lumMod val="10000"/>
                  </a:schemeClr>
                </a:solidFill>
              </a:rPr>
              <a:t> vid hemmamatcher</a:t>
            </a:r>
            <a:br>
              <a:rPr lang="sv-SE" dirty="0">
                <a:solidFill>
                  <a:schemeClr val="tx2">
                    <a:lumMod val="10000"/>
                  </a:schemeClr>
                </a:solidFill>
              </a:rPr>
            </a:br>
            <a:endParaRPr lang="sv-SE" dirty="0">
              <a:solidFill>
                <a:schemeClr val="tx2">
                  <a:lumMod val="10000"/>
                </a:schemeClr>
              </a:solidFill>
            </a:endParaRPr>
          </a:p>
        </p:txBody>
      </p:sp>
    </p:spTree>
    <p:extLst>
      <p:ext uri="{BB962C8B-B14F-4D97-AF65-F5344CB8AC3E}">
        <p14:creationId xmlns:p14="http://schemas.microsoft.com/office/powerpoint/2010/main" val="27901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BE3-60C8-062A-E3BC-5F32C36A39FB}"/>
              </a:ext>
            </a:extLst>
          </p:cNvPr>
          <p:cNvSpPr>
            <a:spLocks noGrp="1"/>
          </p:cNvSpPr>
          <p:nvPr>
            <p:ph type="title"/>
          </p:nvPr>
        </p:nvSpPr>
        <p:spPr>
          <a:xfrm>
            <a:off x="677334" y="609600"/>
            <a:ext cx="8009466" cy="6337852"/>
          </a:xfrm>
        </p:spPr>
        <p:txBody>
          <a:bodyPr>
            <a:normAutofit fontScale="90000"/>
          </a:bodyPr>
          <a:lstStyle/>
          <a:p>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För att träna och spela matcher i Tabergs SK måste medlemsavgift och träningsavgift vara inbetalda till bankgiro 5763-8207 senast den 30 april 2025.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b="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Medlemsavgifter: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Familj (inkl. barn t.o.m. 19 år) 300:– </a:t>
            </a:r>
            <a:b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Barn/ungdom 100:– </a:t>
            </a:r>
            <a:b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Senior/Ledare (fr.o.m. året du fyller 20 år) 200:–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Stödmedlem 150:- Pensionär 50:–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b="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b="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Träningsavgifter:</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Ungdom </a:t>
            </a:r>
            <a:r>
              <a:rPr lang="sv-SE" sz="1800" kern="100" dirty="0" err="1">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t.o.m</a:t>
            </a: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 det året de fyller 9 år. 500 :-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Ungdom </a:t>
            </a:r>
            <a:r>
              <a:rPr lang="sv-SE" sz="1800" i="1" kern="100" dirty="0" err="1">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fr.o.m</a:t>
            </a:r>
            <a:r>
              <a:rPr lang="sv-SE" sz="1800" i="1"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 det året de fyller 10 år. 800 :-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Seniorer 1200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OBS! Träningsavgiften för ungdom maximeras till högst 1500 kr per familj oavsett antal barn/ungdomar i TSK.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Glöm inte ange namn och personnummer (</a:t>
            </a:r>
            <a:r>
              <a:rPr lang="sv-SE" sz="1800" kern="100" dirty="0" err="1">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ååmmdd-xxxx</a:t>
            </a: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 på samtliga medlemmar vid betalning av medlemsavgiften. </a:t>
            </a: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b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br>
            <a:r>
              <a:rPr lang="sv-SE" sz="1800" kern="100" dirty="0">
                <a:solidFill>
                  <a:schemeClr val="tx2">
                    <a:lumMod val="10000"/>
                  </a:schemeClr>
                </a:solidFill>
                <a:effectLst/>
                <a:latin typeface="Aptos" panose="020B0004020202020204" pitchFamily="34" charset="0"/>
                <a:ea typeface="Aptos" panose="020B0004020202020204" pitchFamily="34" charset="0"/>
                <a:cs typeface="Times New Roman" panose="02020603050405020304" pitchFamily="18" charset="0"/>
              </a:rPr>
              <a:t>Notera för vilka personer träningsavgiften gäller. För att underlätta kontakten ser vi gärna att ni även anger er mailadress. Får ni inte plats med alla önskade uppgifter, kan dessa mailas till tabergssk@hotmail.com</a:t>
            </a:r>
            <a:br>
              <a:rPr lang="sv-SE" sz="1800" kern="100" dirty="0">
                <a:effectLst/>
                <a:latin typeface="Aptos" panose="020B0004020202020204" pitchFamily="34" charset="0"/>
                <a:ea typeface="Aptos" panose="020B000402020202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340947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kids playing football&#10;&#10;Description automatically generated">
            <a:extLst>
              <a:ext uri="{FF2B5EF4-FFF2-40B4-BE49-F238E27FC236}">
                <a16:creationId xmlns:a16="http://schemas.microsoft.com/office/drawing/2014/main" id="{08EA7C31-3B6F-7E2B-A882-35CAA1DDB2C9}"/>
              </a:ext>
            </a:extLst>
          </p:cNvPr>
          <p:cNvPicPr>
            <a:picLocks noChangeAspect="1"/>
          </p:cNvPicPr>
          <p:nvPr/>
        </p:nvPicPr>
        <p:blipFill rotWithShape="1">
          <a:blip r:embed="rId2"/>
          <a:srcRect l="33766" r="2811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6A9CB4F-2A9E-A77D-161D-82C6D43B2669}"/>
              </a:ext>
            </a:extLst>
          </p:cNvPr>
          <p:cNvSpPr>
            <a:spLocks noGrp="1"/>
          </p:cNvSpPr>
          <p:nvPr>
            <p:ph type="title"/>
          </p:nvPr>
        </p:nvSpPr>
        <p:spPr>
          <a:xfrm>
            <a:off x="677333" y="609600"/>
            <a:ext cx="3851123" cy="1320800"/>
          </a:xfrm>
        </p:spPr>
        <p:txBody>
          <a:bodyPr>
            <a:normAutofit/>
          </a:bodyPr>
          <a:lstStyle/>
          <a:p>
            <a:r>
              <a:rPr lang="sv-SE" b="1" dirty="0">
                <a:solidFill>
                  <a:schemeClr val="tx2">
                    <a:lumMod val="10000"/>
                  </a:schemeClr>
                </a:solidFill>
              </a:rPr>
              <a:t>Träning</a:t>
            </a:r>
          </a:p>
        </p:txBody>
      </p:sp>
      <p:sp>
        <p:nvSpPr>
          <p:cNvPr id="3" name="Content Placeholder 2">
            <a:extLst>
              <a:ext uri="{FF2B5EF4-FFF2-40B4-BE49-F238E27FC236}">
                <a16:creationId xmlns:a16="http://schemas.microsoft.com/office/drawing/2014/main" id="{F1B0ACA2-E7C7-2501-B94F-49E50DF7A656}"/>
              </a:ext>
            </a:extLst>
          </p:cNvPr>
          <p:cNvSpPr>
            <a:spLocks noGrp="1"/>
          </p:cNvSpPr>
          <p:nvPr>
            <p:ph idx="1"/>
          </p:nvPr>
        </p:nvSpPr>
        <p:spPr>
          <a:xfrm>
            <a:off x="415557" y="1107613"/>
            <a:ext cx="4609369" cy="5062451"/>
          </a:xfrm>
        </p:spPr>
        <p:txBody>
          <a:bodyPr>
            <a:normAutofit fontScale="25000" lnSpcReduction="20000"/>
          </a:bodyPr>
          <a:lstStyle/>
          <a:p>
            <a:pPr>
              <a:lnSpc>
                <a:spcPct val="90000"/>
              </a:lnSpc>
            </a:pPr>
            <a:r>
              <a:rPr lang="sv-SE" sz="800" dirty="0"/>
              <a:t>Premiär Hovslätts konstgräs</a:t>
            </a:r>
            <a:br>
              <a:rPr lang="sv-SE" sz="800" dirty="0"/>
            </a:br>
            <a:r>
              <a:rPr lang="sv-SE" sz="800" dirty="0"/>
              <a:t>6/4, 13/4, 20/4</a:t>
            </a:r>
            <a:br>
              <a:rPr lang="sv-SE" sz="800" dirty="0"/>
            </a:br>
            <a:r>
              <a:rPr lang="sv-SE" sz="4800" dirty="0"/>
              <a:t>– 18:30</a:t>
            </a:r>
            <a:br>
              <a:rPr lang="sv-SE" sz="4800" dirty="0"/>
            </a:br>
            <a:r>
              <a:rPr lang="sv-SE" sz="4800" dirty="0"/>
              <a:t>Måndag A-PLAN &amp; Onsdag B-PLAN </a:t>
            </a:r>
            <a:br>
              <a:rPr lang="sv-SE" sz="4800" dirty="0">
                <a:solidFill>
                  <a:schemeClr val="tx2">
                    <a:lumMod val="10000"/>
                  </a:schemeClr>
                </a:solidFill>
              </a:rPr>
            </a:br>
            <a:endParaRPr lang="sv-SE" sz="4800" dirty="0">
              <a:solidFill>
                <a:schemeClr val="tx2">
                  <a:lumMod val="10000"/>
                </a:schemeClr>
              </a:solidFill>
            </a:endParaRPr>
          </a:p>
          <a:p>
            <a:r>
              <a:rPr lang="sv-SE" sz="5200" dirty="0">
                <a:solidFill>
                  <a:schemeClr val="tx2">
                    <a:lumMod val="10000"/>
                  </a:schemeClr>
                </a:solidFill>
              </a:rPr>
              <a:t>TSK</a:t>
            </a:r>
            <a:br>
              <a:rPr lang="sv-SE" sz="5200" dirty="0">
                <a:solidFill>
                  <a:schemeClr val="tx2">
                    <a:lumMod val="10000"/>
                  </a:schemeClr>
                </a:solidFill>
              </a:rPr>
            </a:br>
            <a:br>
              <a:rPr lang="sv-SE" sz="5200" dirty="0">
                <a:solidFill>
                  <a:schemeClr val="tx2">
                    <a:lumMod val="10000"/>
                  </a:schemeClr>
                </a:solidFill>
              </a:rPr>
            </a:br>
            <a:r>
              <a:rPr lang="sv-SE" sz="5200" dirty="0">
                <a:solidFill>
                  <a:schemeClr val="tx2">
                    <a:lumMod val="10000"/>
                  </a:schemeClr>
                </a:solidFill>
              </a:rPr>
              <a:t>17:00 – 18:30</a:t>
            </a:r>
            <a:br>
              <a:rPr lang="sv-SE" sz="5200" dirty="0">
                <a:solidFill>
                  <a:schemeClr val="tx2">
                    <a:lumMod val="10000"/>
                  </a:schemeClr>
                </a:solidFill>
              </a:rPr>
            </a:br>
            <a:r>
              <a:rPr lang="sv-SE" sz="5200" dirty="0">
                <a:solidFill>
                  <a:schemeClr val="tx2">
                    <a:lumMod val="10000"/>
                  </a:schemeClr>
                </a:solidFill>
              </a:rPr>
              <a:t>Måndag A-PLAN &amp; Onsdag A-PLAN </a:t>
            </a:r>
            <a:br>
              <a:rPr lang="sv-SE" sz="5200" dirty="0">
                <a:solidFill>
                  <a:schemeClr val="tx2">
                    <a:lumMod val="10000"/>
                  </a:schemeClr>
                </a:solidFill>
              </a:rPr>
            </a:br>
            <a:endParaRPr lang="sv-SE" sz="5200" dirty="0">
              <a:solidFill>
                <a:schemeClr val="tx2">
                  <a:lumMod val="10000"/>
                </a:schemeClr>
              </a:solidFill>
            </a:endParaRPr>
          </a:p>
          <a:p>
            <a:r>
              <a:rPr lang="sv-SE" sz="5200" dirty="0">
                <a:solidFill>
                  <a:schemeClr val="tx2">
                    <a:lumMod val="10000"/>
                  </a:schemeClr>
                </a:solidFill>
              </a:rPr>
              <a:t>Utvecklingsplan</a:t>
            </a:r>
            <a:br>
              <a:rPr lang="sv-SE" sz="5200" dirty="0">
                <a:solidFill>
                  <a:schemeClr val="tx2">
                    <a:lumMod val="10000"/>
                  </a:schemeClr>
                </a:solidFill>
              </a:rPr>
            </a:br>
            <a:br>
              <a:rPr lang="sv-SE" sz="5200" dirty="0">
                <a:solidFill>
                  <a:schemeClr val="tx2">
                    <a:lumMod val="10000"/>
                  </a:schemeClr>
                </a:solidFill>
              </a:rPr>
            </a:br>
            <a:r>
              <a:rPr lang="sv-SE" sz="5200" dirty="0">
                <a:solidFill>
                  <a:schemeClr val="tx2">
                    <a:lumMod val="10000"/>
                  </a:schemeClr>
                </a:solidFill>
              </a:rPr>
              <a:t>- Teknik</a:t>
            </a:r>
            <a:br>
              <a:rPr lang="sv-SE" sz="5200" dirty="0">
                <a:solidFill>
                  <a:schemeClr val="tx2">
                    <a:lumMod val="10000"/>
                  </a:schemeClr>
                </a:solidFill>
              </a:rPr>
            </a:br>
            <a:r>
              <a:rPr lang="sv-SE" sz="5200" dirty="0">
                <a:solidFill>
                  <a:schemeClr val="tx2">
                    <a:lumMod val="10000"/>
                  </a:schemeClr>
                </a:solidFill>
              </a:rPr>
              <a:t>- Spelförståelse</a:t>
            </a:r>
            <a:br>
              <a:rPr lang="sv-SE" sz="5200" dirty="0">
                <a:solidFill>
                  <a:schemeClr val="tx2">
                    <a:lumMod val="10000"/>
                  </a:schemeClr>
                </a:solidFill>
              </a:rPr>
            </a:br>
            <a:r>
              <a:rPr lang="sv-SE" sz="5200" dirty="0">
                <a:solidFill>
                  <a:schemeClr val="tx2">
                    <a:lumMod val="10000"/>
                  </a:schemeClr>
                </a:solidFill>
              </a:rPr>
              <a:t>- Positioner</a:t>
            </a:r>
            <a:br>
              <a:rPr lang="sv-SE" sz="5200" dirty="0">
                <a:solidFill>
                  <a:schemeClr val="tx2">
                    <a:lumMod val="10000"/>
                  </a:schemeClr>
                </a:solidFill>
              </a:rPr>
            </a:br>
            <a:endParaRPr lang="sv-SE" sz="5200" dirty="0">
              <a:solidFill>
                <a:schemeClr val="tx2">
                  <a:lumMod val="10000"/>
                </a:schemeClr>
              </a:solidFill>
            </a:endParaRPr>
          </a:p>
          <a:p>
            <a:r>
              <a:rPr lang="sv-SE" sz="5200" dirty="0">
                <a:solidFill>
                  <a:schemeClr val="tx2">
                    <a:lumMod val="10000"/>
                  </a:schemeClr>
                </a:solidFill>
              </a:rPr>
              <a:t>Kallelse via laget.se</a:t>
            </a:r>
          </a:p>
          <a:p>
            <a:pPr marL="0" indent="0">
              <a:buNone/>
            </a:pPr>
            <a:endParaRPr lang="sv-SE" sz="5200" dirty="0">
              <a:solidFill>
                <a:schemeClr val="tx2">
                  <a:lumMod val="10000"/>
                </a:schemeClr>
              </a:solidFill>
            </a:endParaRPr>
          </a:p>
          <a:p>
            <a:r>
              <a:rPr lang="sv-SE" sz="5200" dirty="0">
                <a:solidFill>
                  <a:schemeClr val="tx2">
                    <a:lumMod val="10000"/>
                  </a:schemeClr>
                </a:solidFill>
              </a:rPr>
              <a:t>Regler/förväntan</a:t>
            </a:r>
            <a:br>
              <a:rPr lang="sv-SE" sz="5200" dirty="0">
                <a:solidFill>
                  <a:schemeClr val="tx2">
                    <a:lumMod val="10000"/>
                  </a:schemeClr>
                </a:solidFill>
              </a:rPr>
            </a:br>
            <a:br>
              <a:rPr lang="sv-SE" sz="5200" dirty="0">
                <a:solidFill>
                  <a:schemeClr val="tx2">
                    <a:lumMod val="10000"/>
                  </a:schemeClr>
                </a:solidFill>
              </a:rPr>
            </a:br>
            <a:r>
              <a:rPr lang="sv-SE" sz="5200" dirty="0">
                <a:solidFill>
                  <a:schemeClr val="tx2">
                    <a:lumMod val="10000"/>
                  </a:schemeClr>
                </a:solidFill>
              </a:rPr>
              <a:t>- Svara på kallelse</a:t>
            </a:r>
            <a:br>
              <a:rPr lang="sv-SE" sz="5200" dirty="0">
                <a:solidFill>
                  <a:schemeClr val="tx2">
                    <a:lumMod val="10000"/>
                  </a:schemeClr>
                </a:solidFill>
              </a:rPr>
            </a:br>
            <a:r>
              <a:rPr lang="sv-SE" sz="5200" dirty="0">
                <a:solidFill>
                  <a:schemeClr val="tx2">
                    <a:lumMod val="10000"/>
                  </a:schemeClr>
                </a:solidFill>
              </a:rPr>
              <a:t>- Klar 5 min innan träningsstart</a:t>
            </a:r>
            <a:br>
              <a:rPr lang="sv-SE" sz="5200" dirty="0">
                <a:solidFill>
                  <a:schemeClr val="tx2">
                    <a:lumMod val="10000"/>
                  </a:schemeClr>
                </a:solidFill>
              </a:rPr>
            </a:br>
            <a:r>
              <a:rPr lang="sv-SE" sz="5200" dirty="0">
                <a:solidFill>
                  <a:schemeClr val="tx2">
                    <a:lumMod val="10000"/>
                  </a:schemeClr>
                </a:solidFill>
              </a:rPr>
              <a:t>- Rätt utrustning (skor, benskydd, vattenflaska)</a:t>
            </a:r>
            <a:br>
              <a:rPr lang="sv-SE" sz="5200" dirty="0">
                <a:solidFill>
                  <a:schemeClr val="tx2">
                    <a:lumMod val="10000"/>
                  </a:schemeClr>
                </a:solidFill>
              </a:rPr>
            </a:br>
            <a:r>
              <a:rPr lang="sv-SE" sz="5200" dirty="0">
                <a:solidFill>
                  <a:schemeClr val="tx2">
                    <a:lumMod val="10000"/>
                  </a:schemeClr>
                </a:solidFill>
              </a:rPr>
              <a:t>- Inget godis, tuggummi </a:t>
            </a:r>
            <a:r>
              <a:rPr lang="sv-SE" sz="5200" dirty="0" err="1">
                <a:solidFill>
                  <a:schemeClr val="tx2">
                    <a:lumMod val="10000"/>
                  </a:schemeClr>
                </a:solidFill>
              </a:rPr>
              <a:t>etc</a:t>
            </a:r>
            <a:br>
              <a:rPr lang="sv-SE" sz="5200" dirty="0">
                <a:solidFill>
                  <a:schemeClr val="tx2">
                    <a:lumMod val="10000"/>
                  </a:schemeClr>
                </a:solidFill>
              </a:rPr>
            </a:br>
            <a:r>
              <a:rPr lang="sv-SE" sz="5200" b="1" dirty="0">
                <a:solidFill>
                  <a:schemeClr val="tx2">
                    <a:lumMod val="10000"/>
                  </a:schemeClr>
                </a:solidFill>
              </a:rPr>
              <a:t>- Ej mobiltelefoner </a:t>
            </a:r>
            <a:br>
              <a:rPr lang="sv-SE" sz="5200" dirty="0">
                <a:solidFill>
                  <a:schemeClr val="tx2">
                    <a:lumMod val="10000"/>
                  </a:schemeClr>
                </a:solidFill>
              </a:rPr>
            </a:br>
            <a:r>
              <a:rPr lang="sv-SE" sz="5200" i="1" dirty="0">
                <a:solidFill>
                  <a:schemeClr val="tx2">
                    <a:lumMod val="10000"/>
                  </a:schemeClr>
                </a:solidFill>
              </a:rPr>
              <a:t>(om nödvändigt förvaras telefon i ledarväska</a:t>
            </a:r>
            <a:r>
              <a:rPr lang="sv-SE" sz="4800" i="1" dirty="0">
                <a:solidFill>
                  <a:schemeClr val="tx2">
                    <a:lumMod val="10000"/>
                  </a:schemeClr>
                </a:solidFill>
              </a:rPr>
              <a:t>)</a:t>
            </a:r>
          </a:p>
          <a:p>
            <a:pPr>
              <a:lnSpc>
                <a:spcPct val="90000"/>
              </a:lnSpc>
            </a:pPr>
            <a:endParaRPr lang="sv-SE" sz="1100" dirty="0"/>
          </a:p>
          <a:p>
            <a:pPr>
              <a:lnSpc>
                <a:spcPct val="90000"/>
              </a:lnSpc>
            </a:pPr>
            <a:r>
              <a:rPr lang="sv-SE" sz="1100" dirty="0"/>
              <a:t>Utvecklingsplan</a:t>
            </a:r>
            <a:br>
              <a:rPr lang="sv-SE" sz="1100" dirty="0"/>
            </a:br>
            <a:endParaRPr lang="sv-SE" sz="1100" dirty="0"/>
          </a:p>
          <a:p>
            <a:pPr>
              <a:lnSpc>
                <a:spcPct val="90000"/>
              </a:lnSpc>
            </a:pPr>
            <a:r>
              <a:rPr lang="sv-SE" sz="1100" dirty="0"/>
              <a:t>Kallelse via laget.se</a:t>
            </a:r>
          </a:p>
          <a:p>
            <a:pPr marL="0" indent="0">
              <a:lnSpc>
                <a:spcPct val="90000"/>
              </a:lnSpc>
              <a:buNone/>
            </a:pPr>
            <a:endParaRPr lang="sv-SE" sz="1100" dirty="0"/>
          </a:p>
          <a:p>
            <a:pPr>
              <a:lnSpc>
                <a:spcPct val="90000"/>
              </a:lnSpc>
            </a:pPr>
            <a:r>
              <a:rPr lang="sv-SE" sz="1100" dirty="0"/>
              <a:t>Regler/förväntan</a:t>
            </a:r>
            <a:br>
              <a:rPr lang="sv-SE" sz="1100" dirty="0"/>
            </a:br>
            <a:br>
              <a:rPr lang="sv-SE" sz="1100" dirty="0"/>
            </a:br>
            <a:r>
              <a:rPr lang="sv-SE" sz="1100" dirty="0"/>
              <a:t>- Svara på kallelse</a:t>
            </a:r>
            <a:br>
              <a:rPr lang="sv-SE" sz="1100" dirty="0"/>
            </a:br>
            <a:r>
              <a:rPr lang="sv-SE" sz="1100" dirty="0"/>
              <a:t>- Klar 5 min innan träningsstart</a:t>
            </a:r>
            <a:br>
              <a:rPr lang="sv-SE" sz="1100" dirty="0"/>
            </a:br>
            <a:r>
              <a:rPr lang="sv-SE" sz="1100" dirty="0"/>
              <a:t>- Rätt utrustning (skor, benskydd, vattenflaska)</a:t>
            </a:r>
            <a:br>
              <a:rPr lang="sv-SE" sz="1100" dirty="0"/>
            </a:br>
            <a:r>
              <a:rPr lang="sv-SE" sz="1100" dirty="0"/>
              <a:t>- Inget godis, tuggummi </a:t>
            </a:r>
            <a:r>
              <a:rPr lang="sv-SE" sz="1100" dirty="0" err="1"/>
              <a:t>etc</a:t>
            </a:r>
            <a:br>
              <a:rPr lang="sv-SE" sz="1100" dirty="0"/>
            </a:br>
            <a:r>
              <a:rPr lang="sv-SE" sz="1100" dirty="0"/>
              <a:t>- Ej mobiltelefoner (om nödvändigt förvaras telefon i ledarväska)</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350227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girls in red uniforms&#10;&#10;Description automatically generated">
            <a:extLst>
              <a:ext uri="{FF2B5EF4-FFF2-40B4-BE49-F238E27FC236}">
                <a16:creationId xmlns:a16="http://schemas.microsoft.com/office/drawing/2014/main" id="{82CC4CA0-78A9-0B13-642F-B597FBF0E28A}"/>
              </a:ext>
            </a:extLst>
          </p:cNvPr>
          <p:cNvPicPr>
            <a:picLocks noChangeAspect="1"/>
          </p:cNvPicPr>
          <p:nvPr/>
        </p:nvPicPr>
        <p:blipFill rotWithShape="1">
          <a:blip r:embed="rId2"/>
          <a:srcRect l="25103" r="3042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8289FDE-EA15-41A7-59E2-70BA1E8DA7AC}"/>
              </a:ext>
            </a:extLst>
          </p:cNvPr>
          <p:cNvSpPr>
            <a:spLocks noGrp="1"/>
          </p:cNvSpPr>
          <p:nvPr>
            <p:ph type="title"/>
          </p:nvPr>
        </p:nvSpPr>
        <p:spPr>
          <a:xfrm>
            <a:off x="677333" y="609600"/>
            <a:ext cx="3851123" cy="1320800"/>
          </a:xfrm>
        </p:spPr>
        <p:txBody>
          <a:bodyPr>
            <a:normAutofit/>
          </a:bodyPr>
          <a:lstStyle/>
          <a:p>
            <a:r>
              <a:rPr lang="sv-SE" b="1" dirty="0">
                <a:solidFill>
                  <a:schemeClr val="tx2">
                    <a:lumMod val="10000"/>
                  </a:schemeClr>
                </a:solidFill>
              </a:rPr>
              <a:t>Matcher</a:t>
            </a:r>
          </a:p>
        </p:txBody>
      </p:sp>
      <p:sp>
        <p:nvSpPr>
          <p:cNvPr id="3" name="Content Placeholder 2">
            <a:extLst>
              <a:ext uri="{FF2B5EF4-FFF2-40B4-BE49-F238E27FC236}">
                <a16:creationId xmlns:a16="http://schemas.microsoft.com/office/drawing/2014/main" id="{B37B1CC7-FE7F-E888-45F7-7A47A0845CD3}"/>
              </a:ext>
            </a:extLst>
          </p:cNvPr>
          <p:cNvSpPr>
            <a:spLocks noGrp="1"/>
          </p:cNvSpPr>
          <p:nvPr>
            <p:ph idx="1"/>
          </p:nvPr>
        </p:nvSpPr>
        <p:spPr>
          <a:xfrm>
            <a:off x="548033" y="1649480"/>
            <a:ext cx="3851122" cy="3880773"/>
          </a:xfrm>
        </p:spPr>
        <p:txBody>
          <a:bodyPr>
            <a:normAutofit/>
          </a:bodyPr>
          <a:lstStyle/>
          <a:p>
            <a:r>
              <a:rPr lang="sv-SE" sz="1200" dirty="0">
                <a:solidFill>
                  <a:schemeClr val="tx2">
                    <a:lumMod val="10000"/>
                  </a:schemeClr>
                </a:solidFill>
              </a:rPr>
              <a:t>Seriespel 7 v 7 </a:t>
            </a:r>
            <a:br>
              <a:rPr lang="sv-SE" sz="1200" dirty="0">
                <a:solidFill>
                  <a:schemeClr val="tx2">
                    <a:lumMod val="10000"/>
                  </a:schemeClr>
                </a:solidFill>
              </a:rPr>
            </a:br>
            <a:r>
              <a:rPr lang="sv-SE" sz="1200" dirty="0">
                <a:solidFill>
                  <a:schemeClr val="tx2">
                    <a:lumMod val="10000"/>
                  </a:schemeClr>
                </a:solidFill>
              </a:rPr>
              <a:t>20 min x 3</a:t>
            </a:r>
            <a:br>
              <a:rPr lang="sv-SE" sz="1200" dirty="0">
                <a:solidFill>
                  <a:schemeClr val="tx2">
                    <a:lumMod val="10000"/>
                  </a:schemeClr>
                </a:solidFill>
              </a:rPr>
            </a:br>
            <a:r>
              <a:rPr lang="sv-SE" sz="1200" dirty="0">
                <a:solidFill>
                  <a:schemeClr val="tx2">
                    <a:lumMod val="10000"/>
                  </a:schemeClr>
                </a:solidFill>
              </a:rPr>
              <a:t>Bollstorlek 4</a:t>
            </a:r>
            <a:br>
              <a:rPr lang="sv-SE" sz="1200" dirty="0">
                <a:solidFill>
                  <a:schemeClr val="tx2">
                    <a:lumMod val="10000"/>
                  </a:schemeClr>
                </a:solidFill>
              </a:rPr>
            </a:br>
            <a:endParaRPr lang="sv-SE" sz="1200" dirty="0">
              <a:solidFill>
                <a:schemeClr val="tx2">
                  <a:lumMod val="10000"/>
                </a:schemeClr>
              </a:solidFill>
            </a:endParaRPr>
          </a:p>
          <a:p>
            <a:r>
              <a:rPr lang="sv-SE" sz="1200" dirty="0">
                <a:solidFill>
                  <a:schemeClr val="tx2">
                    <a:lumMod val="10000"/>
                  </a:schemeClr>
                </a:solidFill>
              </a:rPr>
              <a:t>Spelsätt/positioner</a:t>
            </a:r>
            <a:br>
              <a:rPr lang="sv-SE" sz="1200" dirty="0">
                <a:solidFill>
                  <a:schemeClr val="tx2">
                    <a:lumMod val="10000"/>
                  </a:schemeClr>
                </a:solidFill>
              </a:rPr>
            </a:br>
            <a:r>
              <a:rPr lang="sv-SE" sz="1200" dirty="0">
                <a:solidFill>
                  <a:schemeClr val="tx2">
                    <a:lumMod val="10000"/>
                  </a:schemeClr>
                </a:solidFill>
              </a:rPr>
              <a:t> 2-3-1</a:t>
            </a:r>
            <a:br>
              <a:rPr lang="sv-SE" sz="1200" dirty="0">
                <a:solidFill>
                  <a:schemeClr val="tx2">
                    <a:lumMod val="10000"/>
                  </a:schemeClr>
                </a:solidFill>
              </a:rPr>
            </a:br>
            <a:endParaRPr lang="sv-SE" sz="1200" dirty="0">
              <a:solidFill>
                <a:schemeClr val="tx2">
                  <a:lumMod val="10000"/>
                </a:schemeClr>
              </a:solidFill>
            </a:endParaRPr>
          </a:p>
          <a:p>
            <a:r>
              <a:rPr lang="sv-SE" sz="1200" dirty="0">
                <a:solidFill>
                  <a:schemeClr val="tx2">
                    <a:lumMod val="10000"/>
                  </a:schemeClr>
                </a:solidFill>
              </a:rPr>
              <a:t>Samling 45 min innan match</a:t>
            </a:r>
            <a:br>
              <a:rPr lang="sv-SE" sz="1200" dirty="0">
                <a:solidFill>
                  <a:schemeClr val="tx2">
                    <a:lumMod val="10000"/>
                  </a:schemeClr>
                </a:solidFill>
              </a:rPr>
            </a:br>
            <a:r>
              <a:rPr lang="sv-SE" sz="1200" dirty="0">
                <a:solidFill>
                  <a:schemeClr val="tx2">
                    <a:lumMod val="10000"/>
                  </a:schemeClr>
                </a:solidFill>
              </a:rPr>
              <a:t>Ombyte gemensamt</a:t>
            </a:r>
            <a:br>
              <a:rPr lang="sv-SE" sz="1200" dirty="0">
                <a:solidFill>
                  <a:schemeClr val="tx2">
                    <a:lumMod val="10000"/>
                  </a:schemeClr>
                </a:solidFill>
              </a:rPr>
            </a:br>
            <a:r>
              <a:rPr lang="sv-SE" sz="1200" dirty="0">
                <a:solidFill>
                  <a:schemeClr val="tx2">
                    <a:lumMod val="10000"/>
                  </a:schemeClr>
                </a:solidFill>
              </a:rPr>
              <a:t>Skjuts bortamatch</a:t>
            </a:r>
          </a:p>
          <a:p>
            <a:endParaRPr lang="sv-SE" sz="1200" dirty="0">
              <a:solidFill>
                <a:schemeClr val="tx2">
                  <a:lumMod val="10000"/>
                </a:schemeClr>
              </a:solidFill>
            </a:endParaRPr>
          </a:p>
          <a:p>
            <a:r>
              <a:rPr lang="sv-SE" sz="1200" dirty="0">
                <a:solidFill>
                  <a:schemeClr val="tx2">
                    <a:lumMod val="10000"/>
                  </a:schemeClr>
                </a:solidFill>
              </a:rPr>
              <a:t>Match-etikett</a:t>
            </a:r>
          </a:p>
          <a:p>
            <a:endParaRPr lang="sv-SE" sz="1200" dirty="0">
              <a:solidFill>
                <a:schemeClr val="tx2">
                  <a:lumMod val="10000"/>
                </a:schemeClr>
              </a:solidFill>
            </a:endParaRPr>
          </a:p>
          <a:p>
            <a:r>
              <a:rPr lang="sv-SE" sz="1200" u="sng" dirty="0">
                <a:solidFill>
                  <a:schemeClr val="tx2">
                    <a:lumMod val="10000"/>
                  </a:schemeClr>
                </a:solidFill>
              </a:rPr>
              <a:t>Matchvärd </a:t>
            </a:r>
          </a:p>
        </p:txBody>
      </p:sp>
      <p:cxnSp>
        <p:nvCxnSpPr>
          <p:cNvPr id="7" name="Straight Connector 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73506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D0C2-788A-932B-37D8-A758C6483B52}"/>
              </a:ext>
            </a:extLst>
          </p:cNvPr>
          <p:cNvSpPr>
            <a:spLocks noGrp="1"/>
          </p:cNvSpPr>
          <p:nvPr>
            <p:ph type="title"/>
          </p:nvPr>
        </p:nvSpPr>
        <p:spPr/>
        <p:txBody>
          <a:bodyPr/>
          <a:lstStyle/>
          <a:p>
            <a:r>
              <a:rPr lang="sv-SE" b="1" dirty="0">
                <a:solidFill>
                  <a:schemeClr val="tx2">
                    <a:lumMod val="10000"/>
                  </a:schemeClr>
                </a:solidFill>
              </a:rPr>
              <a:t>Föräldragrupp/lagförälder</a:t>
            </a:r>
          </a:p>
        </p:txBody>
      </p:sp>
      <p:sp>
        <p:nvSpPr>
          <p:cNvPr id="7" name="Content Placeholder 6">
            <a:extLst>
              <a:ext uri="{FF2B5EF4-FFF2-40B4-BE49-F238E27FC236}">
                <a16:creationId xmlns:a16="http://schemas.microsoft.com/office/drawing/2014/main" id="{E1D24EC8-7E17-C533-FA66-FB5BC36537E4}"/>
              </a:ext>
            </a:extLst>
          </p:cNvPr>
          <p:cNvSpPr>
            <a:spLocks noGrp="1"/>
          </p:cNvSpPr>
          <p:nvPr>
            <p:ph idx="1"/>
          </p:nvPr>
        </p:nvSpPr>
        <p:spPr>
          <a:xfrm>
            <a:off x="794780" y="1598526"/>
            <a:ext cx="8596668" cy="3880773"/>
          </a:xfrm>
        </p:spPr>
        <p:txBody>
          <a:bodyPr>
            <a:normAutofit lnSpcReduction="10000"/>
          </a:bodyPr>
          <a:lstStyle/>
          <a:p>
            <a:pPr marL="0" indent="0">
              <a:buNone/>
            </a:pPr>
            <a:endParaRPr lang="sv-SE" sz="1200" dirty="0">
              <a:solidFill>
                <a:schemeClr val="tx2">
                  <a:lumMod val="10000"/>
                </a:schemeClr>
              </a:solidFill>
            </a:endParaRPr>
          </a:p>
          <a:p>
            <a:r>
              <a:rPr lang="sv-SE" sz="1400" dirty="0">
                <a:solidFill>
                  <a:schemeClr val="tx2">
                    <a:lumMod val="10000"/>
                  </a:schemeClr>
                </a:solidFill>
              </a:rPr>
              <a:t>Vara kontaktperson</a:t>
            </a:r>
            <a:br>
              <a:rPr lang="sv-SE" sz="1400" dirty="0">
                <a:solidFill>
                  <a:schemeClr val="tx2">
                    <a:lumMod val="10000"/>
                  </a:schemeClr>
                </a:solidFill>
              </a:rPr>
            </a:b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Organisera våra klubbåtaganden</a:t>
            </a:r>
            <a:br>
              <a:rPr lang="sv-SE" sz="1400" dirty="0">
                <a:solidFill>
                  <a:schemeClr val="tx2">
                    <a:lumMod val="10000"/>
                  </a:schemeClr>
                </a:solidFill>
              </a:rPr>
            </a:br>
            <a:endParaRPr lang="sv-SE" sz="1400" dirty="0">
              <a:solidFill>
                <a:schemeClr val="tx2">
                  <a:lumMod val="10000"/>
                </a:schemeClr>
              </a:solidFill>
            </a:endParaRPr>
          </a:p>
          <a:p>
            <a:pPr marL="0" indent="0">
              <a:buNone/>
            </a:pPr>
            <a:endParaRPr lang="sv-SE" sz="1400" dirty="0">
              <a:solidFill>
                <a:schemeClr val="tx2">
                  <a:lumMod val="10000"/>
                </a:schemeClr>
              </a:solidFill>
            </a:endParaRPr>
          </a:p>
          <a:p>
            <a:r>
              <a:rPr lang="sv-SE" sz="1400" dirty="0">
                <a:solidFill>
                  <a:schemeClr val="tx2">
                    <a:lumMod val="10000"/>
                  </a:schemeClr>
                </a:solidFill>
              </a:rPr>
              <a:t>Övergripande kring försäljning till lagkassa</a:t>
            </a:r>
            <a:br>
              <a:rPr lang="sv-SE" sz="1400" dirty="0">
                <a:solidFill>
                  <a:schemeClr val="tx2">
                    <a:lumMod val="10000"/>
                  </a:schemeClr>
                </a:solidFill>
              </a:rPr>
            </a:br>
            <a:r>
              <a:rPr lang="sv-SE" sz="1400" dirty="0">
                <a:solidFill>
                  <a:schemeClr val="tx2">
                    <a:lumMod val="10000"/>
                  </a:schemeClr>
                </a:solidFill>
              </a:rPr>
              <a:t>- Lagkassa </a:t>
            </a:r>
            <a:r>
              <a:rPr lang="sv-SE" sz="1400" b="1" dirty="0">
                <a:solidFill>
                  <a:schemeClr val="tx2">
                    <a:lumMod val="10000"/>
                  </a:schemeClr>
                </a:solidFill>
              </a:rPr>
              <a:t>8667 kr</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 Cuper</a:t>
            </a:r>
            <a:br>
              <a:rPr lang="sv-SE" sz="1400" dirty="0">
                <a:solidFill>
                  <a:schemeClr val="tx2">
                    <a:lumMod val="10000"/>
                  </a:schemeClr>
                </a:solidFill>
              </a:rPr>
            </a:br>
            <a:r>
              <a:rPr lang="sv-SE" sz="1400" dirty="0">
                <a:solidFill>
                  <a:schemeClr val="tx2">
                    <a:lumMod val="10000"/>
                  </a:schemeClr>
                </a:solidFill>
              </a:rPr>
              <a:t>Hagadagarna F15</a:t>
            </a:r>
            <a:br>
              <a:rPr lang="sv-SE" sz="1400" dirty="0">
                <a:solidFill>
                  <a:schemeClr val="tx2">
                    <a:lumMod val="10000"/>
                  </a:schemeClr>
                </a:solidFill>
              </a:rPr>
            </a:br>
            <a:r>
              <a:rPr lang="sv-SE" sz="1400" dirty="0">
                <a:solidFill>
                  <a:schemeClr val="tx2">
                    <a:lumMod val="10000"/>
                  </a:schemeClr>
                </a:solidFill>
              </a:rPr>
              <a:t>F14</a:t>
            </a:r>
            <a:br>
              <a:rPr lang="sv-SE" sz="1400" dirty="0">
                <a:solidFill>
                  <a:schemeClr val="tx2">
                    <a:lumMod val="10000"/>
                  </a:schemeClr>
                </a:solidFill>
              </a:rPr>
            </a:br>
            <a:br>
              <a:rPr lang="sv-SE" sz="1400" dirty="0">
                <a:solidFill>
                  <a:schemeClr val="tx2">
                    <a:lumMod val="10000"/>
                  </a:schemeClr>
                </a:solidFill>
              </a:rPr>
            </a:br>
            <a:r>
              <a:rPr lang="sv-SE" sz="1400" dirty="0">
                <a:solidFill>
                  <a:schemeClr val="tx2">
                    <a:lumMod val="10000"/>
                  </a:schemeClr>
                </a:solidFill>
              </a:rPr>
              <a:t>- lagaktivitet</a:t>
            </a:r>
            <a:br>
              <a:rPr lang="sv-SE" sz="1400" dirty="0">
                <a:solidFill>
                  <a:schemeClr val="tx2">
                    <a:lumMod val="10000"/>
                  </a:schemeClr>
                </a:solidFill>
              </a:rPr>
            </a:br>
            <a:r>
              <a:rPr lang="sv-SE" sz="1400" dirty="0">
                <a:solidFill>
                  <a:schemeClr val="tx2">
                    <a:lumMod val="10000"/>
                  </a:schemeClr>
                </a:solidFill>
              </a:rPr>
              <a:t>- Sponsorhuset</a:t>
            </a:r>
          </a:p>
        </p:txBody>
      </p:sp>
    </p:spTree>
    <p:extLst>
      <p:ext uri="{BB962C8B-B14F-4D97-AF65-F5344CB8AC3E}">
        <p14:creationId xmlns:p14="http://schemas.microsoft.com/office/powerpoint/2010/main" val="2759843990"/>
      </p:ext>
    </p:extLst>
  </p:cSld>
  <p:clrMapOvr>
    <a:masterClrMapping/>
  </p:clrMapOvr>
</p:sld>
</file>

<file path=ppt/theme/theme1.xml><?xml version="1.0" encoding="utf-8"?>
<a:theme xmlns:a="http://schemas.openxmlformats.org/drawingml/2006/main" name="Facet">
  <a:themeElements>
    <a:clrScheme name="Custom 2">
      <a:dk1>
        <a:srgbClr val="FFFFFF"/>
      </a:dk1>
      <a:lt1>
        <a:sysClr val="window" lastClr="FFFFFF"/>
      </a:lt1>
      <a:dk2>
        <a:srgbClr val="FFFFFF"/>
      </a:dk2>
      <a:lt2>
        <a:srgbClr val="EBEBEB"/>
      </a:lt2>
      <a:accent1>
        <a:srgbClr val="FFFF00"/>
      </a:accent1>
      <a:accent2>
        <a:srgbClr val="FF0000"/>
      </a:accent2>
      <a:accent3>
        <a:srgbClr val="FFFF00"/>
      </a:accent3>
      <a:accent4>
        <a:srgbClr val="FF0000"/>
      </a:accent4>
      <a:accent5>
        <a:srgbClr val="FF0000"/>
      </a:accent5>
      <a:accent6>
        <a:srgbClr val="FFFE99"/>
      </a:accent6>
      <a:hlink>
        <a:srgbClr val="FF6566"/>
      </a:hlink>
      <a:folHlink>
        <a:srgbClr val="FF656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6841</TotalTime>
  <Words>489</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Trebuchet MS</vt:lpstr>
      <vt:lpstr>Wingdings 3</vt:lpstr>
      <vt:lpstr>Facet</vt:lpstr>
      <vt:lpstr>TSK F14/15 2025</vt:lpstr>
      <vt:lpstr>Allmänt säsongen 2025</vt:lpstr>
      <vt:lpstr>För att träna och spela matcher i Tabergs SK måste medlemsavgift och träningsavgift vara inbetalda till bankgiro 5763-8207 senast den 30 april 2025.   Medlemsavgifter:  Familj (inkl. barn t.o.m. 19 år) 300:–  Barn/ungdom 100:–   Senior/Ledare (fr.o.m. året du fyller 20 år) 200:–  Stödmedlem 150:- Pensionär 50:–   Träningsavgifter: Ungdom t.o.m det året de fyller 9 år. 500 :-  Ungdom fr.o.m det året de fyller 10 år. 800 :-  Seniorer 1200 :-  OBS! Träningsavgiften för ungdom maximeras till högst 1500 kr per familj oavsett antal barn/ungdomar i TSK.   Glöm inte ange namn och personnummer (ååmmdd-xxxx) på samtliga medlemmar vid betalning av medlemsavgiften.   Notera för vilka personer träningsavgiften gäller. För att underlätta kontakten ser vi gärna att ni även anger er mailadress. Får ni inte plats med alla önskade uppgifter, kan dessa mailas till tabergssk@hotmail.com </vt:lpstr>
      <vt:lpstr>Träning</vt:lpstr>
      <vt:lpstr>Matcher</vt:lpstr>
      <vt:lpstr>Föräldragrupp/lagförälder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TSK F14/15 2024</dc:title>
  <dc:creator>Sebastian Gustafsson</dc:creator>
  <cp:lastModifiedBy>Sebastian Gustafsson</cp:lastModifiedBy>
  <cp:revision>3</cp:revision>
  <dcterms:created xsi:type="dcterms:W3CDTF">2024-03-11T08:19:48Z</dcterms:created>
  <dcterms:modified xsi:type="dcterms:W3CDTF">2025-04-03T07:21:49Z</dcterms:modified>
</cp:coreProperties>
</file>