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84" r:id="rId5"/>
    <p:sldId id="285" r:id="rId6"/>
    <p:sldId id="286" r:id="rId7"/>
    <p:sldId id="287" r:id="rId8"/>
    <p:sldId id="278" r:id="rId9"/>
    <p:sldId id="273" r:id="rId10"/>
    <p:sldId id="283" r:id="rId11"/>
    <p:sldId id="280" r:id="rId12"/>
    <p:sldId id="281" r:id="rId13"/>
    <p:sldId id="282" r:id="rId14"/>
  </p:sldIdLst>
  <p:sldSz cx="9144000" cy="6858000" type="screen4x3"/>
  <p:notesSz cx="6805613" cy="9944100"/>
  <p:custDataLst>
    <p:tags r:id="rId15"/>
  </p:custDataLst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AA1482D-96E6-4448-B1DF-E5C6FE6DC083}" v="1" dt="2020-04-06T07:49:15.1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396" autoAdjust="0"/>
  </p:normalViewPr>
  <p:slideViewPr>
    <p:cSldViewPr>
      <p:cViewPr varScale="1">
        <p:scale>
          <a:sx n="81" d="100"/>
          <a:sy n="81" d="100"/>
        </p:scale>
        <p:origin x="1080" y="5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Magnusson" userId="96f5bd2b-3c16-47d5-9aaa-95ca95723fde" providerId="ADAL" clId="{B3219A22-6997-46A2-8A58-7A397068BA6A}"/>
    <pc:docChg chg="addSld delSld modSld">
      <pc:chgData name="Daniel Magnusson" userId="96f5bd2b-3c16-47d5-9aaa-95ca95723fde" providerId="ADAL" clId="{B3219A22-6997-46A2-8A58-7A397068BA6A}" dt="2020-04-06T07:49:22.090" v="7" actId="2696"/>
      <pc:docMkLst>
        <pc:docMk/>
      </pc:docMkLst>
      <pc:sldChg chg="modSp add del">
        <pc:chgData name="Daniel Magnusson" userId="96f5bd2b-3c16-47d5-9aaa-95ca95723fde" providerId="ADAL" clId="{B3219A22-6997-46A2-8A58-7A397068BA6A}" dt="2020-04-06T07:49:22.090" v="7" actId="2696"/>
        <pc:sldMkLst>
          <pc:docMk/>
          <pc:sldMk cId="372101097" sldId="288"/>
        </pc:sldMkLst>
        <pc:spChg chg="mod">
          <ac:chgData name="Daniel Magnusson" userId="96f5bd2b-3c16-47d5-9aaa-95ca95723fde" providerId="ADAL" clId="{B3219A22-6997-46A2-8A58-7A397068BA6A}" dt="2020-04-06T07:49:20.246" v="6" actId="20577"/>
          <ac:spMkLst>
            <pc:docMk/>
            <pc:sldMk cId="372101097" sldId="288"/>
            <ac:spMk id="2" creationId="{1720F32D-23D2-4E34-8830-FA43B842F05A}"/>
          </ac:spMkLst>
        </pc:sp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.jp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.jp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81AF9-BF79-4FEE-A1B2-71C67A671D4D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31FD3-8B16-4407-8DB7-863CBD005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093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81AF9-BF79-4FEE-A1B2-71C67A671D4D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31FD3-8B16-4407-8DB7-863CBD005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949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81AF9-BF79-4FEE-A1B2-71C67A671D4D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31FD3-8B16-4407-8DB7-863CBD005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2032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81AF9-BF79-4FEE-A1B2-71C67A671D4D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31FD3-8B16-4407-8DB7-863CBD005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183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4668658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9" name="Object 8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Content Placeholder 4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7384"/>
            <a:ext cx="9144000" cy="158620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744" y="274638"/>
            <a:ext cx="3456384" cy="1143000"/>
          </a:xfrm>
          <a:prstGeom prst="rect">
            <a:avLst/>
          </a:prstGeom>
          <a:solidFill>
            <a:schemeClr val="tx1"/>
          </a:solidFill>
        </p:spPr>
        <p:txBody>
          <a:bodyPr>
            <a:noAutofit/>
          </a:bodyPr>
          <a:lstStyle>
            <a:lvl1pPr>
              <a:defRPr sz="2800" b="1" i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/>
          <a:lstStyle>
            <a:lvl1pPr>
              <a:buClr>
                <a:schemeClr val="accent6">
                  <a:lumMod val="75000"/>
                </a:schemeClr>
              </a:buClr>
              <a:defRPr/>
            </a:lvl1pPr>
            <a:lvl2pPr marL="7429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  <a:defRPr/>
            </a:lvl2pPr>
            <a:lvl3pPr>
              <a:buClr>
                <a:schemeClr val="accent6">
                  <a:lumMod val="75000"/>
                </a:schemeClr>
              </a:buClr>
              <a:defRPr/>
            </a:lvl3pPr>
            <a:lvl4pPr marL="1600200" indent="-228600">
              <a:buClr>
                <a:schemeClr val="accent6">
                  <a:lumMod val="75000"/>
                </a:schemeClr>
              </a:buClr>
              <a:buFont typeface="Courier New" panose="02070309020205020404" pitchFamily="49" charset="0"/>
              <a:buChar char="o"/>
              <a:defRPr/>
            </a:lvl4pPr>
            <a:lvl5pPr>
              <a:buClr>
                <a:schemeClr val="accent6">
                  <a:lumMod val="75000"/>
                </a:schemeClr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81AF9-BF79-4FEE-A1B2-71C67A671D4D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31FD3-8B16-4407-8DB7-863CBD005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906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5491852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>
            <a:normAutofit/>
          </a:bodyPr>
          <a:lstStyle>
            <a:lvl1pPr marL="0" indent="0">
              <a:buNone/>
              <a:defRPr sz="3200" i="1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81AF9-BF79-4FEE-A1B2-71C67A671D4D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31FD3-8B16-4407-8DB7-863CBD00590C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Content Placeholder 4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7384"/>
            <a:ext cx="9144000" cy="1586204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 userDrawn="1"/>
        </p:nvSpPr>
        <p:spPr>
          <a:xfrm>
            <a:off x="2267744" y="274638"/>
            <a:ext cx="3456384" cy="1143000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i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28049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8840"/>
            <a:ext cx="4038600" cy="413732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8840"/>
            <a:ext cx="4038600" cy="413732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81AF9-BF79-4FEE-A1B2-71C67A671D4D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31FD3-8B16-4407-8DB7-863CBD00590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Content Placeholder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7384"/>
            <a:ext cx="9144000" cy="1586204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267744" y="274638"/>
            <a:ext cx="3456384" cy="1143000"/>
          </a:xfrm>
          <a:prstGeom prst="rect">
            <a:avLst/>
          </a:prstGeom>
          <a:solidFill>
            <a:schemeClr val="tx1"/>
          </a:solidFill>
        </p:spPr>
        <p:txBody>
          <a:bodyPr>
            <a:noAutofit/>
          </a:bodyPr>
          <a:lstStyle>
            <a:lvl1pPr>
              <a:defRPr sz="2800" b="1" i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214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81AF9-BF79-4FEE-A1B2-71C67A671D4D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31FD3-8B16-4407-8DB7-863CBD00590C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Content Placeholder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7384"/>
            <a:ext cx="9144000" cy="1586204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267744" y="274638"/>
            <a:ext cx="3456384" cy="1143000"/>
          </a:xfrm>
          <a:prstGeom prst="rect">
            <a:avLst/>
          </a:prstGeom>
          <a:solidFill>
            <a:schemeClr val="tx1"/>
          </a:solidFill>
        </p:spPr>
        <p:txBody>
          <a:bodyPr>
            <a:noAutofit/>
          </a:bodyPr>
          <a:lstStyle>
            <a:lvl1pPr>
              <a:defRPr sz="2800" b="1" i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51827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81AF9-BF79-4FEE-A1B2-71C67A671D4D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31FD3-8B16-4407-8DB7-863CBD005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339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81AF9-BF79-4FEE-A1B2-71C67A671D4D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31FD3-8B16-4407-8DB7-863CBD00590C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Content Placeholder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7384"/>
            <a:ext cx="9144000" cy="1586204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67744" y="274638"/>
            <a:ext cx="3456384" cy="1143000"/>
          </a:xfrm>
          <a:prstGeom prst="rect">
            <a:avLst/>
          </a:prstGeom>
          <a:solidFill>
            <a:schemeClr val="tx1"/>
          </a:solidFill>
        </p:spPr>
        <p:txBody>
          <a:bodyPr>
            <a:noAutofit/>
          </a:bodyPr>
          <a:lstStyle>
            <a:lvl1pPr>
              <a:defRPr sz="2800" b="1" i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97812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772816"/>
            <a:ext cx="5111750" cy="435334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772816"/>
            <a:ext cx="3008313" cy="43533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81AF9-BF79-4FEE-A1B2-71C67A671D4D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31FD3-8B16-4407-8DB7-863CBD00590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Content Placeholder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7384"/>
            <a:ext cx="9144000" cy="1586204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267744" y="274638"/>
            <a:ext cx="3456384" cy="1143000"/>
          </a:xfrm>
          <a:prstGeom prst="rect">
            <a:avLst/>
          </a:prstGeom>
          <a:solidFill>
            <a:schemeClr val="tx1"/>
          </a:solidFill>
        </p:spPr>
        <p:txBody>
          <a:bodyPr>
            <a:noAutofit/>
          </a:bodyPr>
          <a:lstStyle>
            <a:lvl1pPr>
              <a:defRPr sz="2800" b="1" i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15807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81AF9-BF79-4FEE-A1B2-71C67A671D4D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31FD3-8B16-4407-8DB7-863CBD005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941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mlDrawing" Target="../drawings/vmlDrawing1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5"/>
            </p:custDataLst>
            <p:extLst>
              <p:ext uri="{D42A27DB-BD31-4B8C-83A1-F6EECF244321}">
                <p14:modId xmlns:p14="http://schemas.microsoft.com/office/powerpoint/2010/main" val="325842680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think-cell Slide" r:id="rId16" imgW="270" imgH="270" progId="TCLayout.ActiveDocument.1">
                  <p:embed/>
                </p:oleObj>
              </mc:Choice>
              <mc:Fallback>
                <p:oleObj name="think-cell Slide" r:id="rId16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132856"/>
            <a:ext cx="8229600" cy="39933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881AF9-BF79-4FEE-A1B2-71C67A671D4D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531FD3-8B16-4407-8DB7-863CBD00590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Content Placeholder 4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7384"/>
            <a:ext cx="9144000" cy="1586204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 userDrawn="1"/>
        </p:nvSpPr>
        <p:spPr>
          <a:xfrm>
            <a:off x="2267744" y="274638"/>
            <a:ext cx="3456384" cy="1143000"/>
          </a:xfrm>
          <a:prstGeom prst="rect">
            <a:avLst/>
          </a:prstGeom>
          <a:solidFill>
            <a:schemeClr val="tx1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i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699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6">
            <a:lumMod val="75000"/>
          </a:schemeClr>
        </a:buClr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6">
            <a:lumMod val="75000"/>
          </a:schemeClr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6">
            <a:lumMod val="75000"/>
          </a:schemeClr>
        </a:buClr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6">
            <a:lumMod val="75000"/>
          </a:schemeClr>
        </a:buClr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6">
            <a:lumMod val="75000"/>
          </a:schemeClr>
        </a:buClr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4.png"/><Relationship Id="rId11" Type="http://schemas.openxmlformats.org/officeDocument/2006/relationships/image" Target="../media/image9.jpeg"/><Relationship Id="rId5" Type="http://schemas.openxmlformats.org/officeDocument/2006/relationships/image" Target="../media/image3.emf"/><Relationship Id="rId10" Type="http://schemas.openxmlformats.org/officeDocument/2006/relationships/image" Target="../media/image8.jpeg"/><Relationship Id="rId4" Type="http://schemas.openxmlformats.org/officeDocument/2006/relationships/oleObject" Target="../embeddings/oleObject4.bin"/><Relationship Id="rId9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8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JPG"/><Relationship Id="rId12" Type="http://schemas.openxmlformats.org/officeDocument/2006/relationships/image" Target="../media/image17.jpeg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1.jpeg"/><Relationship Id="rId11" Type="http://schemas.openxmlformats.org/officeDocument/2006/relationships/image" Target="../media/image16.jpeg"/><Relationship Id="rId5" Type="http://schemas.openxmlformats.org/officeDocument/2006/relationships/image" Target="../media/image3.emf"/><Relationship Id="rId10" Type="http://schemas.openxmlformats.org/officeDocument/2006/relationships/image" Target="../media/image15.jpeg"/><Relationship Id="rId4" Type="http://schemas.openxmlformats.org/officeDocument/2006/relationships/oleObject" Target="../embeddings/oleObject5.bin"/><Relationship Id="rId9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0.jpeg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3.emf"/><Relationship Id="rId10" Type="http://schemas.openxmlformats.org/officeDocument/2006/relationships/image" Target="../media/image23.jpeg"/><Relationship Id="rId4" Type="http://schemas.openxmlformats.org/officeDocument/2006/relationships/oleObject" Target="../embeddings/oleObject6.bin"/><Relationship Id="rId9" Type="http://schemas.openxmlformats.org/officeDocument/2006/relationships/image" Target="../media/image2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6.jpeg"/><Relationship Id="rId2" Type="http://schemas.openxmlformats.org/officeDocument/2006/relationships/tags" Target="../tags/tag8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5.jpeg"/><Relationship Id="rId11" Type="http://schemas.openxmlformats.org/officeDocument/2006/relationships/image" Target="../media/image30.jpeg"/><Relationship Id="rId5" Type="http://schemas.openxmlformats.org/officeDocument/2006/relationships/image" Target="../media/image3.emf"/><Relationship Id="rId10" Type="http://schemas.openxmlformats.org/officeDocument/2006/relationships/image" Target="../media/image29.jpeg"/><Relationship Id="rId4" Type="http://schemas.openxmlformats.org/officeDocument/2006/relationships/oleObject" Target="../embeddings/oleObject7.bin"/><Relationship Id="rId9" Type="http://schemas.openxmlformats.org/officeDocument/2006/relationships/image" Target="../media/image2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8.bin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C98B428F-CC8B-4193-ACEA-60C2CA17E72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731074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think-cell Slide" r:id="rId4" imgW="501" imgH="502" progId="TCLayout.ActiveDocument.1">
                  <p:embed/>
                </p:oleObj>
              </mc:Choice>
              <mc:Fallback>
                <p:oleObj name="think-cell Slide" r:id="rId4" imgW="501" imgH="502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C98B428F-CC8B-4193-ACEA-60C2CA17E72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B14E6-7024-461B-A606-C67513592F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5736" y="404664"/>
            <a:ext cx="3600401" cy="864096"/>
          </a:xfrm>
          <a:solidFill>
            <a:schemeClr val="tx1"/>
          </a:solidFill>
        </p:spPr>
        <p:txBody>
          <a:bodyPr anchor="ctr">
            <a:normAutofit fontScale="55000" lnSpcReduction="20000"/>
          </a:bodyPr>
          <a:lstStyle/>
          <a:p>
            <a:pPr marL="0" indent="0" algn="ctr">
              <a:buNone/>
            </a:pPr>
            <a:r>
              <a:rPr lang="sv-SE" sz="4800" dirty="0">
                <a:solidFill>
                  <a:schemeClr val="bg1"/>
                </a:solidFill>
              </a:rPr>
              <a:t>Strömsbro HC team 05</a:t>
            </a:r>
          </a:p>
          <a:p>
            <a:pPr marL="0" indent="0" algn="ctr">
              <a:buNone/>
            </a:pPr>
            <a:r>
              <a:rPr lang="sv-SE" sz="3600" dirty="0">
                <a:solidFill>
                  <a:schemeClr val="bg1"/>
                </a:solidFill>
              </a:rPr>
              <a:t>Från U10-U15 </a:t>
            </a:r>
          </a:p>
        </p:txBody>
      </p:sp>
      <p:pic>
        <p:nvPicPr>
          <p:cNvPr id="6" name="Picture 5" descr="A group of hockey players on the snow&#10;&#10;Description automatically generated">
            <a:extLst>
              <a:ext uri="{FF2B5EF4-FFF2-40B4-BE49-F238E27FC236}">
                <a16:creationId xmlns:a16="http://schemas.microsoft.com/office/drawing/2014/main" id="{61C990BF-26CF-41E0-9252-7FACEDEA21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28800"/>
            <a:ext cx="3203848" cy="2765752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 descr="A picture containing building, person, man, track&#10;&#10;Description automatically generated">
            <a:extLst>
              <a:ext uri="{FF2B5EF4-FFF2-40B4-BE49-F238E27FC236}">
                <a16:creationId xmlns:a16="http://schemas.microsoft.com/office/drawing/2014/main" id="{807795E9-CC5C-4C6F-AB84-D1296353A12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2144" y="1628800"/>
            <a:ext cx="1979712" cy="1484784"/>
          </a:xfrm>
          <a:prstGeom prst="rect">
            <a:avLst/>
          </a:prstGeom>
        </p:spPr>
      </p:pic>
      <p:pic>
        <p:nvPicPr>
          <p:cNvPr id="10" name="Picture 9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D4ECDADD-36BE-4182-ABD7-626ECEA2E1C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8632" y="1628800"/>
            <a:ext cx="3240973" cy="2232670"/>
          </a:xfrm>
          <a:prstGeom prst="rect">
            <a:avLst/>
          </a:prstGeom>
        </p:spPr>
      </p:pic>
      <p:pic>
        <p:nvPicPr>
          <p:cNvPr id="20" name="Picture 19" descr="A group of people standing in a room&#10;&#10;Description automatically generated">
            <a:extLst>
              <a:ext uri="{FF2B5EF4-FFF2-40B4-BE49-F238E27FC236}">
                <a16:creationId xmlns:a16="http://schemas.microsoft.com/office/drawing/2014/main" id="{E046750C-49C3-44D5-B046-CD2F766C099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3945504"/>
            <a:ext cx="2629413" cy="2629413"/>
          </a:xfrm>
          <a:prstGeom prst="rect">
            <a:avLst/>
          </a:prstGeom>
        </p:spPr>
      </p:pic>
      <p:pic>
        <p:nvPicPr>
          <p:cNvPr id="22" name="Picture 21" descr="A bus parked in a parking lot&#10;&#10;Description automatically generated">
            <a:extLst>
              <a:ext uri="{FF2B5EF4-FFF2-40B4-BE49-F238E27FC236}">
                <a16:creationId xmlns:a16="http://schemas.microsoft.com/office/drawing/2014/main" id="{1FF6A724-E2C1-4702-A95C-FFEAE615147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207821"/>
            <a:ext cx="1138608" cy="1138608"/>
          </a:xfrm>
          <a:prstGeom prst="rect">
            <a:avLst/>
          </a:prstGeom>
        </p:spPr>
      </p:pic>
      <p:pic>
        <p:nvPicPr>
          <p:cNvPr id="24" name="Picture 23" descr="A hockey game in the snow&#10;&#10;Description automatically generated">
            <a:extLst>
              <a:ext uri="{FF2B5EF4-FFF2-40B4-BE49-F238E27FC236}">
                <a16:creationId xmlns:a16="http://schemas.microsoft.com/office/drawing/2014/main" id="{753DDFD4-C974-4613-ACF4-C274B1457E9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2144" y="4500831"/>
            <a:ext cx="2069976" cy="2069976"/>
          </a:xfrm>
          <a:prstGeom prst="rect">
            <a:avLst/>
          </a:prstGeom>
        </p:spPr>
      </p:pic>
      <p:pic>
        <p:nvPicPr>
          <p:cNvPr id="25" name="Picture 24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5C336D40-5A8E-47A4-942E-C4DE5CD3004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4486840"/>
            <a:ext cx="3133351" cy="2088077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EA1F8D8E-C11E-4CC8-89E3-2E0B14E9A70C}"/>
              </a:ext>
            </a:extLst>
          </p:cNvPr>
          <p:cNvSpPr txBox="1"/>
          <p:nvPr/>
        </p:nvSpPr>
        <p:spPr>
          <a:xfrm>
            <a:off x="6294153" y="6201475"/>
            <a:ext cx="2336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Ljusne camp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636E805-439B-41DA-86B9-73FD679E763B}"/>
              </a:ext>
            </a:extLst>
          </p:cNvPr>
          <p:cNvSpPr txBox="1"/>
          <p:nvPr/>
        </p:nvSpPr>
        <p:spPr>
          <a:xfrm>
            <a:off x="3577408" y="2741392"/>
            <a:ext cx="2336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Final Ankarcupen</a:t>
            </a:r>
          </a:p>
        </p:txBody>
      </p:sp>
    </p:spTree>
    <p:extLst>
      <p:ext uri="{BB962C8B-B14F-4D97-AF65-F5344CB8AC3E}">
        <p14:creationId xmlns:p14="http://schemas.microsoft.com/office/powerpoint/2010/main" val="10183937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Totala antal matcher</a:t>
            </a:r>
            <a:br>
              <a:rPr lang="sv-SE" dirty="0"/>
            </a:br>
            <a:r>
              <a:rPr lang="sv-SE" sz="2000" dirty="0"/>
              <a:t>Säsongen 2019-2020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39212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800" dirty="0"/>
              <a:t>U15 – Summering matcher</a:t>
            </a:r>
          </a:p>
        </p:txBody>
      </p:sp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2586608"/>
              </p:ext>
            </p:extLst>
          </p:nvPr>
        </p:nvGraphicFramePr>
        <p:xfrm>
          <a:off x="619598" y="2356918"/>
          <a:ext cx="7920880" cy="23349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53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2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77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98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186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5857">
                <a:tc>
                  <a:txBody>
                    <a:bodyPr/>
                    <a:lstStyle/>
                    <a:p>
                      <a:r>
                        <a:rPr lang="sv-SE" sz="1400" dirty="0"/>
                        <a:t>Matcher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Antal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Vunna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Oavgjorda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Förluster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9794">
                <a:tc>
                  <a:txBody>
                    <a:bodyPr/>
                    <a:lstStyle/>
                    <a:p>
                      <a:r>
                        <a:rPr lang="sv-SE" sz="1400" dirty="0"/>
                        <a:t>Victor Hedman Trophy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7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5857">
                <a:tc>
                  <a:txBody>
                    <a:bodyPr/>
                    <a:lstStyle/>
                    <a:p>
                      <a:r>
                        <a:rPr lang="sv-SE" sz="1400" dirty="0"/>
                        <a:t>IK Huge Linus Öhlund cup (Guld)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5857">
                <a:tc>
                  <a:txBody>
                    <a:bodyPr/>
                    <a:lstStyle/>
                    <a:p>
                      <a:r>
                        <a:rPr lang="sv-SE" sz="1400" dirty="0"/>
                        <a:t>Ankarcupen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5857">
                <a:tc>
                  <a:txBody>
                    <a:bodyPr/>
                    <a:lstStyle/>
                    <a:p>
                      <a:r>
                        <a:rPr lang="sv-SE" sz="1400" dirty="0"/>
                        <a:t>Seriespel (Seriesegrare)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5857">
                <a:tc>
                  <a:txBody>
                    <a:bodyPr/>
                    <a:lstStyle/>
                    <a:p>
                      <a:r>
                        <a:rPr lang="sv-SE" sz="1400" dirty="0"/>
                        <a:t>Slutspel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5857">
                <a:tc>
                  <a:txBody>
                    <a:bodyPr/>
                    <a:lstStyle/>
                    <a:p>
                      <a:r>
                        <a:rPr lang="sv-SE" sz="1400" b="1" dirty="0"/>
                        <a:t>Totalt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b="1" dirty="0"/>
                        <a:t>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b="1" dirty="0"/>
                        <a:t>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b="1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b="1" dirty="0"/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82357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C98B428F-CC8B-4193-ACEA-60C2CA17E72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think-cell Slide" r:id="rId4" imgW="501" imgH="502" progId="TCLayout.ActiveDocument.1">
                  <p:embed/>
                </p:oleObj>
              </mc:Choice>
              <mc:Fallback>
                <p:oleObj name="think-cell Slide" r:id="rId4" imgW="501" imgH="502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C98B428F-CC8B-4193-ACEA-60C2CA17E72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B14E6-7024-461B-A606-C67513592F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5736" y="404664"/>
            <a:ext cx="3600401" cy="864096"/>
          </a:xfrm>
          <a:solidFill>
            <a:schemeClr val="tx1"/>
          </a:solidFill>
        </p:spPr>
        <p:txBody>
          <a:bodyPr anchor="ctr">
            <a:normAutofit fontScale="55000" lnSpcReduction="20000"/>
          </a:bodyPr>
          <a:lstStyle/>
          <a:p>
            <a:pPr marL="0" indent="0" algn="ctr">
              <a:buNone/>
            </a:pPr>
            <a:r>
              <a:rPr lang="sv-SE" sz="4800" dirty="0">
                <a:solidFill>
                  <a:schemeClr val="bg1"/>
                </a:solidFill>
              </a:rPr>
              <a:t>Strömsbro HC team 05</a:t>
            </a:r>
          </a:p>
          <a:p>
            <a:pPr marL="0" indent="0" algn="ctr">
              <a:buNone/>
            </a:pPr>
            <a:r>
              <a:rPr lang="sv-SE" sz="3600" dirty="0">
                <a:solidFill>
                  <a:schemeClr val="bg1"/>
                </a:solidFill>
              </a:rPr>
              <a:t>Från U10-U15 </a:t>
            </a:r>
          </a:p>
        </p:txBody>
      </p:sp>
      <p:pic>
        <p:nvPicPr>
          <p:cNvPr id="11" name="Picture 10" descr="A hockey game in the snow&#10;&#10;Description automatically generated">
            <a:extLst>
              <a:ext uri="{FF2B5EF4-FFF2-40B4-BE49-F238E27FC236}">
                <a16:creationId xmlns:a16="http://schemas.microsoft.com/office/drawing/2014/main" id="{0EBAACAC-577B-4EDD-9C68-4D4578B887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9160" y="1772816"/>
            <a:ext cx="2204864" cy="2204864"/>
          </a:xfrm>
          <a:prstGeom prst="rect">
            <a:avLst/>
          </a:prstGeom>
        </p:spPr>
      </p:pic>
      <p:pic>
        <p:nvPicPr>
          <p:cNvPr id="12" name="Picture 11" descr="A group of people walking across a grass covered field&#10;&#10;Description automatically generated">
            <a:extLst>
              <a:ext uri="{FF2B5EF4-FFF2-40B4-BE49-F238E27FC236}">
                <a16:creationId xmlns:a16="http://schemas.microsoft.com/office/drawing/2014/main" id="{66218D4B-3DA7-4AD0-B25C-29C5FEF32A5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376"/>
          <a:stretch/>
        </p:blipFill>
        <p:spPr>
          <a:xfrm>
            <a:off x="5724128" y="1772816"/>
            <a:ext cx="3212976" cy="2204864"/>
          </a:xfrm>
          <a:prstGeom prst="rect">
            <a:avLst/>
          </a:prstGeom>
        </p:spPr>
      </p:pic>
      <p:pic>
        <p:nvPicPr>
          <p:cNvPr id="7" name="Picture 6" descr="A group of hockey players on the field&#10;&#10;Description automatically generated">
            <a:extLst>
              <a:ext uri="{FF2B5EF4-FFF2-40B4-BE49-F238E27FC236}">
                <a16:creationId xmlns:a16="http://schemas.microsoft.com/office/drawing/2014/main" id="{78ADC160-F4C5-4F93-84B1-F0B5CD50A0B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999"/>
          <a:stretch/>
        </p:blipFill>
        <p:spPr>
          <a:xfrm>
            <a:off x="2624704" y="3839310"/>
            <a:ext cx="1667668" cy="1050643"/>
          </a:xfrm>
          <a:prstGeom prst="rect">
            <a:avLst/>
          </a:prstGeom>
        </p:spPr>
      </p:pic>
      <p:pic>
        <p:nvPicPr>
          <p:cNvPr id="14" name="Picture 13" descr="A group of people sitting on a bench&#10;&#10;Description automatically generated">
            <a:extLst>
              <a:ext uri="{FF2B5EF4-FFF2-40B4-BE49-F238E27FC236}">
                <a16:creationId xmlns:a16="http://schemas.microsoft.com/office/drawing/2014/main" id="{A17C6FC7-04E1-4B20-A774-0738F8873FE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896" y="1772816"/>
            <a:ext cx="2376264" cy="2376264"/>
          </a:xfrm>
          <a:prstGeom prst="rect">
            <a:avLst/>
          </a:prstGeom>
        </p:spPr>
      </p:pic>
      <p:pic>
        <p:nvPicPr>
          <p:cNvPr id="18" name="Picture 17" descr="A group of people racing each other on a snow covered slope&#10;&#10;Description automatically generated">
            <a:extLst>
              <a:ext uri="{FF2B5EF4-FFF2-40B4-BE49-F238E27FC236}">
                <a16:creationId xmlns:a16="http://schemas.microsoft.com/office/drawing/2014/main" id="{3E05497A-9897-4461-95F8-FBE89B21CB7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629" y="4990072"/>
            <a:ext cx="1604704" cy="1604704"/>
          </a:xfrm>
          <a:prstGeom prst="rect">
            <a:avLst/>
          </a:prstGeom>
        </p:spPr>
      </p:pic>
      <p:pic>
        <p:nvPicPr>
          <p:cNvPr id="22" name="Picture 21" descr="A group of people standing in the snow&#10;&#10;Description automatically generated">
            <a:extLst>
              <a:ext uri="{FF2B5EF4-FFF2-40B4-BE49-F238E27FC236}">
                <a16:creationId xmlns:a16="http://schemas.microsoft.com/office/drawing/2014/main" id="{E211118C-DCCC-49E4-BA24-7F56E29B93B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7090" y="4077072"/>
            <a:ext cx="2520014" cy="2520014"/>
          </a:xfrm>
          <a:prstGeom prst="rect">
            <a:avLst/>
          </a:prstGeom>
        </p:spPr>
      </p:pic>
      <p:pic>
        <p:nvPicPr>
          <p:cNvPr id="24" name="Picture 23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1263898C-7F18-4AB2-94D3-3790580EF8D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6932" y="4579179"/>
            <a:ext cx="2015597" cy="2015597"/>
          </a:xfrm>
          <a:prstGeom prst="rect">
            <a:avLst/>
          </a:prstGeom>
        </p:spPr>
      </p:pic>
      <p:pic>
        <p:nvPicPr>
          <p:cNvPr id="26" name="Picture 25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0E83F559-7AF7-40FB-8801-62BA6EF85E7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896" y="4272568"/>
            <a:ext cx="2322208" cy="2322208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47964A3A-E846-4843-A9FE-BC90D299E15B}"/>
              </a:ext>
            </a:extLst>
          </p:cNvPr>
          <p:cNvSpPr txBox="1"/>
          <p:nvPr/>
        </p:nvSpPr>
        <p:spPr>
          <a:xfrm>
            <a:off x="238286" y="6197462"/>
            <a:ext cx="2336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Final Ankarcupen</a:t>
            </a:r>
          </a:p>
        </p:txBody>
      </p:sp>
    </p:spTree>
    <p:extLst>
      <p:ext uri="{BB962C8B-B14F-4D97-AF65-F5344CB8AC3E}">
        <p14:creationId xmlns:p14="http://schemas.microsoft.com/office/powerpoint/2010/main" val="4142764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C98B428F-CC8B-4193-ACEA-60C2CA17E72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think-cell Slide" r:id="rId4" imgW="501" imgH="502" progId="TCLayout.ActiveDocument.1">
                  <p:embed/>
                </p:oleObj>
              </mc:Choice>
              <mc:Fallback>
                <p:oleObj name="think-cell Slide" r:id="rId4" imgW="501" imgH="502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C98B428F-CC8B-4193-ACEA-60C2CA17E72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B14E6-7024-461B-A606-C67513592F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5736" y="404664"/>
            <a:ext cx="3600401" cy="864096"/>
          </a:xfrm>
          <a:solidFill>
            <a:schemeClr val="tx1"/>
          </a:solidFill>
        </p:spPr>
        <p:txBody>
          <a:bodyPr anchor="ctr">
            <a:normAutofit fontScale="55000" lnSpcReduction="20000"/>
          </a:bodyPr>
          <a:lstStyle/>
          <a:p>
            <a:pPr marL="0" indent="0" algn="ctr">
              <a:buNone/>
            </a:pPr>
            <a:r>
              <a:rPr lang="sv-SE" sz="4800" dirty="0">
                <a:solidFill>
                  <a:schemeClr val="bg1"/>
                </a:solidFill>
              </a:rPr>
              <a:t>Strömsbro HC team 05</a:t>
            </a:r>
          </a:p>
          <a:p>
            <a:pPr marL="0" indent="0" algn="ctr">
              <a:buNone/>
            </a:pPr>
            <a:r>
              <a:rPr lang="sv-SE" sz="3600" dirty="0">
                <a:solidFill>
                  <a:schemeClr val="bg1"/>
                </a:solidFill>
              </a:rPr>
              <a:t>Från U10-U15 </a:t>
            </a:r>
          </a:p>
        </p:txBody>
      </p:sp>
      <p:pic>
        <p:nvPicPr>
          <p:cNvPr id="28" name="Picture 27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F8F45FEC-C3D8-4F13-A7F6-76049914323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9583" y="1700808"/>
            <a:ext cx="2974092" cy="2974092"/>
          </a:xfrm>
          <a:prstGeom prst="rect">
            <a:avLst/>
          </a:prstGeom>
        </p:spPr>
      </p:pic>
      <p:pic>
        <p:nvPicPr>
          <p:cNvPr id="30" name="Picture 29" descr="A group of people playing football on a field&#10;&#10;Description automatically generated">
            <a:extLst>
              <a:ext uri="{FF2B5EF4-FFF2-40B4-BE49-F238E27FC236}">
                <a16:creationId xmlns:a16="http://schemas.microsoft.com/office/drawing/2014/main" id="{1C1FC0E2-A9B4-4E80-944F-0A9C6ED68E5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86" y="4869160"/>
            <a:ext cx="1869980" cy="1869980"/>
          </a:xfrm>
          <a:prstGeom prst="rect">
            <a:avLst/>
          </a:prstGeom>
        </p:spPr>
      </p:pic>
      <p:pic>
        <p:nvPicPr>
          <p:cNvPr id="32" name="Picture 31" descr="A group of young children sitting in a room&#10;&#10;Description automatically generated">
            <a:extLst>
              <a:ext uri="{FF2B5EF4-FFF2-40B4-BE49-F238E27FC236}">
                <a16:creationId xmlns:a16="http://schemas.microsoft.com/office/drawing/2014/main" id="{D5286299-7277-48DC-9EA8-8520675E156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548" y="1700808"/>
            <a:ext cx="2681746" cy="2681746"/>
          </a:xfrm>
          <a:prstGeom prst="rect">
            <a:avLst/>
          </a:prstGeom>
        </p:spPr>
      </p:pic>
      <p:pic>
        <p:nvPicPr>
          <p:cNvPr id="34" name="Picture 33" descr="A group of people that are standing in the snow&#10;&#10;Description automatically generated">
            <a:extLst>
              <a:ext uri="{FF2B5EF4-FFF2-40B4-BE49-F238E27FC236}">
                <a16:creationId xmlns:a16="http://schemas.microsoft.com/office/drawing/2014/main" id="{863CA5AC-FC7A-4CF7-B9CE-BBB9277D169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32" y="1700808"/>
            <a:ext cx="3062976" cy="3062976"/>
          </a:xfrm>
          <a:prstGeom prst="rect">
            <a:avLst/>
          </a:prstGeom>
        </p:spPr>
      </p:pic>
      <p:pic>
        <p:nvPicPr>
          <p:cNvPr id="36" name="Picture 35" descr="A group of people standing in front of a building&#10;&#10;Description automatically generated">
            <a:extLst>
              <a:ext uri="{FF2B5EF4-FFF2-40B4-BE49-F238E27FC236}">
                <a16:creationId xmlns:a16="http://schemas.microsoft.com/office/drawing/2014/main" id="{1955A7AB-4C47-4D6D-92F6-AE1BC431206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3599" y="4496494"/>
            <a:ext cx="2276513" cy="227651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50DCDBB-DC5D-443A-B71B-36DA411E00A4}"/>
              </a:ext>
            </a:extLst>
          </p:cNvPr>
          <p:cNvSpPr txBox="1"/>
          <p:nvPr/>
        </p:nvSpPr>
        <p:spPr>
          <a:xfrm>
            <a:off x="6088134" y="4305568"/>
            <a:ext cx="2336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FE hockey och teori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C1389D4-4D82-4C0E-AA17-2BB8BDE405B2}"/>
              </a:ext>
            </a:extLst>
          </p:cNvPr>
          <p:cNvSpPr txBox="1"/>
          <p:nvPr/>
        </p:nvSpPr>
        <p:spPr>
          <a:xfrm>
            <a:off x="3295800" y="4013222"/>
            <a:ext cx="2336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Yoga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D1BA93A-CF85-4795-B4A6-2876E22748AF}"/>
              </a:ext>
            </a:extLst>
          </p:cNvPr>
          <p:cNvSpPr txBox="1"/>
          <p:nvPr/>
        </p:nvSpPr>
        <p:spPr>
          <a:xfrm>
            <a:off x="179512" y="1700808"/>
            <a:ext cx="2336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Kopparpucken, Falun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CB1D55B-7F7A-44F7-90D5-ACA3840836CB}"/>
              </a:ext>
            </a:extLst>
          </p:cNvPr>
          <p:cNvSpPr txBox="1"/>
          <p:nvPr/>
        </p:nvSpPr>
        <p:spPr>
          <a:xfrm>
            <a:off x="3319902" y="6453336"/>
            <a:ext cx="2336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Rimbo uppstartsläger</a:t>
            </a:r>
          </a:p>
        </p:txBody>
      </p:sp>
      <p:pic>
        <p:nvPicPr>
          <p:cNvPr id="6" name="Picture 5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885F47E8-EAEF-4B9B-92E8-87BB244307D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9583" y="4809730"/>
            <a:ext cx="1988840" cy="198884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CC46CBE8-E35A-4F06-B4F1-0B300DBD7C43}"/>
              </a:ext>
            </a:extLst>
          </p:cNvPr>
          <p:cNvSpPr txBox="1"/>
          <p:nvPr/>
        </p:nvSpPr>
        <p:spPr>
          <a:xfrm>
            <a:off x="6065796" y="6345614"/>
            <a:ext cx="2336812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>
                <a:solidFill>
                  <a:schemeClr val="bg1"/>
                </a:solidFill>
              </a:rPr>
              <a:t>Nordic Youth Trophy</a:t>
            </a:r>
          </a:p>
          <a:p>
            <a:r>
              <a:rPr lang="sv-SE" sz="1000" dirty="0">
                <a:solidFill>
                  <a:schemeClr val="bg1"/>
                </a:solidFill>
              </a:rPr>
              <a:t>Munkfors/Charlottenberg (11 av 54)</a:t>
            </a:r>
          </a:p>
        </p:txBody>
      </p:sp>
    </p:spTree>
    <p:extLst>
      <p:ext uri="{BB962C8B-B14F-4D97-AF65-F5344CB8AC3E}">
        <p14:creationId xmlns:p14="http://schemas.microsoft.com/office/powerpoint/2010/main" val="812977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C98B428F-CC8B-4193-ACEA-60C2CA17E72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4140977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think-cell Slide" r:id="rId4" imgW="501" imgH="502" progId="TCLayout.ActiveDocument.1">
                  <p:embed/>
                </p:oleObj>
              </mc:Choice>
              <mc:Fallback>
                <p:oleObj name="think-cell Slide" r:id="rId4" imgW="501" imgH="502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C98B428F-CC8B-4193-ACEA-60C2CA17E72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" name="Picture 14" descr="A group of people walking down the street&#10;&#10;Description automatically generated">
            <a:extLst>
              <a:ext uri="{FF2B5EF4-FFF2-40B4-BE49-F238E27FC236}">
                <a16:creationId xmlns:a16="http://schemas.microsoft.com/office/drawing/2014/main" id="{899F8199-7AB0-4C67-A127-0E45B2234D8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246"/>
          <a:stretch/>
        </p:blipFill>
        <p:spPr>
          <a:xfrm>
            <a:off x="5941228" y="4792315"/>
            <a:ext cx="2982619" cy="1991017"/>
          </a:xfrm>
          <a:prstGeom prst="rect">
            <a:avLst/>
          </a:prstGeom>
        </p:spPr>
      </p:pic>
      <p:pic>
        <p:nvPicPr>
          <p:cNvPr id="11" name="Picture 10" descr="A group of people standing in a room&#10;&#10;Description automatically generated">
            <a:extLst>
              <a:ext uri="{FF2B5EF4-FFF2-40B4-BE49-F238E27FC236}">
                <a16:creationId xmlns:a16="http://schemas.microsoft.com/office/drawing/2014/main" id="{1463E7BF-EA48-4276-8249-00898815636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5192" y="4489322"/>
            <a:ext cx="2294874" cy="229487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C8D2665-647C-4C00-873E-4F35DF20E4A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37"/>
          <a:stretch/>
        </p:blipFill>
        <p:spPr>
          <a:xfrm>
            <a:off x="236433" y="1700808"/>
            <a:ext cx="3059832" cy="202158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B14E6-7024-461B-A606-C67513592F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5736" y="404664"/>
            <a:ext cx="3600401" cy="864096"/>
          </a:xfrm>
          <a:solidFill>
            <a:schemeClr val="tx1"/>
          </a:solidFill>
        </p:spPr>
        <p:txBody>
          <a:bodyPr anchor="ctr">
            <a:normAutofit fontScale="55000" lnSpcReduction="20000"/>
          </a:bodyPr>
          <a:lstStyle/>
          <a:p>
            <a:pPr marL="0" indent="0" algn="ctr">
              <a:buNone/>
            </a:pPr>
            <a:r>
              <a:rPr lang="sv-SE" sz="4800" dirty="0">
                <a:solidFill>
                  <a:schemeClr val="bg1"/>
                </a:solidFill>
              </a:rPr>
              <a:t>Strömsbro HC team 05</a:t>
            </a:r>
          </a:p>
          <a:p>
            <a:pPr marL="0" indent="0" algn="ctr">
              <a:buNone/>
            </a:pPr>
            <a:r>
              <a:rPr lang="sv-SE" sz="3600" dirty="0">
                <a:solidFill>
                  <a:schemeClr val="bg1"/>
                </a:solidFill>
              </a:rPr>
              <a:t>Från U10-U15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C1389D4-4D82-4C0E-AA17-2BB8BDE405B2}"/>
              </a:ext>
            </a:extLst>
          </p:cNvPr>
          <p:cNvSpPr txBox="1"/>
          <p:nvPr/>
        </p:nvSpPr>
        <p:spPr>
          <a:xfrm>
            <a:off x="3295800" y="4013222"/>
            <a:ext cx="2336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Yoga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D1BA93A-CF85-4795-B4A6-2876E22748AF}"/>
              </a:ext>
            </a:extLst>
          </p:cNvPr>
          <p:cNvSpPr txBox="1"/>
          <p:nvPr/>
        </p:nvSpPr>
        <p:spPr>
          <a:xfrm>
            <a:off x="179512" y="1700808"/>
            <a:ext cx="2336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Ljusne Camp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CB1D55B-7F7A-44F7-90D5-ACA3840836CB}"/>
              </a:ext>
            </a:extLst>
          </p:cNvPr>
          <p:cNvSpPr txBox="1"/>
          <p:nvPr/>
        </p:nvSpPr>
        <p:spPr>
          <a:xfrm>
            <a:off x="5965862" y="6521722"/>
            <a:ext cx="23368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dirty="0">
                <a:solidFill>
                  <a:schemeClr val="bg1"/>
                </a:solidFill>
              </a:rPr>
              <a:t>På väg till Final i Berns Arena. Örebro</a:t>
            </a:r>
          </a:p>
        </p:txBody>
      </p:sp>
      <p:pic>
        <p:nvPicPr>
          <p:cNvPr id="9" name="Picture 8" descr="A group of people skiing on the snow&#10;&#10;Description automatically generated">
            <a:extLst>
              <a:ext uri="{FF2B5EF4-FFF2-40B4-BE49-F238E27FC236}">
                <a16:creationId xmlns:a16="http://schemas.microsoft.com/office/drawing/2014/main" id="{48F0639F-F0D7-4D54-A807-D7D995CA4D95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71"/>
          <a:stretch/>
        </p:blipFill>
        <p:spPr>
          <a:xfrm>
            <a:off x="251520" y="4489322"/>
            <a:ext cx="3151027" cy="2294874"/>
          </a:xfrm>
          <a:prstGeom prst="rect">
            <a:avLst/>
          </a:prstGeom>
        </p:spPr>
      </p:pic>
      <p:pic>
        <p:nvPicPr>
          <p:cNvPr id="13" name="Picture 12" descr="A picture containing indoor, ceiling, sitting, monitor&#10;&#10;Description automatically generated">
            <a:extLst>
              <a:ext uri="{FF2B5EF4-FFF2-40B4-BE49-F238E27FC236}">
                <a16:creationId xmlns:a16="http://schemas.microsoft.com/office/drawing/2014/main" id="{8850AF27-B4F2-46B4-B36D-2527061D1C3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3" y="1700808"/>
            <a:ext cx="2024646" cy="2024646"/>
          </a:xfrm>
          <a:prstGeom prst="rect">
            <a:avLst/>
          </a:prstGeom>
        </p:spPr>
      </p:pic>
      <p:pic>
        <p:nvPicPr>
          <p:cNvPr id="17" name="Picture 16" descr="A group of people playing football on a field&#10;&#10;Description automatically generated">
            <a:extLst>
              <a:ext uri="{FF2B5EF4-FFF2-40B4-BE49-F238E27FC236}">
                <a16:creationId xmlns:a16="http://schemas.microsoft.com/office/drawing/2014/main" id="{9A7C60F3-9165-46F4-8DB1-E147713CD64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700808"/>
            <a:ext cx="2982400" cy="29824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CC46CBE8-E35A-4F06-B4F1-0B300DBD7C43}"/>
              </a:ext>
            </a:extLst>
          </p:cNvPr>
          <p:cNvSpPr txBox="1"/>
          <p:nvPr/>
        </p:nvSpPr>
        <p:spPr>
          <a:xfrm>
            <a:off x="229400" y="6345056"/>
            <a:ext cx="2336812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/>
              <a:t>DM slutspel U13</a:t>
            </a:r>
          </a:p>
          <a:p>
            <a:r>
              <a:rPr lang="sv-SE" sz="1000" dirty="0"/>
              <a:t>Bronsmedalj efter vins mot IK Huge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0BD4D19-42F9-4CD7-B853-52A8C397863C}"/>
              </a:ext>
            </a:extLst>
          </p:cNvPr>
          <p:cNvSpPr txBox="1"/>
          <p:nvPr/>
        </p:nvSpPr>
        <p:spPr>
          <a:xfrm>
            <a:off x="5953932" y="4382554"/>
            <a:ext cx="23368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dirty="0">
                <a:solidFill>
                  <a:schemeClr val="bg1"/>
                </a:solidFill>
              </a:rPr>
              <a:t>Fys favorit</a:t>
            </a:r>
          </a:p>
        </p:txBody>
      </p:sp>
    </p:spTree>
    <p:extLst>
      <p:ext uri="{BB962C8B-B14F-4D97-AF65-F5344CB8AC3E}">
        <p14:creationId xmlns:p14="http://schemas.microsoft.com/office/powerpoint/2010/main" val="19978085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Serien</a:t>
            </a:r>
            <a:br>
              <a:rPr lang="sv-SE" dirty="0"/>
            </a:br>
            <a:r>
              <a:rPr lang="sv-SE" sz="2400" dirty="0"/>
              <a:t>Säsongen 2015-2016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670" y="1933773"/>
            <a:ext cx="8186786" cy="2071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293096"/>
            <a:ext cx="6768752" cy="2382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590872" y="3921433"/>
            <a:ext cx="8229600" cy="4436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Font typeface="Courier New" panose="02070309020205020404" pitchFamily="49" charset="0"/>
              <a:buChar char="o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1600" dirty="0"/>
              <a:t>Efter uppdelningen av serien i slutet av Januari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594968" y="1617177"/>
            <a:ext cx="8229600" cy="4436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Font typeface="Courier New" panose="02070309020205020404" pitchFamily="49" charset="0"/>
              <a:buChar char="o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1600" dirty="0"/>
              <a:t>Total serietabell</a:t>
            </a:r>
          </a:p>
        </p:txBody>
      </p:sp>
    </p:spTree>
    <p:extLst>
      <p:ext uri="{BB962C8B-B14F-4D97-AF65-F5344CB8AC3E}">
        <p14:creationId xmlns:p14="http://schemas.microsoft.com/office/powerpoint/2010/main" val="41790668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Totala antal matcher</a:t>
            </a:r>
            <a:br>
              <a:rPr lang="sv-SE" dirty="0"/>
            </a:br>
            <a:r>
              <a:rPr lang="sv-SE" sz="2000" dirty="0"/>
              <a:t>Säsongen 2015-2016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39212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800" dirty="0"/>
              <a:t>U11 – Summering matcher</a:t>
            </a:r>
          </a:p>
        </p:txBody>
      </p:sp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4756484"/>
              </p:ext>
            </p:extLst>
          </p:nvPr>
        </p:nvGraphicFramePr>
        <p:xfrm>
          <a:off x="611560" y="2348880"/>
          <a:ext cx="7920880" cy="29866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53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2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77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98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186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5857">
                <a:tc>
                  <a:txBody>
                    <a:bodyPr/>
                    <a:lstStyle/>
                    <a:p>
                      <a:r>
                        <a:rPr lang="sv-SE" sz="1400" dirty="0"/>
                        <a:t>Matcher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Antal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Vunna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Oavgjorda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Förluster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857">
                <a:tc>
                  <a:txBody>
                    <a:bodyPr/>
                    <a:lstStyle/>
                    <a:p>
                      <a:r>
                        <a:rPr lang="sv-SE" sz="1400" dirty="0"/>
                        <a:t>Träningsmatch Söderhamn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5857">
                <a:tc>
                  <a:txBody>
                    <a:bodyPr/>
                    <a:lstStyle/>
                    <a:p>
                      <a:r>
                        <a:rPr lang="sv-SE" sz="1400" dirty="0"/>
                        <a:t>Seriespel U11 Gästrikland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38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9794">
                <a:tc>
                  <a:txBody>
                    <a:bodyPr/>
                    <a:lstStyle/>
                    <a:p>
                      <a:r>
                        <a:rPr lang="sv-SE" sz="1400" dirty="0"/>
                        <a:t>Tommy Sjödin Cup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5857">
                <a:tc>
                  <a:txBody>
                    <a:bodyPr/>
                    <a:lstStyle/>
                    <a:p>
                      <a:r>
                        <a:rPr lang="sv-SE" sz="1400" dirty="0"/>
                        <a:t>Nobo Sport Cup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5857">
                <a:tc>
                  <a:txBody>
                    <a:bodyPr/>
                    <a:lstStyle/>
                    <a:p>
                      <a:r>
                        <a:rPr lang="sv-SE" sz="1400" dirty="0"/>
                        <a:t>Team Sportia Cup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5857">
                <a:tc>
                  <a:txBody>
                    <a:bodyPr/>
                    <a:lstStyle/>
                    <a:p>
                      <a:r>
                        <a:rPr lang="sv-SE" sz="1400" dirty="0"/>
                        <a:t>Hudik Svanbacken Hockey Games</a:t>
                      </a:r>
                      <a:r>
                        <a:rPr lang="sv-SE" sz="1400" baseline="0" dirty="0"/>
                        <a:t> 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5857">
                <a:tc>
                  <a:txBody>
                    <a:bodyPr/>
                    <a:lstStyle/>
                    <a:p>
                      <a:r>
                        <a:rPr lang="sv-SE" sz="1400" dirty="0"/>
                        <a:t>Huges</a:t>
                      </a:r>
                      <a:r>
                        <a:rPr lang="sv-SE" sz="1400" baseline="0" dirty="0"/>
                        <a:t> vårcup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5857">
                <a:tc>
                  <a:txBody>
                    <a:bodyPr/>
                    <a:lstStyle/>
                    <a:p>
                      <a:r>
                        <a:rPr lang="sv-SE" sz="1400" b="1" dirty="0"/>
                        <a:t>Totalt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b="1" dirty="0"/>
                        <a:t>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b="1" dirty="0"/>
                        <a:t>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b="1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b="1" dirty="0"/>
                        <a:t>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23356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1066D2C5-736F-458D-BA5A-621DA1114016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6895156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" name="think-cell Slide" r:id="rId5" imgW="501" imgH="502" progId="TCLayout.ActiveDocument.1">
                  <p:embed/>
                </p:oleObj>
              </mc:Choice>
              <mc:Fallback>
                <p:oleObj name="think-cell Slide" r:id="rId5" imgW="501" imgH="502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1066D2C5-736F-458D-BA5A-621DA111401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BFE6C6AF-CF38-4F88-9401-08E12AF8A25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lang="sv-SE" sz="2000" b="1" i="1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Totala antal matcher</a:t>
            </a:r>
            <a:br>
              <a:rPr lang="sv-SE" dirty="0"/>
            </a:br>
            <a:r>
              <a:rPr lang="sv-SE" sz="2000" dirty="0"/>
              <a:t>Säsongen 2016-2017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39212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800" dirty="0"/>
              <a:t>U12 – Summering matcher</a:t>
            </a:r>
          </a:p>
        </p:txBody>
      </p:sp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0954877"/>
              </p:ext>
            </p:extLst>
          </p:nvPr>
        </p:nvGraphicFramePr>
        <p:xfrm>
          <a:off x="611560" y="2348880"/>
          <a:ext cx="7920880" cy="29866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53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2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77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98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186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5857">
                <a:tc>
                  <a:txBody>
                    <a:bodyPr/>
                    <a:lstStyle/>
                    <a:p>
                      <a:r>
                        <a:rPr lang="sv-SE" sz="1400" dirty="0"/>
                        <a:t>Matcher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Antal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Vunna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Oavgjorda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Förluster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857">
                <a:tc>
                  <a:txBody>
                    <a:bodyPr/>
                    <a:lstStyle/>
                    <a:p>
                      <a:r>
                        <a:rPr lang="sv-SE" sz="1400" dirty="0"/>
                        <a:t>Inga resultat räknade i seriespel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v-S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5857">
                <a:tc>
                  <a:txBody>
                    <a:bodyPr/>
                    <a:lstStyle/>
                    <a:p>
                      <a:r>
                        <a:rPr lang="sv-SE" sz="1400" dirty="0"/>
                        <a:t>Nordic Youth trophy (11:e plats av 54 lag)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9794">
                <a:tc>
                  <a:txBody>
                    <a:bodyPr/>
                    <a:lstStyle/>
                    <a:p>
                      <a:r>
                        <a:rPr lang="sv-SE" sz="1400" dirty="0"/>
                        <a:t>Alfta hockey cup (silver)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5857">
                <a:tc>
                  <a:txBody>
                    <a:bodyPr/>
                    <a:lstStyle/>
                    <a:p>
                      <a:r>
                        <a:rPr lang="sv-SE" sz="1400" dirty="0"/>
                        <a:t>Nicklas Bäckström Cup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5857">
                <a:tc>
                  <a:txBody>
                    <a:bodyPr/>
                    <a:lstStyle/>
                    <a:p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v-S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5857">
                <a:tc>
                  <a:txBody>
                    <a:bodyPr/>
                    <a:lstStyle/>
                    <a:p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v-S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5857">
                <a:tc>
                  <a:txBody>
                    <a:bodyPr/>
                    <a:lstStyle/>
                    <a:p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v-S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5857">
                <a:tc>
                  <a:txBody>
                    <a:bodyPr/>
                    <a:lstStyle/>
                    <a:p>
                      <a:endParaRPr lang="sv-S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v-S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v-S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v-S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v-SE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42151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Totala antal matcher</a:t>
            </a:r>
            <a:br>
              <a:rPr lang="sv-SE" dirty="0"/>
            </a:br>
            <a:r>
              <a:rPr lang="sv-SE" sz="2000" dirty="0"/>
              <a:t>Säsongen 2017-2018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39212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800" dirty="0"/>
              <a:t>U13 – Summering matcher</a:t>
            </a:r>
          </a:p>
        </p:txBody>
      </p:sp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9089490"/>
              </p:ext>
            </p:extLst>
          </p:nvPr>
        </p:nvGraphicFramePr>
        <p:xfrm>
          <a:off x="611560" y="2348880"/>
          <a:ext cx="7920880" cy="29866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53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2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77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98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186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5857">
                <a:tc>
                  <a:txBody>
                    <a:bodyPr/>
                    <a:lstStyle/>
                    <a:p>
                      <a:r>
                        <a:rPr lang="sv-SE" sz="1400" dirty="0"/>
                        <a:t>Matcher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Antal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Vunna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Oavgjorda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Förluster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9794">
                <a:tc>
                  <a:txBody>
                    <a:bodyPr/>
                    <a:lstStyle/>
                    <a:p>
                      <a:r>
                        <a:rPr lang="en-US" sz="1400" dirty="0"/>
                        <a:t>Nicklas Bäckström cup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</a:t>
                      </a:r>
                      <a:endParaRPr lang="sv-S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5857">
                <a:tc>
                  <a:txBody>
                    <a:bodyPr/>
                    <a:lstStyle/>
                    <a:p>
                      <a:r>
                        <a:rPr lang="en-US" sz="1400" dirty="0"/>
                        <a:t>Inter sport cup</a:t>
                      </a:r>
                      <a:r>
                        <a:rPr lang="sv-SE" sz="1400" dirty="0"/>
                        <a:t> (Guld)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</a:t>
                      </a:r>
                      <a:endParaRPr lang="sv-S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5857">
                <a:tc>
                  <a:txBody>
                    <a:bodyPr/>
                    <a:lstStyle/>
                    <a:p>
                      <a:r>
                        <a:rPr lang="sv-SE" sz="1400" dirty="0"/>
                        <a:t>Team Sportia Cup (Guld)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</a:t>
                      </a:r>
                      <a:endParaRPr lang="sv-S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5857">
                <a:tc>
                  <a:txBody>
                    <a:bodyPr/>
                    <a:lstStyle/>
                    <a:p>
                      <a:r>
                        <a:rPr lang="sv-SE" sz="1400" baseline="0" dirty="0"/>
                        <a:t>Jimmy </a:t>
                      </a:r>
                      <a:r>
                        <a:rPr lang="sv-SE" sz="1400" baseline="0" dirty="0" err="1"/>
                        <a:t>Diners</a:t>
                      </a:r>
                      <a:r>
                        <a:rPr lang="sv-SE" sz="1400" baseline="0" dirty="0"/>
                        <a:t> Cup, Örebro (Guld) 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5857">
                <a:tc>
                  <a:txBody>
                    <a:bodyPr/>
                    <a:lstStyle/>
                    <a:p>
                      <a:r>
                        <a:rPr lang="sv-SE" sz="1400" dirty="0"/>
                        <a:t>Huges</a:t>
                      </a:r>
                      <a:r>
                        <a:rPr lang="sv-SE" sz="1400" baseline="0" dirty="0"/>
                        <a:t> vårcup 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5857">
                <a:tc>
                  <a:txBody>
                    <a:bodyPr/>
                    <a:lstStyle/>
                    <a:p>
                      <a:r>
                        <a:rPr lang="sv-SE" sz="1400" dirty="0"/>
                        <a:t>Seriespel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0275585"/>
                  </a:ext>
                </a:extLst>
              </a:tr>
              <a:tr h="325857">
                <a:tc>
                  <a:txBody>
                    <a:bodyPr/>
                    <a:lstStyle/>
                    <a:p>
                      <a:r>
                        <a:rPr lang="sv-SE" sz="1400" dirty="0"/>
                        <a:t>Slutspel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5146902"/>
                  </a:ext>
                </a:extLst>
              </a:tr>
              <a:tr h="325857">
                <a:tc>
                  <a:txBody>
                    <a:bodyPr/>
                    <a:lstStyle/>
                    <a:p>
                      <a:r>
                        <a:rPr lang="sv-SE" sz="1400" b="1" dirty="0"/>
                        <a:t>Totalt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b="1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b="1" dirty="0"/>
                        <a:t>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b="1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b="1" dirty="0"/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98234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Totala antal matcher</a:t>
            </a:r>
            <a:br>
              <a:rPr lang="sv-SE" dirty="0"/>
            </a:br>
            <a:r>
              <a:rPr lang="sv-SE" sz="2000" dirty="0"/>
              <a:t>Säsongen 2018-2019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39212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800" dirty="0"/>
              <a:t>U14 – Summering matcher</a:t>
            </a:r>
          </a:p>
        </p:txBody>
      </p:sp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6441694"/>
              </p:ext>
            </p:extLst>
          </p:nvPr>
        </p:nvGraphicFramePr>
        <p:xfrm>
          <a:off x="603522" y="2348880"/>
          <a:ext cx="7920880" cy="2660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53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2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77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98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186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5857">
                <a:tc>
                  <a:txBody>
                    <a:bodyPr/>
                    <a:lstStyle/>
                    <a:p>
                      <a:r>
                        <a:rPr lang="sv-SE" sz="1400" dirty="0"/>
                        <a:t>Matcher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Antal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Vunna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Oavgjorda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Förluster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9794">
                <a:tc>
                  <a:txBody>
                    <a:bodyPr/>
                    <a:lstStyle/>
                    <a:p>
                      <a:r>
                        <a:rPr lang="en-US" sz="1400" dirty="0"/>
                        <a:t>Nicklas Bäckström cup</a:t>
                      </a:r>
                      <a:r>
                        <a:rPr lang="sv-SE" sz="1400" dirty="0"/>
                        <a:t> (Guld)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5857">
                <a:tc>
                  <a:txBody>
                    <a:bodyPr/>
                    <a:lstStyle/>
                    <a:p>
                      <a:r>
                        <a:rPr lang="sv-SE" sz="1400" dirty="0" err="1"/>
                        <a:t>Octobercupen</a:t>
                      </a:r>
                      <a:r>
                        <a:rPr lang="sv-SE" sz="1400" dirty="0"/>
                        <a:t> (Brons)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5857">
                <a:tc>
                  <a:txBody>
                    <a:bodyPr/>
                    <a:lstStyle/>
                    <a:p>
                      <a:r>
                        <a:rPr lang="sv-SE" sz="1400" dirty="0"/>
                        <a:t>Kopparpucken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5857">
                <a:tc>
                  <a:txBody>
                    <a:bodyPr/>
                    <a:lstStyle/>
                    <a:p>
                      <a:r>
                        <a:rPr lang="sv-SE" sz="1400" baseline="0" dirty="0"/>
                        <a:t>Ankarcupen (Silver)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5857">
                <a:tc>
                  <a:txBody>
                    <a:bodyPr/>
                    <a:lstStyle/>
                    <a:p>
                      <a:r>
                        <a:rPr lang="sv-SE" sz="1400" dirty="0"/>
                        <a:t>Uplandia </a:t>
                      </a:r>
                      <a:r>
                        <a:rPr lang="sv-SE" sz="1400" dirty="0" err="1"/>
                        <a:t>Trophy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5857">
                <a:tc>
                  <a:txBody>
                    <a:bodyPr/>
                    <a:lstStyle/>
                    <a:p>
                      <a:r>
                        <a:rPr lang="sv-SE" sz="1400" dirty="0"/>
                        <a:t>Seriespel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4052349"/>
                  </a:ext>
                </a:extLst>
              </a:tr>
              <a:tr h="325857">
                <a:tc>
                  <a:txBody>
                    <a:bodyPr/>
                    <a:lstStyle/>
                    <a:p>
                      <a:r>
                        <a:rPr lang="sv-SE" sz="1400" b="1" dirty="0"/>
                        <a:t>Totalt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b="1" dirty="0"/>
                        <a:t>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b="1" dirty="0"/>
                        <a:t>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b="1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b="1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221558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NiwKOlkC1osBF5DUIpZP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977F1FC59F241488429A47B8A54B478" ma:contentTypeVersion="15" ma:contentTypeDescription="Create a new document." ma:contentTypeScope="" ma:versionID="c2b578bef6d7ec1435510b9b3e952c86">
  <xsd:schema xmlns:xsd="http://www.w3.org/2001/XMLSchema" xmlns:xs="http://www.w3.org/2001/XMLSchema" xmlns:p="http://schemas.microsoft.com/office/2006/metadata/properties" xmlns:ns3="ed57972a-580c-442a-8710-45346d6fa585" xmlns:ns4="4b6efe01-c2f7-4b3d-b87c-103905eeb8a2" targetNamespace="http://schemas.microsoft.com/office/2006/metadata/properties" ma:root="true" ma:fieldsID="8fd945f0fae43ddc6850c9fc3dc528f0" ns3:_="" ns4:_="">
    <xsd:import namespace="ed57972a-580c-442a-8710-45346d6fa585"/>
    <xsd:import namespace="4b6efe01-c2f7-4b3d-b87c-103905eeb8a2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3:LastSharedByUser" minOccurs="0"/>
                <xsd:element ref="ns3:LastSharedByTime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Location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57972a-580c-442a-8710-45346d6fa58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  <xsd:element name="LastSharedByUser" ma:index="11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Last Shared By Time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6efe01-c2f7-4b3d-b87c-103905eeb8a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6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7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8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F0B1341-FDA1-4D70-B979-63F32BA633F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d57972a-580c-442a-8710-45346d6fa585"/>
    <ds:schemaRef ds:uri="4b6efe01-c2f7-4b3d-b87c-103905eeb8a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A99B428-D9FD-4701-B4DA-40B47CF7860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8C72916-5796-4E3D-A7B0-DE099083B51A}">
  <ds:schemaRefs>
    <ds:schemaRef ds:uri="http://schemas.openxmlformats.org/package/2006/metadata/core-properties"/>
    <ds:schemaRef ds:uri="http://schemas.microsoft.com/office/2006/documentManagement/types"/>
    <ds:schemaRef ds:uri="4b6efe01-c2f7-4b3d-b87c-103905eeb8a2"/>
    <ds:schemaRef ds:uri="ed57972a-580c-442a-8710-45346d6fa585"/>
    <ds:schemaRef ds:uri="http://purl.org/dc/elements/1.1/"/>
    <ds:schemaRef ds:uri="http://schemas.microsoft.com/office/2006/metadata/properties"/>
    <ds:schemaRef ds:uri="http://purl.org/dc/terms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385</Words>
  <Application>Microsoft Office PowerPoint</Application>
  <PresentationFormat>On-screen Show (4:3)</PresentationFormat>
  <Paragraphs>222</Paragraphs>
  <Slides>10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Courier New</vt:lpstr>
      <vt:lpstr>Wingdings</vt:lpstr>
      <vt:lpstr>Office Theme</vt:lpstr>
      <vt:lpstr>think-cell Slide</vt:lpstr>
      <vt:lpstr>PowerPoint Presentation</vt:lpstr>
      <vt:lpstr>PowerPoint Presentation</vt:lpstr>
      <vt:lpstr>PowerPoint Presentation</vt:lpstr>
      <vt:lpstr>PowerPoint Presentation</vt:lpstr>
      <vt:lpstr>Serien Säsongen 2015-2016</vt:lpstr>
      <vt:lpstr>Totala antal matcher Säsongen 2015-2016</vt:lpstr>
      <vt:lpstr>Totala antal matcher Säsongen 2016-2017</vt:lpstr>
      <vt:lpstr>Totala antal matcher Säsongen 2017-2018</vt:lpstr>
      <vt:lpstr>Totala antal matcher Säsongen 2018-2019</vt:lpstr>
      <vt:lpstr>Totala antal matcher Säsongen 2019-2020</vt:lpstr>
    </vt:vector>
  </TitlesOfParts>
  <Company>Sandvik AB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ds9660</dc:creator>
  <cp:lastModifiedBy>Daniel Magnusson</cp:lastModifiedBy>
  <cp:revision>101</cp:revision>
  <cp:lastPrinted>2014-10-20T12:46:28Z</cp:lastPrinted>
  <dcterms:created xsi:type="dcterms:W3CDTF">2013-09-16T11:58:26Z</dcterms:created>
  <dcterms:modified xsi:type="dcterms:W3CDTF">2020-04-06T07:53:16Z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0x0101005977F1FC59F241488429A47B8A54B478</vt:lpwstr>
  </property>
  <property fmtid="{D5CDD505-2E9C-101B-9397-08002B2CF9AE}" pid="3" name="MSIP_Label_e58707db-cea7-4907-92d1-cf323291762b_Enabled">
    <vt:lpwstr>True</vt:lpwstr>
  </property>
  <property fmtid="{D5CDD505-2E9C-101B-9397-08002B2CF9AE}" pid="4" name="MSIP_Label_e58707db-cea7-4907-92d1-cf323291762b_SiteId">
    <vt:lpwstr>e11cbe9c-f680-44b9-9d42-d705f740b888</vt:lpwstr>
  </property>
  <property fmtid="{D5CDD505-2E9C-101B-9397-08002B2CF9AE}" pid="5" name="MSIP_Label_e58707db-cea7-4907-92d1-cf323291762b_Owner">
    <vt:lpwstr>daniel.magnusson@sandvik.com</vt:lpwstr>
  </property>
  <property fmtid="{D5CDD505-2E9C-101B-9397-08002B2CF9AE}" pid="6" name="MSIP_Label_e58707db-cea7-4907-92d1-cf323291762b_SetDate">
    <vt:lpwstr>2020-04-06T07:53:15.7633386Z</vt:lpwstr>
  </property>
  <property fmtid="{D5CDD505-2E9C-101B-9397-08002B2CF9AE}" pid="7" name="MSIP_Label_e58707db-cea7-4907-92d1-cf323291762b_Name">
    <vt:lpwstr>Restricted (i2)</vt:lpwstr>
  </property>
  <property fmtid="{D5CDD505-2E9C-101B-9397-08002B2CF9AE}" pid="8" name="MSIP_Label_e58707db-cea7-4907-92d1-cf323291762b_Application">
    <vt:lpwstr>Microsoft Azure Information Protection</vt:lpwstr>
  </property>
  <property fmtid="{D5CDD505-2E9C-101B-9397-08002B2CF9AE}" pid="9" name="MSIP_Label_e58707db-cea7-4907-92d1-cf323291762b_Extended_MSFT_Method">
    <vt:lpwstr>Automatic</vt:lpwstr>
  </property>
  <property fmtid="{D5CDD505-2E9C-101B-9397-08002B2CF9AE}" pid="10" name="Sensitivity">
    <vt:lpwstr>Restricted (i2)</vt:lpwstr>
  </property>
</Properties>
</file>