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8" r:id="rId4"/>
    <p:sldId id="267" r:id="rId5"/>
    <p:sldId id="271" r:id="rId6"/>
    <p:sldId id="261" r:id="rId7"/>
    <p:sldId id="257" r:id="rId8"/>
    <p:sldId id="272" r:id="rId9"/>
    <p:sldId id="260" r:id="rId10"/>
    <p:sldId id="262" r:id="rId11"/>
    <p:sldId id="269" r:id="rId12"/>
    <p:sldId id="270" r:id="rId13"/>
    <p:sldId id="263" r:id="rId14"/>
    <p:sldId id="265" r:id="rId15"/>
    <p:sldId id="268" r:id="rId16"/>
    <p:sldId id="264" r:id="rId17"/>
  </p:sldIdLst>
  <p:sldSz cx="12192000" cy="6858000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395" tIns="45696" rIns="91395" bIns="4569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91" y="0"/>
            <a:ext cx="2946400" cy="495300"/>
          </a:xfrm>
          <a:prstGeom prst="rect">
            <a:avLst/>
          </a:prstGeom>
        </p:spPr>
        <p:txBody>
          <a:bodyPr vert="horz" lIns="91395" tIns="45696" rIns="91395" bIns="45696" rtlCol="0"/>
          <a:lstStyle>
            <a:lvl1pPr algn="r">
              <a:defRPr sz="1200"/>
            </a:lvl1pPr>
          </a:lstStyle>
          <a:p>
            <a:fld id="{D287C1A4-D9DF-4D9A-9B55-7C7C4368FF4A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5" tIns="45696" rIns="91395" bIns="4569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3" y="4751391"/>
            <a:ext cx="5438775" cy="3887787"/>
          </a:xfrm>
          <a:prstGeom prst="rect">
            <a:avLst/>
          </a:prstGeom>
        </p:spPr>
        <p:txBody>
          <a:bodyPr vert="horz" lIns="91395" tIns="45696" rIns="91395" bIns="4569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395" tIns="45696" rIns="91395" bIns="4569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91" y="9377363"/>
            <a:ext cx="2946400" cy="495300"/>
          </a:xfrm>
          <a:prstGeom prst="rect">
            <a:avLst/>
          </a:prstGeom>
        </p:spPr>
        <p:txBody>
          <a:bodyPr vert="horz" lIns="91395" tIns="45696" rIns="91395" bIns="45696" rtlCol="0" anchor="b"/>
          <a:lstStyle>
            <a:lvl1pPr algn="r">
              <a:defRPr sz="1200"/>
            </a:lvl1pPr>
          </a:lstStyle>
          <a:p>
            <a:fld id="{0BF39CA3-5A88-4283-824E-041D6E276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088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Om motståndaren inte skickar in någon spelare i målområdet så ställer sig byter vi stolpe från främre till bortre</a:t>
            </a:r>
          </a:p>
          <a:p>
            <a:r>
              <a:rPr lang="sv-SE" dirty="0"/>
              <a:t>Målvakten ”äger” området från stolpe ut till målområdeslinje och är först på alla bollar inom det området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3952">
              <a:defRPr/>
            </a:pPr>
            <a:fld id="{60ABDB4C-81F6-4D1E-AB98-0186634DAF1A}" type="slidenum">
              <a:rPr lang="sv-SE">
                <a:solidFill>
                  <a:prstClr val="black"/>
                </a:solidFill>
                <a:latin typeface="Calibri" panose="020F0502020204030204"/>
              </a:rPr>
              <a:pPr defTabSz="913952">
                <a:defRPr/>
              </a:pPr>
              <a:t>10</a:t>
            </a:fld>
            <a:endParaRPr lang="sv-S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03964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Första hörnan i matchen går alltid alt 2 om inte den spelare är markerad (locka ut motståndarens försvar)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3952">
              <a:defRPr/>
            </a:pPr>
            <a:fld id="{60ABDB4C-81F6-4D1E-AB98-0186634DAF1A}" type="slidenum">
              <a:rPr lang="sv-SE">
                <a:solidFill>
                  <a:prstClr val="black"/>
                </a:solidFill>
                <a:latin typeface="Calibri" panose="020F0502020204030204"/>
              </a:rPr>
              <a:pPr defTabSz="913952">
                <a:defRPr/>
              </a:pPr>
              <a:t>11</a:t>
            </a:fld>
            <a:endParaRPr lang="sv-S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5883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490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206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3130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650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234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0169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612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0654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9787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4324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57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6309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47498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885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02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80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95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888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166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390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239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30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-1158539918,&quot;Placement&quot;:&quot;Footer&quot;,&quot;Top&quot;:521.6203,&quot;Left&quot;:859.909851,&quot;SlideWidth&quot;:960,&quot;SlideHeight&quot;:540}"/>
          <p:cNvSpPr txBox="1"/>
          <p:nvPr userDrawn="1"/>
        </p:nvSpPr>
        <p:spPr>
          <a:xfrm>
            <a:off x="10920855" y="6624578"/>
            <a:ext cx="1271145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37373"/>
                </a:solidFill>
                <a:latin typeface="Arial" panose="020B0604020202020204" pitchFamily="34" charset="0"/>
              </a:rPr>
              <a:t>Sensitivity: External</a:t>
            </a:r>
          </a:p>
        </p:txBody>
      </p:sp>
    </p:spTree>
    <p:extLst>
      <p:ext uri="{BB962C8B-B14F-4D97-AF65-F5344CB8AC3E}">
        <p14:creationId xmlns:p14="http://schemas.microsoft.com/office/powerpoint/2010/main" val="407156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01850-409A-4FF8-931A-8F47D9292849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CECA-9D80-4E8A-8CF6-62E79AAA71C6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-1158539918,&quot;Placement&quot;:&quot;Footer&quot;,&quot;Top&quot;:521.6203,&quot;Left&quot;:859.909851,&quot;SlideWidth&quot;:960,&quot;SlideHeight&quot;:540}"/>
          <p:cNvSpPr txBox="1"/>
          <p:nvPr userDrawn="1"/>
        </p:nvSpPr>
        <p:spPr>
          <a:xfrm>
            <a:off x="10920855" y="6624578"/>
            <a:ext cx="1271145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37373"/>
                </a:solidFill>
                <a:latin typeface="Arial" panose="020B0604020202020204" pitchFamily="34" charset="0"/>
              </a:rPr>
              <a:t>Sensitivity: External</a:t>
            </a:r>
          </a:p>
        </p:txBody>
      </p:sp>
    </p:spTree>
    <p:extLst>
      <p:ext uri="{BB962C8B-B14F-4D97-AF65-F5344CB8AC3E}">
        <p14:creationId xmlns:p14="http://schemas.microsoft.com/office/powerpoint/2010/main" val="127630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508903"/>
            <a:ext cx="9144000" cy="1015530"/>
          </a:xfrm>
        </p:spPr>
        <p:txBody>
          <a:bodyPr>
            <a:normAutofit fontScale="90000"/>
          </a:bodyPr>
          <a:lstStyle/>
          <a:p>
            <a:r>
              <a:rPr lang="sv-SE" dirty="0"/>
              <a:t> SIF F15 vs Eriksbergs FF</a:t>
            </a:r>
            <a:br>
              <a:rPr lang="sv-SE" dirty="0"/>
            </a:br>
            <a:r>
              <a:rPr lang="sv-SE" sz="4000" dirty="0"/>
              <a:t>Seriematch</a:t>
            </a:r>
            <a:br>
              <a:rPr lang="sv-SE" dirty="0"/>
            </a:br>
            <a:r>
              <a:rPr lang="sv-SE" sz="2200" dirty="0"/>
              <a:t>Söndagen 3/9 2023 </a:t>
            </a:r>
            <a:r>
              <a:rPr lang="sv-SE" sz="2200" dirty="0" err="1"/>
              <a:t>kl</a:t>
            </a:r>
            <a:r>
              <a:rPr lang="sv-SE" sz="2200" dirty="0"/>
              <a:t> 18:00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617814" y="3214955"/>
            <a:ext cx="1348562" cy="669051"/>
          </a:xfrm>
        </p:spPr>
        <p:txBody>
          <a:bodyPr/>
          <a:lstStyle/>
          <a:p>
            <a:r>
              <a:rPr lang="sv-SE" dirty="0"/>
              <a:t>Vs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AutoShape 2" descr="Bildresultat fÃ¶r ifk uddeval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Bildresultat fÃ¶r ifk uddevall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303" y="2773100"/>
            <a:ext cx="1568174" cy="1568174"/>
          </a:xfrm>
          <a:prstGeom prst="rect">
            <a:avLst/>
          </a:prstGeom>
        </p:spPr>
      </p:pic>
      <p:sp>
        <p:nvSpPr>
          <p:cNvPr id="9" name="AutoShape 4" descr="Ytterby Idrottssällskap"/>
          <p:cNvSpPr>
            <a:spLocks noChangeAspect="1" noChangeArrowheads="1"/>
          </p:cNvSpPr>
          <p:nvPr/>
        </p:nvSpPr>
        <p:spPr bwMode="auto">
          <a:xfrm>
            <a:off x="460375" y="160337"/>
            <a:ext cx="1348562" cy="134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Ytterby Idrottssällskap - F13"/>
          <p:cNvSpPr>
            <a:spLocks noChangeAspect="1" noChangeArrowheads="1"/>
          </p:cNvSpPr>
          <p:nvPr/>
        </p:nvSpPr>
        <p:spPr bwMode="auto">
          <a:xfrm>
            <a:off x="2198572" y="2022710"/>
            <a:ext cx="1003442" cy="100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860267-0041-469E-BC42-9A3A47494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8229" y="2699937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0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33045" cy="1325563"/>
          </a:xfrm>
        </p:spPr>
        <p:txBody>
          <a:bodyPr/>
          <a:lstStyle/>
          <a:p>
            <a:r>
              <a:rPr lang="sv-SE" dirty="0"/>
              <a:t>Hörna </a:t>
            </a:r>
            <a:r>
              <a:rPr lang="sv-SE" dirty="0" err="1"/>
              <a:t>def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945037"/>
            <a:ext cx="3974024" cy="4231926"/>
          </a:xfrm>
        </p:spPr>
        <p:txBody>
          <a:bodyPr/>
          <a:lstStyle/>
          <a:p>
            <a:r>
              <a:rPr lang="sv-SE" dirty="0"/>
              <a:t>7 Zon</a:t>
            </a:r>
          </a:p>
          <a:p>
            <a:r>
              <a:rPr lang="sv-SE" dirty="0"/>
              <a:t>2 markering</a:t>
            </a:r>
          </a:p>
          <a:p>
            <a:r>
              <a:rPr lang="sv-SE" dirty="0"/>
              <a:t>1 på omställning</a:t>
            </a:r>
          </a:p>
          <a:p>
            <a:pPr marL="0" indent="0">
              <a:buNone/>
            </a:pPr>
            <a:r>
              <a:rPr lang="sv-SE" dirty="0"/>
              <a:t>    WB och  SH ut på kort.</a:t>
            </a:r>
          </a:p>
          <a:p>
            <a:pPr marL="0" indent="0">
              <a:buNone/>
            </a:pPr>
            <a:r>
              <a:rPr lang="sv-SE" dirty="0"/>
              <a:t>Omställning   KF,RB,WB   </a:t>
            </a:r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291" y="-471586"/>
            <a:ext cx="6048778" cy="6858320"/>
          </a:xfrm>
          <a:prstGeom prst="rect">
            <a:avLst/>
          </a:prstGeom>
        </p:spPr>
      </p:pic>
      <p:sp>
        <p:nvSpPr>
          <p:cNvPr id="16" name="Multiplicera 11"/>
          <p:cNvSpPr/>
          <p:nvPr/>
        </p:nvSpPr>
        <p:spPr>
          <a:xfrm>
            <a:off x="5846425" y="6071202"/>
            <a:ext cx="695459" cy="631065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66218" y="4836097"/>
            <a:ext cx="1103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Markerar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Ellips 13">
            <a:extLst>
              <a:ext uri="{FF2B5EF4-FFF2-40B4-BE49-F238E27FC236}">
                <a16:creationId xmlns:a16="http://schemas.microsoft.com/office/drawing/2014/main" id="{F4DC91B3-B315-44D8-8F99-1BC8EC85028B}"/>
              </a:ext>
            </a:extLst>
          </p:cNvPr>
          <p:cNvSpPr/>
          <p:nvPr/>
        </p:nvSpPr>
        <p:spPr>
          <a:xfrm>
            <a:off x="8379405" y="5728414"/>
            <a:ext cx="425956" cy="4017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</a:t>
            </a:r>
          </a:p>
        </p:txBody>
      </p:sp>
      <p:sp>
        <p:nvSpPr>
          <p:cNvPr id="25" name="Ellips 13">
            <a:extLst>
              <a:ext uri="{FF2B5EF4-FFF2-40B4-BE49-F238E27FC236}">
                <a16:creationId xmlns:a16="http://schemas.microsoft.com/office/drawing/2014/main" id="{C47A17A3-8595-411A-8D37-45D0587E5013}"/>
              </a:ext>
            </a:extLst>
          </p:cNvPr>
          <p:cNvSpPr/>
          <p:nvPr/>
        </p:nvSpPr>
        <p:spPr>
          <a:xfrm>
            <a:off x="9246298" y="5728177"/>
            <a:ext cx="425956" cy="4017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RS</a:t>
            </a:r>
          </a:p>
        </p:txBody>
      </p:sp>
      <p:sp>
        <p:nvSpPr>
          <p:cNvPr id="27" name="Ellips 13">
            <a:extLst>
              <a:ext uri="{FF2B5EF4-FFF2-40B4-BE49-F238E27FC236}">
                <a16:creationId xmlns:a16="http://schemas.microsoft.com/office/drawing/2014/main" id="{32DF9C79-AF40-4010-B7F9-CF532E7BF215}"/>
              </a:ext>
            </a:extLst>
          </p:cNvPr>
          <p:cNvSpPr/>
          <p:nvPr/>
        </p:nvSpPr>
        <p:spPr>
          <a:xfrm>
            <a:off x="8450958" y="6164872"/>
            <a:ext cx="395657" cy="3445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</a:t>
            </a:r>
          </a:p>
        </p:txBody>
      </p:sp>
      <p:sp>
        <p:nvSpPr>
          <p:cNvPr id="28" name="Ellips 13">
            <a:extLst>
              <a:ext uri="{FF2B5EF4-FFF2-40B4-BE49-F238E27FC236}">
                <a16:creationId xmlns:a16="http://schemas.microsoft.com/office/drawing/2014/main" id="{DA4AD4BE-79AC-4159-97CE-431A18FFBE0E}"/>
              </a:ext>
            </a:extLst>
          </p:cNvPr>
          <p:cNvSpPr/>
          <p:nvPr/>
        </p:nvSpPr>
        <p:spPr>
          <a:xfrm>
            <a:off x="8834931" y="6357680"/>
            <a:ext cx="399632" cy="3445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NP</a:t>
            </a:r>
          </a:p>
        </p:txBody>
      </p:sp>
      <p:sp>
        <p:nvSpPr>
          <p:cNvPr id="29" name="Ellips 13">
            <a:extLst>
              <a:ext uri="{FF2B5EF4-FFF2-40B4-BE49-F238E27FC236}">
                <a16:creationId xmlns:a16="http://schemas.microsoft.com/office/drawing/2014/main" id="{F1337910-1E56-4F4A-AD9C-51DA29137701}"/>
              </a:ext>
            </a:extLst>
          </p:cNvPr>
          <p:cNvSpPr/>
          <p:nvPr/>
        </p:nvSpPr>
        <p:spPr>
          <a:xfrm>
            <a:off x="8805361" y="4486771"/>
            <a:ext cx="372288" cy="3493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RB</a:t>
            </a:r>
          </a:p>
        </p:txBody>
      </p:sp>
      <p:sp>
        <p:nvSpPr>
          <p:cNvPr id="30" name="Ellips 13">
            <a:extLst>
              <a:ext uri="{FF2B5EF4-FFF2-40B4-BE49-F238E27FC236}">
                <a16:creationId xmlns:a16="http://schemas.microsoft.com/office/drawing/2014/main" id="{0D998865-B1EC-4524-B4A9-EFE9AD4770FE}"/>
              </a:ext>
            </a:extLst>
          </p:cNvPr>
          <p:cNvSpPr/>
          <p:nvPr/>
        </p:nvSpPr>
        <p:spPr>
          <a:xfrm>
            <a:off x="9173757" y="6107262"/>
            <a:ext cx="404209" cy="4095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MM</a:t>
            </a:r>
          </a:p>
        </p:txBody>
      </p:sp>
      <p:sp>
        <p:nvSpPr>
          <p:cNvPr id="31" name="Ellips 13">
            <a:extLst>
              <a:ext uri="{FF2B5EF4-FFF2-40B4-BE49-F238E27FC236}">
                <a16:creationId xmlns:a16="http://schemas.microsoft.com/office/drawing/2014/main" id="{DC2A484D-6300-408D-9DD8-FCF69596C4A0}"/>
              </a:ext>
            </a:extLst>
          </p:cNvPr>
          <p:cNvSpPr/>
          <p:nvPr/>
        </p:nvSpPr>
        <p:spPr>
          <a:xfrm>
            <a:off x="10318973" y="5272307"/>
            <a:ext cx="527837" cy="394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</a:t>
            </a:r>
          </a:p>
        </p:txBody>
      </p:sp>
      <p:sp>
        <p:nvSpPr>
          <p:cNvPr id="32" name="Ellips 13">
            <a:extLst>
              <a:ext uri="{FF2B5EF4-FFF2-40B4-BE49-F238E27FC236}">
                <a16:creationId xmlns:a16="http://schemas.microsoft.com/office/drawing/2014/main" id="{87D2CC3B-C070-48A9-AF4A-EBE83948B65A}"/>
              </a:ext>
            </a:extLst>
          </p:cNvPr>
          <p:cNvSpPr/>
          <p:nvPr/>
        </p:nvSpPr>
        <p:spPr>
          <a:xfrm>
            <a:off x="10721512" y="5477774"/>
            <a:ext cx="475574" cy="4304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</a:t>
            </a:r>
          </a:p>
        </p:txBody>
      </p:sp>
      <p:sp>
        <p:nvSpPr>
          <p:cNvPr id="33" name="Ellips 13">
            <a:extLst>
              <a:ext uri="{FF2B5EF4-FFF2-40B4-BE49-F238E27FC236}">
                <a16:creationId xmlns:a16="http://schemas.microsoft.com/office/drawing/2014/main" id="{59735A36-B15A-4445-8767-4ECBAE45E74F}"/>
              </a:ext>
            </a:extLst>
          </p:cNvPr>
          <p:cNvSpPr/>
          <p:nvPr/>
        </p:nvSpPr>
        <p:spPr>
          <a:xfrm>
            <a:off x="10684331" y="3481394"/>
            <a:ext cx="512755" cy="5038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KF</a:t>
            </a:r>
          </a:p>
        </p:txBody>
      </p:sp>
      <p:sp>
        <p:nvSpPr>
          <p:cNvPr id="35" name="Ellips 13">
            <a:extLst>
              <a:ext uri="{FF2B5EF4-FFF2-40B4-BE49-F238E27FC236}">
                <a16:creationId xmlns:a16="http://schemas.microsoft.com/office/drawing/2014/main" id="{41BCF319-373F-42BE-BF61-C53D9A4A0BBA}"/>
              </a:ext>
            </a:extLst>
          </p:cNvPr>
          <p:cNvSpPr/>
          <p:nvPr/>
        </p:nvSpPr>
        <p:spPr>
          <a:xfrm>
            <a:off x="7623635" y="6071202"/>
            <a:ext cx="439375" cy="3445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WB</a:t>
            </a:r>
          </a:p>
        </p:txBody>
      </p:sp>
      <p:sp>
        <p:nvSpPr>
          <p:cNvPr id="18" name="Ellips 13">
            <a:extLst>
              <a:ext uri="{FF2B5EF4-FFF2-40B4-BE49-F238E27FC236}">
                <a16:creationId xmlns:a16="http://schemas.microsoft.com/office/drawing/2014/main" id="{F4DC91B3-B315-44D8-8F99-1BC8EC85028B}"/>
              </a:ext>
            </a:extLst>
          </p:cNvPr>
          <p:cNvSpPr/>
          <p:nvPr/>
        </p:nvSpPr>
        <p:spPr>
          <a:xfrm>
            <a:off x="8797702" y="5728177"/>
            <a:ext cx="425956" cy="4017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AH</a:t>
            </a:r>
          </a:p>
        </p:txBody>
      </p:sp>
    </p:spTree>
    <p:extLst>
      <p:ext uri="{BB962C8B-B14F-4D97-AF65-F5344CB8AC3E}">
        <p14:creationId xmlns:p14="http://schemas.microsoft.com/office/powerpoint/2010/main" val="386567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500" y="0"/>
            <a:ext cx="6048778" cy="685832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33045" cy="1325563"/>
          </a:xfrm>
        </p:spPr>
        <p:txBody>
          <a:bodyPr>
            <a:normAutofit/>
          </a:bodyPr>
          <a:lstStyle/>
          <a:p>
            <a:r>
              <a:rPr lang="sv-SE" dirty="0"/>
              <a:t>Hörna off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17" name="Platshållare för innehåll 2"/>
          <p:cNvSpPr txBox="1">
            <a:spLocks/>
          </p:cNvSpPr>
          <p:nvPr/>
        </p:nvSpPr>
        <p:spPr>
          <a:xfrm>
            <a:off x="838200" y="1945037"/>
            <a:ext cx="3974024" cy="423192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löper främre, 2 centralt och 1 bortre.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möter ”sent” för kortare alternativ (alt 2)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löper mot 16 m (2:a boll, avslut)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bågar för eventuell lång boll över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hemma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hand upp </a:t>
            </a:r>
            <a:r>
              <a:rPr lang="sv-SE" sz="2400" dirty="0">
                <a:solidFill>
                  <a:prstClr val="black"/>
                </a:solidFill>
                <a:latin typeface="Calibri" panose="020F0502020204030204"/>
              </a:rPr>
              <a:t>LÅNG på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Övriga</a:t>
            </a:r>
            <a:r>
              <a:rPr kumimoji="0" lang="sv-SE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löp in, backa ur för nicken in från </a:t>
            </a:r>
            <a:r>
              <a:rPr lang="sv-SE" sz="2400" dirty="0">
                <a:solidFill>
                  <a:prstClr val="black"/>
                </a:solidFill>
                <a:latin typeface="Calibri" panose="020F0502020204030204"/>
              </a:rPr>
              <a:t>EJ</a:t>
            </a:r>
            <a:r>
              <a:rPr kumimoji="0" lang="sv-SE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Ingen hand upp,</a:t>
            </a:r>
            <a:r>
              <a:rPr kumimoji="0" lang="sv-SE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hårt centralt.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Ellips 13">
            <a:extLst>
              <a:ext uri="{FF2B5EF4-FFF2-40B4-BE49-F238E27FC236}">
                <a16:creationId xmlns:a16="http://schemas.microsoft.com/office/drawing/2014/main" id="{23657EFD-67F8-4687-9696-BBA734273C24}"/>
              </a:ext>
            </a:extLst>
          </p:cNvPr>
          <p:cNvSpPr/>
          <p:nvPr/>
        </p:nvSpPr>
        <p:spPr>
          <a:xfrm>
            <a:off x="8587825" y="3010876"/>
            <a:ext cx="365358" cy="3445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RS</a:t>
            </a:r>
          </a:p>
        </p:txBody>
      </p:sp>
      <p:sp>
        <p:nvSpPr>
          <p:cNvPr id="33" name="Ellips 13">
            <a:extLst>
              <a:ext uri="{FF2B5EF4-FFF2-40B4-BE49-F238E27FC236}">
                <a16:creationId xmlns:a16="http://schemas.microsoft.com/office/drawing/2014/main" id="{B6F4495F-D634-41FD-B2FE-B82A1A7E6EA2}"/>
              </a:ext>
            </a:extLst>
          </p:cNvPr>
          <p:cNvSpPr/>
          <p:nvPr/>
        </p:nvSpPr>
        <p:spPr>
          <a:xfrm>
            <a:off x="8739104" y="3301849"/>
            <a:ext cx="365358" cy="3445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Ellips 13">
            <a:extLst>
              <a:ext uri="{FF2B5EF4-FFF2-40B4-BE49-F238E27FC236}">
                <a16:creationId xmlns:a16="http://schemas.microsoft.com/office/drawing/2014/main" id="{DCDAE5B0-EA1A-4658-BBAA-4986F0808F4A}"/>
              </a:ext>
            </a:extLst>
          </p:cNvPr>
          <p:cNvSpPr/>
          <p:nvPr/>
        </p:nvSpPr>
        <p:spPr>
          <a:xfrm>
            <a:off x="8821600" y="3582952"/>
            <a:ext cx="365358" cy="3445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MM</a:t>
            </a:r>
          </a:p>
        </p:txBody>
      </p:sp>
      <p:sp>
        <p:nvSpPr>
          <p:cNvPr id="34" name="Ellips 13">
            <a:extLst>
              <a:ext uri="{FF2B5EF4-FFF2-40B4-BE49-F238E27FC236}">
                <a16:creationId xmlns:a16="http://schemas.microsoft.com/office/drawing/2014/main" id="{A997A584-7564-4134-B55C-C7F4E4061974}"/>
              </a:ext>
            </a:extLst>
          </p:cNvPr>
          <p:cNvSpPr/>
          <p:nvPr/>
        </p:nvSpPr>
        <p:spPr>
          <a:xfrm>
            <a:off x="11763959" y="6137701"/>
            <a:ext cx="488708" cy="3921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</a:t>
            </a:r>
          </a:p>
        </p:txBody>
      </p:sp>
      <p:sp>
        <p:nvSpPr>
          <p:cNvPr id="35" name="Ellips 13">
            <a:extLst>
              <a:ext uri="{FF2B5EF4-FFF2-40B4-BE49-F238E27FC236}">
                <a16:creationId xmlns:a16="http://schemas.microsoft.com/office/drawing/2014/main" id="{2549ED57-0BAA-4ECA-8D16-4A0D46231F38}"/>
              </a:ext>
            </a:extLst>
          </p:cNvPr>
          <p:cNvSpPr/>
          <p:nvPr/>
        </p:nvSpPr>
        <p:spPr>
          <a:xfrm>
            <a:off x="10698182" y="4146126"/>
            <a:ext cx="518437" cy="4654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WB</a:t>
            </a:r>
          </a:p>
        </p:txBody>
      </p:sp>
      <p:sp>
        <p:nvSpPr>
          <p:cNvPr id="37" name="Ellips 13">
            <a:extLst>
              <a:ext uri="{FF2B5EF4-FFF2-40B4-BE49-F238E27FC236}">
                <a16:creationId xmlns:a16="http://schemas.microsoft.com/office/drawing/2014/main" id="{33E365AE-3E92-4BDA-9E46-CD230CD478AA}"/>
              </a:ext>
            </a:extLst>
          </p:cNvPr>
          <p:cNvSpPr/>
          <p:nvPr/>
        </p:nvSpPr>
        <p:spPr>
          <a:xfrm>
            <a:off x="8960146" y="4125501"/>
            <a:ext cx="515489" cy="4157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RB</a:t>
            </a:r>
          </a:p>
        </p:txBody>
      </p:sp>
      <p:sp>
        <p:nvSpPr>
          <p:cNvPr id="38" name="Ellips 13">
            <a:extLst>
              <a:ext uri="{FF2B5EF4-FFF2-40B4-BE49-F238E27FC236}">
                <a16:creationId xmlns:a16="http://schemas.microsoft.com/office/drawing/2014/main" id="{38D791C1-F9DE-4ABA-BA09-E2A7A877853E}"/>
              </a:ext>
            </a:extLst>
          </p:cNvPr>
          <p:cNvSpPr/>
          <p:nvPr/>
        </p:nvSpPr>
        <p:spPr>
          <a:xfrm>
            <a:off x="7666853" y="4483808"/>
            <a:ext cx="433751" cy="3940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900" b="1" noProof="0" dirty="0">
                <a:solidFill>
                  <a:prstClr val="black"/>
                </a:solidFill>
                <a:latin typeface="Calibri" panose="020F0502020204030204"/>
              </a:rPr>
              <a:t>KF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1C8F0754-37CB-4BC9-8D7C-87407B924BD7}"/>
              </a:ext>
            </a:extLst>
          </p:cNvPr>
          <p:cNvSpPr/>
          <p:nvPr/>
        </p:nvSpPr>
        <p:spPr>
          <a:xfrm>
            <a:off x="9553760" y="5901145"/>
            <a:ext cx="350981" cy="404477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5" name="Straight Arrow Connector 23">
            <a:extLst>
              <a:ext uri="{FF2B5EF4-FFF2-40B4-BE49-F238E27FC236}">
                <a16:creationId xmlns:a16="http://schemas.microsoft.com/office/drawing/2014/main" id="{803A2F2F-8AE0-4893-B90C-024EEF07059C}"/>
              </a:ext>
            </a:extLst>
          </p:cNvPr>
          <p:cNvCxnSpPr>
            <a:cxnSpLocks/>
          </p:cNvCxnSpPr>
          <p:nvPr/>
        </p:nvCxnSpPr>
        <p:spPr>
          <a:xfrm>
            <a:off x="8342464" y="5503052"/>
            <a:ext cx="1329741" cy="720446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Rektangel 60">
            <a:extLst>
              <a:ext uri="{FF2B5EF4-FFF2-40B4-BE49-F238E27FC236}">
                <a16:creationId xmlns:a16="http://schemas.microsoft.com/office/drawing/2014/main" id="{5B2E6A3D-3FA1-4B14-9DCB-C6AE1906700A}"/>
              </a:ext>
            </a:extLst>
          </p:cNvPr>
          <p:cNvSpPr/>
          <p:nvPr/>
        </p:nvSpPr>
        <p:spPr>
          <a:xfrm>
            <a:off x="8985333" y="5867644"/>
            <a:ext cx="350981" cy="370272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48B71816-F0C2-4FD7-9F9B-BA39B2A93907}"/>
              </a:ext>
            </a:extLst>
          </p:cNvPr>
          <p:cNvSpPr/>
          <p:nvPr/>
        </p:nvSpPr>
        <p:spPr>
          <a:xfrm>
            <a:off x="8446912" y="5882673"/>
            <a:ext cx="350981" cy="370272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7" name="Straight Arrow Connector 23">
            <a:extLst>
              <a:ext uri="{FF2B5EF4-FFF2-40B4-BE49-F238E27FC236}">
                <a16:creationId xmlns:a16="http://schemas.microsoft.com/office/drawing/2014/main" id="{99DD2B05-4DE1-44DB-89B2-7561E01E5038}"/>
              </a:ext>
            </a:extLst>
          </p:cNvPr>
          <p:cNvCxnSpPr>
            <a:cxnSpLocks/>
          </p:cNvCxnSpPr>
          <p:nvPr/>
        </p:nvCxnSpPr>
        <p:spPr>
          <a:xfrm>
            <a:off x="8086817" y="5562372"/>
            <a:ext cx="1045826" cy="561325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Rektangel 69">
            <a:extLst>
              <a:ext uri="{FF2B5EF4-FFF2-40B4-BE49-F238E27FC236}">
                <a16:creationId xmlns:a16="http://schemas.microsoft.com/office/drawing/2014/main" id="{312F9A78-3587-47C7-843C-1C9B0515496E}"/>
              </a:ext>
            </a:extLst>
          </p:cNvPr>
          <p:cNvSpPr/>
          <p:nvPr/>
        </p:nvSpPr>
        <p:spPr>
          <a:xfrm>
            <a:off x="7571553" y="5691527"/>
            <a:ext cx="834968" cy="797447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Frihandsfigur: Form 53">
            <a:extLst>
              <a:ext uri="{FF2B5EF4-FFF2-40B4-BE49-F238E27FC236}">
                <a16:creationId xmlns:a16="http://schemas.microsoft.com/office/drawing/2014/main" id="{6C1B4040-750F-4A5D-B5B0-E412862586D6}"/>
              </a:ext>
            </a:extLst>
          </p:cNvPr>
          <p:cNvSpPr/>
          <p:nvPr/>
        </p:nvSpPr>
        <p:spPr>
          <a:xfrm rot="20904302">
            <a:off x="7471267" y="4908988"/>
            <a:ext cx="513835" cy="1213745"/>
          </a:xfrm>
          <a:custGeom>
            <a:avLst/>
            <a:gdLst>
              <a:gd name="connsiteX0" fmla="*/ 418611 w 418611"/>
              <a:gd name="connsiteY0" fmla="*/ 0 h 1126836"/>
              <a:gd name="connsiteX1" fmla="*/ 12211 w 418611"/>
              <a:gd name="connsiteY1" fmla="*/ 508000 h 1126836"/>
              <a:gd name="connsiteX2" fmla="*/ 132283 w 418611"/>
              <a:gd name="connsiteY2" fmla="*/ 960582 h 1126836"/>
              <a:gd name="connsiteX3" fmla="*/ 400138 w 418611"/>
              <a:gd name="connsiteY3" fmla="*/ 1126836 h 112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611" h="1126836">
                <a:moveTo>
                  <a:pt x="418611" y="0"/>
                </a:moveTo>
                <a:cubicBezTo>
                  <a:pt x="239271" y="173951"/>
                  <a:pt x="59932" y="347903"/>
                  <a:pt x="12211" y="508000"/>
                </a:cubicBezTo>
                <a:cubicBezTo>
                  <a:pt x="-35510" y="668097"/>
                  <a:pt x="67629" y="857443"/>
                  <a:pt x="132283" y="960582"/>
                </a:cubicBezTo>
                <a:cubicBezTo>
                  <a:pt x="196937" y="1063721"/>
                  <a:pt x="298537" y="1095278"/>
                  <a:pt x="400138" y="1126836"/>
                </a:cubicBezTo>
              </a:path>
            </a:pathLst>
          </a:cu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Ellips 13">
            <a:extLst>
              <a:ext uri="{FF2B5EF4-FFF2-40B4-BE49-F238E27FC236}">
                <a16:creationId xmlns:a16="http://schemas.microsoft.com/office/drawing/2014/main" id="{A1A75837-CE29-478F-8B80-DC71AD0412E1}"/>
              </a:ext>
            </a:extLst>
          </p:cNvPr>
          <p:cNvSpPr/>
          <p:nvPr/>
        </p:nvSpPr>
        <p:spPr>
          <a:xfrm>
            <a:off x="7695183" y="5182652"/>
            <a:ext cx="479521" cy="4113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AH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545EF201-18D1-4D00-A0CE-DAF2DB9D45D7}"/>
              </a:ext>
            </a:extLst>
          </p:cNvPr>
          <p:cNvSpPr/>
          <p:nvPr/>
        </p:nvSpPr>
        <p:spPr>
          <a:xfrm>
            <a:off x="8300084" y="4762009"/>
            <a:ext cx="1835611" cy="557966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Ellips 13">
            <a:extLst>
              <a:ext uri="{FF2B5EF4-FFF2-40B4-BE49-F238E27FC236}">
                <a16:creationId xmlns:a16="http://schemas.microsoft.com/office/drawing/2014/main" id="{5101DC84-DF49-4A77-8F39-A3C1E5C7033B}"/>
              </a:ext>
            </a:extLst>
          </p:cNvPr>
          <p:cNvSpPr/>
          <p:nvPr/>
        </p:nvSpPr>
        <p:spPr>
          <a:xfrm>
            <a:off x="8049749" y="4715474"/>
            <a:ext cx="444683" cy="40785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</a:t>
            </a:r>
          </a:p>
        </p:txBody>
      </p:sp>
      <p:cxnSp>
        <p:nvCxnSpPr>
          <p:cNvPr id="72" name="Straight Arrow Connector 23">
            <a:extLst>
              <a:ext uri="{FF2B5EF4-FFF2-40B4-BE49-F238E27FC236}">
                <a16:creationId xmlns:a16="http://schemas.microsoft.com/office/drawing/2014/main" id="{7038DFD5-8FE2-49EB-B380-2FB3501D61B1}"/>
              </a:ext>
            </a:extLst>
          </p:cNvPr>
          <p:cNvCxnSpPr>
            <a:cxnSpLocks/>
          </p:cNvCxnSpPr>
          <p:nvPr/>
        </p:nvCxnSpPr>
        <p:spPr>
          <a:xfrm flipH="1">
            <a:off x="9202717" y="4505808"/>
            <a:ext cx="15173" cy="515987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Rak pilkoppling 59">
            <a:extLst>
              <a:ext uri="{FF2B5EF4-FFF2-40B4-BE49-F238E27FC236}">
                <a16:creationId xmlns:a16="http://schemas.microsoft.com/office/drawing/2014/main" id="{C3AE2BD0-3014-4A91-96DC-524F8D0C1883}"/>
              </a:ext>
            </a:extLst>
          </p:cNvPr>
          <p:cNvCxnSpPr/>
          <p:nvPr/>
        </p:nvCxnSpPr>
        <p:spPr>
          <a:xfrm flipH="1" flipV="1">
            <a:off x="11216620" y="5123331"/>
            <a:ext cx="678538" cy="1075983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k pilkoppling 75">
            <a:extLst>
              <a:ext uri="{FF2B5EF4-FFF2-40B4-BE49-F238E27FC236}">
                <a16:creationId xmlns:a16="http://schemas.microsoft.com/office/drawing/2014/main" id="{998877AC-42C9-4E32-9057-0A052460993F}"/>
              </a:ext>
            </a:extLst>
          </p:cNvPr>
          <p:cNvCxnSpPr>
            <a:cxnSpLocks/>
          </p:cNvCxnSpPr>
          <p:nvPr/>
        </p:nvCxnSpPr>
        <p:spPr>
          <a:xfrm flipH="1" flipV="1">
            <a:off x="10057915" y="6073951"/>
            <a:ext cx="1684067" cy="176073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23">
            <a:extLst>
              <a:ext uri="{FF2B5EF4-FFF2-40B4-BE49-F238E27FC236}">
                <a16:creationId xmlns:a16="http://schemas.microsoft.com/office/drawing/2014/main" id="{94D7E072-C9B7-4996-8A43-81A4FC22BDF6}"/>
              </a:ext>
            </a:extLst>
          </p:cNvPr>
          <p:cNvCxnSpPr>
            <a:cxnSpLocks/>
          </p:cNvCxnSpPr>
          <p:nvPr/>
        </p:nvCxnSpPr>
        <p:spPr>
          <a:xfrm flipH="1">
            <a:off x="10378266" y="4620169"/>
            <a:ext cx="479731" cy="72199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textruta 80">
            <a:extLst>
              <a:ext uri="{FF2B5EF4-FFF2-40B4-BE49-F238E27FC236}">
                <a16:creationId xmlns:a16="http://schemas.microsoft.com/office/drawing/2014/main" id="{BDB349EC-9683-4C5D-92F1-37ECDA006C23}"/>
              </a:ext>
            </a:extLst>
          </p:cNvPr>
          <p:cNvSpPr txBox="1"/>
          <p:nvPr/>
        </p:nvSpPr>
        <p:spPr>
          <a:xfrm>
            <a:off x="10771199" y="5816202"/>
            <a:ext cx="292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82" name="textruta 81">
            <a:extLst>
              <a:ext uri="{FF2B5EF4-FFF2-40B4-BE49-F238E27FC236}">
                <a16:creationId xmlns:a16="http://schemas.microsoft.com/office/drawing/2014/main" id="{932DD822-58E1-41CD-98C0-E4735C20527E}"/>
              </a:ext>
            </a:extLst>
          </p:cNvPr>
          <p:cNvSpPr txBox="1"/>
          <p:nvPr/>
        </p:nvSpPr>
        <p:spPr>
          <a:xfrm>
            <a:off x="11715971" y="5391079"/>
            <a:ext cx="292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cxnSp>
        <p:nvCxnSpPr>
          <p:cNvPr id="48" name="Straight Arrow Connector 23">
            <a:extLst>
              <a:ext uri="{FF2B5EF4-FFF2-40B4-BE49-F238E27FC236}">
                <a16:creationId xmlns:a16="http://schemas.microsoft.com/office/drawing/2014/main" id="{7DA317CF-6082-41B6-AB2E-CE57A8D41C52}"/>
              </a:ext>
            </a:extLst>
          </p:cNvPr>
          <p:cNvCxnSpPr>
            <a:cxnSpLocks/>
          </p:cNvCxnSpPr>
          <p:nvPr/>
        </p:nvCxnSpPr>
        <p:spPr>
          <a:xfrm>
            <a:off x="8834120" y="5296776"/>
            <a:ext cx="226415" cy="45383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23">
            <a:extLst>
              <a:ext uri="{FF2B5EF4-FFF2-40B4-BE49-F238E27FC236}">
                <a16:creationId xmlns:a16="http://schemas.microsoft.com/office/drawing/2014/main" id="{1E88CED8-FCC8-45C4-BCD7-FF5D2766418F}"/>
              </a:ext>
            </a:extLst>
          </p:cNvPr>
          <p:cNvCxnSpPr>
            <a:cxnSpLocks/>
          </p:cNvCxnSpPr>
          <p:nvPr/>
        </p:nvCxnSpPr>
        <p:spPr>
          <a:xfrm>
            <a:off x="8379976" y="5130599"/>
            <a:ext cx="249938" cy="993098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Ellips 13">
            <a:extLst>
              <a:ext uri="{FF2B5EF4-FFF2-40B4-BE49-F238E27FC236}">
                <a16:creationId xmlns:a16="http://schemas.microsoft.com/office/drawing/2014/main" id="{92D094A5-ED0C-4BAC-B235-10F0102168F1}"/>
              </a:ext>
            </a:extLst>
          </p:cNvPr>
          <p:cNvSpPr/>
          <p:nvPr/>
        </p:nvSpPr>
        <p:spPr>
          <a:xfrm>
            <a:off x="8452606" y="5052982"/>
            <a:ext cx="507540" cy="3730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</a:t>
            </a:r>
          </a:p>
        </p:txBody>
      </p:sp>
      <p:sp>
        <p:nvSpPr>
          <p:cNvPr id="40" name="Ellips 13">
            <a:extLst>
              <a:ext uri="{FF2B5EF4-FFF2-40B4-BE49-F238E27FC236}">
                <a16:creationId xmlns:a16="http://schemas.microsoft.com/office/drawing/2014/main" id="{087A2997-3DCB-471E-8C30-0BE62FFAC237}"/>
              </a:ext>
            </a:extLst>
          </p:cNvPr>
          <p:cNvSpPr/>
          <p:nvPr/>
        </p:nvSpPr>
        <p:spPr>
          <a:xfrm>
            <a:off x="8083365" y="5169866"/>
            <a:ext cx="365358" cy="3445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</a:t>
            </a:r>
          </a:p>
        </p:txBody>
      </p:sp>
      <p:cxnSp>
        <p:nvCxnSpPr>
          <p:cNvPr id="36" name="Straight Arrow Connector 23">
            <a:extLst>
              <a:ext uri="{FF2B5EF4-FFF2-40B4-BE49-F238E27FC236}">
                <a16:creationId xmlns:a16="http://schemas.microsoft.com/office/drawing/2014/main" id="{94D7E072-C9B7-4996-8A43-81A4FC22BDF6}"/>
              </a:ext>
            </a:extLst>
          </p:cNvPr>
          <p:cNvCxnSpPr>
            <a:cxnSpLocks/>
          </p:cNvCxnSpPr>
          <p:nvPr/>
        </p:nvCxnSpPr>
        <p:spPr>
          <a:xfrm>
            <a:off x="11011076" y="4660412"/>
            <a:ext cx="89492" cy="52224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23">
            <a:extLst>
              <a:ext uri="{FF2B5EF4-FFF2-40B4-BE49-F238E27FC236}">
                <a16:creationId xmlns:a16="http://schemas.microsoft.com/office/drawing/2014/main" id="{7DA317CF-6082-41B6-AB2E-CE57A8D41C52}"/>
              </a:ext>
            </a:extLst>
          </p:cNvPr>
          <p:cNvCxnSpPr>
            <a:cxnSpLocks/>
          </p:cNvCxnSpPr>
          <p:nvPr/>
        </p:nvCxnSpPr>
        <p:spPr>
          <a:xfrm>
            <a:off x="9037852" y="5383797"/>
            <a:ext cx="122971" cy="24145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69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5074403" cy="1325563"/>
          </a:xfrm>
        </p:spPr>
        <p:txBody>
          <a:bodyPr>
            <a:normAutofit fontScale="90000"/>
          </a:bodyPr>
          <a:lstStyle/>
          <a:p>
            <a:r>
              <a:rPr lang="sv-SE" dirty="0"/>
              <a:t>Hörna off från vänster</a:t>
            </a:r>
            <a:br>
              <a:rPr lang="sv-SE" dirty="0"/>
            </a:br>
            <a:r>
              <a:rPr lang="sv-SE" dirty="0"/>
              <a:t>1 hand upp.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pic>
        <p:nvPicPr>
          <p:cNvPr id="5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888" y="-364"/>
            <a:ext cx="6048778" cy="6858320"/>
          </a:xfrm>
          <a:prstGeom prst="rect">
            <a:avLst/>
          </a:prstGeom>
        </p:spPr>
      </p:pic>
      <p:sp>
        <p:nvSpPr>
          <p:cNvPr id="6" name="Ellips 13"/>
          <p:cNvSpPr/>
          <p:nvPr/>
        </p:nvSpPr>
        <p:spPr>
          <a:xfrm>
            <a:off x="8182949" y="6114081"/>
            <a:ext cx="498395" cy="4804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b="1" dirty="0">
              <a:solidFill>
                <a:schemeClr val="tx1"/>
              </a:solidFill>
            </a:endParaRPr>
          </a:p>
        </p:txBody>
      </p:sp>
      <p:sp>
        <p:nvSpPr>
          <p:cNvPr id="7" name="Ellips 13"/>
          <p:cNvSpPr/>
          <p:nvPr/>
        </p:nvSpPr>
        <p:spPr>
          <a:xfrm>
            <a:off x="9515462" y="3292617"/>
            <a:ext cx="497269" cy="4275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b="1" dirty="0">
              <a:solidFill>
                <a:schemeClr val="tx1"/>
              </a:solidFill>
            </a:endParaRPr>
          </a:p>
        </p:txBody>
      </p:sp>
      <p:sp>
        <p:nvSpPr>
          <p:cNvPr id="8" name="Ellips 13"/>
          <p:cNvSpPr/>
          <p:nvPr/>
        </p:nvSpPr>
        <p:spPr>
          <a:xfrm>
            <a:off x="9402609" y="4831031"/>
            <a:ext cx="441010" cy="4392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10" name="Ellips 13"/>
          <p:cNvSpPr/>
          <p:nvPr/>
        </p:nvSpPr>
        <p:spPr>
          <a:xfrm>
            <a:off x="9012265" y="4150038"/>
            <a:ext cx="565688" cy="47631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b="1" dirty="0">
              <a:solidFill>
                <a:schemeClr val="tx1"/>
              </a:solidFill>
            </a:endParaRPr>
          </a:p>
        </p:txBody>
      </p:sp>
      <p:sp>
        <p:nvSpPr>
          <p:cNvPr id="11" name="Ellips 13"/>
          <p:cNvSpPr/>
          <p:nvPr/>
        </p:nvSpPr>
        <p:spPr>
          <a:xfrm>
            <a:off x="8970789" y="4906242"/>
            <a:ext cx="480108" cy="4311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/>
          </a:p>
        </p:txBody>
      </p:sp>
      <p:sp>
        <p:nvSpPr>
          <p:cNvPr id="12" name="Ellips 13"/>
          <p:cNvSpPr/>
          <p:nvPr/>
        </p:nvSpPr>
        <p:spPr>
          <a:xfrm>
            <a:off x="8356379" y="3292616"/>
            <a:ext cx="521145" cy="4775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b="1" dirty="0">
              <a:solidFill>
                <a:schemeClr val="tx1"/>
              </a:solidFill>
            </a:endParaRPr>
          </a:p>
        </p:txBody>
      </p:sp>
      <p:sp>
        <p:nvSpPr>
          <p:cNvPr id="13" name="Ellips 13"/>
          <p:cNvSpPr/>
          <p:nvPr/>
        </p:nvSpPr>
        <p:spPr>
          <a:xfrm>
            <a:off x="6159098" y="5913107"/>
            <a:ext cx="629972" cy="6045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14" name="Ellips 13"/>
          <p:cNvSpPr/>
          <p:nvPr/>
        </p:nvSpPr>
        <p:spPr>
          <a:xfrm>
            <a:off x="9931473" y="5153186"/>
            <a:ext cx="506403" cy="4229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15" name="Ellips 13"/>
          <p:cNvSpPr/>
          <p:nvPr/>
        </p:nvSpPr>
        <p:spPr>
          <a:xfrm>
            <a:off x="9504733" y="5182158"/>
            <a:ext cx="437347" cy="3939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17" name="Platshållare för innehåll 2"/>
          <p:cNvSpPr txBox="1">
            <a:spLocks/>
          </p:cNvSpPr>
          <p:nvPr/>
        </p:nvSpPr>
        <p:spPr>
          <a:xfrm>
            <a:off x="838200" y="1945037"/>
            <a:ext cx="3974024" cy="4231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2 hemma</a:t>
            </a:r>
          </a:p>
          <a:p>
            <a:pPr marL="0" indent="0">
              <a:buNone/>
            </a:pPr>
            <a:r>
              <a:rPr lang="sv-SE" dirty="0"/>
              <a:t>1 på 16 = andra boll avslut</a:t>
            </a:r>
          </a:p>
          <a:p>
            <a:pPr marL="0" indent="0">
              <a:buNone/>
            </a:pPr>
            <a:r>
              <a:rPr lang="sv-SE" dirty="0"/>
              <a:t>1 på främre, möter, bågar inåt</a:t>
            </a:r>
          </a:p>
          <a:p>
            <a:pPr marL="0" indent="0">
              <a:buNone/>
            </a:pPr>
            <a:r>
              <a:rPr lang="sv-SE" dirty="0"/>
              <a:t>2 löper främre, 2 löper centralt och 1 bågar bortre.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9290326" y="5527204"/>
            <a:ext cx="757682" cy="784696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8877524" y="5364186"/>
            <a:ext cx="335248" cy="902093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9076716" y="5291956"/>
            <a:ext cx="438746" cy="916675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Curved Left Arrow 61"/>
          <p:cNvSpPr/>
          <p:nvPr/>
        </p:nvSpPr>
        <p:spPr>
          <a:xfrm>
            <a:off x="10075223" y="4906242"/>
            <a:ext cx="967068" cy="1688287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13" idx="6"/>
          </p:cNvCxnSpPr>
          <p:nvPr/>
        </p:nvCxnSpPr>
        <p:spPr>
          <a:xfrm>
            <a:off x="6789070" y="6215375"/>
            <a:ext cx="2373712" cy="367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7759445" y="5913107"/>
            <a:ext cx="389353" cy="453151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" idx="2"/>
          </p:cNvCxnSpPr>
          <p:nvPr/>
        </p:nvCxnSpPr>
        <p:spPr>
          <a:xfrm flipH="1">
            <a:off x="7759445" y="6354305"/>
            <a:ext cx="423504" cy="11954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9169485" y="5554424"/>
            <a:ext cx="513016" cy="763838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0" idx="4"/>
          </p:cNvCxnSpPr>
          <p:nvPr/>
        </p:nvCxnSpPr>
        <p:spPr>
          <a:xfrm flipH="1">
            <a:off x="9212773" y="4626353"/>
            <a:ext cx="82336" cy="355341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Ellips 13"/>
          <p:cNvSpPr/>
          <p:nvPr/>
        </p:nvSpPr>
        <p:spPr>
          <a:xfrm>
            <a:off x="9792477" y="4721134"/>
            <a:ext cx="502189" cy="4465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045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33045" cy="1325563"/>
          </a:xfrm>
        </p:spPr>
        <p:txBody>
          <a:bodyPr>
            <a:normAutofit/>
          </a:bodyPr>
          <a:lstStyle/>
          <a:p>
            <a:r>
              <a:rPr lang="sv-SE" dirty="0"/>
              <a:t>Hörna </a:t>
            </a:r>
            <a:br>
              <a:rPr lang="sv-SE" dirty="0"/>
            </a:br>
            <a:r>
              <a:rPr lang="sv-SE" sz="2200" dirty="0"/>
              <a:t>1 hand=lång</a:t>
            </a:r>
            <a:br>
              <a:rPr lang="sv-SE" sz="2200" dirty="0"/>
            </a:br>
            <a:r>
              <a:rPr lang="sv-SE" sz="2200" dirty="0"/>
              <a:t>2 händer=kort/pass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pic>
        <p:nvPicPr>
          <p:cNvPr id="5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104" y="0"/>
            <a:ext cx="6048778" cy="6858320"/>
          </a:xfrm>
          <a:prstGeom prst="rect">
            <a:avLst/>
          </a:prstGeom>
        </p:spPr>
      </p:pic>
      <p:sp>
        <p:nvSpPr>
          <p:cNvPr id="7" name="Ellips 13"/>
          <p:cNvSpPr/>
          <p:nvPr/>
        </p:nvSpPr>
        <p:spPr>
          <a:xfrm>
            <a:off x="9779501" y="3277894"/>
            <a:ext cx="403168" cy="4194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WJ</a:t>
            </a:r>
          </a:p>
        </p:txBody>
      </p:sp>
      <p:sp>
        <p:nvSpPr>
          <p:cNvPr id="8" name="Ellips 13"/>
          <p:cNvSpPr/>
          <p:nvPr/>
        </p:nvSpPr>
        <p:spPr>
          <a:xfrm>
            <a:off x="8872900" y="5031275"/>
            <a:ext cx="338848" cy="325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EB</a:t>
            </a:r>
          </a:p>
        </p:txBody>
      </p:sp>
      <p:sp>
        <p:nvSpPr>
          <p:cNvPr id="9" name="Ellips 13"/>
          <p:cNvSpPr/>
          <p:nvPr/>
        </p:nvSpPr>
        <p:spPr>
          <a:xfrm>
            <a:off x="8382148" y="4810007"/>
            <a:ext cx="509246" cy="4439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err="1">
                <a:solidFill>
                  <a:schemeClr val="tx1"/>
                </a:solidFill>
              </a:rPr>
              <a:t>EloP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10" name="Ellips 13"/>
          <p:cNvSpPr/>
          <p:nvPr/>
        </p:nvSpPr>
        <p:spPr>
          <a:xfrm>
            <a:off x="9106175" y="4285281"/>
            <a:ext cx="449780" cy="4069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MC</a:t>
            </a:r>
          </a:p>
        </p:txBody>
      </p:sp>
      <p:sp>
        <p:nvSpPr>
          <p:cNvPr id="11" name="Ellips 13"/>
          <p:cNvSpPr/>
          <p:nvPr/>
        </p:nvSpPr>
        <p:spPr>
          <a:xfrm>
            <a:off x="8164729" y="5253958"/>
            <a:ext cx="362858" cy="36417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EA</a:t>
            </a:r>
          </a:p>
        </p:txBody>
      </p:sp>
      <p:sp>
        <p:nvSpPr>
          <p:cNvPr id="12" name="Ellips 13"/>
          <p:cNvSpPr/>
          <p:nvPr/>
        </p:nvSpPr>
        <p:spPr>
          <a:xfrm>
            <a:off x="8464179" y="3277893"/>
            <a:ext cx="479398" cy="4194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IO</a:t>
            </a:r>
          </a:p>
        </p:txBody>
      </p:sp>
      <p:sp>
        <p:nvSpPr>
          <p:cNvPr id="14" name="Ellips 13"/>
          <p:cNvSpPr/>
          <p:nvPr/>
        </p:nvSpPr>
        <p:spPr>
          <a:xfrm>
            <a:off x="9151520" y="5054845"/>
            <a:ext cx="404435" cy="3898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EP</a:t>
            </a:r>
          </a:p>
        </p:txBody>
      </p:sp>
      <p:sp>
        <p:nvSpPr>
          <p:cNvPr id="15" name="Ellips 13"/>
          <p:cNvSpPr/>
          <p:nvPr/>
        </p:nvSpPr>
        <p:spPr>
          <a:xfrm>
            <a:off x="8512519" y="5200186"/>
            <a:ext cx="354424" cy="34864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TJ</a:t>
            </a:r>
          </a:p>
        </p:txBody>
      </p:sp>
      <p:sp>
        <p:nvSpPr>
          <p:cNvPr id="17" name="Platshållare för innehåll 2"/>
          <p:cNvSpPr txBox="1">
            <a:spLocks/>
          </p:cNvSpPr>
          <p:nvPr/>
        </p:nvSpPr>
        <p:spPr>
          <a:xfrm>
            <a:off x="838200" y="1945037"/>
            <a:ext cx="3974024" cy="4231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2 händer Främre yta möter- pass tillbaka, hårt inlägg/skott bortre burgavel.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727436" y="5558712"/>
            <a:ext cx="314888" cy="56038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943577" y="5686796"/>
            <a:ext cx="281916" cy="402884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322007" y="5910006"/>
            <a:ext cx="233948" cy="503897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275736" y="5401159"/>
            <a:ext cx="46272" cy="45416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4"/>
          </p:cNvCxnSpPr>
          <p:nvPr/>
        </p:nvCxnSpPr>
        <p:spPr>
          <a:xfrm flipH="1">
            <a:off x="8950042" y="5357225"/>
            <a:ext cx="92282" cy="32594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Curved Left Arrow 61"/>
          <p:cNvSpPr/>
          <p:nvPr/>
        </p:nvSpPr>
        <p:spPr>
          <a:xfrm rot="20633816" flipH="1">
            <a:off x="8007977" y="5112002"/>
            <a:ext cx="617186" cy="1449526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Ellips 13"/>
          <p:cNvSpPr/>
          <p:nvPr/>
        </p:nvSpPr>
        <p:spPr>
          <a:xfrm>
            <a:off x="11780144" y="6176963"/>
            <a:ext cx="380901" cy="38456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AF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10363699" y="5889751"/>
            <a:ext cx="1013533" cy="4444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3" idx="2"/>
          </p:cNvCxnSpPr>
          <p:nvPr/>
        </p:nvCxnSpPr>
        <p:spPr>
          <a:xfrm flipH="1">
            <a:off x="10438413" y="6369246"/>
            <a:ext cx="1341731" cy="267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" idx="6"/>
          </p:cNvCxnSpPr>
          <p:nvPr/>
        </p:nvCxnSpPr>
        <p:spPr>
          <a:xfrm flipV="1">
            <a:off x="9529277" y="6352692"/>
            <a:ext cx="729059" cy="115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3" idx="1"/>
          </p:cNvCxnSpPr>
          <p:nvPr/>
        </p:nvCxnSpPr>
        <p:spPr>
          <a:xfrm flipH="1" flipV="1">
            <a:off x="11390776" y="5886431"/>
            <a:ext cx="445150" cy="3468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8893652" y="5893651"/>
            <a:ext cx="2414664" cy="6092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4"/>
          </p:cNvCxnSpPr>
          <p:nvPr/>
        </p:nvCxnSpPr>
        <p:spPr>
          <a:xfrm flipH="1">
            <a:off x="9183489" y="4692217"/>
            <a:ext cx="147576" cy="3034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11146" y="62316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endParaRPr lang="en-GB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9706245" y="5816772"/>
            <a:ext cx="525108" cy="5244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1" idx="4"/>
          </p:cNvCxnSpPr>
          <p:nvPr/>
        </p:nvCxnSpPr>
        <p:spPr>
          <a:xfrm>
            <a:off x="8346158" y="5618136"/>
            <a:ext cx="649302" cy="648143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Ellips 13"/>
          <p:cNvSpPr/>
          <p:nvPr/>
        </p:nvSpPr>
        <p:spPr>
          <a:xfrm>
            <a:off x="9091974" y="6163129"/>
            <a:ext cx="437303" cy="40222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83441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33045" cy="1325563"/>
          </a:xfrm>
        </p:spPr>
        <p:txBody>
          <a:bodyPr>
            <a:normAutofit/>
          </a:bodyPr>
          <a:lstStyle/>
          <a:p>
            <a:r>
              <a:rPr lang="sv-SE" dirty="0"/>
              <a:t>Hörna off Höger</a:t>
            </a:r>
            <a:br>
              <a:rPr lang="sv-SE" dirty="0"/>
            </a:br>
            <a:r>
              <a:rPr lang="sv-SE" dirty="0"/>
              <a:t>1 hand upp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pic>
        <p:nvPicPr>
          <p:cNvPr id="5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727" y="0"/>
            <a:ext cx="6048778" cy="6858320"/>
          </a:xfrm>
          <a:prstGeom prst="rect">
            <a:avLst/>
          </a:prstGeom>
        </p:spPr>
      </p:pic>
      <p:sp>
        <p:nvSpPr>
          <p:cNvPr id="6" name="Ellips 13"/>
          <p:cNvSpPr/>
          <p:nvPr/>
        </p:nvSpPr>
        <p:spPr>
          <a:xfrm>
            <a:off x="9091974" y="6163129"/>
            <a:ext cx="437303" cy="40222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7" name="Ellips 13"/>
          <p:cNvSpPr/>
          <p:nvPr/>
        </p:nvSpPr>
        <p:spPr>
          <a:xfrm>
            <a:off x="9779501" y="3277894"/>
            <a:ext cx="403168" cy="4194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8" name="Ellips 13"/>
          <p:cNvSpPr/>
          <p:nvPr/>
        </p:nvSpPr>
        <p:spPr>
          <a:xfrm>
            <a:off x="8844641" y="5042884"/>
            <a:ext cx="338848" cy="325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9" name="Ellips 13"/>
          <p:cNvSpPr/>
          <p:nvPr/>
        </p:nvSpPr>
        <p:spPr>
          <a:xfrm>
            <a:off x="8382148" y="4812237"/>
            <a:ext cx="425517" cy="4417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/>
          </a:p>
        </p:txBody>
      </p:sp>
      <p:sp>
        <p:nvSpPr>
          <p:cNvPr id="10" name="Ellips 13"/>
          <p:cNvSpPr/>
          <p:nvPr/>
        </p:nvSpPr>
        <p:spPr>
          <a:xfrm>
            <a:off x="9106175" y="4285281"/>
            <a:ext cx="449780" cy="4069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11" name="Ellips 13"/>
          <p:cNvSpPr/>
          <p:nvPr/>
        </p:nvSpPr>
        <p:spPr>
          <a:xfrm>
            <a:off x="8164729" y="5253958"/>
            <a:ext cx="362858" cy="36417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12" name="Ellips 13"/>
          <p:cNvSpPr/>
          <p:nvPr/>
        </p:nvSpPr>
        <p:spPr>
          <a:xfrm>
            <a:off x="8464179" y="3277893"/>
            <a:ext cx="479398" cy="4194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14" name="Ellips 13"/>
          <p:cNvSpPr/>
          <p:nvPr/>
        </p:nvSpPr>
        <p:spPr>
          <a:xfrm>
            <a:off x="9124842" y="5054845"/>
            <a:ext cx="404435" cy="3898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15" name="Ellips 13"/>
          <p:cNvSpPr/>
          <p:nvPr/>
        </p:nvSpPr>
        <p:spPr>
          <a:xfrm>
            <a:off x="8512964" y="5198105"/>
            <a:ext cx="354424" cy="34864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17" name="Platshållare för innehåll 2"/>
          <p:cNvSpPr txBox="1">
            <a:spLocks/>
          </p:cNvSpPr>
          <p:nvPr/>
        </p:nvSpPr>
        <p:spPr>
          <a:xfrm>
            <a:off x="838200" y="1945037"/>
            <a:ext cx="3974024" cy="4231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Främre yta möter.</a:t>
            </a:r>
          </a:p>
          <a:p>
            <a:pPr marL="0" indent="0">
              <a:buNone/>
            </a:pPr>
            <a:r>
              <a:rPr lang="sv-SE" dirty="0"/>
              <a:t>Lång </a:t>
            </a:r>
            <a:r>
              <a:rPr lang="sv-SE" dirty="0" err="1"/>
              <a:t>serv</a:t>
            </a:r>
            <a:r>
              <a:rPr lang="sv-SE" dirty="0"/>
              <a:t> bortre mål. Hansen nickar i mål eller in i målområdet</a:t>
            </a:r>
          </a:p>
          <a:p>
            <a:pPr marL="0" indent="0">
              <a:buNone/>
            </a:pPr>
            <a:r>
              <a:rPr lang="sv-SE" dirty="0"/>
              <a:t>2 löper främre, 2 centralt och 1 bågar bortre.</a:t>
            </a:r>
          </a:p>
          <a:p>
            <a:pPr marL="0" indent="0">
              <a:buNone/>
            </a:pPr>
            <a:r>
              <a:rPr lang="sv-SE" dirty="0"/>
              <a:t>1 löper mot 16 m. andra boll, avslut.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727436" y="5558712"/>
            <a:ext cx="314888" cy="56038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943577" y="5686796"/>
            <a:ext cx="281916" cy="451272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322007" y="5910006"/>
            <a:ext cx="233948" cy="503897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275736" y="5401159"/>
            <a:ext cx="46272" cy="45416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4"/>
          </p:cNvCxnSpPr>
          <p:nvPr/>
        </p:nvCxnSpPr>
        <p:spPr>
          <a:xfrm flipH="1">
            <a:off x="8921783" y="5368834"/>
            <a:ext cx="92282" cy="32594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Curved Left Arrow 61"/>
          <p:cNvSpPr/>
          <p:nvPr/>
        </p:nvSpPr>
        <p:spPr>
          <a:xfrm rot="20633816" flipH="1">
            <a:off x="8007977" y="5112002"/>
            <a:ext cx="617186" cy="1449526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Ellips 13"/>
          <p:cNvSpPr/>
          <p:nvPr/>
        </p:nvSpPr>
        <p:spPr>
          <a:xfrm>
            <a:off x="11780144" y="6176963"/>
            <a:ext cx="380901" cy="38456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8921783" y="6289515"/>
            <a:ext cx="2912756" cy="45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" idx="6"/>
          </p:cNvCxnSpPr>
          <p:nvPr/>
        </p:nvCxnSpPr>
        <p:spPr>
          <a:xfrm flipV="1">
            <a:off x="9529277" y="6352692"/>
            <a:ext cx="729059" cy="115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3" idx="1"/>
          </p:cNvCxnSpPr>
          <p:nvPr/>
        </p:nvCxnSpPr>
        <p:spPr>
          <a:xfrm flipH="1" flipV="1">
            <a:off x="10938458" y="5368834"/>
            <a:ext cx="897468" cy="864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4"/>
          </p:cNvCxnSpPr>
          <p:nvPr/>
        </p:nvCxnSpPr>
        <p:spPr>
          <a:xfrm flipH="1">
            <a:off x="9183489" y="4692217"/>
            <a:ext cx="147576" cy="3034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11146" y="62316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endParaRPr lang="en-GB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9568539" y="5732467"/>
            <a:ext cx="650534" cy="5833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1" idx="4"/>
          </p:cNvCxnSpPr>
          <p:nvPr/>
        </p:nvCxnSpPr>
        <p:spPr>
          <a:xfrm>
            <a:off x="8346158" y="5618136"/>
            <a:ext cx="649302" cy="648143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108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33045" cy="1325563"/>
          </a:xfrm>
        </p:spPr>
        <p:txBody>
          <a:bodyPr/>
          <a:lstStyle/>
          <a:p>
            <a:r>
              <a:rPr lang="sv-SE" dirty="0"/>
              <a:t>Kapten och </a:t>
            </a:r>
            <a:br>
              <a:rPr lang="sv-SE" dirty="0"/>
            </a:br>
            <a:r>
              <a:rPr lang="sv-SE" dirty="0"/>
              <a:t>Fasta </a:t>
            </a:r>
            <a:r>
              <a:rPr lang="sv-SE" dirty="0" err="1"/>
              <a:t>sit</a:t>
            </a:r>
            <a:r>
              <a:rPr lang="sv-SE" dirty="0"/>
              <a:t> off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766807"/>
            <a:ext cx="3703734" cy="4410156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48778" cy="6858320"/>
          </a:xfrm>
          <a:prstGeom prst="rect">
            <a:avLst/>
          </a:prstGeom>
        </p:spPr>
      </p:pic>
      <p:sp>
        <p:nvSpPr>
          <p:cNvPr id="6" name="Ellips 13"/>
          <p:cNvSpPr/>
          <p:nvPr/>
        </p:nvSpPr>
        <p:spPr>
          <a:xfrm>
            <a:off x="6486767" y="6222392"/>
            <a:ext cx="308620" cy="2733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7" name="Ellips 13"/>
          <p:cNvSpPr/>
          <p:nvPr/>
        </p:nvSpPr>
        <p:spPr>
          <a:xfrm>
            <a:off x="9403317" y="3386379"/>
            <a:ext cx="329620" cy="3164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mc</a:t>
            </a:r>
          </a:p>
        </p:txBody>
      </p:sp>
      <p:sp>
        <p:nvSpPr>
          <p:cNvPr id="8" name="Ellips 13"/>
          <p:cNvSpPr/>
          <p:nvPr/>
        </p:nvSpPr>
        <p:spPr>
          <a:xfrm>
            <a:off x="8849007" y="4943855"/>
            <a:ext cx="317674" cy="2953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v</a:t>
            </a:r>
          </a:p>
        </p:txBody>
      </p:sp>
      <p:sp>
        <p:nvSpPr>
          <p:cNvPr id="9" name="Ellips 13"/>
          <p:cNvSpPr/>
          <p:nvPr/>
        </p:nvSpPr>
        <p:spPr>
          <a:xfrm>
            <a:off x="7396722" y="4541003"/>
            <a:ext cx="367929" cy="3839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v</a:t>
            </a:r>
          </a:p>
        </p:txBody>
      </p:sp>
      <p:sp>
        <p:nvSpPr>
          <p:cNvPr id="10" name="Ellips 13"/>
          <p:cNvSpPr/>
          <p:nvPr/>
        </p:nvSpPr>
        <p:spPr>
          <a:xfrm>
            <a:off x="9106175" y="4339789"/>
            <a:ext cx="297141" cy="2865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v</a:t>
            </a:r>
          </a:p>
        </p:txBody>
      </p:sp>
      <p:sp>
        <p:nvSpPr>
          <p:cNvPr id="11" name="Ellips 13"/>
          <p:cNvSpPr/>
          <p:nvPr/>
        </p:nvSpPr>
        <p:spPr>
          <a:xfrm>
            <a:off x="8541934" y="4924955"/>
            <a:ext cx="286828" cy="2841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v</a:t>
            </a:r>
          </a:p>
        </p:txBody>
      </p:sp>
      <p:sp>
        <p:nvSpPr>
          <p:cNvPr id="12" name="Ellips 13"/>
          <p:cNvSpPr/>
          <p:nvPr/>
        </p:nvSpPr>
        <p:spPr>
          <a:xfrm>
            <a:off x="8228787" y="3386379"/>
            <a:ext cx="313147" cy="3055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v</a:t>
            </a:r>
          </a:p>
        </p:txBody>
      </p:sp>
      <p:sp>
        <p:nvSpPr>
          <p:cNvPr id="13" name="Ellips 13"/>
          <p:cNvSpPr/>
          <p:nvPr/>
        </p:nvSpPr>
        <p:spPr>
          <a:xfrm>
            <a:off x="6159098" y="6222392"/>
            <a:ext cx="327669" cy="29524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v</a:t>
            </a:r>
          </a:p>
        </p:txBody>
      </p:sp>
      <p:sp>
        <p:nvSpPr>
          <p:cNvPr id="14" name="Ellips 13"/>
          <p:cNvSpPr/>
          <p:nvPr/>
        </p:nvSpPr>
        <p:spPr>
          <a:xfrm>
            <a:off x="10687091" y="4401519"/>
            <a:ext cx="363201" cy="33145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v</a:t>
            </a:r>
          </a:p>
        </p:txBody>
      </p:sp>
      <p:sp>
        <p:nvSpPr>
          <p:cNvPr id="15" name="Ellips 13"/>
          <p:cNvSpPr/>
          <p:nvPr/>
        </p:nvSpPr>
        <p:spPr>
          <a:xfrm>
            <a:off x="8873626" y="6233420"/>
            <a:ext cx="328329" cy="3073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v</a:t>
            </a:r>
          </a:p>
        </p:txBody>
      </p:sp>
      <p:sp>
        <p:nvSpPr>
          <p:cNvPr id="16" name="Ellips 13"/>
          <p:cNvSpPr/>
          <p:nvPr/>
        </p:nvSpPr>
        <p:spPr>
          <a:xfrm>
            <a:off x="9201955" y="4943855"/>
            <a:ext cx="290756" cy="2953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v</a:t>
            </a:r>
          </a:p>
        </p:txBody>
      </p:sp>
      <p:sp>
        <p:nvSpPr>
          <p:cNvPr id="17" name="Platshållare för innehåll 2"/>
          <p:cNvSpPr txBox="1">
            <a:spLocks/>
          </p:cNvSpPr>
          <p:nvPr/>
        </p:nvSpPr>
        <p:spPr>
          <a:xfrm>
            <a:off x="838200" y="1945037"/>
            <a:ext cx="3974024" cy="4231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/>
              <a:t>Kapten:</a:t>
            </a:r>
            <a:r>
              <a:rPr lang="sv-SE" sz="1400" dirty="0"/>
              <a:t>  AF</a:t>
            </a:r>
            <a:endParaRPr lang="sv-SE" sz="1400" b="1" dirty="0"/>
          </a:p>
          <a:p>
            <a:r>
              <a:rPr lang="sv-SE" sz="1400" b="1" dirty="0"/>
              <a:t>Straff:  AF</a:t>
            </a:r>
            <a:endParaRPr lang="sv-SE" sz="1400" dirty="0"/>
          </a:p>
          <a:p>
            <a:r>
              <a:rPr lang="sv-SE" sz="1400" b="1" dirty="0"/>
              <a:t>Frispark: V-fot  </a:t>
            </a:r>
            <a:endParaRPr lang="sv-SE" sz="1400" dirty="0"/>
          </a:p>
          <a:p>
            <a:r>
              <a:rPr lang="sv-SE" sz="1400" b="1" dirty="0"/>
              <a:t>Frispark H-fot: </a:t>
            </a:r>
            <a:endParaRPr lang="sv-SE" sz="1400" dirty="0"/>
          </a:p>
          <a:p>
            <a:r>
              <a:rPr lang="sv-SE" sz="1400" b="1" dirty="0"/>
              <a:t>Mur</a:t>
            </a:r>
            <a:r>
              <a:rPr lang="sv-SE" sz="1400" dirty="0"/>
              <a:t>: VY-</a:t>
            </a:r>
            <a:r>
              <a:rPr lang="sv-SE" sz="1400" dirty="0" err="1"/>
              <a:t>imf</a:t>
            </a:r>
            <a:r>
              <a:rPr lang="sv-SE" sz="1400" dirty="0"/>
              <a:t>-</a:t>
            </a:r>
            <a:r>
              <a:rPr lang="sv-SE" sz="1400" dirty="0" err="1"/>
              <a:t>imf</a:t>
            </a:r>
            <a:r>
              <a:rPr lang="sv-SE" sz="1400" dirty="0"/>
              <a:t>-HY-</a:t>
            </a:r>
            <a:r>
              <a:rPr lang="sv-SE" sz="1400" dirty="0" err="1"/>
              <a:t>fw</a:t>
            </a:r>
            <a:endParaRPr lang="sv-SE" sz="1400" dirty="0"/>
          </a:p>
          <a:p>
            <a:pPr marL="0" indent="0">
              <a:buNone/>
            </a:pPr>
            <a:r>
              <a:rPr lang="sv-SE" sz="1400" dirty="0"/>
              <a:t>EB-AB-TJ-EP-</a:t>
            </a:r>
            <a:r>
              <a:rPr lang="sv-SE" sz="1400" dirty="0" err="1"/>
              <a:t>Elop</a:t>
            </a:r>
            <a:r>
              <a:rPr lang="sv-SE" sz="1400" dirty="0"/>
              <a:t>		</a:t>
            </a:r>
          </a:p>
          <a:p>
            <a:r>
              <a:rPr lang="sv-SE" sz="1400" b="1" dirty="0"/>
              <a:t>Riktare: AB</a:t>
            </a:r>
            <a:endParaRPr lang="sv-SE" sz="1400" dirty="0"/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608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05907" y="86868"/>
            <a:ext cx="4184561" cy="657763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Dagens Trupp.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463" y="-20877"/>
            <a:ext cx="6074537" cy="6878877"/>
          </a:xfrm>
        </p:spPr>
      </p:pic>
      <p:sp>
        <p:nvSpPr>
          <p:cNvPr id="5" name="Ellips 4"/>
          <p:cNvSpPr/>
          <p:nvPr/>
        </p:nvSpPr>
        <p:spPr>
          <a:xfrm>
            <a:off x="10388191" y="4785475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</a:rPr>
              <a:t>WJ</a:t>
            </a:r>
          </a:p>
        </p:txBody>
      </p:sp>
      <p:sp>
        <p:nvSpPr>
          <p:cNvPr id="7" name="Ellips 6"/>
          <p:cNvSpPr/>
          <p:nvPr/>
        </p:nvSpPr>
        <p:spPr>
          <a:xfrm>
            <a:off x="8252476" y="4041360"/>
            <a:ext cx="541613" cy="4700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b="1" dirty="0">
                <a:solidFill>
                  <a:schemeClr val="tx1"/>
                </a:solidFill>
              </a:rPr>
              <a:t>AB</a:t>
            </a:r>
          </a:p>
        </p:txBody>
      </p:sp>
      <p:sp>
        <p:nvSpPr>
          <p:cNvPr id="8" name="Ellips 7"/>
          <p:cNvSpPr/>
          <p:nvPr/>
        </p:nvSpPr>
        <p:spPr>
          <a:xfrm>
            <a:off x="9225178" y="2700008"/>
            <a:ext cx="51260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</a:rPr>
              <a:t>EA</a:t>
            </a:r>
          </a:p>
        </p:txBody>
      </p:sp>
      <p:sp>
        <p:nvSpPr>
          <p:cNvPr id="9" name="Ellips 8"/>
          <p:cNvSpPr/>
          <p:nvPr/>
        </p:nvSpPr>
        <p:spPr>
          <a:xfrm>
            <a:off x="8770822" y="3407442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</a:rPr>
              <a:t>AF</a:t>
            </a:r>
          </a:p>
        </p:txBody>
      </p:sp>
      <p:sp>
        <p:nvSpPr>
          <p:cNvPr id="10" name="Ellips 9"/>
          <p:cNvSpPr/>
          <p:nvPr/>
        </p:nvSpPr>
        <p:spPr>
          <a:xfrm>
            <a:off x="6814154" y="3796870"/>
            <a:ext cx="489550" cy="4889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</a:rPr>
              <a:t>EB</a:t>
            </a:r>
          </a:p>
        </p:txBody>
      </p:sp>
      <p:sp>
        <p:nvSpPr>
          <p:cNvPr id="11" name="Ellips 10"/>
          <p:cNvSpPr/>
          <p:nvPr/>
        </p:nvSpPr>
        <p:spPr>
          <a:xfrm>
            <a:off x="9416148" y="3998811"/>
            <a:ext cx="502269" cy="4962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</a:rPr>
              <a:t>TJ</a:t>
            </a:r>
          </a:p>
        </p:txBody>
      </p:sp>
      <p:sp>
        <p:nvSpPr>
          <p:cNvPr id="12" name="Ellips 11"/>
          <p:cNvSpPr/>
          <p:nvPr/>
        </p:nvSpPr>
        <p:spPr>
          <a:xfrm>
            <a:off x="11074711" y="3922597"/>
            <a:ext cx="502781" cy="4775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EP</a:t>
            </a:r>
          </a:p>
        </p:txBody>
      </p:sp>
      <p:sp>
        <p:nvSpPr>
          <p:cNvPr id="13" name="Ellips 12"/>
          <p:cNvSpPr/>
          <p:nvPr/>
        </p:nvSpPr>
        <p:spPr>
          <a:xfrm>
            <a:off x="7412904" y="4785475"/>
            <a:ext cx="576742" cy="5297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</a:rPr>
              <a:t>IO</a:t>
            </a:r>
          </a:p>
        </p:txBody>
      </p:sp>
      <p:sp>
        <p:nvSpPr>
          <p:cNvPr id="15" name="Ellips 14"/>
          <p:cNvSpPr/>
          <p:nvPr/>
        </p:nvSpPr>
        <p:spPr>
          <a:xfrm>
            <a:off x="8884276" y="5589916"/>
            <a:ext cx="507964" cy="5055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TA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01041" y="698499"/>
            <a:ext cx="1321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solidFill>
                  <a:srgbClr val="00B050"/>
                </a:solidFill>
              </a:rPr>
              <a:t>Matchtrupp</a:t>
            </a:r>
          </a:p>
          <a:p>
            <a:endParaRPr lang="sv-SE" dirty="0"/>
          </a:p>
        </p:txBody>
      </p:sp>
      <p:sp>
        <p:nvSpPr>
          <p:cNvPr id="19" name="Ellips 13"/>
          <p:cNvSpPr/>
          <p:nvPr/>
        </p:nvSpPr>
        <p:spPr>
          <a:xfrm>
            <a:off x="4905899" y="6225066"/>
            <a:ext cx="60457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3" name="Ellips 13"/>
          <p:cNvSpPr/>
          <p:nvPr/>
        </p:nvSpPr>
        <p:spPr>
          <a:xfrm>
            <a:off x="5510472" y="6226532"/>
            <a:ext cx="606991" cy="51222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IH</a:t>
            </a:r>
          </a:p>
        </p:txBody>
      </p:sp>
      <p:sp>
        <p:nvSpPr>
          <p:cNvPr id="24" name="Ellips 13"/>
          <p:cNvSpPr/>
          <p:nvPr/>
        </p:nvSpPr>
        <p:spPr>
          <a:xfrm>
            <a:off x="8918462" y="4850137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b="1" dirty="0">
                <a:solidFill>
                  <a:schemeClr val="tx1"/>
                </a:solidFill>
              </a:rPr>
              <a:t>MC</a:t>
            </a:r>
          </a:p>
        </p:txBody>
      </p:sp>
      <p:sp>
        <p:nvSpPr>
          <p:cNvPr id="26" name="TextBox 54"/>
          <p:cNvSpPr txBox="1"/>
          <p:nvPr/>
        </p:nvSpPr>
        <p:spPr>
          <a:xfrm>
            <a:off x="313655" y="608246"/>
            <a:ext cx="1478106" cy="61335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400" b="1" u="sng" dirty="0"/>
          </a:p>
          <a:p>
            <a:endParaRPr lang="en-GB" sz="1400" b="1" dirty="0"/>
          </a:p>
          <a:p>
            <a:endParaRPr lang="en-GB" sz="1400" b="1" dirty="0"/>
          </a:p>
          <a:p>
            <a:endParaRPr lang="en-GB" sz="1050" b="1" dirty="0"/>
          </a:p>
          <a:p>
            <a:endParaRPr lang="en-GB" sz="105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9934" y="112394"/>
            <a:ext cx="191444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Tilda C</a:t>
            </a:r>
          </a:p>
          <a:p>
            <a:r>
              <a:rPr lang="en-GB" sz="1600" b="1" dirty="0"/>
              <a:t>Inez O</a:t>
            </a:r>
          </a:p>
          <a:p>
            <a:r>
              <a:rPr lang="en-GB" sz="1600" b="1" dirty="0"/>
              <a:t>Ella J I</a:t>
            </a:r>
          </a:p>
          <a:p>
            <a:r>
              <a:rPr lang="en-GB" sz="1600" b="1" dirty="0"/>
              <a:t>Agnes O</a:t>
            </a:r>
          </a:p>
          <a:p>
            <a:r>
              <a:rPr lang="en-GB" sz="1600" b="1" dirty="0"/>
              <a:t>Ella P</a:t>
            </a:r>
          </a:p>
          <a:p>
            <a:r>
              <a:rPr lang="en-GB" sz="1600" b="1" dirty="0"/>
              <a:t>Alma O</a:t>
            </a:r>
          </a:p>
          <a:p>
            <a:r>
              <a:rPr lang="en-GB" sz="1600" b="1" dirty="0"/>
              <a:t>Ella A</a:t>
            </a:r>
          </a:p>
          <a:p>
            <a:r>
              <a:rPr lang="en-GB" sz="1600" b="1" dirty="0"/>
              <a:t>Wilma J</a:t>
            </a:r>
          </a:p>
          <a:p>
            <a:r>
              <a:rPr lang="en-GB" sz="1600" b="1" dirty="0"/>
              <a:t>Ida H</a:t>
            </a:r>
          </a:p>
          <a:p>
            <a:r>
              <a:rPr lang="en-GB" sz="1600" b="1" dirty="0" err="1"/>
              <a:t>Tindra</a:t>
            </a:r>
            <a:r>
              <a:rPr lang="en-GB" sz="1600" b="1" dirty="0"/>
              <a:t> L</a:t>
            </a:r>
          </a:p>
          <a:p>
            <a:r>
              <a:rPr lang="en-GB" sz="1600" b="1" dirty="0"/>
              <a:t>Tuva J</a:t>
            </a:r>
          </a:p>
          <a:p>
            <a:r>
              <a:rPr lang="en-GB" sz="1600" b="1" dirty="0"/>
              <a:t>Julia T</a:t>
            </a:r>
          </a:p>
          <a:p>
            <a:r>
              <a:rPr lang="en-GB" sz="1600" b="1" dirty="0" err="1"/>
              <a:t>Agnessa</a:t>
            </a:r>
            <a:r>
              <a:rPr lang="en-GB" sz="1600" b="1" dirty="0"/>
              <a:t> P</a:t>
            </a:r>
          </a:p>
          <a:p>
            <a:r>
              <a:rPr lang="en-GB" sz="1600" b="1" dirty="0" err="1"/>
              <a:t>Elona</a:t>
            </a:r>
            <a:r>
              <a:rPr lang="en-GB" sz="1600" b="1" dirty="0"/>
              <a:t> P</a:t>
            </a:r>
          </a:p>
          <a:p>
            <a:r>
              <a:rPr lang="en-GB" sz="1600" b="1" dirty="0" err="1"/>
              <a:t>Vilma</a:t>
            </a:r>
            <a:r>
              <a:rPr lang="en-GB" sz="1600" b="1" dirty="0"/>
              <a:t> H</a:t>
            </a:r>
          </a:p>
          <a:p>
            <a:r>
              <a:rPr lang="en-GB" sz="1600" b="1" dirty="0"/>
              <a:t>Bianca F B</a:t>
            </a:r>
          </a:p>
          <a:p>
            <a:r>
              <a:rPr lang="en-GB" sz="1600" b="1" dirty="0"/>
              <a:t>Ella B</a:t>
            </a:r>
          </a:p>
          <a:p>
            <a:r>
              <a:rPr lang="en-GB" sz="1600" b="1" dirty="0"/>
              <a:t>Mary C</a:t>
            </a:r>
          </a:p>
          <a:p>
            <a:r>
              <a:rPr lang="en-GB" sz="1600" b="1" dirty="0"/>
              <a:t>Stella J</a:t>
            </a:r>
          </a:p>
          <a:p>
            <a:r>
              <a:rPr lang="en-GB" sz="1600" b="1" dirty="0"/>
              <a:t>Alice F</a:t>
            </a:r>
          </a:p>
          <a:p>
            <a:r>
              <a:rPr lang="en-GB" sz="1600" b="1" dirty="0"/>
              <a:t>Alicia B</a:t>
            </a:r>
          </a:p>
          <a:p>
            <a:r>
              <a:rPr lang="en-GB" sz="1600" b="1" dirty="0"/>
              <a:t>Nikita H</a:t>
            </a:r>
          </a:p>
          <a:p>
            <a:endParaRPr lang="en-GB" sz="1600" b="1" dirty="0"/>
          </a:p>
          <a:p>
            <a:endParaRPr lang="en-GB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3090565" y="1042954"/>
            <a:ext cx="22177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b="1" dirty="0"/>
          </a:p>
          <a:p>
            <a:endParaRPr lang="sv-SE" b="1" dirty="0"/>
          </a:p>
        </p:txBody>
      </p:sp>
      <p:sp>
        <p:nvSpPr>
          <p:cNvPr id="27" name="Ellips 13"/>
          <p:cNvSpPr/>
          <p:nvPr/>
        </p:nvSpPr>
        <p:spPr>
          <a:xfrm>
            <a:off x="2237182" y="6225066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66822" y="1106442"/>
            <a:ext cx="16259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Elona P-</a:t>
            </a:r>
          </a:p>
          <a:p>
            <a:r>
              <a:rPr lang="sv-SE" dirty="0" err="1"/>
              <a:t>Agnessa</a:t>
            </a:r>
            <a:r>
              <a:rPr lang="sv-SE" dirty="0"/>
              <a:t> P-</a:t>
            </a:r>
            <a:endParaRPr lang="en-GB" dirty="0"/>
          </a:p>
          <a:p>
            <a:r>
              <a:rPr lang="en-GB" dirty="0"/>
              <a:t>Ella P-</a:t>
            </a:r>
          </a:p>
          <a:p>
            <a:r>
              <a:rPr lang="sv-SE" dirty="0"/>
              <a:t>Mary C-</a:t>
            </a:r>
          </a:p>
          <a:p>
            <a:r>
              <a:rPr lang="sv-SE" dirty="0"/>
              <a:t>Ella B-</a:t>
            </a:r>
          </a:p>
          <a:p>
            <a:r>
              <a:rPr lang="sv-SE" dirty="0"/>
              <a:t>Ella A-</a:t>
            </a:r>
            <a:endParaRPr lang="en-GB" dirty="0"/>
          </a:p>
          <a:p>
            <a:r>
              <a:rPr lang="en-GB" dirty="0"/>
              <a:t>Tuva J-</a:t>
            </a:r>
          </a:p>
          <a:p>
            <a:r>
              <a:rPr lang="en-GB" dirty="0"/>
              <a:t>Alice F-</a:t>
            </a:r>
            <a:endParaRPr lang="sv-SE" dirty="0"/>
          </a:p>
          <a:p>
            <a:r>
              <a:rPr lang="sv-SE" dirty="0"/>
              <a:t>Wilma J-</a:t>
            </a:r>
          </a:p>
          <a:p>
            <a:r>
              <a:rPr lang="sv-SE" dirty="0"/>
              <a:t>Alma O-</a:t>
            </a:r>
          </a:p>
          <a:p>
            <a:r>
              <a:rPr lang="sv-SE" dirty="0"/>
              <a:t>Inez O-</a:t>
            </a:r>
          </a:p>
          <a:p>
            <a:r>
              <a:rPr lang="sv-SE" dirty="0"/>
              <a:t>Alicia B-</a:t>
            </a:r>
          </a:p>
          <a:p>
            <a:r>
              <a:rPr lang="sv-SE" dirty="0"/>
              <a:t>Ida H-</a:t>
            </a:r>
          </a:p>
          <a:p>
            <a:r>
              <a:rPr lang="sv-SE" dirty="0"/>
              <a:t>Tindra L</a:t>
            </a:r>
          </a:p>
          <a:p>
            <a:r>
              <a:rPr lang="sv-SE" dirty="0"/>
              <a:t>Julia T-</a:t>
            </a:r>
          </a:p>
          <a:p>
            <a:r>
              <a:rPr lang="sv-SE" dirty="0"/>
              <a:t>Tilda A-</a:t>
            </a:r>
          </a:p>
          <a:p>
            <a:endParaRPr lang="sv-SE" dirty="0"/>
          </a:p>
          <a:p>
            <a:endParaRPr lang="sv-SE" b="1" dirty="0"/>
          </a:p>
          <a:p>
            <a:endParaRPr lang="en-GB" b="1" dirty="0"/>
          </a:p>
          <a:p>
            <a:endParaRPr lang="sv-SE" b="1" dirty="0"/>
          </a:p>
        </p:txBody>
      </p:sp>
      <p:sp>
        <p:nvSpPr>
          <p:cNvPr id="25" name="Ellips 13"/>
          <p:cNvSpPr/>
          <p:nvPr/>
        </p:nvSpPr>
        <p:spPr>
          <a:xfrm>
            <a:off x="2873111" y="6225067"/>
            <a:ext cx="603184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</a:rPr>
              <a:t>JT</a:t>
            </a:r>
          </a:p>
        </p:txBody>
      </p:sp>
      <p:sp>
        <p:nvSpPr>
          <p:cNvPr id="21" name="Ellips 13"/>
          <p:cNvSpPr/>
          <p:nvPr/>
        </p:nvSpPr>
        <p:spPr>
          <a:xfrm>
            <a:off x="3534737" y="6225066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TL</a:t>
            </a:r>
          </a:p>
        </p:txBody>
      </p:sp>
      <p:sp>
        <p:nvSpPr>
          <p:cNvPr id="20" name="Ellips 13"/>
          <p:cNvSpPr/>
          <p:nvPr/>
        </p:nvSpPr>
        <p:spPr>
          <a:xfrm>
            <a:off x="4195369" y="6225066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AO</a:t>
            </a:r>
          </a:p>
        </p:txBody>
      </p:sp>
      <p:sp>
        <p:nvSpPr>
          <p:cNvPr id="28" name="Ellips 8">
            <a:extLst>
              <a:ext uri="{FF2B5EF4-FFF2-40B4-BE49-F238E27FC236}">
                <a16:creationId xmlns:a16="http://schemas.microsoft.com/office/drawing/2014/main" id="{216DD52F-4EAA-48E7-8011-0068FABDF9DD}"/>
              </a:ext>
            </a:extLst>
          </p:cNvPr>
          <p:cNvSpPr/>
          <p:nvPr/>
        </p:nvSpPr>
        <p:spPr>
          <a:xfrm>
            <a:off x="8223548" y="2700008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err="1">
                <a:solidFill>
                  <a:schemeClr val="tx1"/>
                </a:solidFill>
              </a:rPr>
              <a:t>Elop</a:t>
            </a:r>
            <a:endParaRPr lang="sv-SE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8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20" y="36135"/>
            <a:ext cx="6074537" cy="6878877"/>
          </a:xfrm>
        </p:spPr>
      </p:pic>
      <p:sp>
        <p:nvSpPr>
          <p:cNvPr id="27" name="Oval 26"/>
          <p:cNvSpPr/>
          <p:nvPr/>
        </p:nvSpPr>
        <p:spPr>
          <a:xfrm flipH="1">
            <a:off x="7661422" y="2472880"/>
            <a:ext cx="3008378" cy="4008928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llips 4"/>
          <p:cNvSpPr/>
          <p:nvPr/>
        </p:nvSpPr>
        <p:spPr>
          <a:xfrm>
            <a:off x="8651519" y="2322544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FW</a:t>
            </a:r>
          </a:p>
        </p:txBody>
      </p:sp>
      <p:sp>
        <p:nvSpPr>
          <p:cNvPr id="6" name="Ellips 5"/>
          <p:cNvSpPr/>
          <p:nvPr/>
        </p:nvSpPr>
        <p:spPr>
          <a:xfrm>
            <a:off x="7428488" y="3901948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IMF</a:t>
            </a:r>
          </a:p>
        </p:txBody>
      </p:sp>
      <p:sp>
        <p:nvSpPr>
          <p:cNvPr id="7" name="Ellips 6"/>
          <p:cNvSpPr/>
          <p:nvPr/>
        </p:nvSpPr>
        <p:spPr>
          <a:xfrm>
            <a:off x="8050177" y="3418818"/>
            <a:ext cx="540913" cy="4990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IMF</a:t>
            </a:r>
          </a:p>
        </p:txBody>
      </p:sp>
      <p:sp>
        <p:nvSpPr>
          <p:cNvPr id="8" name="Ellips 7"/>
          <p:cNvSpPr/>
          <p:nvPr/>
        </p:nvSpPr>
        <p:spPr>
          <a:xfrm>
            <a:off x="8866847" y="4968622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HB</a:t>
            </a:r>
          </a:p>
        </p:txBody>
      </p:sp>
      <p:sp>
        <p:nvSpPr>
          <p:cNvPr id="9" name="Ellips 8"/>
          <p:cNvSpPr/>
          <p:nvPr/>
        </p:nvSpPr>
        <p:spPr>
          <a:xfrm>
            <a:off x="8258381" y="4273388"/>
            <a:ext cx="540914" cy="5151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IMF</a:t>
            </a:r>
          </a:p>
        </p:txBody>
      </p:sp>
      <p:sp>
        <p:nvSpPr>
          <p:cNvPr id="10" name="Ellips 9"/>
          <p:cNvSpPr/>
          <p:nvPr/>
        </p:nvSpPr>
        <p:spPr>
          <a:xfrm>
            <a:off x="6560775" y="3361079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err="1">
                <a:solidFill>
                  <a:schemeClr val="tx1"/>
                </a:solidFill>
              </a:rPr>
              <a:t>VwB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11" name="Ellips 10"/>
          <p:cNvSpPr/>
          <p:nvPr/>
        </p:nvSpPr>
        <p:spPr>
          <a:xfrm>
            <a:off x="9108688" y="3897242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err="1">
                <a:solidFill>
                  <a:schemeClr val="tx1"/>
                </a:solidFill>
              </a:rPr>
              <a:t>HwB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12" name="Ellips 11"/>
          <p:cNvSpPr/>
          <p:nvPr/>
        </p:nvSpPr>
        <p:spPr>
          <a:xfrm>
            <a:off x="9199767" y="2939258"/>
            <a:ext cx="540913" cy="5563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FW</a:t>
            </a:r>
          </a:p>
        </p:txBody>
      </p:sp>
      <p:sp>
        <p:nvSpPr>
          <p:cNvPr id="13" name="Ellips 12"/>
          <p:cNvSpPr/>
          <p:nvPr/>
        </p:nvSpPr>
        <p:spPr>
          <a:xfrm>
            <a:off x="7837697" y="4942080"/>
            <a:ext cx="540913" cy="4761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MB</a:t>
            </a:r>
          </a:p>
        </p:txBody>
      </p:sp>
      <p:sp>
        <p:nvSpPr>
          <p:cNvPr id="15" name="Ellips 14"/>
          <p:cNvSpPr/>
          <p:nvPr/>
        </p:nvSpPr>
        <p:spPr>
          <a:xfrm>
            <a:off x="8864644" y="5735228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MV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1477403" y="1336528"/>
            <a:ext cx="393886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Samlat Försvar</a:t>
            </a:r>
          </a:p>
          <a:p>
            <a:r>
              <a:rPr lang="sv-SE" dirty="0"/>
              <a:t>Press – täckning</a:t>
            </a:r>
          </a:p>
          <a:p>
            <a:endParaRPr lang="sv-SE" dirty="0"/>
          </a:p>
          <a:p>
            <a:r>
              <a:rPr lang="sv-SE" dirty="0"/>
              <a:t>Press bollhållare – täck farliga ytor centralt!</a:t>
            </a:r>
          </a:p>
          <a:p>
            <a:endParaRPr lang="sv-SE" dirty="0"/>
          </a:p>
          <a:p>
            <a:r>
              <a:rPr lang="sv-SE" dirty="0"/>
              <a:t>Jobba noga med:</a:t>
            </a:r>
          </a:p>
          <a:p>
            <a:r>
              <a:rPr lang="sv-SE" dirty="0"/>
              <a:t>Centrering</a:t>
            </a:r>
          </a:p>
          <a:p>
            <a:r>
              <a:rPr lang="sv-SE" dirty="0"/>
              <a:t>Överflyttning</a:t>
            </a:r>
          </a:p>
          <a:p>
            <a:r>
              <a:rPr lang="sv-SE" dirty="0"/>
              <a:t>Uppflyttning</a:t>
            </a:r>
          </a:p>
          <a:p>
            <a:r>
              <a:rPr lang="sv-SE" dirty="0"/>
              <a:t>Retirering(falla, ta djup hemåt)</a:t>
            </a:r>
          </a:p>
          <a:p>
            <a:endParaRPr lang="sv-SE" dirty="0"/>
          </a:p>
        </p:txBody>
      </p:sp>
      <p:sp>
        <p:nvSpPr>
          <p:cNvPr id="24" name="Ellips 13"/>
          <p:cNvSpPr/>
          <p:nvPr/>
        </p:nvSpPr>
        <p:spPr>
          <a:xfrm>
            <a:off x="6632380" y="4774900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VB</a:t>
            </a:r>
          </a:p>
        </p:txBody>
      </p:sp>
      <p:sp>
        <p:nvSpPr>
          <p:cNvPr id="3" name="Curved Left Arrow 2"/>
          <p:cNvSpPr/>
          <p:nvPr/>
        </p:nvSpPr>
        <p:spPr>
          <a:xfrm>
            <a:off x="7751705" y="1972491"/>
            <a:ext cx="59884" cy="4571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798988" y="1710103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777" y="2475449"/>
            <a:ext cx="256054" cy="249958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10357841" y="1686097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 flipH="1">
            <a:off x="11764898" y="4086018"/>
            <a:ext cx="254738" cy="24724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09903" y="2363596"/>
            <a:ext cx="268247" cy="274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24" y="4209639"/>
            <a:ext cx="290273" cy="2731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35" y="2886555"/>
            <a:ext cx="256054" cy="24995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4570" y="2861884"/>
            <a:ext cx="256054" cy="24995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5611" y="4557373"/>
            <a:ext cx="256054" cy="24995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634" y="4629358"/>
            <a:ext cx="242872" cy="237090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 flipV="1">
            <a:off x="7813078" y="1924556"/>
            <a:ext cx="209083" cy="1685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088522" y="415139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H="1" flipV="1">
            <a:off x="6404576" y="2861884"/>
            <a:ext cx="357515" cy="5598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7433291" y="1803311"/>
            <a:ext cx="1717917" cy="1128853"/>
          </a:xfrm>
          <a:prstGeom prst="arc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8087634" y="1802999"/>
            <a:ext cx="24433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52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102" y="128455"/>
            <a:ext cx="6074537" cy="6878877"/>
          </a:xfrm>
        </p:spPr>
      </p:pic>
      <p:sp>
        <p:nvSpPr>
          <p:cNvPr id="27" name="Oval 26"/>
          <p:cNvSpPr/>
          <p:nvPr/>
        </p:nvSpPr>
        <p:spPr>
          <a:xfrm flipH="1">
            <a:off x="7670961" y="2462752"/>
            <a:ext cx="3008378" cy="4008928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llips 4"/>
          <p:cNvSpPr/>
          <p:nvPr/>
        </p:nvSpPr>
        <p:spPr>
          <a:xfrm>
            <a:off x="9343475" y="3715524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HY</a:t>
            </a:r>
          </a:p>
        </p:txBody>
      </p:sp>
      <p:sp>
        <p:nvSpPr>
          <p:cNvPr id="6" name="Ellips 5"/>
          <p:cNvSpPr/>
          <p:nvPr/>
        </p:nvSpPr>
        <p:spPr>
          <a:xfrm>
            <a:off x="7264125" y="4209639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IMF</a:t>
            </a:r>
          </a:p>
        </p:txBody>
      </p:sp>
      <p:sp>
        <p:nvSpPr>
          <p:cNvPr id="7" name="Ellips 6"/>
          <p:cNvSpPr/>
          <p:nvPr/>
        </p:nvSpPr>
        <p:spPr>
          <a:xfrm>
            <a:off x="9681357" y="4832476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HB</a:t>
            </a:r>
          </a:p>
        </p:txBody>
      </p:sp>
      <p:sp>
        <p:nvSpPr>
          <p:cNvPr id="8" name="Ellips 7"/>
          <p:cNvSpPr/>
          <p:nvPr/>
        </p:nvSpPr>
        <p:spPr>
          <a:xfrm>
            <a:off x="8737818" y="5012440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MB</a:t>
            </a:r>
          </a:p>
        </p:txBody>
      </p:sp>
      <p:sp>
        <p:nvSpPr>
          <p:cNvPr id="9" name="Ellips 8"/>
          <p:cNvSpPr/>
          <p:nvPr/>
        </p:nvSpPr>
        <p:spPr>
          <a:xfrm>
            <a:off x="8400055" y="4317321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IMF</a:t>
            </a:r>
          </a:p>
        </p:txBody>
      </p:sp>
      <p:sp>
        <p:nvSpPr>
          <p:cNvPr id="10" name="Ellips 9"/>
          <p:cNvSpPr/>
          <p:nvPr/>
        </p:nvSpPr>
        <p:spPr>
          <a:xfrm>
            <a:off x="6508124" y="3310317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VY</a:t>
            </a:r>
          </a:p>
        </p:txBody>
      </p:sp>
      <p:sp>
        <p:nvSpPr>
          <p:cNvPr id="11" name="Ellips 10"/>
          <p:cNvSpPr/>
          <p:nvPr/>
        </p:nvSpPr>
        <p:spPr>
          <a:xfrm>
            <a:off x="7587063" y="3061259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FW</a:t>
            </a:r>
          </a:p>
        </p:txBody>
      </p:sp>
      <p:sp>
        <p:nvSpPr>
          <p:cNvPr id="12" name="Ellips 11"/>
          <p:cNvSpPr/>
          <p:nvPr/>
        </p:nvSpPr>
        <p:spPr>
          <a:xfrm>
            <a:off x="8007612" y="3713988"/>
            <a:ext cx="540913" cy="5563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FW</a:t>
            </a:r>
          </a:p>
        </p:txBody>
      </p:sp>
      <p:sp>
        <p:nvSpPr>
          <p:cNvPr id="13" name="Ellips 12"/>
          <p:cNvSpPr/>
          <p:nvPr/>
        </p:nvSpPr>
        <p:spPr>
          <a:xfrm>
            <a:off x="7751705" y="5032477"/>
            <a:ext cx="540913" cy="4761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MB</a:t>
            </a:r>
          </a:p>
        </p:txBody>
      </p:sp>
      <p:sp>
        <p:nvSpPr>
          <p:cNvPr id="15" name="Ellips 14"/>
          <p:cNvSpPr/>
          <p:nvPr/>
        </p:nvSpPr>
        <p:spPr>
          <a:xfrm>
            <a:off x="8864644" y="5735228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MV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1061767" y="1350991"/>
            <a:ext cx="393886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Samlat Försvar</a:t>
            </a:r>
          </a:p>
          <a:p>
            <a:r>
              <a:rPr lang="sv-SE" dirty="0"/>
              <a:t>Press – täckning</a:t>
            </a:r>
          </a:p>
          <a:p>
            <a:endParaRPr lang="sv-SE" dirty="0"/>
          </a:p>
          <a:p>
            <a:r>
              <a:rPr lang="sv-SE" dirty="0"/>
              <a:t>Hamnar Ytter högt måste 1 IMF ut och hjälpa YB. Övrig IMF-FW stannar centralt.</a:t>
            </a:r>
          </a:p>
          <a:p>
            <a:endParaRPr lang="sv-SE" dirty="0"/>
          </a:p>
          <a:p>
            <a:r>
              <a:rPr lang="sv-SE" dirty="0"/>
              <a:t>Helst bara 1 YB ut- övriga backar stanna och täck farliga ytor centralt.</a:t>
            </a:r>
          </a:p>
          <a:p>
            <a:endParaRPr lang="sv-SE" dirty="0"/>
          </a:p>
          <a:p>
            <a:r>
              <a:rPr lang="sv-SE" dirty="0"/>
              <a:t>Ibland måste vi offra 1 MB ut på kant- för att då sätta press på bollhållare.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4" name="Ellips 13"/>
          <p:cNvSpPr/>
          <p:nvPr/>
        </p:nvSpPr>
        <p:spPr>
          <a:xfrm>
            <a:off x="6632380" y="4774900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VB</a:t>
            </a:r>
          </a:p>
        </p:txBody>
      </p:sp>
      <p:sp>
        <p:nvSpPr>
          <p:cNvPr id="3" name="Curved Left Arrow 2"/>
          <p:cNvSpPr/>
          <p:nvPr/>
        </p:nvSpPr>
        <p:spPr>
          <a:xfrm>
            <a:off x="7751705" y="1972491"/>
            <a:ext cx="59884" cy="4571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613575" y="1916610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368" y="2871750"/>
            <a:ext cx="256054" cy="249958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9794839" y="1853261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 flipH="1">
            <a:off x="8942466" y="3914471"/>
            <a:ext cx="224641" cy="2839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81680" y="3548324"/>
            <a:ext cx="268247" cy="274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24" y="4209639"/>
            <a:ext cx="290273" cy="2731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2934" y="3884097"/>
            <a:ext cx="256054" cy="24995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719" y="3074447"/>
            <a:ext cx="256054" cy="24995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5611" y="4557373"/>
            <a:ext cx="256054" cy="24995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634" y="4629358"/>
            <a:ext cx="242872" cy="237090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 flipV="1">
            <a:off x="6433270" y="3037443"/>
            <a:ext cx="209083" cy="1685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84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888346" cy="1325563"/>
          </a:xfrm>
        </p:spPr>
        <p:txBody>
          <a:bodyPr/>
          <a:lstStyle/>
          <a:p>
            <a:r>
              <a:rPr lang="sv-SE" dirty="0"/>
              <a:t>Off omställning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222" y="-306535"/>
            <a:ext cx="6048778" cy="6858320"/>
          </a:xfrm>
        </p:spPr>
      </p:pic>
      <p:sp>
        <p:nvSpPr>
          <p:cNvPr id="5" name="Ellips 4"/>
          <p:cNvSpPr/>
          <p:nvPr/>
        </p:nvSpPr>
        <p:spPr>
          <a:xfrm>
            <a:off x="7506907" y="3347865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8378302" y="2999809"/>
            <a:ext cx="540913" cy="46591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8527617" y="4226222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7275220" y="4462230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9" name="Ellips 8"/>
          <p:cNvSpPr/>
          <p:nvPr/>
        </p:nvSpPr>
        <p:spPr>
          <a:xfrm>
            <a:off x="9128478" y="4579739"/>
            <a:ext cx="540913" cy="5048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10" name="Ellips 9"/>
          <p:cNvSpPr/>
          <p:nvPr/>
        </p:nvSpPr>
        <p:spPr>
          <a:xfrm>
            <a:off x="9290441" y="3711067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10037282" y="4579739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/>
          <p:cNvSpPr/>
          <p:nvPr/>
        </p:nvSpPr>
        <p:spPr>
          <a:xfrm>
            <a:off x="10054944" y="3425320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10817700" y="3059718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/>
          <p:cNvSpPr/>
          <p:nvPr/>
        </p:nvSpPr>
        <p:spPr>
          <a:xfrm>
            <a:off x="10912697" y="4254709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/>
        </p:nvSpPr>
        <p:spPr>
          <a:xfrm>
            <a:off x="669700" y="2417521"/>
            <a:ext cx="4056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Bollvinst – första tanke. Omställning!</a:t>
            </a:r>
          </a:p>
          <a:p>
            <a:r>
              <a:rPr lang="sv-SE" dirty="0"/>
              <a:t>Vi går på båda sidorna. Kan vi krossa, vända sida är det bra. Där finns ytorna.</a:t>
            </a:r>
          </a:p>
          <a:p>
            <a:r>
              <a:rPr lang="sv-SE" dirty="0"/>
              <a:t>Om inte!</a:t>
            </a:r>
          </a:p>
          <a:p>
            <a:r>
              <a:rPr lang="sv-SE" dirty="0"/>
              <a:t>spela loss bollen och håll den inom laget.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6" name="Ellips 13"/>
          <p:cNvSpPr/>
          <p:nvPr/>
        </p:nvSpPr>
        <p:spPr>
          <a:xfrm>
            <a:off x="8897155" y="5943020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Curved Left Arrow 16"/>
          <p:cNvSpPr/>
          <p:nvPr/>
        </p:nvSpPr>
        <p:spPr>
          <a:xfrm rot="8599588" flipH="1">
            <a:off x="8877838" y="398491"/>
            <a:ext cx="1030920" cy="4518341"/>
          </a:xfrm>
          <a:prstGeom prst="curvedLeftArrow">
            <a:avLst>
              <a:gd name="adj1" fmla="val 25000"/>
              <a:gd name="adj2" fmla="val 50000"/>
              <a:gd name="adj3" fmla="val 26009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5" idx="0"/>
          </p:cNvCxnSpPr>
          <p:nvPr/>
        </p:nvCxnSpPr>
        <p:spPr>
          <a:xfrm flipH="1" flipV="1">
            <a:off x="7167585" y="1804824"/>
            <a:ext cx="609779" cy="15430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4820" y="4337251"/>
            <a:ext cx="256054" cy="24995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55622">
            <a:off x="9932594" y="1812522"/>
            <a:ext cx="344675" cy="164599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818687">
            <a:off x="8317883" y="2000489"/>
            <a:ext cx="415968" cy="11083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35439">
            <a:off x="10930046" y="1556453"/>
            <a:ext cx="510871" cy="153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0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121" y="0"/>
            <a:ext cx="6075956" cy="68580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239" y="1608897"/>
            <a:ext cx="5790995" cy="1061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7" name="Rectangle 6"/>
          <p:cNvSpPr/>
          <p:nvPr/>
        </p:nvSpPr>
        <p:spPr>
          <a:xfrm>
            <a:off x="7885733" y="439752"/>
            <a:ext cx="2675220" cy="100475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4983051" cy="948520"/>
          </a:xfrm>
        </p:spPr>
        <p:txBody>
          <a:bodyPr>
            <a:normAutofit/>
          </a:bodyPr>
          <a:lstStyle/>
          <a:p>
            <a:r>
              <a:rPr lang="sv-SE" sz="2200" dirty="0"/>
              <a:t>Uppställning off</a:t>
            </a:r>
            <a:br>
              <a:rPr lang="sv-SE" sz="2200" dirty="0"/>
            </a:br>
            <a:r>
              <a:rPr lang="sv-SE" sz="2200" dirty="0"/>
              <a:t>Lite yta bakom backlinje.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354001" y="1348364"/>
            <a:ext cx="43144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v-SE" dirty="0"/>
              <a:t>FW centralt skapa ytor åt varandra.</a:t>
            </a:r>
          </a:p>
          <a:p>
            <a:pPr marL="285750" indent="-285750">
              <a:buFontTx/>
              <a:buChar char="-"/>
            </a:pPr>
            <a:r>
              <a:rPr lang="sv-SE" dirty="0"/>
              <a:t>1 FW alltid kvar centralt.</a:t>
            </a:r>
          </a:p>
          <a:p>
            <a:pPr marL="285750" indent="-285750">
              <a:buFontTx/>
              <a:buChar char="-"/>
            </a:pPr>
            <a:r>
              <a:rPr lang="sv-SE" dirty="0"/>
              <a:t>Yttrar börja brett men får löpa inåt och också möta bollhållare.</a:t>
            </a:r>
          </a:p>
          <a:p>
            <a:pPr marL="285750" indent="-285750">
              <a:buFontTx/>
              <a:buChar char="-"/>
            </a:pPr>
            <a:r>
              <a:rPr lang="sv-SE" dirty="0"/>
              <a:t>Lite yta bakom backlinjen spela på spelare som möter. Spela kort boll bakom på medspelare.</a:t>
            </a:r>
          </a:p>
          <a:p>
            <a:pPr marL="285750" indent="-285750">
              <a:buFontTx/>
              <a:buChar char="-"/>
            </a:pPr>
            <a:r>
              <a:rPr lang="sv-SE" dirty="0"/>
              <a:t>Hitta rättvänd IMF.</a:t>
            </a:r>
          </a:p>
          <a:p>
            <a:pPr marL="285750" indent="-285750">
              <a:buFontTx/>
              <a:buChar char="-"/>
            </a:pPr>
            <a:r>
              <a:rPr lang="sv-SE" dirty="0"/>
              <a:t>Skapa 2 mot 1 läge på kant. Väggspel förbi.</a:t>
            </a:r>
          </a:p>
          <a:p>
            <a:pPr marL="285750" indent="-285750">
              <a:buFontTx/>
              <a:buChar char="-"/>
            </a:pPr>
            <a:r>
              <a:rPr lang="sv-SE" dirty="0"/>
              <a:t>Ner till kortlinjen innan inspel/inlägg.</a:t>
            </a:r>
          </a:p>
          <a:p>
            <a:endParaRPr lang="sv-SE" dirty="0"/>
          </a:p>
        </p:txBody>
      </p:sp>
      <p:sp>
        <p:nvSpPr>
          <p:cNvPr id="18" name="Ellips 4"/>
          <p:cNvSpPr/>
          <p:nvPr/>
        </p:nvSpPr>
        <p:spPr>
          <a:xfrm>
            <a:off x="8898281" y="6126077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MV</a:t>
            </a:r>
          </a:p>
        </p:txBody>
      </p:sp>
      <p:sp>
        <p:nvSpPr>
          <p:cNvPr id="19" name="Ellips 4"/>
          <p:cNvSpPr/>
          <p:nvPr/>
        </p:nvSpPr>
        <p:spPr>
          <a:xfrm>
            <a:off x="6661090" y="2072210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err="1">
                <a:solidFill>
                  <a:schemeClr val="tx1"/>
                </a:solidFill>
              </a:rPr>
              <a:t>VwB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20" name="Ellips 4"/>
          <p:cNvSpPr/>
          <p:nvPr/>
        </p:nvSpPr>
        <p:spPr>
          <a:xfrm>
            <a:off x="8702421" y="1526550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FW</a:t>
            </a:r>
          </a:p>
        </p:txBody>
      </p:sp>
      <p:sp>
        <p:nvSpPr>
          <p:cNvPr id="21" name="Ellips 4"/>
          <p:cNvSpPr/>
          <p:nvPr/>
        </p:nvSpPr>
        <p:spPr>
          <a:xfrm>
            <a:off x="9349916" y="2173836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FW</a:t>
            </a:r>
          </a:p>
        </p:txBody>
      </p:sp>
      <p:sp>
        <p:nvSpPr>
          <p:cNvPr id="22" name="Ellips 4"/>
          <p:cNvSpPr/>
          <p:nvPr/>
        </p:nvSpPr>
        <p:spPr>
          <a:xfrm>
            <a:off x="7344820" y="4079183"/>
            <a:ext cx="540913" cy="523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err="1">
                <a:solidFill>
                  <a:schemeClr val="tx1"/>
                </a:solidFill>
              </a:rPr>
              <a:t>vB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23" name="Ellips 4"/>
          <p:cNvSpPr/>
          <p:nvPr/>
        </p:nvSpPr>
        <p:spPr>
          <a:xfrm>
            <a:off x="10493357" y="2810464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IMF</a:t>
            </a:r>
          </a:p>
        </p:txBody>
      </p:sp>
      <p:sp>
        <p:nvSpPr>
          <p:cNvPr id="24" name="Ellips 4"/>
          <p:cNvSpPr/>
          <p:nvPr/>
        </p:nvSpPr>
        <p:spPr>
          <a:xfrm>
            <a:off x="9808971" y="3523115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IMF</a:t>
            </a:r>
          </a:p>
        </p:txBody>
      </p:sp>
      <p:sp>
        <p:nvSpPr>
          <p:cNvPr id="25" name="Ellips 4"/>
          <p:cNvSpPr/>
          <p:nvPr/>
        </p:nvSpPr>
        <p:spPr>
          <a:xfrm>
            <a:off x="10222901" y="1682448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FW</a:t>
            </a:r>
          </a:p>
        </p:txBody>
      </p:sp>
      <p:sp>
        <p:nvSpPr>
          <p:cNvPr id="26" name="Ellips 4"/>
          <p:cNvSpPr/>
          <p:nvPr/>
        </p:nvSpPr>
        <p:spPr>
          <a:xfrm>
            <a:off x="11646164" y="3551400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err="1">
                <a:solidFill>
                  <a:schemeClr val="tx1"/>
                </a:solidFill>
              </a:rPr>
              <a:t>Hwb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27" name="Ellips 4"/>
          <p:cNvSpPr/>
          <p:nvPr/>
        </p:nvSpPr>
        <p:spPr>
          <a:xfrm>
            <a:off x="10653380" y="4699670"/>
            <a:ext cx="540913" cy="5151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err="1">
                <a:solidFill>
                  <a:schemeClr val="tx1"/>
                </a:solidFill>
              </a:rPr>
              <a:t>hB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28" name="Ellips 4"/>
          <p:cNvSpPr/>
          <p:nvPr/>
        </p:nvSpPr>
        <p:spPr>
          <a:xfrm>
            <a:off x="9251409" y="4614816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MB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4348" y="2528406"/>
            <a:ext cx="249958" cy="244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471902">
            <a:off x="7373263" y="1491996"/>
            <a:ext cx="409019" cy="918617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6960469" y="1589805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0009957" y="1491891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1045491" y="1589804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403166" y="1517714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8480948" y="2496936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7630662" y="2508599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11717232" y="3371350"/>
            <a:ext cx="241534" cy="23845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11321889" y="2582036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10682303" y="3848350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9235018" y="3821605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8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044" y="168409"/>
            <a:ext cx="6075956" cy="68580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239" y="1552370"/>
            <a:ext cx="5790995" cy="1562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7" name="Rectangle 6"/>
          <p:cNvSpPr/>
          <p:nvPr/>
        </p:nvSpPr>
        <p:spPr>
          <a:xfrm>
            <a:off x="7885733" y="439752"/>
            <a:ext cx="2675220" cy="100475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4983051" cy="948520"/>
          </a:xfrm>
        </p:spPr>
        <p:txBody>
          <a:bodyPr>
            <a:normAutofit/>
          </a:bodyPr>
          <a:lstStyle/>
          <a:p>
            <a:r>
              <a:rPr lang="sv-SE" sz="2200" dirty="0"/>
              <a:t>Uppställning off</a:t>
            </a:r>
            <a:br>
              <a:rPr lang="sv-SE" sz="2200" dirty="0"/>
            </a:br>
            <a:r>
              <a:rPr lang="sv-SE" sz="2200" dirty="0"/>
              <a:t>Stor yta bakom backlinje.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354001" y="1348364"/>
            <a:ext cx="43144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v-SE" dirty="0"/>
              <a:t>FW centralt.</a:t>
            </a:r>
          </a:p>
          <a:p>
            <a:pPr marL="285750" indent="-285750">
              <a:buFontTx/>
              <a:buChar char="-"/>
            </a:pPr>
            <a:r>
              <a:rPr lang="sv-SE" dirty="0"/>
              <a:t>Yttrar brett för att skapa yta för våra IMF och FW centralt </a:t>
            </a:r>
          </a:p>
          <a:p>
            <a:pPr marL="285750" indent="-285750">
              <a:buFontTx/>
              <a:buChar char="-"/>
            </a:pPr>
            <a:r>
              <a:rPr lang="sv-SE" dirty="0"/>
              <a:t>Stor yta bakom! Löp in i ytan bakom. Starta löpningen i tid. </a:t>
            </a:r>
          </a:p>
          <a:p>
            <a:pPr marL="285750" indent="-285750">
              <a:buFontTx/>
              <a:buChar char="-"/>
            </a:pPr>
            <a:r>
              <a:rPr lang="sv-SE" dirty="0"/>
              <a:t>Hitta även in till IMF-FW framför deras backlinje. FW felvänd hitta rättvänd IMF -</a:t>
            </a:r>
            <a:r>
              <a:rPr lang="sv-SE" dirty="0">
                <a:sym typeface="Wingdings" panose="05000000000000000000" pitchFamily="2" charset="2"/>
              </a:rPr>
              <a:t>pas</a:t>
            </a:r>
            <a:r>
              <a:rPr lang="sv-SE" dirty="0"/>
              <a:t>s till FW i djupet.</a:t>
            </a:r>
          </a:p>
          <a:p>
            <a:pPr marL="285750" indent="-285750">
              <a:buFontTx/>
              <a:buChar char="-"/>
            </a:pPr>
            <a:r>
              <a:rPr lang="sv-SE" dirty="0"/>
              <a:t>Slå längre bollar direkt bakom deras backlinje.</a:t>
            </a:r>
          </a:p>
          <a:p>
            <a:endParaRPr lang="sv-SE" dirty="0"/>
          </a:p>
        </p:txBody>
      </p:sp>
      <p:sp>
        <p:nvSpPr>
          <p:cNvPr id="18" name="Ellips 4"/>
          <p:cNvSpPr/>
          <p:nvPr/>
        </p:nvSpPr>
        <p:spPr>
          <a:xfrm>
            <a:off x="8898281" y="6126077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MV</a:t>
            </a:r>
          </a:p>
        </p:txBody>
      </p:sp>
      <p:sp>
        <p:nvSpPr>
          <p:cNvPr id="22" name="Ellips 4"/>
          <p:cNvSpPr/>
          <p:nvPr/>
        </p:nvSpPr>
        <p:spPr>
          <a:xfrm>
            <a:off x="6883440" y="4469110"/>
            <a:ext cx="540913" cy="523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YB</a:t>
            </a:r>
          </a:p>
        </p:txBody>
      </p:sp>
      <p:sp>
        <p:nvSpPr>
          <p:cNvPr id="26" name="Ellips 4"/>
          <p:cNvSpPr/>
          <p:nvPr/>
        </p:nvSpPr>
        <p:spPr>
          <a:xfrm>
            <a:off x="11597107" y="4363892"/>
            <a:ext cx="467127" cy="45674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YB</a:t>
            </a:r>
          </a:p>
        </p:txBody>
      </p:sp>
      <p:sp>
        <p:nvSpPr>
          <p:cNvPr id="27" name="Ellips 4"/>
          <p:cNvSpPr/>
          <p:nvPr/>
        </p:nvSpPr>
        <p:spPr>
          <a:xfrm>
            <a:off x="10306428" y="5043232"/>
            <a:ext cx="540913" cy="5151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MB</a:t>
            </a:r>
          </a:p>
        </p:txBody>
      </p:sp>
      <p:sp>
        <p:nvSpPr>
          <p:cNvPr id="28" name="Ellips 4"/>
          <p:cNvSpPr/>
          <p:nvPr/>
        </p:nvSpPr>
        <p:spPr>
          <a:xfrm>
            <a:off x="8181643" y="4985449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MB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3407" y="3901763"/>
            <a:ext cx="249958" cy="244801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10245387" y="2673104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1064367" y="2749196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9305640" y="2645011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9289010" y="3944862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7604779" y="4044852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10486921" y="4848234"/>
            <a:ext cx="241534" cy="23845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10852474" y="4044852"/>
            <a:ext cx="241534" cy="2034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10098832" y="4653236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8883109" y="4781459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047" y="3189811"/>
            <a:ext cx="5790995" cy="485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9" name="Oval 28"/>
          <p:cNvSpPr/>
          <p:nvPr/>
        </p:nvSpPr>
        <p:spPr>
          <a:xfrm>
            <a:off x="8362374" y="2649582"/>
            <a:ext cx="241534" cy="2384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Ellips 4"/>
          <p:cNvSpPr/>
          <p:nvPr/>
        </p:nvSpPr>
        <p:spPr>
          <a:xfrm>
            <a:off x="6620048" y="3194227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err="1">
                <a:solidFill>
                  <a:schemeClr val="tx1"/>
                </a:solidFill>
              </a:rPr>
              <a:t>Vwb</a:t>
            </a:r>
            <a:endParaRPr lang="sv-SE" sz="1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212632">
            <a:off x="7021003" y="2329376"/>
            <a:ext cx="409019" cy="918617"/>
          </a:xfrm>
          <a:prstGeom prst="rect">
            <a:avLst/>
          </a:prstGeom>
        </p:spPr>
      </p:pic>
      <p:sp>
        <p:nvSpPr>
          <p:cNvPr id="20" name="Ellips 4"/>
          <p:cNvSpPr/>
          <p:nvPr/>
        </p:nvSpPr>
        <p:spPr>
          <a:xfrm>
            <a:off x="9367550" y="2805508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FW</a:t>
            </a:r>
          </a:p>
        </p:txBody>
      </p:sp>
      <p:sp>
        <p:nvSpPr>
          <p:cNvPr id="23" name="Ellips 4"/>
          <p:cNvSpPr/>
          <p:nvPr/>
        </p:nvSpPr>
        <p:spPr>
          <a:xfrm>
            <a:off x="10010627" y="3150166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FW</a:t>
            </a:r>
          </a:p>
        </p:txBody>
      </p:sp>
      <p:sp>
        <p:nvSpPr>
          <p:cNvPr id="25" name="Ellips 4"/>
          <p:cNvSpPr/>
          <p:nvPr/>
        </p:nvSpPr>
        <p:spPr>
          <a:xfrm>
            <a:off x="11289757" y="2616672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FW</a:t>
            </a:r>
          </a:p>
        </p:txBody>
      </p:sp>
      <p:sp>
        <p:nvSpPr>
          <p:cNvPr id="24" name="Ellips 4"/>
          <p:cNvSpPr/>
          <p:nvPr/>
        </p:nvSpPr>
        <p:spPr>
          <a:xfrm>
            <a:off x="10457596" y="3597409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IMF</a:t>
            </a:r>
          </a:p>
        </p:txBody>
      </p:sp>
      <p:sp>
        <p:nvSpPr>
          <p:cNvPr id="21" name="Ellips 4"/>
          <p:cNvSpPr/>
          <p:nvPr/>
        </p:nvSpPr>
        <p:spPr>
          <a:xfrm>
            <a:off x="9572101" y="4316223"/>
            <a:ext cx="540913" cy="51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IMF</a:t>
            </a:r>
          </a:p>
        </p:txBody>
      </p:sp>
    </p:spTree>
    <p:extLst>
      <p:ext uri="{BB962C8B-B14F-4D97-AF65-F5344CB8AC3E}">
        <p14:creationId xmlns:p14="http://schemas.microsoft.com/office/powerpoint/2010/main" val="403891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3862589" cy="1325563"/>
          </a:xfrm>
        </p:spPr>
        <p:txBody>
          <a:bodyPr/>
          <a:lstStyle/>
          <a:p>
            <a:r>
              <a:rPr lang="sv-SE" dirty="0"/>
              <a:t>Def omställning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707" y="-320"/>
            <a:ext cx="6100294" cy="6858320"/>
          </a:xfrm>
        </p:spPr>
      </p:pic>
      <p:sp>
        <p:nvSpPr>
          <p:cNvPr id="5" name="Multiplicera 4"/>
          <p:cNvSpPr/>
          <p:nvPr/>
        </p:nvSpPr>
        <p:spPr>
          <a:xfrm>
            <a:off x="8055736" y="2106609"/>
            <a:ext cx="695459" cy="631065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6205471" y="2737674"/>
            <a:ext cx="695459" cy="631065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Multiplicera 6"/>
          <p:cNvSpPr/>
          <p:nvPr/>
        </p:nvSpPr>
        <p:spPr>
          <a:xfrm>
            <a:off x="7708006" y="4556975"/>
            <a:ext cx="695459" cy="631065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10104550" y="4655712"/>
            <a:ext cx="695459" cy="631065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11350581" y="3917324"/>
            <a:ext cx="695459" cy="631065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8819881" y="3859369"/>
            <a:ext cx="695459" cy="631065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7906557" y="3590007"/>
            <a:ext cx="695459" cy="631065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6220497" y="3848636"/>
            <a:ext cx="695459" cy="631065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11367753" y="2797775"/>
            <a:ext cx="695459" cy="631065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9400505" y="2133439"/>
            <a:ext cx="695459" cy="631065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8819881" y="5634667"/>
            <a:ext cx="695459" cy="631065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5"/>
          <p:cNvSpPr txBox="1"/>
          <p:nvPr/>
        </p:nvSpPr>
        <p:spPr>
          <a:xfrm>
            <a:off x="386366" y="1784636"/>
            <a:ext cx="392591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/>
              <a:t>Direkt </a:t>
            </a:r>
            <a:r>
              <a:rPr lang="sv-SE" u="sng" dirty="0" err="1"/>
              <a:t>återerövning</a:t>
            </a:r>
            <a:r>
              <a:rPr lang="sv-SE" u="sng" dirty="0"/>
              <a:t>.</a:t>
            </a:r>
          </a:p>
          <a:p>
            <a:r>
              <a:rPr lang="sv-SE" dirty="0"/>
              <a:t>Tydliga signaler från samtliga. Närmare motståndarna. Avståndsmarkering!</a:t>
            </a:r>
          </a:p>
          <a:p>
            <a:r>
              <a:rPr lang="sv-SE" dirty="0"/>
              <a:t>5 sekunder….</a:t>
            </a:r>
          </a:p>
          <a:p>
            <a:endParaRPr lang="sv-SE" dirty="0"/>
          </a:p>
          <a:p>
            <a:r>
              <a:rPr lang="sv-SE" sz="2000" dirty="0" err="1"/>
              <a:t>Aggresiva</a:t>
            </a:r>
            <a:r>
              <a:rPr lang="sv-SE" sz="2000" dirty="0"/>
              <a:t>!!</a:t>
            </a:r>
          </a:p>
          <a:p>
            <a:r>
              <a:rPr lang="sv-SE" dirty="0"/>
              <a:t>Vinn närkamper. 50/50 dueller.</a:t>
            </a:r>
          </a:p>
          <a:p>
            <a:endParaRPr lang="sv-SE" dirty="0"/>
          </a:p>
          <a:p>
            <a:r>
              <a:rPr lang="sv-SE" u="sng" dirty="0"/>
              <a:t>Indirekt återerövring.</a:t>
            </a:r>
          </a:p>
          <a:p>
            <a:pPr marL="342900" indent="-342900">
              <a:buAutoNum type="arabicPeriod"/>
            </a:pPr>
            <a:r>
              <a:rPr lang="sv-SE" dirty="0"/>
              <a:t>Press( närmsta gubbe) Stoppa kontring.</a:t>
            </a:r>
          </a:p>
          <a:p>
            <a:pPr marL="342900" indent="-342900">
              <a:buAutoNum type="arabicPeriod"/>
            </a:pPr>
            <a:r>
              <a:rPr lang="sv-SE" dirty="0"/>
              <a:t>Täckning (</a:t>
            </a:r>
            <a:r>
              <a:rPr lang="sv-SE" dirty="0" err="1"/>
              <a:t>hemlöp</a:t>
            </a:r>
            <a:r>
              <a:rPr lang="sv-SE" dirty="0"/>
              <a:t> centralt, sen utåt)</a:t>
            </a:r>
          </a:p>
          <a:p>
            <a:pPr marL="342900" indent="-342900">
              <a:buAutoNum type="arabicPeriod"/>
            </a:pPr>
            <a:r>
              <a:rPr lang="sv-SE" dirty="0"/>
              <a:t>Samlat försvar.</a:t>
            </a:r>
          </a:p>
        </p:txBody>
      </p:sp>
    </p:spTree>
    <p:extLst>
      <p:ext uri="{BB962C8B-B14F-4D97-AF65-F5344CB8AC3E}">
        <p14:creationId xmlns:p14="http://schemas.microsoft.com/office/powerpoint/2010/main" val="93874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33045" cy="1325563"/>
          </a:xfrm>
        </p:spPr>
        <p:txBody>
          <a:bodyPr/>
          <a:lstStyle/>
          <a:p>
            <a:r>
              <a:rPr lang="sv-SE" dirty="0"/>
              <a:t>Hörna </a:t>
            </a:r>
            <a:r>
              <a:rPr lang="sv-SE" dirty="0" err="1"/>
              <a:t>def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945037"/>
            <a:ext cx="3974024" cy="4231926"/>
          </a:xfrm>
        </p:spPr>
        <p:txBody>
          <a:bodyPr/>
          <a:lstStyle/>
          <a:p>
            <a:r>
              <a:rPr lang="sv-SE" dirty="0"/>
              <a:t>7 Zon</a:t>
            </a:r>
          </a:p>
          <a:p>
            <a:pPr marL="0" indent="0">
              <a:buNone/>
            </a:pPr>
            <a:r>
              <a:rPr lang="sv-SE" dirty="0"/>
              <a:t>TJ och WJ ut på kort hörna. </a:t>
            </a:r>
          </a:p>
          <a:p>
            <a:r>
              <a:rPr lang="sv-SE" dirty="0"/>
              <a:t>2 markering</a:t>
            </a:r>
          </a:p>
          <a:p>
            <a:r>
              <a:rPr lang="sv-SE" dirty="0"/>
              <a:t>1 på omställning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333" y="-21029"/>
            <a:ext cx="6048778" cy="6858320"/>
          </a:xfrm>
          <a:prstGeom prst="rect">
            <a:avLst/>
          </a:prstGeom>
        </p:spPr>
      </p:pic>
      <p:sp>
        <p:nvSpPr>
          <p:cNvPr id="6" name="Ellips 13"/>
          <p:cNvSpPr/>
          <p:nvPr/>
        </p:nvSpPr>
        <p:spPr>
          <a:xfrm>
            <a:off x="8315629" y="5738500"/>
            <a:ext cx="503697" cy="4665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TJ</a:t>
            </a:r>
          </a:p>
        </p:txBody>
      </p:sp>
      <p:sp>
        <p:nvSpPr>
          <p:cNvPr id="8" name="Ellips 13"/>
          <p:cNvSpPr/>
          <p:nvPr/>
        </p:nvSpPr>
        <p:spPr>
          <a:xfrm>
            <a:off x="9201973" y="6280693"/>
            <a:ext cx="478081" cy="3517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IO</a:t>
            </a:r>
          </a:p>
        </p:txBody>
      </p:sp>
      <p:sp>
        <p:nvSpPr>
          <p:cNvPr id="10" name="Ellips 13"/>
          <p:cNvSpPr/>
          <p:nvPr/>
        </p:nvSpPr>
        <p:spPr>
          <a:xfrm>
            <a:off x="9308700" y="5713943"/>
            <a:ext cx="471408" cy="4446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MC</a:t>
            </a:r>
          </a:p>
        </p:txBody>
      </p:sp>
      <p:sp>
        <p:nvSpPr>
          <p:cNvPr id="12" name="Ellips 13"/>
          <p:cNvSpPr/>
          <p:nvPr/>
        </p:nvSpPr>
        <p:spPr>
          <a:xfrm>
            <a:off x="7777408" y="6158551"/>
            <a:ext cx="496497" cy="3756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</a:rPr>
              <a:t>WJ</a:t>
            </a:r>
          </a:p>
        </p:txBody>
      </p:sp>
      <p:sp>
        <p:nvSpPr>
          <p:cNvPr id="13" name="Ellips 13"/>
          <p:cNvSpPr/>
          <p:nvPr/>
        </p:nvSpPr>
        <p:spPr>
          <a:xfrm>
            <a:off x="8819326" y="5733159"/>
            <a:ext cx="471408" cy="4446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AF</a:t>
            </a:r>
          </a:p>
        </p:txBody>
      </p:sp>
      <p:sp>
        <p:nvSpPr>
          <p:cNvPr id="14" name="Ellips 13"/>
          <p:cNvSpPr/>
          <p:nvPr/>
        </p:nvSpPr>
        <p:spPr>
          <a:xfrm>
            <a:off x="8863101" y="6315374"/>
            <a:ext cx="336161" cy="3815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TA</a:t>
            </a:r>
          </a:p>
        </p:txBody>
      </p:sp>
      <p:sp>
        <p:nvSpPr>
          <p:cNvPr id="16" name="Multiplicera 11"/>
          <p:cNvSpPr/>
          <p:nvPr/>
        </p:nvSpPr>
        <p:spPr>
          <a:xfrm>
            <a:off x="5846425" y="6071202"/>
            <a:ext cx="695459" cy="631065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TextBox 16"/>
          <p:cNvSpPr txBox="1"/>
          <p:nvPr/>
        </p:nvSpPr>
        <p:spPr>
          <a:xfrm>
            <a:off x="10391050" y="4563764"/>
            <a:ext cx="1050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Markerar</a:t>
            </a:r>
            <a:endParaRPr lang="en-GB" dirty="0"/>
          </a:p>
        </p:txBody>
      </p:sp>
      <p:sp>
        <p:nvSpPr>
          <p:cNvPr id="18" name="Ellips 13"/>
          <p:cNvSpPr/>
          <p:nvPr/>
        </p:nvSpPr>
        <p:spPr>
          <a:xfrm>
            <a:off x="8480792" y="6205009"/>
            <a:ext cx="397388" cy="3930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EP</a:t>
            </a:r>
          </a:p>
        </p:txBody>
      </p:sp>
      <p:sp>
        <p:nvSpPr>
          <p:cNvPr id="19" name="Ellips 13"/>
          <p:cNvSpPr/>
          <p:nvPr/>
        </p:nvSpPr>
        <p:spPr>
          <a:xfrm>
            <a:off x="8746753" y="5052606"/>
            <a:ext cx="503283" cy="4017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solidFill>
                  <a:schemeClr val="tx1"/>
                </a:solidFill>
              </a:rPr>
              <a:t>AB</a:t>
            </a:r>
          </a:p>
        </p:txBody>
      </p:sp>
      <p:sp>
        <p:nvSpPr>
          <p:cNvPr id="20" name="Ellips 13"/>
          <p:cNvSpPr/>
          <p:nvPr/>
        </p:nvSpPr>
        <p:spPr>
          <a:xfrm>
            <a:off x="11094335" y="3429159"/>
            <a:ext cx="581849" cy="4927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err="1">
                <a:solidFill>
                  <a:schemeClr val="tx1"/>
                </a:solidFill>
              </a:rPr>
              <a:t>Elop</a:t>
            </a:r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21" name="Ellips 13"/>
          <p:cNvSpPr/>
          <p:nvPr/>
        </p:nvSpPr>
        <p:spPr>
          <a:xfrm>
            <a:off x="10263598" y="4878976"/>
            <a:ext cx="499310" cy="46599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EA</a:t>
            </a:r>
          </a:p>
        </p:txBody>
      </p:sp>
      <p:sp>
        <p:nvSpPr>
          <p:cNvPr id="22" name="Ellips 13"/>
          <p:cNvSpPr/>
          <p:nvPr/>
        </p:nvSpPr>
        <p:spPr>
          <a:xfrm>
            <a:off x="10595026" y="5157099"/>
            <a:ext cx="499310" cy="46599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EB</a:t>
            </a:r>
          </a:p>
        </p:txBody>
      </p:sp>
    </p:spTree>
    <p:extLst>
      <p:ext uri="{BB962C8B-B14F-4D97-AF65-F5344CB8AC3E}">
        <p14:creationId xmlns:p14="http://schemas.microsoft.com/office/powerpoint/2010/main" val="428938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Microsoft Office PowerPoint</Application>
  <PresentationFormat>Widescreen</PresentationFormat>
  <Paragraphs>266</Paragraphs>
  <Slides>15</Slides>
  <Notes>2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1_Office-tema</vt:lpstr>
      <vt:lpstr> SIF F15 vs Eriksbergs FF Seriematch Söndagen 3/9 2023 kl 18:00</vt:lpstr>
      <vt:lpstr>Dagens Trupp.</vt:lpstr>
      <vt:lpstr>PowerPoint Presentation</vt:lpstr>
      <vt:lpstr>PowerPoint Presentation</vt:lpstr>
      <vt:lpstr>Off omställning</vt:lpstr>
      <vt:lpstr>Uppställning off Lite yta bakom backlinje.</vt:lpstr>
      <vt:lpstr>Uppställning off Stor yta bakom backlinje.</vt:lpstr>
      <vt:lpstr>Def omställning</vt:lpstr>
      <vt:lpstr>Hörna def</vt:lpstr>
      <vt:lpstr>Hörna def</vt:lpstr>
      <vt:lpstr>Hörna off</vt:lpstr>
      <vt:lpstr>Hörna off från vänster 1 hand upp.</vt:lpstr>
      <vt:lpstr>Hörna  1 hand=lång 2 händer=kort/pass</vt:lpstr>
      <vt:lpstr>Hörna off Höger 1 hand upp</vt:lpstr>
      <vt:lpstr>Kapten och  Fasta sit off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matchplan</dc:title>
  <dc:creator>Izidor Bobek</dc:creator>
  <cp:lastModifiedBy>Bobek, Izidor</cp:lastModifiedBy>
  <cp:revision>605</cp:revision>
  <cp:lastPrinted>2023-06-02T11:21:30Z</cp:lastPrinted>
  <dcterms:created xsi:type="dcterms:W3CDTF">2017-03-29T18:41:52Z</dcterms:created>
  <dcterms:modified xsi:type="dcterms:W3CDTF">2023-09-03T11:53:11Z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3b59421-b46c-4d6b-ac8a-b52156de0ebc_Enabled">
    <vt:lpwstr>true</vt:lpwstr>
  </property>
  <property fmtid="{D5CDD505-2E9C-101B-9397-08002B2CF9AE}" pid="3" name="MSIP_Label_53b59421-b46c-4d6b-ac8a-b52156de0ebc_SetDate">
    <vt:lpwstr>2023-09-03T11:53:10Z</vt:lpwstr>
  </property>
  <property fmtid="{D5CDD505-2E9C-101B-9397-08002B2CF9AE}" pid="4" name="MSIP_Label_53b59421-b46c-4d6b-ac8a-b52156de0ebc_Method">
    <vt:lpwstr>Privileged</vt:lpwstr>
  </property>
  <property fmtid="{D5CDD505-2E9C-101B-9397-08002B2CF9AE}" pid="5" name="MSIP_Label_53b59421-b46c-4d6b-ac8a-b52156de0ebc_Name">
    <vt:lpwstr>53b59421-b46c-4d6b-ac8a-b52156de0ebc</vt:lpwstr>
  </property>
  <property fmtid="{D5CDD505-2E9C-101B-9397-08002B2CF9AE}" pid="6" name="MSIP_Label_53b59421-b46c-4d6b-ac8a-b52156de0ebc_SiteId">
    <vt:lpwstr>ce5330fc-da76-4db0-8b83-9dfdd963f09a</vt:lpwstr>
  </property>
  <property fmtid="{D5CDD505-2E9C-101B-9397-08002B2CF9AE}" pid="7" name="MSIP_Label_53b59421-b46c-4d6b-ac8a-b52156de0ebc_ActionId">
    <vt:lpwstr>34ddddca-0e48-4272-8e4f-2b3098b2a748</vt:lpwstr>
  </property>
  <property fmtid="{D5CDD505-2E9C-101B-9397-08002B2CF9AE}" pid="8" name="MSIP_Label_53b59421-b46c-4d6b-ac8a-b52156de0ebc_ContentBits">
    <vt:lpwstr>2</vt:lpwstr>
  </property>
</Properties>
</file>