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5" r:id="rId5"/>
    <p:sldId id="258" r:id="rId6"/>
    <p:sldId id="260" r:id="rId7"/>
    <p:sldId id="261" r:id="rId8"/>
    <p:sldId id="262" r:id="rId9"/>
    <p:sldId id="263" r:id="rId10"/>
    <p:sldId id="269" r:id="rId11"/>
    <p:sldId id="270" r:id="rId12"/>
    <p:sldId id="268" r:id="rId13"/>
    <p:sldId id="26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46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8AF838E-BD84-4E7F-A71F-243F7FB3A5CD}" type="datetimeFigureOut">
              <a:rPr lang="en-US" smtClean="0"/>
              <a:t>3/14/2017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953B0C-C08F-4574-BAB3-E68D5616B9FF}" type="slidenum">
              <a:rPr lang="en-US" smtClean="0"/>
              <a:t>‹#›</a:t>
            </a:fld>
            <a:endParaRPr lang="en-US"/>
          </a:p>
        </p:txBody>
      </p:sp>
    </p:spTree>
    <p:extLst>
      <p:ext uri="{BB962C8B-B14F-4D97-AF65-F5344CB8AC3E}">
        <p14:creationId xmlns:p14="http://schemas.microsoft.com/office/powerpoint/2010/main" val="636789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AF838E-BD84-4E7F-A71F-243F7FB3A5CD}" type="datetimeFigureOut">
              <a:rPr lang="en-US" smtClean="0"/>
              <a:t>3/14/2017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953B0C-C08F-4574-BAB3-E68D5616B9FF}" type="slidenum">
              <a:rPr lang="en-US" smtClean="0"/>
              <a:t>‹#›</a:t>
            </a:fld>
            <a:endParaRPr lang="en-US"/>
          </a:p>
        </p:txBody>
      </p:sp>
    </p:spTree>
    <p:extLst>
      <p:ext uri="{BB962C8B-B14F-4D97-AF65-F5344CB8AC3E}">
        <p14:creationId xmlns:p14="http://schemas.microsoft.com/office/powerpoint/2010/main" val="2468881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AF838E-BD84-4E7F-A71F-243F7FB3A5CD}" type="datetimeFigureOut">
              <a:rPr lang="en-US" smtClean="0"/>
              <a:t>3/14/2017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953B0C-C08F-4574-BAB3-E68D5616B9FF}" type="slidenum">
              <a:rPr lang="en-US" smtClean="0"/>
              <a:t>‹#›</a:t>
            </a:fld>
            <a:endParaRPr lang="en-US"/>
          </a:p>
        </p:txBody>
      </p:sp>
    </p:spTree>
    <p:extLst>
      <p:ext uri="{BB962C8B-B14F-4D97-AF65-F5344CB8AC3E}">
        <p14:creationId xmlns:p14="http://schemas.microsoft.com/office/powerpoint/2010/main" val="463297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AF838E-BD84-4E7F-A71F-243F7FB3A5CD}" type="datetimeFigureOut">
              <a:rPr lang="en-US" smtClean="0"/>
              <a:t>3/14/2017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953B0C-C08F-4574-BAB3-E68D5616B9FF}" type="slidenum">
              <a:rPr lang="en-US" smtClean="0"/>
              <a:t>‹#›</a:t>
            </a:fld>
            <a:endParaRPr lang="en-US"/>
          </a:p>
        </p:txBody>
      </p:sp>
    </p:spTree>
    <p:extLst>
      <p:ext uri="{BB962C8B-B14F-4D97-AF65-F5344CB8AC3E}">
        <p14:creationId xmlns:p14="http://schemas.microsoft.com/office/powerpoint/2010/main" val="1119753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AF838E-BD84-4E7F-A71F-243F7FB3A5CD}" type="datetimeFigureOut">
              <a:rPr lang="en-US" smtClean="0"/>
              <a:t>3/14/2017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953B0C-C08F-4574-BAB3-E68D5616B9FF}" type="slidenum">
              <a:rPr lang="en-US" smtClean="0"/>
              <a:t>‹#›</a:t>
            </a:fld>
            <a:endParaRPr lang="en-US"/>
          </a:p>
        </p:txBody>
      </p:sp>
    </p:spTree>
    <p:extLst>
      <p:ext uri="{BB962C8B-B14F-4D97-AF65-F5344CB8AC3E}">
        <p14:creationId xmlns:p14="http://schemas.microsoft.com/office/powerpoint/2010/main" val="932633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8AF838E-BD84-4E7F-A71F-243F7FB3A5CD}" type="datetimeFigureOut">
              <a:rPr lang="en-US" smtClean="0"/>
              <a:t>3/14/2017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953B0C-C08F-4574-BAB3-E68D5616B9FF}" type="slidenum">
              <a:rPr lang="en-US" smtClean="0"/>
              <a:t>‹#›</a:t>
            </a:fld>
            <a:endParaRPr lang="en-US"/>
          </a:p>
        </p:txBody>
      </p:sp>
    </p:spTree>
    <p:extLst>
      <p:ext uri="{BB962C8B-B14F-4D97-AF65-F5344CB8AC3E}">
        <p14:creationId xmlns:p14="http://schemas.microsoft.com/office/powerpoint/2010/main" val="3842100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8AF838E-BD84-4E7F-A71F-243F7FB3A5CD}" type="datetimeFigureOut">
              <a:rPr lang="en-US" smtClean="0"/>
              <a:t>3/14/2017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953B0C-C08F-4574-BAB3-E68D5616B9FF}" type="slidenum">
              <a:rPr lang="en-US" smtClean="0"/>
              <a:t>‹#›</a:t>
            </a:fld>
            <a:endParaRPr lang="en-US"/>
          </a:p>
        </p:txBody>
      </p:sp>
    </p:spTree>
    <p:extLst>
      <p:ext uri="{BB962C8B-B14F-4D97-AF65-F5344CB8AC3E}">
        <p14:creationId xmlns:p14="http://schemas.microsoft.com/office/powerpoint/2010/main" val="3394106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AF838E-BD84-4E7F-A71F-243F7FB3A5CD}" type="datetimeFigureOut">
              <a:rPr lang="en-US" smtClean="0"/>
              <a:t>3/14/2017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953B0C-C08F-4574-BAB3-E68D5616B9FF}" type="slidenum">
              <a:rPr lang="en-US" smtClean="0"/>
              <a:t>‹#›</a:t>
            </a:fld>
            <a:endParaRPr lang="en-US"/>
          </a:p>
        </p:txBody>
      </p:sp>
    </p:spTree>
    <p:extLst>
      <p:ext uri="{BB962C8B-B14F-4D97-AF65-F5344CB8AC3E}">
        <p14:creationId xmlns:p14="http://schemas.microsoft.com/office/powerpoint/2010/main" val="4005637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AF838E-BD84-4E7F-A71F-243F7FB3A5CD}" type="datetimeFigureOut">
              <a:rPr lang="en-US" smtClean="0"/>
              <a:t>3/14/2017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953B0C-C08F-4574-BAB3-E68D5616B9FF}" type="slidenum">
              <a:rPr lang="en-US" smtClean="0"/>
              <a:t>‹#›</a:t>
            </a:fld>
            <a:endParaRPr lang="en-US"/>
          </a:p>
        </p:txBody>
      </p:sp>
    </p:spTree>
    <p:extLst>
      <p:ext uri="{BB962C8B-B14F-4D97-AF65-F5344CB8AC3E}">
        <p14:creationId xmlns:p14="http://schemas.microsoft.com/office/powerpoint/2010/main" val="3510781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AF838E-BD84-4E7F-A71F-243F7FB3A5CD}" type="datetimeFigureOut">
              <a:rPr lang="en-US" smtClean="0"/>
              <a:t>3/14/2017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953B0C-C08F-4574-BAB3-E68D5616B9FF}" type="slidenum">
              <a:rPr lang="en-US" smtClean="0"/>
              <a:t>‹#›</a:t>
            </a:fld>
            <a:endParaRPr lang="en-US"/>
          </a:p>
        </p:txBody>
      </p:sp>
    </p:spTree>
    <p:extLst>
      <p:ext uri="{BB962C8B-B14F-4D97-AF65-F5344CB8AC3E}">
        <p14:creationId xmlns:p14="http://schemas.microsoft.com/office/powerpoint/2010/main" val="3353641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AF838E-BD84-4E7F-A71F-243F7FB3A5CD}" type="datetimeFigureOut">
              <a:rPr lang="en-US" smtClean="0"/>
              <a:t>3/14/2017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953B0C-C08F-4574-BAB3-E68D5616B9FF}" type="slidenum">
              <a:rPr lang="en-US" smtClean="0"/>
              <a:t>‹#›</a:t>
            </a:fld>
            <a:endParaRPr lang="en-US"/>
          </a:p>
        </p:txBody>
      </p:sp>
    </p:spTree>
    <p:extLst>
      <p:ext uri="{BB962C8B-B14F-4D97-AF65-F5344CB8AC3E}">
        <p14:creationId xmlns:p14="http://schemas.microsoft.com/office/powerpoint/2010/main" val="2210438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AF838E-BD84-4E7F-A71F-243F7FB3A5CD}" type="datetimeFigureOut">
              <a:rPr lang="en-US" smtClean="0"/>
              <a:t>3/14/2017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953B0C-C08F-4574-BAB3-E68D5616B9FF}" type="slidenum">
              <a:rPr lang="en-US" smtClean="0"/>
              <a:t>‹#›</a:t>
            </a:fld>
            <a:endParaRPr lang="en-US"/>
          </a:p>
        </p:txBody>
      </p:sp>
    </p:spTree>
    <p:extLst>
      <p:ext uri="{BB962C8B-B14F-4D97-AF65-F5344CB8AC3E}">
        <p14:creationId xmlns:p14="http://schemas.microsoft.com/office/powerpoint/2010/main" val="3823670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42845" y="198407"/>
            <a:ext cx="9144000" cy="1931329"/>
          </a:xfrm>
        </p:spPr>
        <p:txBody>
          <a:bodyPr/>
          <a:lstStyle/>
          <a:p>
            <a:r>
              <a:rPr lang="sv-SE" b="1" dirty="0" smtClean="0">
                <a:solidFill>
                  <a:srgbClr val="FF0000"/>
                </a:solidFill>
                <a:latin typeface="Bernard MT Condensed" panose="02050806060905020404" pitchFamily="18" charset="0"/>
              </a:rPr>
              <a:t>VÅRA GOA</a:t>
            </a:r>
            <a:r>
              <a:rPr lang="sv-SE" b="1" dirty="0">
                <a:solidFill>
                  <a:srgbClr val="FF0000"/>
                </a:solidFill>
                <a:latin typeface="Bernard MT Condensed" panose="02050806060905020404" pitchFamily="18" charset="0"/>
              </a:rPr>
              <a:t> </a:t>
            </a:r>
            <a:r>
              <a:rPr lang="sv-SE" b="1" dirty="0" smtClean="0">
                <a:solidFill>
                  <a:srgbClr val="FF0000"/>
                </a:solidFill>
                <a:latin typeface="Bernard MT Condensed" panose="02050806060905020404" pitchFamily="18" charset="0"/>
              </a:rPr>
              <a:t>F08</a:t>
            </a:r>
            <a:endParaRPr lang="en-US" b="1" dirty="0">
              <a:solidFill>
                <a:srgbClr val="FF0000"/>
              </a:solidFill>
              <a:latin typeface="Bernard MT Condensed" panose="02050806060905020404" pitchFamily="18" charset="0"/>
            </a:endParaRPr>
          </a:p>
        </p:txBody>
      </p:sp>
    </p:spTree>
    <p:extLst>
      <p:ext uri="{BB962C8B-B14F-4D97-AF65-F5344CB8AC3E}">
        <p14:creationId xmlns:p14="http://schemas.microsoft.com/office/powerpoint/2010/main" val="265705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74103" y="1239029"/>
            <a:ext cx="3245926" cy="2711869"/>
          </a:xfrm>
        </p:spPr>
        <p:txBody>
          <a:bodyPr>
            <a:noAutofit/>
          </a:bodyPr>
          <a:lstStyle/>
          <a:p>
            <a:pPr marL="0" indent="0">
              <a:buNone/>
            </a:pPr>
            <a:r>
              <a:rPr lang="sv-SE" sz="4000" b="1" dirty="0" smtClean="0">
                <a:solidFill>
                  <a:srgbClr val="FF0000"/>
                </a:solidFill>
              </a:rPr>
              <a:t>Respekt</a:t>
            </a:r>
            <a:br>
              <a:rPr lang="sv-SE" sz="4000" b="1" dirty="0" smtClean="0">
                <a:solidFill>
                  <a:srgbClr val="FF0000"/>
                </a:solidFill>
              </a:rPr>
            </a:br>
            <a:r>
              <a:rPr lang="sv-SE" sz="4000" b="1" dirty="0" smtClean="0">
                <a:solidFill>
                  <a:srgbClr val="FF0000"/>
                </a:solidFill>
              </a:rPr>
              <a:t>Umgås</a:t>
            </a:r>
            <a:br>
              <a:rPr lang="sv-SE" sz="4000" b="1" dirty="0" smtClean="0">
                <a:solidFill>
                  <a:srgbClr val="FF0000"/>
                </a:solidFill>
              </a:rPr>
            </a:br>
            <a:r>
              <a:rPr lang="sv-SE" sz="4000" b="1" dirty="0" smtClean="0">
                <a:solidFill>
                  <a:srgbClr val="FF0000"/>
                </a:solidFill>
              </a:rPr>
              <a:t>Laganda</a:t>
            </a:r>
            <a:br>
              <a:rPr lang="sv-SE" sz="4000" b="1" dirty="0" smtClean="0">
                <a:solidFill>
                  <a:srgbClr val="FF0000"/>
                </a:solidFill>
              </a:rPr>
            </a:br>
            <a:r>
              <a:rPr lang="sv-SE" sz="4000" b="1" dirty="0" smtClean="0">
                <a:solidFill>
                  <a:srgbClr val="FF0000"/>
                </a:solidFill>
              </a:rPr>
              <a:t>Empati</a:t>
            </a:r>
            <a:br>
              <a:rPr lang="sv-SE" sz="4000" b="1" dirty="0" smtClean="0">
                <a:solidFill>
                  <a:srgbClr val="FF0000"/>
                </a:solidFill>
              </a:rPr>
            </a:br>
            <a:r>
              <a:rPr lang="sv-SE" sz="4000" b="1" dirty="0" smtClean="0">
                <a:solidFill>
                  <a:srgbClr val="FF0000"/>
                </a:solidFill>
              </a:rPr>
              <a:t>Samarbete</a:t>
            </a:r>
            <a:endParaRPr lang="sv-SE" sz="4000" b="1" dirty="0" smtClean="0"/>
          </a:p>
          <a:p>
            <a:pPr marL="0" indent="0">
              <a:buNone/>
            </a:pPr>
            <a:endParaRPr lang="sv-SE" sz="4000" b="1" dirty="0"/>
          </a:p>
        </p:txBody>
      </p:sp>
      <p:sp>
        <p:nvSpPr>
          <p:cNvPr id="4" name="Title 1"/>
          <p:cNvSpPr>
            <a:spLocks noGrp="1"/>
          </p:cNvSpPr>
          <p:nvPr>
            <p:ph type="title"/>
          </p:nvPr>
        </p:nvSpPr>
        <p:spPr>
          <a:xfrm>
            <a:off x="838200" y="71827"/>
            <a:ext cx="10515600" cy="1325563"/>
          </a:xfrm>
        </p:spPr>
        <p:txBody>
          <a:bodyPr>
            <a:normAutofit/>
          </a:bodyPr>
          <a:lstStyle/>
          <a:p>
            <a:pPr algn="ctr"/>
            <a:r>
              <a:rPr lang="sv-SE" sz="6600" dirty="0" smtClean="0">
                <a:solidFill>
                  <a:srgbClr val="FF0000"/>
                </a:solidFill>
                <a:latin typeface="Bernard MT Condensed" panose="02050806060905020404" pitchFamily="18" charset="0"/>
              </a:rPr>
              <a:t>SIF RULES</a:t>
            </a:r>
            <a:endParaRPr lang="en-US" sz="6600" dirty="0">
              <a:solidFill>
                <a:srgbClr val="FF0000"/>
              </a:solidFill>
              <a:latin typeface="Bernard MT Condensed" panose="020508060609050204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0368" y="1138687"/>
            <a:ext cx="2443432" cy="4442604"/>
          </a:xfrm>
          <a:prstGeom prst="rect">
            <a:avLst/>
          </a:prstGeom>
          <a:ln>
            <a:noFill/>
          </a:ln>
          <a:effectLst>
            <a:softEdge rad="112500"/>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8020" y="4045787"/>
            <a:ext cx="4784786" cy="2691442"/>
          </a:xfrm>
          <a:prstGeom prst="rect">
            <a:avLst/>
          </a:prstGeom>
          <a:ln>
            <a:noFill/>
          </a:ln>
          <a:effectLst>
            <a:softEdge rad="112500"/>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2186" y="1239029"/>
            <a:ext cx="4662098" cy="2622430"/>
          </a:xfrm>
          <a:prstGeom prst="rect">
            <a:avLst/>
          </a:prstGeom>
          <a:ln>
            <a:noFill/>
          </a:ln>
          <a:effectLst>
            <a:softEdge rad="112500"/>
          </a:effectLst>
        </p:spPr>
      </p:pic>
    </p:spTree>
    <p:extLst>
      <p:ext uri="{BB962C8B-B14F-4D97-AF65-F5344CB8AC3E}">
        <p14:creationId xmlns:p14="http://schemas.microsoft.com/office/powerpoint/2010/main" val="2248996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342" y="488530"/>
            <a:ext cx="5407323" cy="5472322"/>
          </a:xfrm>
        </p:spPr>
        <p:txBody>
          <a:bodyPr>
            <a:noAutofit/>
          </a:bodyPr>
          <a:lstStyle/>
          <a:p>
            <a:pPr marL="0" indent="0">
              <a:buNone/>
            </a:pPr>
            <a:r>
              <a:rPr lang="sv-SE" sz="2000" b="1" dirty="0" smtClean="0">
                <a:solidFill>
                  <a:srgbClr val="FF0000"/>
                </a:solidFill>
              </a:rPr>
              <a:t>Respekt</a:t>
            </a:r>
            <a:r>
              <a:rPr lang="sv-SE" sz="1400" dirty="0" smtClean="0">
                <a:solidFill>
                  <a:srgbClr val="FF0000"/>
                </a:solidFill>
              </a:rPr>
              <a:t/>
            </a:r>
            <a:br>
              <a:rPr lang="sv-SE" sz="1400" dirty="0" smtClean="0">
                <a:solidFill>
                  <a:srgbClr val="FF0000"/>
                </a:solidFill>
              </a:rPr>
            </a:br>
            <a:r>
              <a:rPr lang="sv-SE" sz="1400" dirty="0"/>
              <a:t>• att du ska dribbla snyggt med språket och använda ett trevligt språk utan svordomar</a:t>
            </a:r>
            <a:br>
              <a:rPr lang="sv-SE" sz="1400" dirty="0"/>
            </a:br>
            <a:r>
              <a:rPr lang="sv-SE" sz="1400" dirty="0"/>
              <a:t>• att du ska lyssna på allas åsikter </a:t>
            </a:r>
            <a:br>
              <a:rPr lang="sv-SE" sz="1400" dirty="0"/>
            </a:br>
            <a:r>
              <a:rPr lang="sv-SE" sz="1400" dirty="0"/>
              <a:t>• att du ska behandla andra som du själv vill bli behandlad oavsett om det är lagkamrater, ledare, motståndare, domare, både på och utanför planen</a:t>
            </a:r>
            <a:br>
              <a:rPr lang="sv-SE" sz="1400" dirty="0"/>
            </a:br>
            <a:r>
              <a:rPr lang="sv-SE" sz="1400" dirty="0"/>
              <a:t>• att du ska tacka motståndarna efter varje match även om du har förlorat</a:t>
            </a:r>
            <a:br>
              <a:rPr lang="sv-SE" sz="1400" dirty="0"/>
            </a:br>
            <a:r>
              <a:rPr lang="sv-SE" sz="1400" dirty="0"/>
              <a:t>• att du ska följa klubbens policy och regler och hålla dig till </a:t>
            </a:r>
            <a:r>
              <a:rPr lang="sv-SE" sz="1400" dirty="0" err="1"/>
              <a:t>fairplay</a:t>
            </a:r>
            <a:r>
              <a:rPr lang="sv-SE" sz="1400" dirty="0"/>
              <a:t/>
            </a:r>
            <a:br>
              <a:rPr lang="sv-SE" sz="1400" dirty="0"/>
            </a:br>
            <a:r>
              <a:rPr lang="sv-SE" sz="1400" dirty="0"/>
              <a:t>• att följa domarens </a:t>
            </a:r>
            <a:r>
              <a:rPr lang="sv-SE" sz="1400" dirty="0" smtClean="0"/>
              <a:t>beslut</a:t>
            </a:r>
          </a:p>
          <a:p>
            <a:pPr marL="0" indent="0">
              <a:buNone/>
            </a:pPr>
            <a:endParaRPr lang="sv-SE" sz="1400" dirty="0" smtClean="0"/>
          </a:p>
          <a:p>
            <a:pPr marL="0" indent="0">
              <a:buNone/>
            </a:pPr>
            <a:r>
              <a:rPr lang="sv-SE" sz="2000" b="1" dirty="0" smtClean="0">
                <a:solidFill>
                  <a:srgbClr val="FF0000"/>
                </a:solidFill>
              </a:rPr>
              <a:t>Umgås</a:t>
            </a:r>
            <a:endParaRPr lang="sv-SE" sz="2000" b="1" dirty="0">
              <a:solidFill>
                <a:srgbClr val="FF0000"/>
              </a:solidFill>
            </a:endParaRPr>
          </a:p>
          <a:p>
            <a:pPr marL="0" indent="0">
              <a:buNone/>
            </a:pPr>
            <a:r>
              <a:rPr lang="sv-SE" sz="1400" dirty="0"/>
              <a:t>• att du/vi ska försöka ordna fler gemensamma klubbaktiviteter för att skapa bättre klubbkänsla</a:t>
            </a:r>
            <a:br>
              <a:rPr lang="sv-SE" sz="1400" dirty="0"/>
            </a:br>
            <a:r>
              <a:rPr lang="sv-SE" sz="1400" dirty="0"/>
              <a:t>• att laget ordnar fler roliga saker tillsammans som inte behöver vara fotboll, det skapar glada vibbar</a:t>
            </a:r>
            <a:br>
              <a:rPr lang="sv-SE" sz="1400" dirty="0"/>
            </a:br>
            <a:r>
              <a:rPr lang="sv-SE" sz="1400" dirty="0"/>
              <a:t>• att äldre spelare är faddrar till de yngre lagen</a:t>
            </a:r>
            <a:endParaRPr lang="sv-SE" sz="1400" dirty="0" smtClean="0"/>
          </a:p>
          <a:p>
            <a:pPr marL="0" indent="0">
              <a:buNone/>
            </a:pPr>
            <a:endParaRPr lang="sv-SE" sz="1400" dirty="0" smtClean="0"/>
          </a:p>
          <a:p>
            <a:pPr marL="0" indent="0">
              <a:buNone/>
            </a:pPr>
            <a:r>
              <a:rPr lang="sv-SE" sz="2000" b="1" dirty="0">
                <a:solidFill>
                  <a:srgbClr val="FF0000"/>
                </a:solidFill>
              </a:rPr>
              <a:t>Laganda</a:t>
            </a:r>
          </a:p>
          <a:p>
            <a:pPr marL="0" indent="0">
              <a:buNone/>
            </a:pPr>
            <a:r>
              <a:rPr lang="sv-SE" sz="1400" dirty="0"/>
              <a:t>• att det spelar ingen roll om du skulle tycka att någon är bättre än dig för du betyder lika mycket och har lika stor del i laget</a:t>
            </a:r>
            <a:br>
              <a:rPr lang="sv-SE" sz="1400" dirty="0"/>
            </a:br>
            <a:r>
              <a:rPr lang="sv-SE" sz="1400" dirty="0"/>
              <a:t>• att laget samlas efter match/träning och pratar, gärna kombinerat med en dricka eller frukt</a:t>
            </a:r>
            <a:br>
              <a:rPr lang="sv-SE" sz="1400" dirty="0"/>
            </a:br>
            <a:r>
              <a:rPr lang="sv-SE" sz="1400" dirty="0"/>
              <a:t>• att vara med på träning/match även om du inte spelar</a:t>
            </a:r>
            <a:br>
              <a:rPr lang="sv-SE" sz="1400" dirty="0"/>
            </a:br>
            <a:r>
              <a:rPr lang="sv-SE" sz="1400" dirty="0"/>
              <a:t>• att stötta varandra både i medgång och motgång</a:t>
            </a:r>
            <a:br>
              <a:rPr lang="sv-SE" sz="1400" dirty="0"/>
            </a:br>
            <a:r>
              <a:rPr lang="sv-SE" sz="1400" dirty="0"/>
              <a:t>• att se till så alla i laget får vara med</a:t>
            </a:r>
          </a:p>
        </p:txBody>
      </p:sp>
      <p:sp>
        <p:nvSpPr>
          <p:cNvPr id="4" name="Title 1"/>
          <p:cNvSpPr>
            <a:spLocks noGrp="1"/>
          </p:cNvSpPr>
          <p:nvPr>
            <p:ph type="title"/>
          </p:nvPr>
        </p:nvSpPr>
        <p:spPr>
          <a:xfrm rot="851965">
            <a:off x="5788325" y="4986068"/>
            <a:ext cx="5581289" cy="1535231"/>
          </a:xfrm>
        </p:spPr>
        <p:txBody>
          <a:bodyPr>
            <a:normAutofit/>
          </a:bodyPr>
          <a:lstStyle/>
          <a:p>
            <a:pPr algn="ctr"/>
            <a:r>
              <a:rPr lang="sv-SE" sz="6600" dirty="0" smtClean="0">
                <a:solidFill>
                  <a:srgbClr val="FF0000"/>
                </a:solidFill>
                <a:latin typeface="Bernard MT Condensed" panose="02050806060905020404" pitchFamily="18" charset="0"/>
              </a:rPr>
              <a:t>SIF RULES</a:t>
            </a:r>
            <a:endParaRPr lang="en-US" sz="6600" dirty="0">
              <a:solidFill>
                <a:srgbClr val="FF0000"/>
              </a:solidFill>
              <a:latin typeface="Bernard MT Condensed" panose="02050806060905020404" pitchFamily="18" charset="0"/>
            </a:endParaRPr>
          </a:p>
        </p:txBody>
      </p:sp>
      <p:sp>
        <p:nvSpPr>
          <p:cNvPr id="5" name="Content Placeholder 2"/>
          <p:cNvSpPr txBox="1">
            <a:spLocks/>
          </p:cNvSpPr>
          <p:nvPr/>
        </p:nvSpPr>
        <p:spPr>
          <a:xfrm>
            <a:off x="6317413" y="488530"/>
            <a:ext cx="5052201" cy="44975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sz="2000" b="1" dirty="0">
                <a:solidFill>
                  <a:srgbClr val="FF0000"/>
                </a:solidFill>
              </a:rPr>
              <a:t>Empati</a:t>
            </a:r>
          </a:p>
          <a:p>
            <a:pPr marL="0" indent="0">
              <a:buNone/>
            </a:pPr>
            <a:r>
              <a:rPr lang="sv-SE" sz="1400" dirty="0"/>
              <a:t>• att berömma när någon gjort något bra</a:t>
            </a:r>
            <a:br>
              <a:rPr lang="sv-SE" sz="1400" dirty="0"/>
            </a:br>
            <a:r>
              <a:rPr lang="sv-SE" sz="1400" dirty="0"/>
              <a:t>• att ge positiva </a:t>
            </a:r>
            <a:r>
              <a:rPr lang="sv-SE" sz="1400" dirty="0" err="1"/>
              <a:t>pushningar</a:t>
            </a:r>
            <a:r>
              <a:rPr lang="sv-SE" sz="1400" dirty="0"/>
              <a:t> även när det inte gått bra</a:t>
            </a:r>
            <a:br>
              <a:rPr lang="sv-SE" sz="1400" dirty="0"/>
            </a:br>
            <a:r>
              <a:rPr lang="sv-SE" sz="1400" dirty="0"/>
              <a:t>• att lyssna på varandra</a:t>
            </a:r>
            <a:br>
              <a:rPr lang="sv-SE" sz="1400" dirty="0"/>
            </a:br>
            <a:r>
              <a:rPr lang="sv-SE" sz="1400" dirty="0"/>
              <a:t>• att vara en bra kompis</a:t>
            </a:r>
            <a:br>
              <a:rPr lang="sv-SE" sz="1400" dirty="0"/>
            </a:br>
            <a:r>
              <a:rPr lang="sv-SE" sz="1400" dirty="0"/>
              <a:t>• att föräldrar stöttar genom att vara en positiv </a:t>
            </a:r>
            <a:r>
              <a:rPr lang="sv-SE" sz="1400" dirty="0" smtClean="0"/>
              <a:t>publik</a:t>
            </a:r>
          </a:p>
          <a:p>
            <a:pPr marL="0" indent="0">
              <a:buNone/>
            </a:pPr>
            <a:endParaRPr lang="sv-SE" sz="1400" dirty="0" smtClean="0"/>
          </a:p>
          <a:p>
            <a:pPr marL="0" indent="0">
              <a:buNone/>
            </a:pPr>
            <a:endParaRPr lang="sv-SE" sz="1400" dirty="0"/>
          </a:p>
          <a:p>
            <a:pPr marL="0" indent="0">
              <a:buNone/>
            </a:pPr>
            <a:endParaRPr lang="sv-SE" sz="1400" dirty="0"/>
          </a:p>
          <a:p>
            <a:pPr marL="0" indent="0">
              <a:buNone/>
            </a:pPr>
            <a:r>
              <a:rPr lang="sv-SE" sz="2000" b="1" dirty="0">
                <a:solidFill>
                  <a:srgbClr val="FF0000"/>
                </a:solidFill>
              </a:rPr>
              <a:t>Samarbete</a:t>
            </a:r>
          </a:p>
          <a:p>
            <a:pPr marL="0" indent="0">
              <a:buNone/>
            </a:pPr>
            <a:r>
              <a:rPr lang="sv-SE" sz="1400" dirty="0"/>
              <a:t>• att använda huvudet och tänka positivt</a:t>
            </a:r>
            <a:br>
              <a:rPr lang="sv-SE" sz="1400" dirty="0"/>
            </a:br>
            <a:r>
              <a:rPr lang="sv-SE" sz="1400" dirty="0"/>
              <a:t>• att utföra olika aktiviteter med flera olika och inte alltid med bästa kompisen</a:t>
            </a:r>
            <a:br>
              <a:rPr lang="sv-SE" sz="1400" dirty="0"/>
            </a:br>
            <a:r>
              <a:rPr lang="sv-SE" sz="1400" dirty="0"/>
              <a:t>• att hjälpas åt med städning av omklädningsrummen</a:t>
            </a:r>
            <a:br>
              <a:rPr lang="sv-SE" sz="1400" dirty="0"/>
            </a:br>
            <a:r>
              <a:rPr lang="sv-SE" sz="1400" dirty="0"/>
              <a:t>• att alla, ledare, föräldrar och spelare jobbar för att hålla ihop gruppen positivt</a:t>
            </a:r>
            <a:br>
              <a:rPr lang="sv-SE" sz="1400" dirty="0"/>
            </a:br>
            <a:r>
              <a:rPr lang="sv-SE" sz="1400" dirty="0"/>
              <a:t>• att alla känner sig delaktiga i beslut som rör laget/föreningen</a:t>
            </a:r>
          </a:p>
        </p:txBody>
      </p:sp>
    </p:spTree>
    <p:extLst>
      <p:ext uri="{BB962C8B-B14F-4D97-AF65-F5344CB8AC3E}">
        <p14:creationId xmlns:p14="http://schemas.microsoft.com/office/powerpoint/2010/main" val="2584053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00996"/>
            <a:ext cx="10515600" cy="5149969"/>
          </a:xfrm>
        </p:spPr>
        <p:txBody>
          <a:bodyPr>
            <a:normAutofit fontScale="62500" lnSpcReduction="20000"/>
          </a:bodyPr>
          <a:lstStyle/>
          <a:p>
            <a:endParaRPr lang="en-US" dirty="0"/>
          </a:p>
          <a:p>
            <a:pPr marL="0" indent="0">
              <a:buNone/>
            </a:pPr>
            <a:r>
              <a:rPr lang="en-US" dirty="0"/>
              <a:t> </a:t>
            </a:r>
            <a:r>
              <a:rPr lang="en-US" b="1" dirty="0" err="1"/>
              <a:t>Närhälsan</a:t>
            </a:r>
            <a:r>
              <a:rPr lang="en-US" b="1" dirty="0"/>
              <a:t> </a:t>
            </a:r>
            <a:r>
              <a:rPr lang="en-US" b="1" dirty="0" err="1"/>
              <a:t>Nösnäs</a:t>
            </a:r>
            <a:r>
              <a:rPr lang="en-US" b="1" dirty="0"/>
              <a:t> </a:t>
            </a:r>
            <a:r>
              <a:rPr lang="en-US" b="1" dirty="0" err="1"/>
              <a:t>Rehabmottagning</a:t>
            </a:r>
            <a:r>
              <a:rPr lang="en-US" b="1" dirty="0"/>
              <a:t> </a:t>
            </a:r>
            <a:endParaRPr lang="en-US" dirty="0"/>
          </a:p>
          <a:p>
            <a:pPr marL="0" indent="0">
              <a:buNone/>
            </a:pPr>
            <a:r>
              <a:rPr lang="sv-SE" dirty="0"/>
              <a:t>Till oss söker du om du har en motions- eller idrottsskada. Här arbetar sjukgymnaster med vidareutbildning inom Svensk </a:t>
            </a:r>
            <a:r>
              <a:rPr lang="sv-SE" dirty="0" err="1"/>
              <a:t>Idrottsmedicinsk</a:t>
            </a:r>
            <a:r>
              <a:rPr lang="sv-SE" dirty="0"/>
              <a:t> förening. </a:t>
            </a:r>
          </a:p>
          <a:p>
            <a:pPr marL="0" indent="0">
              <a:buNone/>
            </a:pPr>
            <a:r>
              <a:rPr lang="sv-SE" dirty="0"/>
              <a:t>Det behövs </a:t>
            </a:r>
            <a:r>
              <a:rPr lang="sv-SE" b="1" dirty="0"/>
              <a:t>ingen remiss </a:t>
            </a:r>
            <a:r>
              <a:rPr lang="sv-SE" dirty="0"/>
              <a:t>för att komma till oss. </a:t>
            </a:r>
            <a:endParaRPr lang="sv-SE" dirty="0" smtClean="0"/>
          </a:p>
          <a:p>
            <a:pPr marL="0" indent="0">
              <a:buNone/>
            </a:pPr>
            <a:endParaRPr lang="sv-SE" dirty="0"/>
          </a:p>
          <a:p>
            <a:pPr marL="0" indent="0">
              <a:buNone/>
            </a:pPr>
            <a:r>
              <a:rPr lang="sv-SE" b="1" dirty="0">
                <a:solidFill>
                  <a:srgbClr val="0000FF"/>
                </a:solidFill>
              </a:rPr>
              <a:t>För tidsbokning ring 0700-90 18 54. </a:t>
            </a:r>
            <a:endParaRPr lang="sv-SE" b="1" dirty="0" smtClean="0">
              <a:solidFill>
                <a:srgbClr val="0000FF"/>
              </a:solidFill>
            </a:endParaRPr>
          </a:p>
          <a:p>
            <a:pPr marL="0" indent="0">
              <a:buNone/>
            </a:pPr>
            <a:endParaRPr lang="sv-SE" dirty="0"/>
          </a:p>
          <a:p>
            <a:pPr marL="0" indent="0">
              <a:buNone/>
            </a:pPr>
            <a:r>
              <a:rPr lang="sv-SE" dirty="0"/>
              <a:t>Besöket kostar 80 kr. Frikort gäller. Barn under 20 år kostnadsfritt </a:t>
            </a:r>
            <a:endParaRPr lang="sv-SE" dirty="0" smtClean="0"/>
          </a:p>
          <a:p>
            <a:pPr marL="0" indent="0">
              <a:buNone/>
            </a:pPr>
            <a:endParaRPr lang="sv-SE" dirty="0"/>
          </a:p>
          <a:p>
            <a:pPr marL="0" indent="0">
              <a:buNone/>
            </a:pPr>
            <a:r>
              <a:rPr lang="sv-SE" dirty="0"/>
              <a:t>Vi finns i </a:t>
            </a:r>
            <a:r>
              <a:rPr lang="sv-SE" dirty="0" err="1"/>
              <a:t>Sundahallen</a:t>
            </a:r>
            <a:r>
              <a:rPr lang="sv-SE" dirty="0"/>
              <a:t>, Stenungsund. </a:t>
            </a:r>
          </a:p>
          <a:p>
            <a:pPr marL="0" indent="0">
              <a:buNone/>
            </a:pPr>
            <a:r>
              <a:rPr lang="en-US" b="1" dirty="0" err="1"/>
              <a:t>Öppettider</a:t>
            </a:r>
            <a:r>
              <a:rPr lang="en-US" b="1" dirty="0"/>
              <a:t>: </a:t>
            </a:r>
          </a:p>
          <a:p>
            <a:pPr marL="0" indent="0">
              <a:buNone/>
            </a:pPr>
            <a:r>
              <a:rPr lang="en-US" dirty="0" err="1"/>
              <a:t>Måndag</a:t>
            </a:r>
            <a:r>
              <a:rPr lang="en-US" dirty="0"/>
              <a:t> 07:30-17:30 </a:t>
            </a:r>
          </a:p>
          <a:p>
            <a:pPr marL="0" indent="0">
              <a:buNone/>
            </a:pPr>
            <a:r>
              <a:rPr lang="en-US" dirty="0" err="1"/>
              <a:t>Tisdag</a:t>
            </a:r>
            <a:r>
              <a:rPr lang="en-US" dirty="0"/>
              <a:t> 10:30-16:00 </a:t>
            </a:r>
          </a:p>
          <a:p>
            <a:pPr marL="0" indent="0">
              <a:buNone/>
            </a:pPr>
            <a:r>
              <a:rPr lang="en-US" dirty="0" err="1"/>
              <a:t>Onsdag</a:t>
            </a:r>
            <a:r>
              <a:rPr lang="en-US" dirty="0"/>
              <a:t> 13:30-17:30 </a:t>
            </a:r>
          </a:p>
          <a:p>
            <a:pPr marL="0" indent="0">
              <a:buNone/>
            </a:pPr>
            <a:r>
              <a:rPr lang="en-US" dirty="0" err="1"/>
              <a:t>Fredag</a:t>
            </a:r>
            <a:r>
              <a:rPr lang="en-US" dirty="0"/>
              <a:t> 07:30-15:00 </a:t>
            </a:r>
          </a:p>
        </p:txBody>
      </p:sp>
      <p:sp>
        <p:nvSpPr>
          <p:cNvPr id="4" name="Title 1"/>
          <p:cNvSpPr>
            <a:spLocks noGrp="1"/>
          </p:cNvSpPr>
          <p:nvPr>
            <p:ph type="title"/>
          </p:nvPr>
        </p:nvSpPr>
        <p:spPr>
          <a:xfrm>
            <a:off x="838200" y="80453"/>
            <a:ext cx="10515600" cy="1325563"/>
          </a:xfrm>
        </p:spPr>
        <p:txBody>
          <a:bodyPr>
            <a:normAutofit/>
          </a:bodyPr>
          <a:lstStyle/>
          <a:p>
            <a:pPr algn="ctr"/>
            <a:r>
              <a:rPr lang="sv-SE" sz="6600" dirty="0" smtClean="0">
                <a:solidFill>
                  <a:srgbClr val="FF0000"/>
                </a:solidFill>
                <a:latin typeface="Bernard MT Condensed" panose="02050806060905020404" pitchFamily="18" charset="0"/>
              </a:rPr>
              <a:t>NÖSNÄS REHAB</a:t>
            </a:r>
            <a:endParaRPr lang="en-US" sz="6600" dirty="0">
              <a:solidFill>
                <a:srgbClr val="FF0000"/>
              </a:solidFill>
              <a:latin typeface="Bernard MT Condensed" panose="02050806060905020404" pitchFamily="18" charset="0"/>
            </a:endParaRPr>
          </a:p>
        </p:txBody>
      </p:sp>
    </p:spTree>
    <p:extLst>
      <p:ext uri="{BB962C8B-B14F-4D97-AF65-F5344CB8AC3E}">
        <p14:creationId xmlns:p14="http://schemas.microsoft.com/office/powerpoint/2010/main" val="1349143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87270"/>
            <a:ext cx="10515600" cy="5187650"/>
          </a:xfrm>
        </p:spPr>
        <p:txBody>
          <a:bodyPr>
            <a:normAutofit fontScale="77500" lnSpcReduction="20000"/>
          </a:bodyPr>
          <a:lstStyle/>
          <a:p>
            <a:pPr marL="0" indent="0">
              <a:buNone/>
            </a:pPr>
            <a:r>
              <a:rPr lang="sv-SE" b="1" dirty="0" err="1" smtClean="0">
                <a:solidFill>
                  <a:srgbClr val="FF0000"/>
                </a:solidFill>
              </a:rPr>
              <a:t>Tvättschema</a:t>
            </a:r>
            <a:r>
              <a:rPr lang="sv-SE" dirty="0" smtClean="0"/>
              <a:t> </a:t>
            </a:r>
            <a:br>
              <a:rPr lang="sv-SE" dirty="0" smtClean="0"/>
            </a:br>
            <a:r>
              <a:rPr lang="sv-SE" dirty="0" smtClean="0"/>
              <a:t>Varje </a:t>
            </a:r>
            <a:r>
              <a:rPr lang="sv-SE" dirty="0" smtClean="0"/>
              <a:t>tjej ska ha tvättat </a:t>
            </a:r>
            <a:r>
              <a:rPr lang="sv-SE" u="sng" dirty="0" smtClean="0"/>
              <a:t>minst 1 </a:t>
            </a:r>
            <a:r>
              <a:rPr lang="sv-SE" u="sng" dirty="0" err="1" smtClean="0"/>
              <a:t>gg</a:t>
            </a:r>
            <a:r>
              <a:rPr lang="sv-SE" u="sng" dirty="0" smtClean="0"/>
              <a:t> </a:t>
            </a:r>
            <a:r>
              <a:rPr lang="sv-SE" dirty="0" smtClean="0"/>
              <a:t>under året</a:t>
            </a:r>
          </a:p>
          <a:p>
            <a:pPr marL="0" indent="0">
              <a:buNone/>
            </a:pPr>
            <a:endParaRPr lang="sv-SE" dirty="0"/>
          </a:p>
          <a:p>
            <a:pPr marL="0" indent="0">
              <a:buNone/>
            </a:pPr>
            <a:r>
              <a:rPr lang="sv-SE" b="1" dirty="0" smtClean="0">
                <a:solidFill>
                  <a:srgbClr val="FF0000"/>
                </a:solidFill>
              </a:rPr>
              <a:t>Efter träning och match</a:t>
            </a:r>
            <a:r>
              <a:rPr lang="sv-SE" dirty="0" smtClean="0"/>
              <a:t/>
            </a:r>
            <a:br>
              <a:rPr lang="sv-SE" dirty="0" smtClean="0"/>
            </a:br>
            <a:r>
              <a:rPr lang="sv-SE" dirty="0" smtClean="0"/>
              <a:t>Vi vill att tjejerna duschar efteråt. Och detta för lagsammanshållningen. Tror det eller ej, men det är i </a:t>
            </a:r>
            <a:r>
              <a:rPr lang="sv-SE" dirty="0" err="1" smtClean="0"/>
              <a:t>omkl.rummet</a:t>
            </a:r>
            <a:r>
              <a:rPr lang="sv-SE" dirty="0" smtClean="0"/>
              <a:t> laget bildas. Och där vill vi gärna ha hjälp av mammor som emellanåt går in i </a:t>
            </a:r>
            <a:r>
              <a:rPr lang="sv-SE" dirty="0" err="1" smtClean="0"/>
              <a:t>omkl.rummet</a:t>
            </a:r>
            <a:r>
              <a:rPr lang="sv-SE" dirty="0" smtClean="0"/>
              <a:t>. Detta bara för att se så inget händer. </a:t>
            </a:r>
            <a:r>
              <a:rPr lang="sv-SE" dirty="0"/>
              <a:t/>
            </a:r>
            <a:br>
              <a:rPr lang="sv-SE" dirty="0"/>
            </a:br>
            <a:endParaRPr lang="sv-SE" dirty="0"/>
          </a:p>
          <a:p>
            <a:pPr marL="0" indent="0">
              <a:buNone/>
            </a:pPr>
            <a:r>
              <a:rPr lang="sv-SE" b="1" dirty="0" smtClean="0">
                <a:solidFill>
                  <a:srgbClr val="FF0000"/>
                </a:solidFill>
              </a:rPr>
              <a:t>Kiosken</a:t>
            </a:r>
            <a:r>
              <a:rPr lang="sv-SE" dirty="0" smtClean="0"/>
              <a:t/>
            </a:r>
            <a:br>
              <a:rPr lang="sv-SE" dirty="0" smtClean="0"/>
            </a:br>
            <a:r>
              <a:rPr lang="sv-SE" b="1" dirty="0" smtClean="0">
                <a:solidFill>
                  <a:srgbClr val="0000FF"/>
                </a:solidFill>
              </a:rPr>
              <a:t>Vecka 22 &amp; vecka 37</a:t>
            </a:r>
          </a:p>
          <a:p>
            <a:pPr marL="0" indent="0">
              <a:buNone/>
            </a:pPr>
            <a:r>
              <a:rPr lang="sv-SE" b="1" dirty="0" smtClean="0">
                <a:solidFill>
                  <a:srgbClr val="0000FF"/>
                </a:solidFill>
              </a:rPr>
              <a:t>Mån-fre </a:t>
            </a:r>
            <a:r>
              <a:rPr lang="sv-SE" b="1" dirty="0" err="1" smtClean="0">
                <a:solidFill>
                  <a:srgbClr val="0000FF"/>
                </a:solidFill>
              </a:rPr>
              <a:t>kl</a:t>
            </a:r>
            <a:r>
              <a:rPr lang="sv-SE" b="1" dirty="0" smtClean="0">
                <a:solidFill>
                  <a:srgbClr val="0000FF"/>
                </a:solidFill>
              </a:rPr>
              <a:t> 17.00-21.00 och </a:t>
            </a:r>
            <a:r>
              <a:rPr lang="sv-SE" b="1" dirty="0" err="1" smtClean="0">
                <a:solidFill>
                  <a:srgbClr val="0000FF"/>
                </a:solidFill>
              </a:rPr>
              <a:t>Lör</a:t>
            </a:r>
            <a:r>
              <a:rPr lang="sv-SE" b="1" dirty="0" smtClean="0">
                <a:solidFill>
                  <a:srgbClr val="0000FF"/>
                </a:solidFill>
              </a:rPr>
              <a:t>-Sön 09.00-17.00 </a:t>
            </a:r>
            <a:r>
              <a:rPr lang="sv-SE" dirty="0" smtClean="0"/>
              <a:t>(på helgerna delar man upp det i 3 timmars pass)</a:t>
            </a:r>
          </a:p>
          <a:p>
            <a:pPr marL="0" indent="0">
              <a:buNone/>
            </a:pPr>
            <a:r>
              <a:rPr lang="sv-SE" dirty="0" smtClean="0"/>
              <a:t>I år kommer vi bemanna alla dagar i veckan igen. Förra året gick SIF back 100.000 kr p å att kiosken bara var öppen på matchdagar</a:t>
            </a:r>
            <a:r>
              <a:rPr lang="sv-SE" dirty="0"/>
              <a:t>. Föräldrarepresentanter ha hand om detta. </a:t>
            </a:r>
            <a:r>
              <a:rPr lang="sv-SE" dirty="0" smtClean="0"/>
              <a:t/>
            </a:r>
            <a:br>
              <a:rPr lang="sv-SE" dirty="0" smtClean="0"/>
            </a:br>
            <a:r>
              <a:rPr lang="sv-SE" dirty="0" smtClean="0"/>
              <a:t>Och </a:t>
            </a:r>
            <a:r>
              <a:rPr lang="sv-SE" dirty="0"/>
              <a:t>kommer </a:t>
            </a:r>
            <a:r>
              <a:rPr lang="sv-SE" dirty="0" smtClean="0"/>
              <a:t>höra av sig när de lagt schemat. </a:t>
            </a:r>
            <a:br>
              <a:rPr lang="sv-SE" dirty="0" smtClean="0"/>
            </a:br>
            <a:endParaRPr lang="sv-SE" dirty="0"/>
          </a:p>
          <a:p>
            <a:pPr marL="0" indent="0">
              <a:buNone/>
            </a:pPr>
            <a:r>
              <a:rPr lang="sv-SE" b="1" dirty="0" smtClean="0">
                <a:solidFill>
                  <a:srgbClr val="FF0000"/>
                </a:solidFill>
              </a:rPr>
              <a:t>Öppenhet</a:t>
            </a:r>
            <a:r>
              <a:rPr lang="sv-SE" dirty="0" smtClean="0"/>
              <a:t/>
            </a:r>
            <a:br>
              <a:rPr lang="sv-SE" dirty="0" smtClean="0"/>
            </a:br>
            <a:r>
              <a:rPr lang="sv-SE" dirty="0" smtClean="0"/>
              <a:t>Är det nått som ni inte är nöjda med så säg till med en gång. Ta tag i nån av oss ledare.</a:t>
            </a:r>
            <a:endParaRPr lang="en-US" dirty="0"/>
          </a:p>
        </p:txBody>
      </p:sp>
      <p:sp>
        <p:nvSpPr>
          <p:cNvPr id="4" name="Title 1"/>
          <p:cNvSpPr>
            <a:spLocks noGrp="1"/>
          </p:cNvSpPr>
          <p:nvPr>
            <p:ph type="title"/>
          </p:nvPr>
        </p:nvSpPr>
        <p:spPr>
          <a:xfrm>
            <a:off x="838200" y="0"/>
            <a:ext cx="10515600" cy="1325563"/>
          </a:xfrm>
        </p:spPr>
        <p:txBody>
          <a:bodyPr>
            <a:normAutofit/>
          </a:bodyPr>
          <a:lstStyle/>
          <a:p>
            <a:pPr algn="ctr"/>
            <a:r>
              <a:rPr lang="sv-SE" sz="6600" dirty="0" smtClean="0">
                <a:solidFill>
                  <a:srgbClr val="FF0000"/>
                </a:solidFill>
                <a:latin typeface="Bernard MT Condensed" panose="02050806060905020404" pitchFamily="18" charset="0"/>
              </a:rPr>
              <a:t>ÖVRIGT</a:t>
            </a:r>
            <a:endParaRPr lang="en-US" sz="6600" dirty="0">
              <a:solidFill>
                <a:srgbClr val="FF0000"/>
              </a:solidFill>
              <a:latin typeface="Bernard MT Condensed" panose="02050806060905020404" pitchFamily="18" charset="0"/>
            </a:endParaRPr>
          </a:p>
        </p:txBody>
      </p:sp>
    </p:spTree>
    <p:extLst>
      <p:ext uri="{BB962C8B-B14F-4D97-AF65-F5344CB8AC3E}">
        <p14:creationId xmlns:p14="http://schemas.microsoft.com/office/powerpoint/2010/main" val="2474132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sv-SE" sz="6600" dirty="0" smtClean="0">
                <a:solidFill>
                  <a:srgbClr val="FF0000"/>
                </a:solidFill>
                <a:latin typeface="Bernard MT Condensed" panose="02050806060905020404" pitchFamily="18" charset="0"/>
              </a:rPr>
              <a:t>AGENDA</a:t>
            </a:r>
            <a:endParaRPr lang="en-US" sz="6600" dirty="0">
              <a:solidFill>
                <a:srgbClr val="FF0000"/>
              </a:solidFill>
              <a:latin typeface="Bernard MT Condensed" panose="02050806060905020404" pitchFamily="18" charset="0"/>
            </a:endParaRPr>
          </a:p>
        </p:txBody>
      </p:sp>
      <p:sp>
        <p:nvSpPr>
          <p:cNvPr id="3" name="Content Placeholder 2"/>
          <p:cNvSpPr>
            <a:spLocks noGrp="1"/>
          </p:cNvSpPr>
          <p:nvPr>
            <p:ph idx="1"/>
          </p:nvPr>
        </p:nvSpPr>
        <p:spPr/>
        <p:txBody>
          <a:bodyPr>
            <a:normAutofit fontScale="92500" lnSpcReduction="10000"/>
          </a:bodyPr>
          <a:lstStyle/>
          <a:p>
            <a:pPr marL="0" indent="0" algn="ctr">
              <a:buNone/>
            </a:pPr>
            <a:r>
              <a:rPr lang="sv-SE" dirty="0" smtClean="0"/>
              <a:t>Ledarstaben 2017</a:t>
            </a:r>
            <a:br>
              <a:rPr lang="sv-SE" dirty="0" smtClean="0"/>
            </a:br>
            <a:r>
              <a:rPr lang="sv-SE" dirty="0" smtClean="0"/>
              <a:t>Föräldrarepresentanter 2017</a:t>
            </a:r>
          </a:p>
          <a:p>
            <a:pPr marL="0" indent="0" algn="ctr">
              <a:buNone/>
            </a:pPr>
            <a:r>
              <a:rPr lang="sv-SE" dirty="0" smtClean="0"/>
              <a:t>Träningstider</a:t>
            </a:r>
          </a:p>
          <a:p>
            <a:pPr marL="0" indent="0" algn="ctr">
              <a:buNone/>
            </a:pPr>
            <a:r>
              <a:rPr lang="sv-SE" dirty="0" smtClean="0"/>
              <a:t>Serien</a:t>
            </a:r>
          </a:p>
          <a:p>
            <a:pPr marL="0" indent="0" algn="ctr">
              <a:buNone/>
            </a:pPr>
            <a:r>
              <a:rPr lang="sv-SE" dirty="0" smtClean="0"/>
              <a:t>Bolltjejer</a:t>
            </a:r>
          </a:p>
          <a:p>
            <a:pPr marL="0" indent="0" algn="ctr">
              <a:buNone/>
            </a:pPr>
            <a:r>
              <a:rPr lang="sv-SE" dirty="0" smtClean="0"/>
              <a:t>Facebook / Laget.se </a:t>
            </a:r>
            <a:r>
              <a:rPr lang="sv-SE" dirty="0" err="1" smtClean="0"/>
              <a:t>appen</a:t>
            </a:r>
            <a:endParaRPr lang="sv-SE" dirty="0" smtClean="0"/>
          </a:p>
          <a:p>
            <a:pPr marL="0" indent="0" algn="ctr">
              <a:buNone/>
            </a:pPr>
            <a:r>
              <a:rPr lang="sv-SE" dirty="0" smtClean="0"/>
              <a:t>Cuper</a:t>
            </a:r>
          </a:p>
          <a:p>
            <a:pPr marL="0" indent="0" algn="ctr">
              <a:buNone/>
            </a:pPr>
            <a:r>
              <a:rPr lang="sv-SE" dirty="0" smtClean="0"/>
              <a:t>SIF RULES</a:t>
            </a:r>
          </a:p>
          <a:p>
            <a:pPr marL="0" indent="0" algn="ctr">
              <a:buNone/>
            </a:pPr>
            <a:r>
              <a:rPr lang="sv-SE" dirty="0" smtClean="0"/>
              <a:t>Nösnäs Rehab</a:t>
            </a:r>
          </a:p>
          <a:p>
            <a:pPr marL="0" indent="0" algn="ctr">
              <a:buNone/>
            </a:pPr>
            <a:r>
              <a:rPr lang="sv-SE" dirty="0" smtClean="0"/>
              <a:t>Övriga frågor….</a:t>
            </a:r>
            <a:endParaRPr lang="en-US" dirty="0"/>
          </a:p>
        </p:txBody>
      </p:sp>
    </p:spTree>
    <p:extLst>
      <p:ext uri="{BB962C8B-B14F-4D97-AF65-F5344CB8AC3E}">
        <p14:creationId xmlns:p14="http://schemas.microsoft.com/office/powerpoint/2010/main" val="2307807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4570" y="64909"/>
            <a:ext cx="10515600" cy="969764"/>
          </a:xfrm>
        </p:spPr>
        <p:txBody>
          <a:bodyPr>
            <a:normAutofit fontScale="90000"/>
          </a:bodyPr>
          <a:lstStyle/>
          <a:p>
            <a:r>
              <a:rPr lang="sv-SE" sz="6600" dirty="0" smtClean="0">
                <a:solidFill>
                  <a:srgbClr val="FF0000"/>
                </a:solidFill>
                <a:latin typeface="Bernard MT Condensed" panose="02050806060905020404" pitchFamily="18" charset="0"/>
              </a:rPr>
              <a:t>LEDARSTABEN 2017</a:t>
            </a:r>
            <a:endParaRPr lang="en-US" sz="6600" dirty="0">
              <a:solidFill>
                <a:srgbClr val="FF0000"/>
              </a:solidFill>
              <a:latin typeface="Bernard MT Condensed" panose="02050806060905020404" pitchFamily="18"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623" y="3995672"/>
            <a:ext cx="1545343" cy="23098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TextBox 10"/>
          <p:cNvSpPr txBox="1"/>
          <p:nvPr/>
        </p:nvSpPr>
        <p:spPr>
          <a:xfrm>
            <a:off x="581634" y="3309853"/>
            <a:ext cx="1112808" cy="369332"/>
          </a:xfrm>
          <a:prstGeom prst="rect">
            <a:avLst/>
          </a:prstGeom>
          <a:noFill/>
        </p:spPr>
        <p:txBody>
          <a:bodyPr wrap="square" rtlCol="0">
            <a:spAutoFit/>
          </a:bodyPr>
          <a:lstStyle/>
          <a:p>
            <a:r>
              <a:rPr lang="sv-SE" dirty="0" smtClean="0"/>
              <a:t>Nicklas</a:t>
            </a:r>
            <a:endParaRPr lang="en-US" dirty="0"/>
          </a:p>
        </p:txBody>
      </p:sp>
      <p:sp>
        <p:nvSpPr>
          <p:cNvPr id="12" name="TextBox 11"/>
          <p:cNvSpPr txBox="1"/>
          <p:nvPr/>
        </p:nvSpPr>
        <p:spPr>
          <a:xfrm>
            <a:off x="2957209" y="3313172"/>
            <a:ext cx="1112808" cy="369332"/>
          </a:xfrm>
          <a:prstGeom prst="rect">
            <a:avLst/>
          </a:prstGeom>
          <a:noFill/>
        </p:spPr>
        <p:txBody>
          <a:bodyPr wrap="square" rtlCol="0">
            <a:spAutoFit/>
          </a:bodyPr>
          <a:lstStyle/>
          <a:p>
            <a:r>
              <a:rPr lang="sv-SE" dirty="0" smtClean="0"/>
              <a:t>Martina </a:t>
            </a:r>
            <a:endParaRPr lang="en-US" dirty="0"/>
          </a:p>
        </p:txBody>
      </p:sp>
      <p:sp>
        <p:nvSpPr>
          <p:cNvPr id="13" name="TextBox 12"/>
          <p:cNvSpPr txBox="1"/>
          <p:nvPr/>
        </p:nvSpPr>
        <p:spPr>
          <a:xfrm>
            <a:off x="5572718" y="3309853"/>
            <a:ext cx="1112808" cy="369332"/>
          </a:xfrm>
          <a:prstGeom prst="rect">
            <a:avLst/>
          </a:prstGeom>
          <a:noFill/>
        </p:spPr>
        <p:txBody>
          <a:bodyPr wrap="square" rtlCol="0">
            <a:spAutoFit/>
          </a:bodyPr>
          <a:lstStyle/>
          <a:p>
            <a:r>
              <a:rPr lang="sv-SE" dirty="0" smtClean="0"/>
              <a:t>Magnus </a:t>
            </a:r>
            <a:endParaRPr lang="en-US" dirty="0"/>
          </a:p>
        </p:txBody>
      </p:sp>
      <p:sp>
        <p:nvSpPr>
          <p:cNvPr id="14" name="TextBox 13"/>
          <p:cNvSpPr txBox="1"/>
          <p:nvPr/>
        </p:nvSpPr>
        <p:spPr>
          <a:xfrm>
            <a:off x="8188227" y="3309853"/>
            <a:ext cx="1112808" cy="369332"/>
          </a:xfrm>
          <a:prstGeom prst="rect">
            <a:avLst/>
          </a:prstGeom>
          <a:noFill/>
        </p:spPr>
        <p:txBody>
          <a:bodyPr wrap="square" rtlCol="0">
            <a:spAutoFit/>
          </a:bodyPr>
          <a:lstStyle/>
          <a:p>
            <a:r>
              <a:rPr lang="sv-SE" dirty="0" smtClean="0"/>
              <a:t>Ajdin </a:t>
            </a:r>
            <a:endParaRPr lang="en-US" dirty="0"/>
          </a:p>
        </p:txBody>
      </p:sp>
      <p:sp>
        <p:nvSpPr>
          <p:cNvPr id="15" name="TextBox 14"/>
          <p:cNvSpPr txBox="1"/>
          <p:nvPr/>
        </p:nvSpPr>
        <p:spPr>
          <a:xfrm>
            <a:off x="3017723" y="6413826"/>
            <a:ext cx="1112808" cy="369332"/>
          </a:xfrm>
          <a:prstGeom prst="rect">
            <a:avLst/>
          </a:prstGeom>
          <a:noFill/>
        </p:spPr>
        <p:txBody>
          <a:bodyPr wrap="square" rtlCol="0">
            <a:spAutoFit/>
          </a:bodyPr>
          <a:lstStyle/>
          <a:p>
            <a:r>
              <a:rPr lang="sv-SE" dirty="0" smtClean="0"/>
              <a:t>Vera</a:t>
            </a:r>
            <a:endParaRPr lang="en-US" dirty="0"/>
          </a:p>
        </p:txBody>
      </p:sp>
      <p:sp>
        <p:nvSpPr>
          <p:cNvPr id="16" name="TextBox 15"/>
          <p:cNvSpPr txBox="1"/>
          <p:nvPr/>
        </p:nvSpPr>
        <p:spPr>
          <a:xfrm>
            <a:off x="707366" y="5874589"/>
            <a:ext cx="4746447" cy="629728"/>
          </a:xfrm>
          <a:prstGeom prst="rect">
            <a:avLst/>
          </a:prstGeom>
          <a:noFill/>
        </p:spPr>
        <p:txBody>
          <a:bodyPr wrap="square" rtlCol="0">
            <a:spAutoFit/>
          </a:bodyPr>
          <a:lstStyle/>
          <a:p>
            <a:endParaRPr lang="en-US" dirty="0"/>
          </a:p>
        </p:txBody>
      </p:sp>
      <p:sp>
        <p:nvSpPr>
          <p:cNvPr id="18" name="TextBox 17"/>
          <p:cNvSpPr txBox="1"/>
          <p:nvPr/>
        </p:nvSpPr>
        <p:spPr>
          <a:xfrm>
            <a:off x="581634" y="6413826"/>
            <a:ext cx="1112808" cy="369332"/>
          </a:xfrm>
          <a:prstGeom prst="rect">
            <a:avLst/>
          </a:prstGeom>
          <a:noFill/>
        </p:spPr>
        <p:txBody>
          <a:bodyPr wrap="square" rtlCol="0">
            <a:spAutoFit/>
          </a:bodyPr>
          <a:lstStyle/>
          <a:p>
            <a:r>
              <a:rPr lang="sv-SE" dirty="0" smtClean="0"/>
              <a:t>Patrik</a:t>
            </a:r>
            <a:endParaRPr lang="en-US" dirty="0"/>
          </a:p>
        </p:txBody>
      </p:sp>
      <p:pic>
        <p:nvPicPr>
          <p:cNvPr id="3" name="Picture 2"/>
          <p:cNvPicPr>
            <a:picLocks noChangeAspect="1"/>
          </p:cNvPicPr>
          <p:nvPr/>
        </p:nvPicPr>
        <p:blipFill>
          <a:blip r:embed="rId3"/>
          <a:stretch>
            <a:fillRect/>
          </a:stretch>
        </p:blipFill>
        <p:spPr>
          <a:xfrm>
            <a:off x="2644502" y="1034673"/>
            <a:ext cx="2062772" cy="22381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4"/>
          <a:stretch>
            <a:fillRect/>
          </a:stretch>
        </p:blipFill>
        <p:spPr>
          <a:xfrm>
            <a:off x="181287" y="1034673"/>
            <a:ext cx="2234776" cy="22431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9" name="Picture 18"/>
          <p:cNvPicPr>
            <a:picLocks noChangeAspect="1"/>
          </p:cNvPicPr>
          <p:nvPr/>
        </p:nvPicPr>
        <p:blipFill rotWithShape="1">
          <a:blip r:embed="rId5"/>
          <a:srcRect l="4074" r="7922" b="6645"/>
          <a:stretch/>
        </p:blipFill>
        <p:spPr>
          <a:xfrm>
            <a:off x="5073851" y="1029604"/>
            <a:ext cx="2068783" cy="22431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 name="Picture 19"/>
          <p:cNvPicPr>
            <a:picLocks noChangeAspect="1"/>
          </p:cNvPicPr>
          <p:nvPr/>
        </p:nvPicPr>
        <p:blipFill>
          <a:blip r:embed="rId6"/>
          <a:stretch>
            <a:fillRect/>
          </a:stretch>
        </p:blipFill>
        <p:spPr>
          <a:xfrm>
            <a:off x="7721097" y="977038"/>
            <a:ext cx="1813444" cy="22957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1" name="Picture 20"/>
          <p:cNvPicPr>
            <a:picLocks noChangeAspect="1"/>
          </p:cNvPicPr>
          <p:nvPr/>
        </p:nvPicPr>
        <p:blipFill>
          <a:blip r:embed="rId7"/>
          <a:stretch>
            <a:fillRect/>
          </a:stretch>
        </p:blipFill>
        <p:spPr>
          <a:xfrm>
            <a:off x="398319" y="4001753"/>
            <a:ext cx="1707028" cy="22741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66612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62819" y="3248982"/>
            <a:ext cx="3759679" cy="2962035"/>
          </a:xfrm>
        </p:spPr>
        <p:txBody>
          <a:bodyPr/>
          <a:lstStyle/>
          <a:p>
            <a:pPr marL="0" indent="0">
              <a:buNone/>
            </a:pPr>
            <a:r>
              <a:rPr lang="sv-SE" dirty="0" smtClean="0"/>
              <a:t>1.</a:t>
            </a:r>
          </a:p>
          <a:p>
            <a:pPr marL="0" indent="0">
              <a:buNone/>
            </a:pPr>
            <a:endParaRPr lang="sv-SE" dirty="0"/>
          </a:p>
          <a:p>
            <a:pPr marL="0" indent="0">
              <a:buNone/>
            </a:pPr>
            <a:r>
              <a:rPr lang="sv-SE" dirty="0" smtClean="0"/>
              <a:t>2.</a:t>
            </a:r>
          </a:p>
          <a:p>
            <a:pPr marL="0" indent="0">
              <a:buNone/>
            </a:pPr>
            <a:endParaRPr lang="sv-SE" dirty="0"/>
          </a:p>
          <a:p>
            <a:pPr marL="0" indent="0">
              <a:buNone/>
            </a:pPr>
            <a:r>
              <a:rPr lang="sv-SE" dirty="0" smtClean="0"/>
              <a:t>3.</a:t>
            </a:r>
            <a:endParaRPr lang="en-US" dirty="0"/>
          </a:p>
        </p:txBody>
      </p:sp>
      <p:sp>
        <p:nvSpPr>
          <p:cNvPr id="4" name="Title 1"/>
          <p:cNvSpPr>
            <a:spLocks noGrp="1"/>
          </p:cNvSpPr>
          <p:nvPr>
            <p:ph type="title"/>
          </p:nvPr>
        </p:nvSpPr>
        <p:spPr>
          <a:xfrm>
            <a:off x="544902" y="649796"/>
            <a:ext cx="10515600" cy="1748347"/>
          </a:xfrm>
        </p:spPr>
        <p:txBody>
          <a:bodyPr>
            <a:normAutofit fontScale="90000"/>
          </a:bodyPr>
          <a:lstStyle/>
          <a:p>
            <a:pPr algn="ctr"/>
            <a:r>
              <a:rPr lang="sv-SE" sz="6600" dirty="0" smtClean="0">
                <a:solidFill>
                  <a:srgbClr val="FF0000"/>
                </a:solidFill>
                <a:latin typeface="Bernard MT Condensed" panose="02050806060905020404" pitchFamily="18" charset="0"/>
              </a:rPr>
              <a:t>FÖRÄLDRAREPRESENTANTER</a:t>
            </a:r>
            <a:br>
              <a:rPr lang="sv-SE" sz="6600" dirty="0" smtClean="0">
                <a:solidFill>
                  <a:srgbClr val="FF0000"/>
                </a:solidFill>
                <a:latin typeface="Bernard MT Condensed" panose="02050806060905020404" pitchFamily="18" charset="0"/>
              </a:rPr>
            </a:br>
            <a:r>
              <a:rPr lang="sv-SE" sz="6600" dirty="0" smtClean="0">
                <a:solidFill>
                  <a:srgbClr val="FF0000"/>
                </a:solidFill>
                <a:latin typeface="Bernard MT Condensed" panose="02050806060905020404" pitchFamily="18" charset="0"/>
              </a:rPr>
              <a:t>2017</a:t>
            </a:r>
            <a:endParaRPr lang="en-US" sz="6600" dirty="0">
              <a:solidFill>
                <a:srgbClr val="FF0000"/>
              </a:solidFill>
              <a:latin typeface="Bernard MT Condensed" panose="02050806060905020404" pitchFamily="18" charset="0"/>
            </a:endParaRPr>
          </a:p>
        </p:txBody>
      </p:sp>
      <p:sp>
        <p:nvSpPr>
          <p:cNvPr id="5" name="5-Point Star 4"/>
          <p:cNvSpPr/>
          <p:nvPr/>
        </p:nvSpPr>
        <p:spPr>
          <a:xfrm rot="872698">
            <a:off x="7971864" y="2019565"/>
            <a:ext cx="1960324" cy="1836145"/>
          </a:xfrm>
          <a:prstGeom prst="star5">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941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92361"/>
            <a:ext cx="11419936" cy="5035910"/>
          </a:xfrm>
        </p:spPr>
        <p:txBody>
          <a:bodyPr>
            <a:normAutofit fontScale="85000" lnSpcReduction="10000"/>
          </a:bodyPr>
          <a:lstStyle/>
          <a:p>
            <a:pPr marL="0" indent="0" algn="ctr">
              <a:buNone/>
            </a:pPr>
            <a:endParaRPr lang="sv-SE" sz="2000" dirty="0"/>
          </a:p>
          <a:p>
            <a:pPr marL="0" indent="0" algn="ctr">
              <a:buNone/>
            </a:pPr>
            <a:r>
              <a:rPr lang="sv-SE" sz="2000" dirty="0" smtClean="0"/>
              <a:t>Lördagar </a:t>
            </a:r>
            <a:r>
              <a:rPr lang="sv-SE" sz="2000" dirty="0" err="1" smtClean="0"/>
              <a:t>kl</a:t>
            </a:r>
            <a:r>
              <a:rPr lang="sv-SE" sz="2000" dirty="0" smtClean="0"/>
              <a:t> 10.00 – 11.30 på </a:t>
            </a:r>
            <a:r>
              <a:rPr lang="sv-SE" sz="2000" dirty="0" err="1" smtClean="0"/>
              <a:t>Wosab</a:t>
            </a:r>
            <a:r>
              <a:rPr lang="sv-SE" sz="2000" dirty="0" smtClean="0"/>
              <a:t> (plasten)</a:t>
            </a:r>
          </a:p>
          <a:p>
            <a:pPr marL="0" indent="0" algn="ctr">
              <a:buNone/>
            </a:pPr>
            <a:r>
              <a:rPr lang="sv-SE" sz="2000" dirty="0" smtClean="0"/>
              <a:t>(Just </a:t>
            </a:r>
            <a:r>
              <a:rPr lang="sv-SE" sz="2000" dirty="0"/>
              <a:t>nu då inte gräset är </a:t>
            </a:r>
            <a:r>
              <a:rPr lang="sv-SE" sz="2000" dirty="0" smtClean="0"/>
              <a:t>tillgängligt)</a:t>
            </a:r>
            <a:endParaRPr lang="sv-SE" sz="2000" dirty="0"/>
          </a:p>
          <a:p>
            <a:pPr marL="0" indent="0" algn="ctr">
              <a:buNone/>
            </a:pPr>
            <a:endParaRPr lang="sv-SE" sz="2000" dirty="0"/>
          </a:p>
          <a:p>
            <a:pPr marL="0" indent="0" algn="ctr">
              <a:buNone/>
            </a:pPr>
            <a:endParaRPr lang="sv-SE" sz="2000" dirty="0"/>
          </a:p>
          <a:p>
            <a:pPr marL="0" indent="0" algn="ctr">
              <a:buNone/>
            </a:pPr>
            <a:r>
              <a:rPr lang="sv-SE" sz="2000" dirty="0" smtClean="0"/>
              <a:t>Träning är viktig…hur roligt det än är med match så är träningen viktigast.</a:t>
            </a:r>
            <a:br>
              <a:rPr lang="sv-SE" sz="2000" dirty="0" smtClean="0"/>
            </a:br>
            <a:r>
              <a:rPr lang="sv-SE" sz="2000" dirty="0" smtClean="0"/>
              <a:t> </a:t>
            </a:r>
            <a:endParaRPr lang="sv-SE" sz="2000" dirty="0"/>
          </a:p>
          <a:p>
            <a:pPr marL="0" indent="0" algn="ctr">
              <a:buNone/>
            </a:pPr>
            <a:r>
              <a:rPr lang="sv-SE" sz="2000" dirty="0" smtClean="0"/>
              <a:t>Kan man inte vara med på träningen eller blir sen så sms:a så tidigt som möjligt till Vera </a:t>
            </a:r>
            <a:r>
              <a:rPr lang="sv-SE" sz="2000" dirty="0" err="1" smtClean="0"/>
              <a:t>tel</a:t>
            </a:r>
            <a:r>
              <a:rPr lang="sv-SE" sz="2000" dirty="0" smtClean="0"/>
              <a:t> 0766-342572.</a:t>
            </a:r>
          </a:p>
          <a:p>
            <a:pPr marL="0" indent="0" algn="ctr">
              <a:buNone/>
            </a:pPr>
            <a:endParaRPr lang="sv-SE" sz="2000" dirty="0"/>
          </a:p>
          <a:p>
            <a:pPr marL="0" indent="0" algn="ctr">
              <a:buNone/>
            </a:pPr>
            <a:r>
              <a:rPr lang="sv-SE" sz="2000" b="1" dirty="0" smtClean="0">
                <a:solidFill>
                  <a:srgbClr val="FF0000"/>
                </a:solidFill>
              </a:rPr>
              <a:t>GYLLENDE REGEL: </a:t>
            </a:r>
            <a:r>
              <a:rPr lang="sv-SE" sz="2000" dirty="0" smtClean="0"/>
              <a:t/>
            </a:r>
            <a:br>
              <a:rPr lang="sv-SE" sz="2000" dirty="0" smtClean="0"/>
            </a:br>
            <a:r>
              <a:rPr lang="sv-SE" sz="2000" dirty="0" smtClean="0"/>
              <a:t>På varje träning ska det finnas EN person som är ansvarig för ditt barn. Om det är du själv eller om du pratat med nån annan som är där, men ditt barn ska veta vem som de kan gå till om det händer nått på träningen.</a:t>
            </a:r>
          </a:p>
          <a:p>
            <a:pPr marL="0" indent="0" algn="ctr">
              <a:buNone/>
            </a:pPr>
            <a:r>
              <a:rPr lang="sv-SE" sz="2000" dirty="0" smtClean="0"/>
              <a:t>Vi ledare kan inte avbryta en träning för alla andra om ex nån får en boll i ansiktet, stukar foten eller helt enkelt inte mår bra. </a:t>
            </a:r>
            <a:endParaRPr lang="sv-SE" sz="2000" dirty="0"/>
          </a:p>
          <a:p>
            <a:pPr marL="0" indent="0" algn="ctr">
              <a:buNone/>
            </a:pPr>
            <a:r>
              <a:rPr lang="sv-SE" sz="2000" dirty="0" smtClean="0"/>
              <a:t>Träningen är ingen barnpassning, utan vi vill ha er närvarande för att även ni ska se vad era barn gör och hur de utvecklas.</a:t>
            </a:r>
          </a:p>
          <a:p>
            <a:pPr marL="0" indent="0" algn="ctr">
              <a:buNone/>
            </a:pPr>
            <a:r>
              <a:rPr lang="sv-SE" sz="2000" dirty="0" smtClean="0"/>
              <a:t>Finns inget bättre än att se lyckan i ett barns ögon när de lyckas göra en passning rätt, skjuta ett mål, rädda en boll mm</a:t>
            </a:r>
            <a:br>
              <a:rPr lang="sv-SE" sz="2000" dirty="0" smtClean="0"/>
            </a:br>
            <a:r>
              <a:rPr lang="sv-SE" sz="2000" dirty="0" smtClean="0"/>
              <a:t>Och den de vill dela detta med är med Er. Bara en tanke…. </a:t>
            </a:r>
            <a:endParaRPr lang="en-US" sz="2000" dirty="0"/>
          </a:p>
        </p:txBody>
      </p:sp>
      <p:sp>
        <p:nvSpPr>
          <p:cNvPr id="4" name="Title 1"/>
          <p:cNvSpPr>
            <a:spLocks noGrp="1"/>
          </p:cNvSpPr>
          <p:nvPr>
            <p:ph type="title"/>
          </p:nvPr>
        </p:nvSpPr>
        <p:spPr>
          <a:xfrm>
            <a:off x="846827" y="120499"/>
            <a:ext cx="10515600" cy="1325563"/>
          </a:xfrm>
        </p:spPr>
        <p:txBody>
          <a:bodyPr>
            <a:normAutofit/>
          </a:bodyPr>
          <a:lstStyle/>
          <a:p>
            <a:pPr algn="ctr"/>
            <a:r>
              <a:rPr lang="sv-SE" sz="6600" dirty="0" smtClean="0">
                <a:solidFill>
                  <a:srgbClr val="FF0000"/>
                </a:solidFill>
                <a:latin typeface="Bernard MT Condensed" panose="02050806060905020404" pitchFamily="18" charset="0"/>
              </a:rPr>
              <a:t>TRÄNINGSTIDER 2017</a:t>
            </a:r>
            <a:endParaRPr lang="en-US" sz="6600" dirty="0">
              <a:solidFill>
                <a:srgbClr val="FF0000"/>
              </a:solidFill>
              <a:latin typeface="Bernard MT Condensed" panose="02050806060905020404" pitchFamily="18" charset="0"/>
            </a:endParaRPr>
          </a:p>
        </p:txBody>
      </p:sp>
    </p:spTree>
    <p:extLst>
      <p:ext uri="{BB962C8B-B14F-4D97-AF65-F5344CB8AC3E}">
        <p14:creationId xmlns:p14="http://schemas.microsoft.com/office/powerpoint/2010/main" val="2101291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9846" y="1417098"/>
            <a:ext cx="8892396" cy="5477772"/>
          </a:xfrm>
        </p:spPr>
        <p:txBody>
          <a:bodyPr>
            <a:normAutofit fontScale="62500" lnSpcReduction="20000"/>
          </a:bodyPr>
          <a:lstStyle/>
          <a:p>
            <a:pPr marL="0" indent="0" algn="ctr">
              <a:buNone/>
            </a:pPr>
            <a:r>
              <a:rPr lang="sv-SE" b="1" dirty="0" smtClean="0"/>
              <a:t>Bohusläns </a:t>
            </a:r>
            <a:r>
              <a:rPr lang="sv-SE" b="1" dirty="0" smtClean="0"/>
              <a:t>serien</a:t>
            </a:r>
          </a:p>
          <a:p>
            <a:pPr marL="0" indent="0" algn="ctr">
              <a:buNone/>
            </a:pPr>
            <a:endParaRPr lang="sv-SE" dirty="0"/>
          </a:p>
          <a:p>
            <a:pPr marL="0" indent="0" algn="ctr">
              <a:buNone/>
            </a:pPr>
            <a:r>
              <a:rPr lang="sv-SE" dirty="0" smtClean="0"/>
              <a:t>BFF </a:t>
            </a:r>
            <a:r>
              <a:rPr lang="sv-SE" dirty="0" smtClean="0"/>
              <a:t>kommer vara 5-manna</a:t>
            </a:r>
            <a:r>
              <a:rPr lang="sv-SE" dirty="0"/>
              <a:t> </a:t>
            </a:r>
            <a:r>
              <a:rPr lang="sv-SE" dirty="0" smtClean="0"/>
              <a:t>sammandrag.</a:t>
            </a:r>
          </a:p>
          <a:p>
            <a:pPr marL="0" indent="0" algn="ctr">
              <a:buNone/>
            </a:pPr>
            <a:r>
              <a:rPr lang="sv-SE" dirty="0" smtClean="0"/>
              <a:t>Med 2 </a:t>
            </a:r>
            <a:r>
              <a:rPr lang="sv-SE" dirty="0" err="1" smtClean="0"/>
              <a:t>st</a:t>
            </a:r>
            <a:r>
              <a:rPr lang="sv-SE" dirty="0" smtClean="0"/>
              <a:t> matcher per gång.</a:t>
            </a:r>
          </a:p>
          <a:p>
            <a:pPr marL="0" indent="0" algn="ctr">
              <a:buNone/>
            </a:pPr>
            <a:endParaRPr lang="sv-SE" dirty="0" smtClean="0"/>
          </a:p>
          <a:p>
            <a:pPr marL="0" indent="0" algn="ctr">
              <a:buNone/>
            </a:pPr>
            <a:r>
              <a:rPr lang="sv-SE" dirty="0" smtClean="0"/>
              <a:t>Vi kommer att kalla till alla matcher via </a:t>
            </a:r>
            <a:r>
              <a:rPr lang="sv-SE" b="1" dirty="0" smtClean="0">
                <a:solidFill>
                  <a:srgbClr val="FF0000"/>
                </a:solidFill>
              </a:rPr>
              <a:t>laget.se.</a:t>
            </a:r>
            <a:r>
              <a:rPr lang="sv-SE" dirty="0" smtClean="0"/>
              <a:t/>
            </a:r>
            <a:br>
              <a:rPr lang="sv-SE" dirty="0" smtClean="0"/>
            </a:br>
            <a:r>
              <a:rPr lang="sv-SE" dirty="0" smtClean="0"/>
              <a:t>Och träningen innan match kommer vi att säga vilka tjejer som är uttagna och sen lägga ut det på </a:t>
            </a:r>
            <a:r>
              <a:rPr lang="sv-SE" b="1" dirty="0" smtClean="0">
                <a:solidFill>
                  <a:srgbClr val="0000FF"/>
                </a:solidFill>
              </a:rPr>
              <a:t>Laget.se och i Facebook gruppen.</a:t>
            </a:r>
          </a:p>
          <a:p>
            <a:pPr marL="0" indent="0" algn="ctr">
              <a:buNone/>
            </a:pPr>
            <a:endParaRPr lang="sv-SE" dirty="0"/>
          </a:p>
          <a:p>
            <a:pPr marL="0" indent="0" algn="ctr">
              <a:buNone/>
            </a:pPr>
            <a:r>
              <a:rPr lang="sv-SE" dirty="0" smtClean="0"/>
              <a:t>Ni är ansvariga för att ni har anmält era barn till respektive match. Och om de inte är anmälda att ni förklarar för dem varför. Och kolla så ni verkligen kan vara med när ni anmäler. </a:t>
            </a:r>
          </a:p>
          <a:p>
            <a:pPr marL="0" indent="0" algn="ctr">
              <a:buNone/>
            </a:pPr>
            <a:r>
              <a:rPr lang="sv-SE" dirty="0" smtClean="0"/>
              <a:t/>
            </a:r>
            <a:br>
              <a:rPr lang="sv-SE" dirty="0" smtClean="0"/>
            </a:br>
            <a:r>
              <a:rPr lang="sv-SE" dirty="0" smtClean="0"/>
              <a:t>Vi vill försöka få det så jämt som möjligt under året, att alla har spelat </a:t>
            </a:r>
            <a:r>
              <a:rPr lang="sv-SE" dirty="0" smtClean="0"/>
              <a:t>lika</a:t>
            </a:r>
          </a:p>
          <a:p>
            <a:pPr marL="0" indent="0" algn="ctr">
              <a:buNone/>
            </a:pPr>
            <a:endParaRPr lang="sv-SE" dirty="0"/>
          </a:p>
          <a:p>
            <a:pPr marL="0" indent="0" algn="ctr">
              <a:buNone/>
            </a:pPr>
            <a:r>
              <a:rPr lang="sv-SE" dirty="0" smtClean="0"/>
              <a:t>Och vi försöker göra så jämna lag som möjligt till varje match och att varje tjej får spela ungefär lika mycket. </a:t>
            </a:r>
            <a:endParaRPr lang="sv-SE" dirty="0" smtClean="0"/>
          </a:p>
          <a:p>
            <a:pPr marL="0" indent="0" algn="ctr">
              <a:buNone/>
            </a:pPr>
            <a:endParaRPr lang="sv-SE" dirty="0"/>
          </a:p>
          <a:p>
            <a:pPr marL="0" indent="0" algn="ctr">
              <a:buNone/>
            </a:pPr>
            <a:r>
              <a:rPr lang="sv-SE" dirty="0" smtClean="0"/>
              <a:t>Alla tar med egna röda strumpor till matcherna!!</a:t>
            </a:r>
          </a:p>
        </p:txBody>
      </p:sp>
      <p:sp>
        <p:nvSpPr>
          <p:cNvPr id="4" name="Title 1"/>
          <p:cNvSpPr>
            <a:spLocks noGrp="1"/>
          </p:cNvSpPr>
          <p:nvPr>
            <p:ph type="title"/>
          </p:nvPr>
        </p:nvSpPr>
        <p:spPr>
          <a:xfrm>
            <a:off x="0" y="48733"/>
            <a:ext cx="4528868" cy="1325563"/>
          </a:xfrm>
        </p:spPr>
        <p:txBody>
          <a:bodyPr>
            <a:normAutofit/>
          </a:bodyPr>
          <a:lstStyle/>
          <a:p>
            <a:pPr algn="ctr"/>
            <a:r>
              <a:rPr lang="sv-SE" sz="6600" dirty="0" smtClean="0">
                <a:solidFill>
                  <a:srgbClr val="FF0000"/>
                </a:solidFill>
                <a:latin typeface="Bernard MT Condensed" panose="02050806060905020404" pitchFamily="18" charset="0"/>
              </a:rPr>
              <a:t>SERIEN</a:t>
            </a:r>
            <a:endParaRPr lang="en-US" sz="6600" dirty="0">
              <a:solidFill>
                <a:srgbClr val="FF0000"/>
              </a:solidFill>
              <a:latin typeface="Bernard MT Condensed" panose="02050806060905020404"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7457" y="48733"/>
            <a:ext cx="3812875" cy="2144742"/>
          </a:xfrm>
          <a:prstGeom prst="rect">
            <a:avLst/>
          </a:prstGeom>
          <a:ln>
            <a:noFill/>
          </a:ln>
          <a:effectLst>
            <a:softEdge rad="112500"/>
          </a:effectLst>
        </p:spPr>
      </p:pic>
    </p:spTree>
    <p:extLst>
      <p:ext uri="{BB962C8B-B14F-4D97-AF65-F5344CB8AC3E}">
        <p14:creationId xmlns:p14="http://schemas.microsoft.com/office/powerpoint/2010/main" val="3088922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741172"/>
            <a:ext cx="8607725" cy="4918420"/>
          </a:xfrm>
        </p:spPr>
        <p:txBody>
          <a:bodyPr>
            <a:normAutofit/>
          </a:bodyPr>
          <a:lstStyle/>
          <a:p>
            <a:pPr marL="0" indent="0" algn="ctr">
              <a:buNone/>
            </a:pPr>
            <a:r>
              <a:rPr lang="sv-SE" dirty="0" smtClean="0"/>
              <a:t>Vi kommer att vara bolltjejer på 2 </a:t>
            </a:r>
            <a:r>
              <a:rPr lang="sv-SE" dirty="0" err="1" smtClean="0"/>
              <a:t>st</a:t>
            </a:r>
            <a:r>
              <a:rPr lang="sv-SE" dirty="0" smtClean="0"/>
              <a:t> Dam matcher i år igen.</a:t>
            </a:r>
          </a:p>
          <a:p>
            <a:pPr marL="0" indent="0" algn="ctr">
              <a:buNone/>
            </a:pPr>
            <a:r>
              <a:rPr lang="sv-SE" b="1" dirty="0" smtClean="0">
                <a:solidFill>
                  <a:srgbClr val="FF0000"/>
                </a:solidFill>
              </a:rPr>
              <a:t>Återkommer med datum</a:t>
            </a:r>
          </a:p>
          <a:p>
            <a:pPr marL="0" indent="0" algn="ctr">
              <a:buNone/>
            </a:pPr>
            <a:endParaRPr lang="sv-SE" dirty="0" smtClean="0"/>
          </a:p>
          <a:p>
            <a:pPr marL="0" indent="0" algn="ctr">
              <a:buNone/>
            </a:pPr>
            <a:r>
              <a:rPr lang="sv-SE" dirty="0" smtClean="0"/>
              <a:t>Det innebär att de kommer vara med på en Dam- eller Herrmatch och vara ”bollkallar”.</a:t>
            </a:r>
            <a:br>
              <a:rPr lang="sv-SE" dirty="0" smtClean="0"/>
            </a:br>
            <a:r>
              <a:rPr lang="sv-SE" dirty="0" smtClean="0"/>
              <a:t>De får i halvlek en korv med bröd och en </a:t>
            </a:r>
            <a:r>
              <a:rPr lang="sv-SE" dirty="0" err="1" smtClean="0"/>
              <a:t>festis</a:t>
            </a:r>
            <a:r>
              <a:rPr lang="sv-SE" dirty="0" smtClean="0"/>
              <a:t>.</a:t>
            </a:r>
            <a:endParaRPr lang="en-US" dirty="0"/>
          </a:p>
        </p:txBody>
      </p:sp>
      <p:sp>
        <p:nvSpPr>
          <p:cNvPr id="4" name="Title 1"/>
          <p:cNvSpPr>
            <a:spLocks noGrp="1"/>
          </p:cNvSpPr>
          <p:nvPr>
            <p:ph type="title"/>
          </p:nvPr>
        </p:nvSpPr>
        <p:spPr>
          <a:xfrm>
            <a:off x="838200" y="132212"/>
            <a:ext cx="10515600" cy="1325563"/>
          </a:xfrm>
        </p:spPr>
        <p:txBody>
          <a:bodyPr>
            <a:normAutofit/>
          </a:bodyPr>
          <a:lstStyle/>
          <a:p>
            <a:pPr algn="ctr"/>
            <a:r>
              <a:rPr lang="sv-SE" sz="6600" dirty="0" smtClean="0">
                <a:solidFill>
                  <a:srgbClr val="FF0000"/>
                </a:solidFill>
                <a:latin typeface="Bernard MT Condensed" panose="02050806060905020404" pitchFamily="18" charset="0"/>
              </a:rPr>
              <a:t>Bolltjejer</a:t>
            </a:r>
            <a:endParaRPr lang="en-US" sz="6600" dirty="0">
              <a:solidFill>
                <a:srgbClr val="FF0000"/>
              </a:solidFill>
              <a:latin typeface="Bernard MT Condensed" panose="020508060609050204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04719" y="1741172"/>
            <a:ext cx="1839672" cy="32705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65220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9740" y="1388764"/>
            <a:ext cx="10515600" cy="3169070"/>
          </a:xfrm>
        </p:spPr>
        <p:txBody>
          <a:bodyPr>
            <a:normAutofit/>
          </a:bodyPr>
          <a:lstStyle/>
          <a:p>
            <a:pPr marL="0" indent="0" algn="ctr">
              <a:buNone/>
            </a:pPr>
            <a:r>
              <a:rPr lang="sv-SE" dirty="0" smtClean="0"/>
              <a:t>Vi har en sluten Facebook grupp. Sök ”SIF F08” </a:t>
            </a:r>
            <a:br>
              <a:rPr lang="sv-SE" dirty="0" smtClean="0"/>
            </a:br>
            <a:r>
              <a:rPr lang="sv-SE" dirty="0" smtClean="0"/>
              <a:t>Bara inbjudna har tillgång. Och vi vill bara ha föräldrar i denna grupp. </a:t>
            </a:r>
            <a:endParaRPr lang="sv-SE" dirty="0"/>
          </a:p>
          <a:p>
            <a:pPr marL="0" indent="0" algn="ctr">
              <a:buNone/>
            </a:pPr>
            <a:r>
              <a:rPr lang="sv-SE" dirty="0" smtClean="0"/>
              <a:t/>
            </a:r>
            <a:br>
              <a:rPr lang="sv-SE" dirty="0" smtClean="0"/>
            </a:br>
            <a:r>
              <a:rPr lang="sv-SE" dirty="0" smtClean="0"/>
              <a:t>Här kommer info, bilder mm</a:t>
            </a:r>
          </a:p>
          <a:p>
            <a:pPr marL="0" indent="0" algn="ctr">
              <a:buNone/>
            </a:pPr>
            <a:endParaRPr lang="sv-SE" dirty="0"/>
          </a:p>
          <a:p>
            <a:pPr marL="0" indent="0" algn="ctr">
              <a:buNone/>
            </a:pPr>
            <a:r>
              <a:rPr lang="sv-SE" dirty="0" smtClean="0"/>
              <a:t>Laget.se </a:t>
            </a:r>
            <a:r>
              <a:rPr lang="sv-SE" dirty="0" err="1" smtClean="0"/>
              <a:t>appen</a:t>
            </a:r>
            <a:r>
              <a:rPr lang="sv-SE" dirty="0" smtClean="0"/>
              <a:t> är en bra </a:t>
            </a:r>
            <a:r>
              <a:rPr lang="sv-SE" dirty="0" err="1" smtClean="0"/>
              <a:t>app</a:t>
            </a:r>
            <a:r>
              <a:rPr lang="sv-SE" dirty="0" smtClean="0"/>
              <a:t> där man kan anmäla till matcher och se vår kalender mm. Enkel och smidig….och alltid med! </a:t>
            </a:r>
            <a:endParaRPr lang="en-US" dirty="0"/>
          </a:p>
        </p:txBody>
      </p:sp>
      <p:sp>
        <p:nvSpPr>
          <p:cNvPr id="4" name="Title 1"/>
          <p:cNvSpPr>
            <a:spLocks noGrp="1"/>
          </p:cNvSpPr>
          <p:nvPr>
            <p:ph type="title"/>
          </p:nvPr>
        </p:nvSpPr>
        <p:spPr>
          <a:xfrm>
            <a:off x="812321" y="183970"/>
            <a:ext cx="10515600" cy="1325563"/>
          </a:xfrm>
        </p:spPr>
        <p:txBody>
          <a:bodyPr>
            <a:normAutofit/>
          </a:bodyPr>
          <a:lstStyle/>
          <a:p>
            <a:pPr algn="ctr"/>
            <a:r>
              <a:rPr lang="sv-SE" sz="6600" dirty="0" smtClean="0">
                <a:solidFill>
                  <a:srgbClr val="FF0000"/>
                </a:solidFill>
                <a:latin typeface="Bernard MT Condensed" panose="02050806060905020404" pitchFamily="18" charset="0"/>
              </a:rPr>
              <a:t>Facebook grupp &amp; Laget.se </a:t>
            </a:r>
            <a:r>
              <a:rPr lang="sv-SE" sz="6600" dirty="0" err="1" smtClean="0">
                <a:solidFill>
                  <a:srgbClr val="FF0000"/>
                </a:solidFill>
                <a:latin typeface="Bernard MT Condensed" panose="02050806060905020404" pitchFamily="18" charset="0"/>
              </a:rPr>
              <a:t>app</a:t>
            </a:r>
            <a:endParaRPr lang="en-US" sz="6600" dirty="0">
              <a:solidFill>
                <a:srgbClr val="FF0000"/>
              </a:solidFill>
              <a:latin typeface="Bernard MT Condensed" panose="02050806060905020404" pitchFamily="18" charset="0"/>
            </a:endParaRPr>
          </a:p>
        </p:txBody>
      </p:sp>
      <p:pic>
        <p:nvPicPr>
          <p:cNvPr id="2" name="Picture 1"/>
          <p:cNvPicPr>
            <a:picLocks noChangeAspect="1"/>
          </p:cNvPicPr>
          <p:nvPr/>
        </p:nvPicPr>
        <p:blipFill>
          <a:blip r:embed="rId2"/>
          <a:stretch>
            <a:fillRect/>
          </a:stretch>
        </p:blipFill>
        <p:spPr>
          <a:xfrm>
            <a:off x="489458" y="4730151"/>
            <a:ext cx="4467225" cy="1676400"/>
          </a:xfrm>
          <a:prstGeom prst="rect">
            <a:avLst/>
          </a:prstGeom>
        </p:spPr>
      </p:pic>
    </p:spTree>
    <p:extLst>
      <p:ext uri="{BB962C8B-B14F-4D97-AF65-F5344CB8AC3E}">
        <p14:creationId xmlns:p14="http://schemas.microsoft.com/office/powerpoint/2010/main" val="373641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7101" y="1834252"/>
            <a:ext cx="5976666" cy="2711869"/>
          </a:xfrm>
        </p:spPr>
        <p:txBody>
          <a:bodyPr>
            <a:normAutofit fontScale="77500" lnSpcReduction="20000"/>
          </a:bodyPr>
          <a:lstStyle/>
          <a:p>
            <a:pPr marL="0" indent="0">
              <a:buNone/>
            </a:pPr>
            <a:r>
              <a:rPr lang="sv-SE" b="1" dirty="0" smtClean="0">
                <a:solidFill>
                  <a:srgbClr val="FF0000"/>
                </a:solidFill>
              </a:rPr>
              <a:t>Fotbollsfestivalen: </a:t>
            </a:r>
            <a:r>
              <a:rPr lang="sv-SE" dirty="0" smtClean="0">
                <a:solidFill>
                  <a:srgbClr val="FF0000"/>
                </a:solidFill>
              </a:rPr>
              <a:t/>
            </a:r>
            <a:br>
              <a:rPr lang="sv-SE" dirty="0" smtClean="0">
                <a:solidFill>
                  <a:srgbClr val="FF0000"/>
                </a:solidFill>
              </a:rPr>
            </a:br>
            <a:r>
              <a:rPr lang="sv-SE" dirty="0" err="1" smtClean="0"/>
              <a:t>SIF’s</a:t>
            </a:r>
            <a:r>
              <a:rPr lang="sv-SE" dirty="0" smtClean="0"/>
              <a:t> nya egna cup där vi kommer ha med ett lag. (Söndag 2 juli.) Och då har vi även i uppgift att bemanna kiosken och grillen tillsammans med P08’s föräldrar.</a:t>
            </a:r>
          </a:p>
          <a:p>
            <a:pPr marL="0" indent="0">
              <a:buNone/>
            </a:pPr>
            <a:endParaRPr lang="sv-SE" dirty="0" smtClean="0"/>
          </a:p>
          <a:p>
            <a:pPr marL="0" indent="0">
              <a:buNone/>
            </a:pPr>
            <a:r>
              <a:rPr lang="sv-SE" b="1" dirty="0" smtClean="0">
                <a:solidFill>
                  <a:srgbClr val="FF0000"/>
                </a:solidFill>
              </a:rPr>
              <a:t>Höstcupen:</a:t>
            </a:r>
          </a:p>
          <a:p>
            <a:pPr marL="0" indent="0">
              <a:buNone/>
            </a:pPr>
            <a:r>
              <a:rPr lang="sv-SE" dirty="0" smtClean="0"/>
              <a:t>Också en egen cup som går på hösten där vi spelar några matcher under en dag</a:t>
            </a:r>
            <a:endParaRPr lang="sv-SE" dirty="0"/>
          </a:p>
        </p:txBody>
      </p:sp>
      <p:sp>
        <p:nvSpPr>
          <p:cNvPr id="4" name="Title 1"/>
          <p:cNvSpPr>
            <a:spLocks noGrp="1"/>
          </p:cNvSpPr>
          <p:nvPr>
            <p:ph type="title"/>
          </p:nvPr>
        </p:nvSpPr>
        <p:spPr>
          <a:xfrm>
            <a:off x="838200" y="71827"/>
            <a:ext cx="10515600" cy="1325563"/>
          </a:xfrm>
        </p:spPr>
        <p:txBody>
          <a:bodyPr>
            <a:normAutofit/>
          </a:bodyPr>
          <a:lstStyle/>
          <a:p>
            <a:pPr algn="ctr"/>
            <a:r>
              <a:rPr lang="sv-SE" sz="6600" dirty="0" smtClean="0">
                <a:solidFill>
                  <a:srgbClr val="FF0000"/>
                </a:solidFill>
                <a:latin typeface="Bernard MT Condensed" panose="02050806060905020404" pitchFamily="18" charset="0"/>
              </a:rPr>
              <a:t>CUPER</a:t>
            </a:r>
            <a:endParaRPr lang="en-US" sz="6600" dirty="0">
              <a:solidFill>
                <a:srgbClr val="FF0000"/>
              </a:solidFill>
              <a:latin typeface="Bernard MT Condensed" panose="02050806060905020404" pitchFamily="18" charset="0"/>
            </a:endParaRPr>
          </a:p>
        </p:txBody>
      </p:sp>
      <p:pic>
        <p:nvPicPr>
          <p:cNvPr id="2" name="Picture 1"/>
          <p:cNvPicPr>
            <a:picLocks noChangeAspect="1"/>
          </p:cNvPicPr>
          <p:nvPr/>
        </p:nvPicPr>
        <p:blipFill>
          <a:blip r:embed="rId2"/>
          <a:stretch>
            <a:fillRect/>
          </a:stretch>
        </p:blipFill>
        <p:spPr>
          <a:xfrm>
            <a:off x="6580607" y="1557547"/>
            <a:ext cx="5431594" cy="3143850"/>
          </a:xfrm>
          <a:prstGeom prst="rect">
            <a:avLst/>
          </a:prstGeom>
          <a:ln>
            <a:noFill/>
          </a:ln>
          <a:effectLst>
            <a:softEdge rad="112500"/>
          </a:effectLst>
        </p:spPr>
      </p:pic>
    </p:spTree>
    <p:extLst>
      <p:ext uri="{BB962C8B-B14F-4D97-AF65-F5344CB8AC3E}">
        <p14:creationId xmlns:p14="http://schemas.microsoft.com/office/powerpoint/2010/main" val="25268537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TotalTime>
  <Words>229</Words>
  <Application>Microsoft Office PowerPoint</Application>
  <PresentationFormat>Widescreen</PresentationFormat>
  <Paragraphs>107</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Bernard MT Condensed</vt:lpstr>
      <vt:lpstr>Calibri</vt:lpstr>
      <vt:lpstr>Calibri Light</vt:lpstr>
      <vt:lpstr>Office Theme</vt:lpstr>
      <vt:lpstr>VÅRA GOA F08</vt:lpstr>
      <vt:lpstr>AGENDA</vt:lpstr>
      <vt:lpstr>LEDARSTABEN 2017</vt:lpstr>
      <vt:lpstr>FÖRÄLDRAREPRESENTANTER 2017</vt:lpstr>
      <vt:lpstr>TRÄNINGSTIDER 2017</vt:lpstr>
      <vt:lpstr>SERIEN</vt:lpstr>
      <vt:lpstr>Bolltjejer</vt:lpstr>
      <vt:lpstr>Facebook grupp &amp; Laget.se app</vt:lpstr>
      <vt:lpstr>CUPER</vt:lpstr>
      <vt:lpstr>SIF RULES</vt:lpstr>
      <vt:lpstr>SIF RULES</vt:lpstr>
      <vt:lpstr>NÖSNÄS REHAB</vt:lpstr>
      <vt:lpstr>ÖVRIGT</vt:lpstr>
    </vt:vector>
  </TitlesOfParts>
  <Company>Perstorp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VÄRLDENS BÄSTA  F05</dc:title>
  <dc:creator>Veronica Edvardsson</dc:creator>
  <cp:lastModifiedBy>Veronica Edvardsson</cp:lastModifiedBy>
  <cp:revision>26</cp:revision>
  <dcterms:created xsi:type="dcterms:W3CDTF">2016-04-12T11:32:13Z</dcterms:created>
  <dcterms:modified xsi:type="dcterms:W3CDTF">2017-03-14T14:21:20Z</dcterms:modified>
</cp:coreProperties>
</file>