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2"/>
    <p:sldMasterId id="2147483662" r:id="rId3"/>
    <p:sldMasterId id="2147483674" r:id="rId4"/>
  </p:sldMasterIdLst>
  <p:notesMasterIdLst>
    <p:notesMasterId r:id="rId16"/>
  </p:notesMasterIdLst>
  <p:sldIdLst>
    <p:sldId id="275" r:id="rId5"/>
    <p:sldId id="276" r:id="rId6"/>
    <p:sldId id="278" r:id="rId7"/>
    <p:sldId id="279" r:id="rId8"/>
    <p:sldId id="280" r:id="rId9"/>
    <p:sldId id="281" r:id="rId10"/>
    <p:sldId id="285" r:id="rId11"/>
    <p:sldId id="434" r:id="rId12"/>
    <p:sldId id="282" r:id="rId13"/>
    <p:sldId id="269" r:id="rId14"/>
    <p:sldId id="274" r:id="rId15"/>
  </p:sldIdLst>
  <p:sldSz cx="12192000" cy="6858000"/>
  <p:notesSz cx="6797675" cy="99250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gqcFWmMz52IdWKhhoFyFug8SAN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87607" autoAdjust="0"/>
  </p:normalViewPr>
  <p:slideViewPr>
    <p:cSldViewPr>
      <p:cViewPr varScale="1">
        <p:scale>
          <a:sx n="75" d="100"/>
          <a:sy n="75" d="100"/>
        </p:scale>
        <p:origin x="811"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slideMaster" Target="slideMasters/slideMaster2.xml"/><Relationship Id="rId7" Type="http://schemas.openxmlformats.org/officeDocument/2006/relationships/slide" Target="slides/slide3.xml"/><Relationship Id="rId12"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8"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797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797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6431"/>
            <a:ext cx="5438140" cy="390798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7076"/>
            <a:ext cx="2945659" cy="49797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7076"/>
            <a:ext cx="2945659" cy="49797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93881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8C216D-629E-4C46-A1AF-9824A5DA4BC2}" type="slidenum">
              <a:rPr lang="sv-SE" smtClean="0">
                <a:solidFill>
                  <a:prstClr val="black"/>
                </a:solidFill>
                <a:latin typeface="Calibri"/>
              </a:rPr>
              <a:pPr/>
              <a:t>1</a:t>
            </a:fld>
            <a:endParaRPr lang="sv-SE">
              <a:solidFill>
                <a:prstClr val="black"/>
              </a:solidFill>
              <a:latin typeface="Calibri"/>
            </a:endParaRPr>
          </a:p>
        </p:txBody>
      </p:sp>
    </p:spTree>
    <p:extLst>
      <p:ext uri="{BB962C8B-B14F-4D97-AF65-F5344CB8AC3E}">
        <p14:creationId xmlns:p14="http://schemas.microsoft.com/office/powerpoint/2010/main" val="3893223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8C216D-629E-4C46-A1AF-9824A5DA4BC2}" type="slidenum">
              <a:rPr lang="sv-SE" smtClean="0">
                <a:solidFill>
                  <a:prstClr val="black"/>
                </a:solidFill>
                <a:latin typeface="Calibri"/>
              </a:rPr>
              <a:pPr/>
              <a:t>2</a:t>
            </a:fld>
            <a:endParaRPr lang="sv-SE">
              <a:solidFill>
                <a:prstClr val="black"/>
              </a:solidFill>
              <a:latin typeface="Calibri"/>
            </a:endParaRPr>
          </a:p>
        </p:txBody>
      </p:sp>
    </p:spTree>
    <p:extLst>
      <p:ext uri="{BB962C8B-B14F-4D97-AF65-F5344CB8AC3E}">
        <p14:creationId xmlns:p14="http://schemas.microsoft.com/office/powerpoint/2010/main" val="2176701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1" i="0" dirty="0">
                <a:solidFill>
                  <a:srgbClr val="000000"/>
                </a:solidFill>
                <a:effectLst/>
                <a:latin typeface="montserrat" panose="00000500000000000000" pitchFamily="2" charset="0"/>
              </a:rPr>
              <a:t>Träna för att tävla (junior och senior) – svart</a:t>
            </a:r>
          </a:p>
          <a:p>
            <a:pPr algn="l"/>
            <a:r>
              <a:rPr lang="sv-SE" b="0" i="0" dirty="0">
                <a:solidFill>
                  <a:srgbClr val="000000"/>
                </a:solidFill>
                <a:effectLst/>
                <a:latin typeface="Assistant" pitchFamily="2" charset="-79"/>
                <a:cs typeface="Assistant" pitchFamily="2" charset="-79"/>
              </a:rPr>
              <a:t>När man som innebandyspelare befinner sig på denna nivå är man mer inställd på att satsa på innebandyn och för många är målet att nå elitnivå. Spelarna bemästrar alla grunder och träningen inriktas mot mer avancerade och komplexa spelövningar. De fysiska kvaliteterna vidareutvecklas och matchas såväl mot vad spelet kräver som var de aktiva befinner sig utvecklingsmässigt, om möjligt på individuell basis. </a:t>
            </a:r>
          </a:p>
          <a:p>
            <a:endParaRPr lang="sv-SE" sz="1200" dirty="0">
              <a:solidFill>
                <a:srgbClr val="444444"/>
              </a:solidFill>
              <a:highlight>
                <a:srgbClr val="FFFFFF"/>
              </a:highlight>
              <a:latin typeface="Roboto" panose="02000000000000000000" pitchFamily="2" charset="0"/>
            </a:endParaRPr>
          </a:p>
          <a:p>
            <a:pPr algn="l"/>
            <a:r>
              <a:rPr lang="sv-SE" sz="1200" b="1" i="0" dirty="0">
                <a:solidFill>
                  <a:srgbClr val="000000"/>
                </a:solidFill>
                <a:effectLst/>
                <a:latin typeface="montserrat" panose="00000500000000000000" pitchFamily="2" charset="0"/>
              </a:rPr>
              <a:t>Träna för att träna (12-16 år) – röd</a:t>
            </a:r>
          </a:p>
          <a:p>
            <a:pPr algn="l"/>
            <a:r>
              <a:rPr lang="sv-SE" sz="1200" b="0" i="0" dirty="0">
                <a:solidFill>
                  <a:srgbClr val="000000"/>
                </a:solidFill>
                <a:effectLst/>
                <a:latin typeface="Assistant" pitchFamily="2" charset="-79"/>
                <a:cs typeface="Assistant" pitchFamily="2" charset="-79"/>
              </a:rPr>
              <a:t>På den här nivån läggs tonvikten på att lära sig så mycket som möjligt, inte minst rent tekniskt, och mer komplexa övningar förekommer. Utvecklingen av fysiska kvaliteter som styrka, uthållighet och rörlighet sker parallellt och i fas med innebandyträningen. Det förekommer mer matcher, i första hand på lokal och regional nivå men även på riksnivå. Fler spelare väljer innebandy som sin idrott, men samtidigt bör det erbjudas möjlighet att delta i andra idrotter.</a:t>
            </a:r>
          </a:p>
          <a:p>
            <a:pPr algn="l"/>
            <a:endParaRPr lang="sv-SE" sz="1200" b="1" i="0" dirty="0">
              <a:solidFill>
                <a:srgbClr val="000000"/>
              </a:solidFill>
              <a:effectLst/>
              <a:latin typeface="montserrat" panose="00000500000000000000" pitchFamily="2" charset="0"/>
            </a:endParaRPr>
          </a:p>
          <a:p>
            <a:pPr algn="l"/>
            <a:r>
              <a:rPr lang="sv-SE" sz="1200" b="1" i="0" dirty="0">
                <a:solidFill>
                  <a:srgbClr val="000000"/>
                </a:solidFill>
                <a:effectLst/>
                <a:latin typeface="montserrat" panose="00000500000000000000" pitchFamily="2" charset="0"/>
              </a:rPr>
              <a:t>Lära sig träna (9-12 år) – blå</a:t>
            </a:r>
          </a:p>
          <a:p>
            <a:pPr algn="l"/>
            <a:r>
              <a:rPr lang="sv-SE" sz="1200" b="0" i="0" dirty="0">
                <a:solidFill>
                  <a:srgbClr val="000000"/>
                </a:solidFill>
                <a:effectLst/>
                <a:latin typeface="Assistant" pitchFamily="2" charset="-79"/>
                <a:cs typeface="Assistant" pitchFamily="2" charset="-79"/>
              </a:rPr>
              <a:t>På denna nivå betonas att barnen lär sig att träna. Verksamheten har en tydligare inriktning på att lära sig innebandyteknik, själva spelet och allmänna idrottsliga färdigheter. Tävlingar förekommer och är avpassade för ålder och mognad, men det är inte fokus för verksamheten. Utövande av andra idrotter och aktiviteter främjas.</a:t>
            </a:r>
          </a:p>
          <a:p>
            <a:endParaRPr lang="sv-SE" sz="1200" dirty="0">
              <a:solidFill>
                <a:srgbClr val="444444"/>
              </a:solidFill>
              <a:highlight>
                <a:srgbClr val="FFFFFF"/>
              </a:highlight>
              <a:latin typeface="Roboto" panose="02000000000000000000" pitchFamily="2" charset="0"/>
            </a:endParaRPr>
          </a:p>
          <a:p>
            <a:pPr algn="l"/>
            <a:r>
              <a:rPr lang="sv-SE" sz="1200" b="1" i="0" dirty="0">
                <a:solidFill>
                  <a:srgbClr val="000000"/>
                </a:solidFill>
                <a:effectLst/>
                <a:latin typeface="montserrat" panose="00000500000000000000" pitchFamily="2" charset="0"/>
              </a:rPr>
              <a:t>Rörelseglädje (6-9 år) – grön</a:t>
            </a:r>
          </a:p>
          <a:p>
            <a:pPr algn="l"/>
            <a:r>
              <a:rPr lang="sv-SE" sz="1200" b="0" i="0" dirty="0">
                <a:solidFill>
                  <a:srgbClr val="000000"/>
                </a:solidFill>
                <a:effectLst/>
                <a:latin typeface="Assistant" pitchFamily="2" charset="-79"/>
                <a:cs typeface="Assistant" pitchFamily="2" charset="-79"/>
              </a:rPr>
              <a:t>Nivån ”Rörelseglädje” präglas av att ha kul i sitt idrottande och fortsätta att utveckla de motoriska grundformerna. Själva spelet och innebandytekniken introduceras på ett lekfullt sätt och innebandyträningen genomförs med fördel i form av roliga aktiviteter och lekar.</a:t>
            </a:r>
          </a:p>
          <a:p>
            <a:endParaRPr lang="sv-SE" sz="1200" dirty="0">
              <a:solidFill>
                <a:srgbClr val="444444"/>
              </a:solidFill>
              <a:highlight>
                <a:srgbClr val="FFFFFF"/>
              </a:highlight>
              <a:latin typeface="Roboto" panose="02000000000000000000" pitchFamily="2" charset="0"/>
            </a:endParaRPr>
          </a:p>
          <a:p>
            <a:pPr algn="l"/>
            <a:r>
              <a:rPr lang="sv-SE" sz="1200" b="1" i="0" dirty="0">
                <a:solidFill>
                  <a:srgbClr val="000000"/>
                </a:solidFill>
                <a:effectLst/>
                <a:latin typeface="montserrat" panose="00000500000000000000" pitchFamily="2" charset="0"/>
              </a:rPr>
              <a:t>Lek och rörelse (0-6 år) – ljusgrön</a:t>
            </a:r>
          </a:p>
          <a:p>
            <a:pPr algn="l"/>
            <a:r>
              <a:rPr lang="sv-SE" sz="1200" b="0" i="0" dirty="0">
                <a:solidFill>
                  <a:srgbClr val="000000"/>
                </a:solidFill>
                <a:effectLst/>
                <a:latin typeface="Assistant" pitchFamily="2" charset="-79"/>
                <a:cs typeface="Assistant" pitchFamily="2" charset="-79"/>
              </a:rPr>
              <a:t>Denna nivå är inte särskilt inriktat gentemot innebandy utan kan bedrivas i olika idrottsliga sammanhang. Här ska lek och rörelse stå i fokus och fysisk aktivitet utgör en rolig del av barns liv. Träningen är varierad med enkla aktiviteter där deltagarna får använda sin fantasi och uppleva rörelseglädje</a:t>
            </a:r>
          </a:p>
        </p:txBody>
      </p:sp>
      <p:sp>
        <p:nvSpPr>
          <p:cNvPr id="4" name="Platshållare för bild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1640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4:notes"/>
          <p:cNvSpPr txBox="1">
            <a:spLocks noGrp="1"/>
          </p:cNvSpPr>
          <p:nvPr>
            <p:ph type="body" idx="1"/>
          </p:nvPr>
        </p:nvSpPr>
        <p:spPr>
          <a:xfrm>
            <a:off x="679768" y="4776431"/>
            <a:ext cx="5438140" cy="39079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4:notes"/>
          <p:cNvSpPr txBox="1">
            <a:spLocks noGrp="1"/>
          </p:cNvSpPr>
          <p:nvPr>
            <p:ph type="sldNum" idx="12"/>
          </p:nvPr>
        </p:nvSpPr>
        <p:spPr>
          <a:xfrm>
            <a:off x="3850443" y="9427076"/>
            <a:ext cx="2945659" cy="49797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4:notes"/>
          <p:cNvSpPr txBox="1">
            <a:spLocks noGrp="1"/>
          </p:cNvSpPr>
          <p:nvPr>
            <p:ph type="body" idx="1"/>
          </p:nvPr>
        </p:nvSpPr>
        <p:spPr>
          <a:xfrm>
            <a:off x="679768" y="4776431"/>
            <a:ext cx="5438140" cy="39079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4:notes"/>
          <p:cNvSpPr txBox="1">
            <a:spLocks noGrp="1"/>
          </p:cNvSpPr>
          <p:nvPr>
            <p:ph type="sldNum" idx="12"/>
          </p:nvPr>
        </p:nvSpPr>
        <p:spPr>
          <a:xfrm>
            <a:off x="3850443" y="9427076"/>
            <a:ext cx="2945659" cy="49797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1981406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2025-10-08</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656079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2025-10-08</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590696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2025-10-08</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24028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2025-10-08</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039086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2025-10-08</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125293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2025-10-08</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27178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2025-10-08</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242097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2025-10-08</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324510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2025-10-08</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189969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2025-10-08</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865736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42"/>
        <p:cNvGrpSpPr/>
        <p:nvPr/>
      </p:nvGrpSpPr>
      <p:grpSpPr>
        <a:xfrm>
          <a:off x="0" y="0"/>
          <a:ext cx="0" cy="0"/>
          <a:chOff x="0" y="0"/>
          <a:chExt cx="0" cy="0"/>
        </a:xfrm>
      </p:grpSpPr>
      <p:sp>
        <p:nvSpPr>
          <p:cNvPr id="43" name="Google Shape;43;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5" name="Google Shape;4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2025-10-08</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350716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2025-10-08</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2186007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2025-10-08</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837315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2025-10-08</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043482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2025-10-08</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3126816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2025-10-08</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291433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2025-10-08</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7869011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2025-10-08</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8282310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2025-10-08</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0768487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2025-10-08</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237771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48"/>
        <p:cNvGrpSpPr/>
        <p:nvPr/>
      </p:nvGrpSpPr>
      <p:grpSpPr>
        <a:xfrm>
          <a:off x="0" y="0"/>
          <a:ext cx="0" cy="0"/>
          <a:chOff x="0" y="0"/>
          <a:chExt cx="0" cy="0"/>
        </a:xfrm>
      </p:grpSpPr>
      <p:sp>
        <p:nvSpPr>
          <p:cNvPr id="49" name="Google Shape;49;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1" name="Google Shape;5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2025-10-08</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942731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2025-10-08</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57699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61"/>
        <p:cNvGrpSpPr/>
        <p:nvPr/>
      </p:nvGrpSpPr>
      <p:grpSpPr>
        <a:xfrm>
          <a:off x="0" y="0"/>
          <a:ext cx="0" cy="0"/>
          <a:chOff x="0" y="0"/>
          <a:chExt cx="0" cy="0"/>
        </a:xfrm>
      </p:grpSpPr>
      <p:sp>
        <p:nvSpPr>
          <p:cNvPr id="62" name="Google Shape;62;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nehåll med bildtext" type="objTx">
  <p:cSld name="OBJECT_WITH_CAPTION_TEXT">
    <p:spTree>
      <p:nvGrpSpPr>
        <p:cNvPr id="1" name="Shape 70"/>
        <p:cNvGrpSpPr/>
        <p:nvPr/>
      </p:nvGrpSpPr>
      <p:grpSpPr>
        <a:xfrm>
          <a:off x="0" y="0"/>
          <a:ext cx="0" cy="0"/>
          <a:chOff x="0" y="0"/>
          <a:chExt cx="0" cy="0"/>
        </a:xfrm>
      </p:grpSpPr>
      <p:sp>
        <p:nvSpPr>
          <p:cNvPr id="71" name="Google Shape;71;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 name="Google Shape;73;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77"/>
        <p:cNvGrpSpPr/>
        <p:nvPr/>
      </p:nvGrpSpPr>
      <p:grpSpPr>
        <a:xfrm>
          <a:off x="0" y="0"/>
          <a:ext cx="0" cy="0"/>
          <a:chOff x="0" y="0"/>
          <a:chExt cx="0" cy="0"/>
        </a:xfrm>
      </p:grpSpPr>
      <p:sp>
        <p:nvSpPr>
          <p:cNvPr id="78" name="Google Shape;78;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6"/>
          <p:cNvSpPr>
            <a:spLocks noGrp="1"/>
          </p:cNvSpPr>
          <p:nvPr>
            <p:ph type="pic" idx="2"/>
          </p:nvPr>
        </p:nvSpPr>
        <p:spPr>
          <a:xfrm>
            <a:off x="5183188" y="987425"/>
            <a:ext cx="6172200" cy="4873625"/>
          </a:xfrm>
          <a:prstGeom prst="rect">
            <a:avLst/>
          </a:prstGeom>
          <a:noFill/>
          <a:ln>
            <a:noFill/>
          </a:ln>
        </p:spPr>
      </p:sp>
      <p:sp>
        <p:nvSpPr>
          <p:cNvPr id="80" name="Google Shape;80;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84"/>
        <p:cNvGrpSpPr/>
        <p:nvPr/>
      </p:nvGrpSpPr>
      <p:grpSpPr>
        <a:xfrm>
          <a:off x="0" y="0"/>
          <a:ext cx="0" cy="0"/>
          <a:chOff x="0" y="0"/>
          <a:chExt cx="0" cy="0"/>
        </a:xfrm>
      </p:grpSpPr>
      <p:sp>
        <p:nvSpPr>
          <p:cNvPr id="85" name="Google Shape;85;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90"/>
        <p:cNvGrpSpPr/>
        <p:nvPr/>
      </p:nvGrpSpPr>
      <p:grpSpPr>
        <a:xfrm>
          <a:off x="0" y="0"/>
          <a:ext cx="0" cy="0"/>
          <a:chOff x="0" y="0"/>
          <a:chExt cx="0" cy="0"/>
        </a:xfrm>
      </p:grpSpPr>
      <p:sp>
        <p:nvSpPr>
          <p:cNvPr id="91" name="Google Shape;91;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om" type="blank">
  <p:cSld name="Tom">
    <p:spTree>
      <p:nvGrpSpPr>
        <p:cNvPr id="1" name="Shape 66"/>
        <p:cNvGrpSpPr/>
        <p:nvPr/>
      </p:nvGrpSpPr>
      <p:grpSpPr>
        <a:xfrm>
          <a:off x="0" y="0"/>
          <a:ext cx="0" cy="0"/>
          <a:chOff x="0" y="0"/>
          <a:chExt cx="0" cy="0"/>
        </a:xfrm>
      </p:grpSpPr>
      <p:sp>
        <p:nvSpPr>
          <p:cNvPr id="67" name="Google Shape;6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67373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rgbClr val="888888"/>
                </a:solidFill>
                <a:latin typeface="Calibri"/>
                <a:ea typeface="Calibri"/>
                <a:cs typeface="Calibri"/>
                <a:sym typeface="Calibri"/>
              </a:defRPr>
            </a:lvl1pPr>
            <a:lvl2pPr marL="0" marR="0" lvl="1" indent="0" algn="r" rtl="0">
              <a:spcBef>
                <a:spcPts val="0"/>
              </a:spcBef>
              <a:buNone/>
              <a:defRPr sz="1200" b="0" u="none">
                <a:solidFill>
                  <a:srgbClr val="888888"/>
                </a:solidFill>
                <a:latin typeface="Calibri"/>
                <a:ea typeface="Calibri"/>
                <a:cs typeface="Calibri"/>
                <a:sym typeface="Calibri"/>
              </a:defRPr>
            </a:lvl2pPr>
            <a:lvl3pPr marL="0" marR="0" lvl="2" indent="0" algn="r" rtl="0">
              <a:spcBef>
                <a:spcPts val="0"/>
              </a:spcBef>
              <a:buNone/>
              <a:defRPr sz="1200" b="0" u="none">
                <a:solidFill>
                  <a:srgbClr val="888888"/>
                </a:solidFill>
                <a:latin typeface="Calibri"/>
                <a:ea typeface="Calibri"/>
                <a:cs typeface="Calibri"/>
                <a:sym typeface="Calibri"/>
              </a:defRPr>
            </a:lvl3pPr>
            <a:lvl4pPr marL="0" marR="0" lvl="3" indent="0" algn="r" rtl="0">
              <a:spcBef>
                <a:spcPts val="0"/>
              </a:spcBef>
              <a:buNone/>
              <a:defRPr sz="1200" b="0" u="none">
                <a:solidFill>
                  <a:srgbClr val="888888"/>
                </a:solidFill>
                <a:latin typeface="Calibri"/>
                <a:ea typeface="Calibri"/>
                <a:cs typeface="Calibri"/>
                <a:sym typeface="Calibri"/>
              </a:defRPr>
            </a:lvl4pPr>
            <a:lvl5pPr marL="0" marR="0" lvl="4" indent="0" algn="r" rtl="0">
              <a:spcBef>
                <a:spcPts val="0"/>
              </a:spcBef>
              <a:buNone/>
              <a:defRPr sz="1200" b="0" u="none">
                <a:solidFill>
                  <a:srgbClr val="888888"/>
                </a:solidFill>
                <a:latin typeface="Calibri"/>
                <a:ea typeface="Calibri"/>
                <a:cs typeface="Calibri"/>
                <a:sym typeface="Calibri"/>
              </a:defRPr>
            </a:lvl5pPr>
            <a:lvl6pPr marL="0" marR="0" lvl="5" indent="0" algn="r" rtl="0">
              <a:spcBef>
                <a:spcPts val="0"/>
              </a:spcBef>
              <a:buNone/>
              <a:defRPr sz="1200" b="0" u="none">
                <a:solidFill>
                  <a:srgbClr val="888888"/>
                </a:solidFill>
                <a:latin typeface="Calibri"/>
                <a:ea typeface="Calibri"/>
                <a:cs typeface="Calibri"/>
                <a:sym typeface="Calibri"/>
              </a:defRPr>
            </a:lvl6pPr>
            <a:lvl7pPr marL="0" marR="0" lvl="6" indent="0" algn="r" rtl="0">
              <a:spcBef>
                <a:spcPts val="0"/>
              </a:spcBef>
              <a:buNone/>
              <a:defRPr sz="1200" b="0" u="none">
                <a:solidFill>
                  <a:srgbClr val="888888"/>
                </a:solidFill>
                <a:latin typeface="Calibri"/>
                <a:ea typeface="Calibri"/>
                <a:cs typeface="Calibri"/>
                <a:sym typeface="Calibri"/>
              </a:defRPr>
            </a:lvl7pPr>
            <a:lvl8pPr marL="0" marR="0" lvl="7" indent="0" algn="r" rtl="0">
              <a:spcBef>
                <a:spcPts val="0"/>
              </a:spcBef>
              <a:buNone/>
              <a:defRPr sz="1200" b="0" u="none">
                <a:solidFill>
                  <a:srgbClr val="888888"/>
                </a:solidFill>
                <a:latin typeface="Calibri"/>
                <a:ea typeface="Calibri"/>
                <a:cs typeface="Calibri"/>
                <a:sym typeface="Calibri"/>
              </a:defRPr>
            </a:lvl8pPr>
            <a:lvl9pPr marL="0" marR="0" lvl="8" indent="0" algn="r" rtl="0">
              <a:spcBef>
                <a:spcPts val="0"/>
              </a:spcBef>
              <a:buNone/>
              <a:defRPr sz="1200" b="0" u="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6" r:id="rId4"/>
    <p:sldLayoutId id="2147483658" r:id="rId5"/>
    <p:sldLayoutId id="2147483659" r:id="rId6"/>
    <p:sldLayoutId id="2147483660" r:id="rId7"/>
    <p:sldLayoutId id="2147483661" r:id="rId8"/>
    <p:sldLayoutId id="214748368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51FC5A6D-FFC4-4C1F-ADC6-C5E5705D803A}" type="datetimeFigureOut">
              <a:rPr lang="sv-SE" kern="1200" smtClean="0">
                <a:solidFill>
                  <a:prstClr val="black">
                    <a:tint val="75000"/>
                  </a:prstClr>
                </a:solidFill>
                <a:latin typeface="Calibri" panose="020F0502020204030204"/>
                <a:ea typeface="+mn-ea"/>
                <a:cs typeface="+mn-cs"/>
              </a:rPr>
              <a:pPr>
                <a:buClrTx/>
                <a:buFontTx/>
                <a:buNone/>
              </a:pPr>
              <a:t>2025-10-08</a:t>
            </a:fld>
            <a:endParaRPr lang="sv-SE" kern="1200">
              <a:solidFill>
                <a:prstClr val="black">
                  <a:tint val="75000"/>
                </a:prstClr>
              </a:solidFill>
              <a:latin typeface="Calibri" panose="020F0502020204030204"/>
              <a:ea typeface="+mn-ea"/>
              <a:cs typeface="+mn-cs"/>
            </a:endParaRPr>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sv-SE" kern="1200">
              <a:solidFill>
                <a:prstClr val="black">
                  <a:tint val="75000"/>
                </a:prstClr>
              </a:solidFill>
              <a:latin typeface="Calibri" panose="020F0502020204030204"/>
              <a:ea typeface="+mn-ea"/>
              <a:cs typeface="+mn-cs"/>
            </a:endParaRP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685C7988-94A2-4357-B494-FF446E7ACE94}" type="slidenum">
              <a:rPr lang="sv-SE" kern="1200" smtClean="0">
                <a:solidFill>
                  <a:prstClr val="black">
                    <a:tint val="75000"/>
                  </a:prstClr>
                </a:solidFill>
                <a:latin typeface="Calibri" panose="020F0502020204030204"/>
                <a:ea typeface="+mn-ea"/>
                <a:cs typeface="+mn-cs"/>
              </a:rPr>
              <a:pPr>
                <a:buClrTx/>
                <a:buFontTx/>
                <a:buNone/>
              </a:pPr>
              <a:t>‹#›</a:t>
            </a:fld>
            <a:endParaRPr lang="sv-SE"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76163682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51FC5A6D-FFC4-4C1F-ADC6-C5E5705D803A}" type="datetimeFigureOut">
              <a:rPr lang="sv-SE" kern="1200" smtClean="0">
                <a:solidFill>
                  <a:prstClr val="black">
                    <a:tint val="75000"/>
                  </a:prstClr>
                </a:solidFill>
                <a:latin typeface="Calibri" panose="020F0502020204030204"/>
                <a:ea typeface="+mn-ea"/>
                <a:cs typeface="+mn-cs"/>
              </a:rPr>
              <a:pPr>
                <a:buClrTx/>
                <a:buFontTx/>
                <a:buNone/>
              </a:pPr>
              <a:t>2025-10-08</a:t>
            </a:fld>
            <a:endParaRPr lang="sv-SE" kern="1200">
              <a:solidFill>
                <a:prstClr val="black">
                  <a:tint val="75000"/>
                </a:prstClr>
              </a:solidFill>
              <a:latin typeface="Calibri" panose="020F0502020204030204"/>
              <a:ea typeface="+mn-ea"/>
              <a:cs typeface="+mn-cs"/>
            </a:endParaRPr>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sv-SE" kern="1200">
              <a:solidFill>
                <a:prstClr val="black">
                  <a:tint val="75000"/>
                </a:prstClr>
              </a:solidFill>
              <a:latin typeface="Calibri" panose="020F0502020204030204"/>
              <a:ea typeface="+mn-ea"/>
              <a:cs typeface="+mn-cs"/>
            </a:endParaRP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685C7988-94A2-4357-B494-FF446E7ACE94}" type="slidenum">
              <a:rPr lang="sv-SE" kern="1200" smtClean="0">
                <a:solidFill>
                  <a:prstClr val="black">
                    <a:tint val="75000"/>
                  </a:prstClr>
                </a:solidFill>
                <a:latin typeface="Calibri" panose="020F0502020204030204"/>
                <a:ea typeface="+mn-ea"/>
                <a:cs typeface="+mn-cs"/>
              </a:rPr>
              <a:pPr>
                <a:buClrTx/>
                <a:buFontTx/>
                <a:buNone/>
              </a:pPr>
              <a:t>‹#›</a:t>
            </a:fld>
            <a:endParaRPr lang="sv-SE"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0729500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jpg"/><Relationship Id="rId4" Type="http://schemas.openxmlformats.org/officeDocument/2006/relationships/hyperlink" Target="https://www.innebandy.se/utveckling/svensk-innebandys-utvecklingsmodell-siu/siu-modellens-olika-nivae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69">
            <a:extLst>
              <a:ext uri="{FF2B5EF4-FFF2-40B4-BE49-F238E27FC236}">
                <a16:creationId xmlns:a16="http://schemas.microsoft.com/office/drawing/2014/main" id="{B0354608-2C0B-45C8-8C8B-8E3ED2EF5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pic>
        <p:nvPicPr>
          <p:cNvPr id="8" name="Bildobjekt 7" descr="En bild som visar person, skidåkning, personer, skatebordåkning&#10;&#10;Automatiskt genererad beskrivning">
            <a:extLst>
              <a:ext uri="{FF2B5EF4-FFF2-40B4-BE49-F238E27FC236}">
                <a16:creationId xmlns:a16="http://schemas.microsoft.com/office/drawing/2014/main" id="{76E9B5F4-F026-4227-B8E3-A9B4CC227722}"/>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t="7376" b="8669"/>
          <a:stretch/>
        </p:blipFill>
        <p:spPr>
          <a:xfrm>
            <a:off x="2" y="10"/>
            <a:ext cx="12191997" cy="6857990"/>
          </a:xfrm>
          <a:prstGeom prst="rect">
            <a:avLst/>
          </a:prstGeom>
        </p:spPr>
      </p:pic>
      <p:sp>
        <p:nvSpPr>
          <p:cNvPr id="7" name="textruta 6">
            <a:extLst>
              <a:ext uri="{FF2B5EF4-FFF2-40B4-BE49-F238E27FC236}">
                <a16:creationId xmlns:a16="http://schemas.microsoft.com/office/drawing/2014/main" id="{79FC9238-DBE2-4DBA-96B3-0C1659D59E37}"/>
              </a:ext>
            </a:extLst>
          </p:cNvPr>
          <p:cNvSpPr txBox="1"/>
          <p:nvPr/>
        </p:nvSpPr>
        <p:spPr>
          <a:xfrm>
            <a:off x="5303912" y="1655603"/>
            <a:ext cx="5760640" cy="2288225"/>
          </a:xfrm>
          <a:prstGeom prst="rect">
            <a:avLst/>
          </a:prstGeom>
        </p:spPr>
        <p:txBody>
          <a:bodyPr vert="horz" lIns="91440" tIns="45720" rIns="91440" bIns="45720" rtlCol="0" anchor="b">
            <a:normAutofit/>
          </a:bodyPr>
          <a:lstStyle/>
          <a:p>
            <a:pPr>
              <a:lnSpc>
                <a:spcPct val="90000"/>
              </a:lnSpc>
              <a:spcBef>
                <a:spcPct val="0"/>
              </a:spcBef>
              <a:spcAft>
                <a:spcPts val="600"/>
              </a:spcAft>
              <a:buClrTx/>
              <a:buFontTx/>
              <a:buNone/>
            </a:pPr>
            <a:r>
              <a:rPr lang="en-US" sz="4400" kern="1200" dirty="0" err="1">
                <a:solidFill>
                  <a:prstClr val="white"/>
                </a:solidFill>
                <a:effectLst>
                  <a:outerShdw blurRad="38100" dist="38100" dir="2700000" algn="tl">
                    <a:srgbClr val="000000">
                      <a:alpha val="43137"/>
                    </a:srgbClr>
                  </a:outerShdw>
                </a:effectLst>
                <a:latin typeface="Calibri Light" panose="020F0302020204030204"/>
                <a:ea typeface="+mn-ea"/>
                <a:cs typeface="+mn-cs"/>
              </a:rPr>
              <a:t>Välkomna</a:t>
            </a:r>
            <a:r>
              <a:rPr lang="en-US" sz="4400" kern="1200" dirty="0">
                <a:solidFill>
                  <a:prstClr val="white"/>
                </a:solidFill>
                <a:effectLst>
                  <a:outerShdw blurRad="38100" dist="38100" dir="2700000" algn="tl">
                    <a:srgbClr val="000000">
                      <a:alpha val="43137"/>
                    </a:srgbClr>
                  </a:outerShdw>
                </a:effectLst>
                <a:latin typeface="Calibri Light" panose="020F0302020204030204"/>
                <a:ea typeface="+mn-ea"/>
                <a:cs typeface="+mn-cs"/>
              </a:rPr>
              <a:t> till </a:t>
            </a:r>
            <a:r>
              <a:rPr lang="en-US" sz="4400" kern="1200" dirty="0" err="1">
                <a:solidFill>
                  <a:prstClr val="white"/>
                </a:solidFill>
                <a:effectLst>
                  <a:outerShdw blurRad="38100" dist="38100" dir="2700000" algn="tl">
                    <a:srgbClr val="000000">
                      <a:alpha val="43137"/>
                    </a:srgbClr>
                  </a:outerShdw>
                </a:effectLst>
                <a:latin typeface="Calibri Light" panose="020F0302020204030204"/>
                <a:ea typeface="+mn-ea"/>
                <a:cs typeface="+mn-cs"/>
              </a:rPr>
              <a:t>säsongen</a:t>
            </a:r>
            <a:r>
              <a:rPr lang="en-US" sz="4400" kern="1200" dirty="0">
                <a:solidFill>
                  <a:prstClr val="white"/>
                </a:solidFill>
                <a:effectLst>
                  <a:outerShdw blurRad="38100" dist="38100" dir="2700000" algn="tl">
                    <a:srgbClr val="000000">
                      <a:alpha val="43137"/>
                    </a:srgbClr>
                  </a:outerShdw>
                </a:effectLst>
                <a:latin typeface="Calibri Light" panose="020F0302020204030204"/>
                <a:ea typeface="+mn-ea"/>
                <a:cs typeface="+mn-cs"/>
              </a:rPr>
              <a:t> 2025/2026</a:t>
            </a:r>
          </a:p>
        </p:txBody>
      </p:sp>
      <p:sp>
        <p:nvSpPr>
          <p:cNvPr id="77" name="Freeform 5">
            <a:extLst>
              <a:ext uri="{FF2B5EF4-FFF2-40B4-BE49-F238E27FC236}">
                <a16:creationId xmlns:a16="http://schemas.microsoft.com/office/drawing/2014/main" id="{A69EB637-CEDE-43AD-8B65-DDD63C08F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0870" y="2245586"/>
            <a:ext cx="1262906" cy="1108260"/>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4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pPr>
              <a:buClrTx/>
              <a:buFontTx/>
              <a:buNone/>
            </a:pPr>
            <a:endParaRPr lang="en-US" sz="1800" kern="1200" dirty="0">
              <a:solidFill>
                <a:prstClr val="white"/>
              </a:solidFill>
              <a:latin typeface="Calibri" panose="020F0502020204030204"/>
              <a:ea typeface="+mn-ea"/>
              <a:cs typeface="+mn-cs"/>
            </a:endParaRPr>
          </a:p>
        </p:txBody>
      </p:sp>
      <p:pic>
        <p:nvPicPr>
          <p:cNvPr id="3" name="Bildobjekt 2">
            <a:extLst>
              <a:ext uri="{FF2B5EF4-FFF2-40B4-BE49-F238E27FC236}">
                <a16:creationId xmlns:a16="http://schemas.microsoft.com/office/drawing/2014/main" id="{080FA0E5-2703-781D-31C8-FF2CFEFE64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216" y="1844824"/>
            <a:ext cx="4719439" cy="2872701"/>
          </a:xfrm>
          <a:prstGeom prst="rect">
            <a:avLst/>
          </a:prstGeom>
        </p:spPr>
      </p:pic>
    </p:spTree>
    <p:extLst>
      <p:ext uri="{BB962C8B-B14F-4D97-AF65-F5344CB8AC3E}">
        <p14:creationId xmlns:p14="http://schemas.microsoft.com/office/powerpoint/2010/main" val="92482681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4"/>
          <p:cNvSpPr txBox="1">
            <a:spLocks noGrp="1"/>
          </p:cNvSpPr>
          <p:nvPr>
            <p:ph type="ctrTitle"/>
          </p:nvPr>
        </p:nvSpPr>
        <p:spPr>
          <a:xfrm>
            <a:off x="1524000" y="1122363"/>
            <a:ext cx="9144000" cy="198278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b="1"/>
              <a:t>Information från egna laget</a:t>
            </a:r>
            <a:endParaRPr/>
          </a:p>
        </p:txBody>
      </p:sp>
      <p:pic>
        <p:nvPicPr>
          <p:cNvPr id="227" name="Google Shape;227;p14"/>
          <p:cNvPicPr preferRelativeResize="0"/>
          <p:nvPr/>
        </p:nvPicPr>
        <p:blipFill rotWithShape="1">
          <a:blip r:embed="rId3">
            <a:alphaModFix/>
          </a:blip>
          <a:srcRect/>
          <a:stretch/>
        </p:blipFill>
        <p:spPr>
          <a:xfrm>
            <a:off x="4856083" y="3837100"/>
            <a:ext cx="2479834" cy="151151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4"/>
          <p:cNvSpPr txBox="1">
            <a:spLocks noGrp="1"/>
          </p:cNvSpPr>
          <p:nvPr>
            <p:ph type="ctrTitle"/>
          </p:nvPr>
        </p:nvSpPr>
        <p:spPr>
          <a:xfrm>
            <a:off x="263352" y="476672"/>
            <a:ext cx="11768866" cy="6264696"/>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ts val="6000"/>
              <a:buFont typeface="Calibri"/>
              <a:buNone/>
            </a:pPr>
            <a:r>
              <a:rPr lang="en-US" sz="3100" b="1" u="sng" dirty="0" err="1"/>
              <a:t>Vårt</a:t>
            </a:r>
            <a:r>
              <a:rPr lang="en-US" sz="3100" b="1" u="sng" dirty="0"/>
              <a:t> lags </a:t>
            </a:r>
            <a:r>
              <a:rPr lang="en-US" sz="3100" b="1" u="sng" dirty="0" err="1"/>
              <a:t>uppgifter</a:t>
            </a:r>
            <a:r>
              <a:rPr lang="en-US" sz="3100" b="1" u="sng" dirty="0"/>
              <a:t> under </a:t>
            </a:r>
            <a:r>
              <a:rPr lang="en-US" sz="3100" b="1" u="sng" dirty="0" err="1"/>
              <a:t>säsongen</a:t>
            </a:r>
            <a:r>
              <a:rPr lang="en-US" sz="3100" b="1" u="sng" dirty="0"/>
              <a:t> 25/26.</a:t>
            </a:r>
            <a:br>
              <a:rPr lang="en-US" sz="3100" b="1" dirty="0"/>
            </a:br>
            <a:br>
              <a:rPr lang="en-US" sz="3100" b="1" dirty="0"/>
            </a:br>
            <a:r>
              <a:rPr lang="en-US" sz="3100" b="1" dirty="0" err="1"/>
              <a:t>Sälja</a:t>
            </a:r>
            <a:r>
              <a:rPr lang="en-US" sz="3100" b="1" dirty="0"/>
              <a:t> </a:t>
            </a:r>
            <a:r>
              <a:rPr lang="en-US" sz="3100" b="1" dirty="0" err="1"/>
              <a:t>idrottsrabatten</a:t>
            </a:r>
            <a:r>
              <a:rPr lang="en-US" sz="3100" b="1" dirty="0"/>
              <a:t>: </a:t>
            </a:r>
            <a:br>
              <a:rPr lang="en-US" sz="3100" b="1" dirty="0"/>
            </a:br>
            <a:r>
              <a:rPr lang="en-US" sz="3100" b="1" dirty="0"/>
              <a:t>- 5 </a:t>
            </a:r>
            <a:r>
              <a:rPr lang="en-US" sz="3100" b="1" dirty="0" err="1"/>
              <a:t>st</a:t>
            </a:r>
            <a:r>
              <a:rPr lang="en-US" sz="3100" b="1" dirty="0"/>
              <a:t> </a:t>
            </a:r>
            <a:r>
              <a:rPr lang="en-US" sz="3100" b="1" dirty="0" err="1"/>
              <a:t>häften</a:t>
            </a:r>
            <a:r>
              <a:rPr lang="en-US" sz="3100" b="1" dirty="0"/>
              <a:t> per </a:t>
            </a:r>
            <a:r>
              <a:rPr lang="en-US" sz="3100" b="1" dirty="0" err="1"/>
              <a:t>spelare</a:t>
            </a:r>
            <a:r>
              <a:rPr lang="en-US" sz="3100" b="1" dirty="0"/>
              <a:t> under </a:t>
            </a:r>
            <a:r>
              <a:rPr lang="en-US" sz="3100" b="1" dirty="0" err="1"/>
              <a:t>hösten</a:t>
            </a:r>
            <a:r>
              <a:rPr lang="en-US" sz="3100" b="1" dirty="0"/>
              <a:t> (inga </a:t>
            </a:r>
            <a:r>
              <a:rPr lang="en-US" sz="3100" b="1" dirty="0" err="1"/>
              <a:t>på</a:t>
            </a:r>
            <a:r>
              <a:rPr lang="en-US" sz="3100" b="1" dirty="0"/>
              <a:t> </a:t>
            </a:r>
            <a:r>
              <a:rPr lang="en-US" sz="3100" b="1" dirty="0" err="1"/>
              <a:t>våren</a:t>
            </a:r>
            <a:r>
              <a:rPr lang="en-US" sz="3100" b="1" dirty="0"/>
              <a:t>)</a:t>
            </a:r>
            <a:br>
              <a:rPr lang="en-US" sz="3100" b="1" dirty="0"/>
            </a:br>
            <a:br>
              <a:rPr lang="en-US" sz="3100" b="1" dirty="0"/>
            </a:br>
            <a:r>
              <a:rPr lang="en-US" sz="3100" b="1" dirty="0" err="1"/>
              <a:t>Arbete</a:t>
            </a:r>
            <a:r>
              <a:rPr lang="en-US" sz="3100" b="1" dirty="0"/>
              <a:t> under </a:t>
            </a:r>
            <a:r>
              <a:rPr lang="en-US" sz="3100" b="1" dirty="0" err="1"/>
              <a:t>Sibben</a:t>
            </a:r>
            <a:r>
              <a:rPr lang="en-US" sz="3100" b="1" dirty="0"/>
              <a:t> Cup: </a:t>
            </a:r>
            <a:br>
              <a:rPr lang="en-US" sz="3100" b="1" dirty="0"/>
            </a:br>
            <a:r>
              <a:rPr lang="en-US" sz="3100" b="1" dirty="0"/>
              <a:t>- 9 </a:t>
            </a:r>
            <a:r>
              <a:rPr lang="en-US" sz="3100" b="1" dirty="0" err="1"/>
              <a:t>timmar</a:t>
            </a:r>
            <a:r>
              <a:rPr lang="en-US" sz="3100" b="1" dirty="0"/>
              <a:t> </a:t>
            </a:r>
            <a:r>
              <a:rPr lang="en-US" sz="3100" b="1" dirty="0" err="1"/>
              <a:t>arbete</a:t>
            </a:r>
            <a:r>
              <a:rPr lang="en-US" sz="3100" b="1" dirty="0"/>
              <a:t> per </a:t>
            </a:r>
            <a:r>
              <a:rPr lang="en-US" sz="3100" b="1" dirty="0" err="1"/>
              <a:t>spelare</a:t>
            </a:r>
            <a:r>
              <a:rPr lang="en-US" sz="3100" b="1" dirty="0"/>
              <a:t> under </a:t>
            </a:r>
            <a:r>
              <a:rPr lang="en-US" sz="3100" b="1" dirty="0" err="1"/>
              <a:t>cupen</a:t>
            </a:r>
            <a:r>
              <a:rPr lang="en-US" sz="3100" b="1" dirty="0"/>
              <a:t> (2-4 </a:t>
            </a:r>
            <a:r>
              <a:rPr lang="en-US" sz="3100" b="1" dirty="0" err="1"/>
              <a:t>januari</a:t>
            </a:r>
            <a:r>
              <a:rPr lang="en-US" sz="3100" b="1" dirty="0"/>
              <a:t>)</a:t>
            </a:r>
            <a:br>
              <a:rPr lang="en-US" sz="3100" b="1" dirty="0"/>
            </a:br>
            <a:br>
              <a:rPr lang="en-US" sz="3100" b="1" dirty="0"/>
            </a:br>
            <a:r>
              <a:rPr lang="en-US" sz="3100" b="1" dirty="0" err="1"/>
              <a:t>Arrangemang</a:t>
            </a:r>
            <a:r>
              <a:rPr lang="en-US" sz="3100" b="1" dirty="0"/>
              <a:t> av </a:t>
            </a:r>
            <a:r>
              <a:rPr lang="en-US" sz="3100" b="1" dirty="0" err="1"/>
              <a:t>eget</a:t>
            </a:r>
            <a:r>
              <a:rPr lang="en-US" sz="3100" b="1" dirty="0"/>
              <a:t> lags </a:t>
            </a:r>
            <a:r>
              <a:rPr lang="en-US" sz="3100" b="1" dirty="0" err="1"/>
              <a:t>hemmamatcher</a:t>
            </a:r>
            <a:r>
              <a:rPr lang="en-US" sz="3100" b="1" dirty="0"/>
              <a:t>:</a:t>
            </a:r>
            <a:br>
              <a:rPr lang="en-US" sz="3100" b="1" dirty="0"/>
            </a:br>
            <a:r>
              <a:rPr lang="en-US" sz="3100" b="1" dirty="0"/>
              <a:t>- </a:t>
            </a:r>
            <a:r>
              <a:rPr lang="en-US" sz="3100" b="1" dirty="0" err="1"/>
              <a:t>Hallvärd</a:t>
            </a:r>
            <a:r>
              <a:rPr lang="en-US" sz="3100" b="1" dirty="0"/>
              <a:t> (</a:t>
            </a:r>
            <a:r>
              <a:rPr lang="en-US" sz="3100" b="1" dirty="0" err="1"/>
              <a:t>minst</a:t>
            </a:r>
            <a:r>
              <a:rPr lang="en-US" sz="3100" b="1" dirty="0"/>
              <a:t> 1 </a:t>
            </a:r>
            <a:r>
              <a:rPr lang="en-US" sz="3100" b="1" dirty="0" err="1"/>
              <a:t>vuxen</a:t>
            </a:r>
            <a:r>
              <a:rPr lang="en-US" sz="3100" b="1" dirty="0"/>
              <a:t>)</a:t>
            </a:r>
            <a:br>
              <a:rPr lang="en-US" sz="3100" b="1" dirty="0"/>
            </a:br>
            <a:r>
              <a:rPr lang="en-US" sz="3100" b="1" dirty="0"/>
              <a:t>- </a:t>
            </a:r>
            <a:r>
              <a:rPr lang="en-US" sz="3100" b="1" dirty="0" err="1"/>
              <a:t>Sekretariat</a:t>
            </a:r>
            <a:r>
              <a:rPr lang="en-US" sz="3100" b="1" dirty="0"/>
              <a:t> (1 </a:t>
            </a:r>
            <a:r>
              <a:rPr lang="en-US" sz="3100" b="1" dirty="0" err="1"/>
              <a:t>st</a:t>
            </a:r>
            <a:r>
              <a:rPr lang="en-US" sz="3100" b="1" dirty="0"/>
              <a:t> </a:t>
            </a:r>
            <a:r>
              <a:rPr lang="en-US" sz="3100" b="1" dirty="0" err="1"/>
              <a:t>klockan</a:t>
            </a:r>
            <a:r>
              <a:rPr lang="en-US" sz="3100" b="1" dirty="0"/>
              <a:t> </a:t>
            </a:r>
            <a:r>
              <a:rPr lang="en-US" sz="3100" b="1" dirty="0" err="1"/>
              <a:t>och</a:t>
            </a:r>
            <a:r>
              <a:rPr lang="en-US" sz="3100" b="1" dirty="0"/>
              <a:t> 1 </a:t>
            </a:r>
            <a:r>
              <a:rPr lang="en-US" sz="3100" b="1" dirty="0" err="1"/>
              <a:t>st</a:t>
            </a:r>
            <a:r>
              <a:rPr lang="en-US" sz="3100" b="1" dirty="0"/>
              <a:t> </a:t>
            </a:r>
            <a:r>
              <a:rPr lang="en-US" sz="3100" b="1" dirty="0" err="1"/>
              <a:t>matchprotokoll</a:t>
            </a:r>
            <a:r>
              <a:rPr lang="en-US" sz="3100" b="1" dirty="0"/>
              <a:t>)</a:t>
            </a:r>
            <a:br>
              <a:rPr lang="en-US" sz="3100" b="1" dirty="0"/>
            </a:br>
            <a:r>
              <a:rPr lang="en-US" sz="3100" b="1" dirty="0"/>
              <a:t>- </a:t>
            </a:r>
            <a:r>
              <a:rPr lang="en-US" sz="3100" b="1" dirty="0" err="1"/>
              <a:t>Gärna</a:t>
            </a:r>
            <a:r>
              <a:rPr lang="en-US" sz="3100" b="1" dirty="0"/>
              <a:t> </a:t>
            </a:r>
            <a:r>
              <a:rPr lang="en-US" sz="3100" b="1" dirty="0" err="1"/>
              <a:t>även</a:t>
            </a:r>
            <a:r>
              <a:rPr lang="en-US" sz="3100" b="1" dirty="0"/>
              <a:t> Musik </a:t>
            </a:r>
            <a:r>
              <a:rPr lang="en-US" sz="3100" b="1" dirty="0" err="1"/>
              <a:t>och</a:t>
            </a:r>
            <a:r>
              <a:rPr lang="en-US" sz="3100" b="1" dirty="0"/>
              <a:t> Streaming</a:t>
            </a:r>
            <a:br>
              <a:rPr lang="en-US" sz="3100" b="1" dirty="0"/>
            </a:br>
            <a:br>
              <a:rPr lang="en-US" sz="3100" b="1" dirty="0"/>
            </a:br>
            <a:r>
              <a:rPr lang="en-US" sz="3100" b="1" dirty="0" err="1"/>
              <a:t>Övriga</a:t>
            </a:r>
            <a:r>
              <a:rPr lang="en-US" sz="3100" b="1" dirty="0"/>
              <a:t> </a:t>
            </a:r>
            <a:r>
              <a:rPr lang="en-US" sz="3100" b="1" dirty="0" err="1"/>
              <a:t>uppgifter</a:t>
            </a:r>
            <a:r>
              <a:rPr lang="en-US" sz="3100" b="1" dirty="0"/>
              <a:t> </a:t>
            </a:r>
            <a:r>
              <a:rPr lang="en-US" sz="3100" b="1" dirty="0" err="1"/>
              <a:t>åt</a:t>
            </a:r>
            <a:r>
              <a:rPr lang="en-US" sz="3100" b="1" dirty="0"/>
              <a:t> </a:t>
            </a:r>
            <a:r>
              <a:rPr lang="en-US" sz="3100" b="1" dirty="0" err="1"/>
              <a:t>föreningen</a:t>
            </a:r>
            <a:r>
              <a:rPr lang="en-US" sz="3100" b="1" dirty="0"/>
              <a:t>:</a:t>
            </a:r>
            <a:br>
              <a:rPr lang="en-US" sz="3100" b="1" dirty="0"/>
            </a:br>
            <a:r>
              <a:rPr lang="en-US" sz="3100" b="1" dirty="0">
                <a:solidFill>
                  <a:srgbClr val="FF0000"/>
                </a:solidFill>
              </a:rPr>
              <a:t>Se </a:t>
            </a:r>
            <a:r>
              <a:rPr lang="en-US" sz="3100" b="1" dirty="0" err="1">
                <a:solidFill>
                  <a:srgbClr val="FF0000"/>
                </a:solidFill>
              </a:rPr>
              <a:t>särskilt</a:t>
            </a:r>
            <a:r>
              <a:rPr lang="en-US" sz="3100" b="1" dirty="0">
                <a:solidFill>
                  <a:srgbClr val="FF0000"/>
                </a:solidFill>
              </a:rPr>
              <a:t> </a:t>
            </a:r>
            <a:r>
              <a:rPr lang="en-US" sz="3100" b="1" dirty="0" err="1">
                <a:solidFill>
                  <a:srgbClr val="FF0000"/>
                </a:solidFill>
              </a:rPr>
              <a:t>dokument</a:t>
            </a:r>
            <a:r>
              <a:rPr lang="en-US" sz="3100" b="1" dirty="0">
                <a:solidFill>
                  <a:srgbClr val="FF0000"/>
                </a:solidFill>
              </a:rPr>
              <a:t> med </a:t>
            </a:r>
            <a:r>
              <a:rPr lang="en-US" sz="3100" b="1" dirty="0" err="1">
                <a:solidFill>
                  <a:srgbClr val="FF0000"/>
                </a:solidFill>
              </a:rPr>
              <a:t>ert</a:t>
            </a:r>
            <a:r>
              <a:rPr lang="en-US" sz="3100" b="1" dirty="0">
                <a:solidFill>
                  <a:srgbClr val="FF0000"/>
                </a:solidFill>
              </a:rPr>
              <a:t> lags </a:t>
            </a:r>
            <a:r>
              <a:rPr lang="en-US" sz="3100" b="1" dirty="0" err="1">
                <a:solidFill>
                  <a:srgbClr val="FF0000"/>
                </a:solidFill>
              </a:rPr>
              <a:t>uppgifter</a:t>
            </a:r>
            <a:r>
              <a:rPr lang="en-US" sz="3100" b="1" dirty="0">
                <a:solidFill>
                  <a:srgbClr val="FF0000"/>
                </a:solidFill>
              </a:rPr>
              <a:t>…</a:t>
            </a:r>
            <a:endParaRPr sz="4000" dirty="0">
              <a:solidFill>
                <a:srgbClr val="FF0000"/>
              </a:solidFill>
            </a:endParaRPr>
          </a:p>
        </p:txBody>
      </p:sp>
      <p:pic>
        <p:nvPicPr>
          <p:cNvPr id="227" name="Google Shape;227;p14"/>
          <p:cNvPicPr preferRelativeResize="0"/>
          <p:nvPr/>
        </p:nvPicPr>
        <p:blipFill rotWithShape="1">
          <a:blip r:embed="rId3">
            <a:alphaModFix/>
          </a:blip>
          <a:srcRect/>
          <a:stretch/>
        </p:blipFill>
        <p:spPr>
          <a:xfrm>
            <a:off x="9552384" y="260648"/>
            <a:ext cx="2479834" cy="1511516"/>
          </a:xfrm>
          <a:prstGeom prst="rect">
            <a:avLst/>
          </a:prstGeom>
          <a:noFill/>
          <a:ln>
            <a:noFill/>
          </a:ln>
        </p:spPr>
      </p:pic>
    </p:spTree>
    <p:extLst>
      <p:ext uri="{BB962C8B-B14F-4D97-AF65-F5344CB8AC3E}">
        <p14:creationId xmlns:p14="http://schemas.microsoft.com/office/powerpoint/2010/main" val="3066332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sp>
        <p:nvSpPr>
          <p:cNvPr id="2" name="Rubrik 1"/>
          <p:cNvSpPr>
            <a:spLocks noGrp="1"/>
          </p:cNvSpPr>
          <p:nvPr>
            <p:ph type="title"/>
          </p:nvPr>
        </p:nvSpPr>
        <p:spPr>
          <a:xfrm>
            <a:off x="838201" y="365125"/>
            <a:ext cx="5251316" cy="1807305"/>
          </a:xfrm>
        </p:spPr>
        <p:txBody>
          <a:bodyPr vert="horz" lIns="91440" tIns="45720" rIns="91440" bIns="45720" rtlCol="0" anchor="ctr">
            <a:normAutofit/>
          </a:bodyPr>
          <a:lstStyle/>
          <a:p>
            <a:r>
              <a:rPr lang="en-US" dirty="0" err="1">
                <a:effectLst>
                  <a:outerShdw blurRad="38100" dist="38100" dir="2700000" algn="tl">
                    <a:srgbClr val="000000">
                      <a:alpha val="43137"/>
                    </a:srgbClr>
                  </a:outerShdw>
                </a:effectLst>
              </a:rPr>
              <a:t>Vår</a:t>
            </a:r>
            <a:r>
              <a:rPr lang="en-US" dirty="0">
                <a:effectLst>
                  <a:outerShdw blurRad="38100" dist="38100" dir="2700000" algn="tl">
                    <a:srgbClr val="000000">
                      <a:alpha val="43137"/>
                    </a:srgbClr>
                  </a:outerShdw>
                </a:effectLst>
              </a:rPr>
              <a:t> vision </a:t>
            </a:r>
            <a:r>
              <a:rPr lang="en-US" dirty="0" err="1">
                <a:effectLst>
                  <a:outerShdw blurRad="38100" dist="38100" dir="2700000" algn="tl">
                    <a:srgbClr val="000000">
                      <a:alpha val="43137"/>
                    </a:srgbClr>
                  </a:outerShdw>
                </a:effectLst>
              </a:rPr>
              <a:t>och</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verksamhetsidé</a:t>
            </a:r>
            <a:endParaRPr lang="en-US" dirty="0">
              <a:effectLst>
                <a:outerShdw blurRad="38100" dist="38100" dir="2700000" algn="tl">
                  <a:srgbClr val="000000">
                    <a:alpha val="43137"/>
                  </a:srgbClr>
                </a:outerShdw>
              </a:effectLst>
            </a:endParaRPr>
          </a:p>
        </p:txBody>
      </p:sp>
      <p:sp>
        <p:nvSpPr>
          <p:cNvPr id="11" name="Platshållare för innehåll 10"/>
          <p:cNvSpPr>
            <a:spLocks noGrp="1"/>
          </p:cNvSpPr>
          <p:nvPr>
            <p:ph sz="half" idx="2"/>
          </p:nvPr>
        </p:nvSpPr>
        <p:spPr>
          <a:xfrm>
            <a:off x="441596" y="2333297"/>
            <a:ext cx="5251316" cy="3843666"/>
          </a:xfrm>
        </p:spPr>
        <p:txBody>
          <a:bodyPr vert="horz" lIns="91440" tIns="45720" rIns="91440" bIns="45720" rtlCol="0">
            <a:normAutofit/>
          </a:bodyPr>
          <a:lstStyle/>
          <a:p>
            <a:pPr marL="457200" lvl="1" indent="0">
              <a:buNone/>
            </a:pPr>
            <a:r>
              <a:rPr lang="sv-SE" sz="2000" dirty="0">
                <a:latin typeface="+mj-lt"/>
              </a:rPr>
              <a:t>Vi bygger vår verksamhet på gemenskap, stolthet och glädje och vill erbjuda en verksamhet som skapar ett livslångt intresse för innebandy och träning. </a:t>
            </a:r>
          </a:p>
          <a:p>
            <a:pPr marL="457200" lvl="1" indent="0">
              <a:buNone/>
            </a:pPr>
            <a:endParaRPr lang="sv-SE" sz="2000" dirty="0">
              <a:latin typeface="+mj-lt"/>
            </a:endParaRPr>
          </a:p>
          <a:p>
            <a:pPr marL="457200" lvl="1" indent="0">
              <a:buNone/>
            </a:pPr>
            <a:r>
              <a:rPr lang="sv-SE" sz="2000" dirty="0">
                <a:latin typeface="+mj-lt"/>
              </a:rPr>
              <a:t>Vi är en del av den svenska idrottsrörelsen vilket innebär att vi delar målsättningarna att engagera så många som möjligt, så länge som möjligt, i en så bra verksamhet som möjligt. </a:t>
            </a:r>
            <a:r>
              <a:rPr lang="en-US" sz="2000" dirty="0">
                <a:latin typeface="+mj-lt"/>
              </a:rPr>
              <a:t> </a:t>
            </a:r>
          </a:p>
          <a:p>
            <a:pPr marL="0"/>
            <a:endParaRPr lang="en-US" sz="1800" i="1" dirty="0">
              <a:effectLst>
                <a:outerShdw blurRad="38100" dist="38100" dir="2700000" algn="tl">
                  <a:srgbClr val="000000">
                    <a:alpha val="43137"/>
                  </a:srgbClr>
                </a:outerShdw>
              </a:effectLst>
            </a:endParaRPr>
          </a:p>
        </p:txBody>
      </p:sp>
      <p:pic>
        <p:nvPicPr>
          <p:cNvPr id="4" name="Bildobjekt 3" descr="En bild som visar text, person, utomhus, spelare&#10;&#10;Automatiskt genererad beskrivning">
            <a:extLst>
              <a:ext uri="{FF2B5EF4-FFF2-40B4-BE49-F238E27FC236}">
                <a16:creationId xmlns:a16="http://schemas.microsoft.com/office/drawing/2014/main" id="{5AF4EDF5-03CC-4682-8482-E1C8100E76FD}"/>
              </a:ext>
            </a:extLst>
          </p:cNvPr>
          <p:cNvPicPr>
            <a:picLocks noChangeAspect="1"/>
          </p:cNvPicPr>
          <p:nvPr/>
        </p:nvPicPr>
        <p:blipFill rotWithShape="1">
          <a:blip r:embed="rId3">
            <a:extLst>
              <a:ext uri="{28A0092B-C50C-407E-A947-70E740481C1C}">
                <a14:useLocalDpi xmlns:a14="http://schemas.microsoft.com/office/drawing/2010/main" val="0"/>
              </a:ext>
            </a:extLst>
          </a:blip>
          <a:srcRect t="631" r="-3" b="419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15642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eskrivning saknas.">
            <a:extLst>
              <a:ext uri="{FF2B5EF4-FFF2-40B4-BE49-F238E27FC236}">
                <a16:creationId xmlns:a16="http://schemas.microsoft.com/office/drawing/2014/main" id="{61872CC3-37AA-51E3-76CF-603CE94A73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436"/>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6" name="Rectangle 10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latshållare för innehåll 5">
            <a:extLst>
              <a:ext uri="{FF2B5EF4-FFF2-40B4-BE49-F238E27FC236}">
                <a16:creationId xmlns:a16="http://schemas.microsoft.com/office/drawing/2014/main" id="{C8AA1C21-887E-4D46-89E9-4002950995B5}"/>
              </a:ext>
            </a:extLst>
          </p:cNvPr>
          <p:cNvSpPr txBox="1">
            <a:spLocks/>
          </p:cNvSpPr>
          <p:nvPr/>
        </p:nvSpPr>
        <p:spPr>
          <a:xfrm>
            <a:off x="7815943" y="1004546"/>
            <a:ext cx="4189790" cy="54978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indent="0">
              <a:buNone/>
            </a:pPr>
            <a:r>
              <a:rPr lang="sv-SE" sz="2000" dirty="0">
                <a:latin typeface="+mj-lt"/>
              </a:rPr>
              <a:t>Våra spelare är basen i vår verksamhet och organisationen runt spelarna bygger på ett ideellt engagemang. </a:t>
            </a:r>
          </a:p>
          <a:p>
            <a:pPr marL="228600" lvl="1" indent="0">
              <a:buNone/>
            </a:pPr>
            <a:endParaRPr lang="sv-SE" sz="2000" dirty="0">
              <a:latin typeface="+mj-lt"/>
            </a:endParaRPr>
          </a:p>
          <a:p>
            <a:pPr marL="228600" lvl="1" indent="0">
              <a:buNone/>
            </a:pPr>
            <a:r>
              <a:rPr lang="sv-SE" sz="2000" dirty="0">
                <a:latin typeface="+mj-lt"/>
              </a:rPr>
              <a:t>Vi har ca 90 ledare i föreningen. </a:t>
            </a:r>
            <a:r>
              <a:rPr lang="en-US" sz="2000" dirty="0">
                <a:latin typeface="+mj-lt"/>
              </a:rPr>
              <a:t>De </a:t>
            </a:r>
            <a:r>
              <a:rPr lang="en-US" sz="2000" dirty="0" err="1">
                <a:latin typeface="+mj-lt"/>
              </a:rPr>
              <a:t>går</a:t>
            </a:r>
            <a:r>
              <a:rPr lang="en-US" sz="2000" dirty="0">
                <a:latin typeface="+mj-lt"/>
              </a:rPr>
              <a:t> </a:t>
            </a:r>
            <a:r>
              <a:rPr lang="en-US" sz="2000" dirty="0" err="1">
                <a:latin typeface="+mj-lt"/>
              </a:rPr>
              <a:t>utbildningar</a:t>
            </a:r>
            <a:r>
              <a:rPr lang="en-US" sz="2000" dirty="0">
                <a:latin typeface="+mj-lt"/>
              </a:rPr>
              <a:t> </a:t>
            </a:r>
            <a:r>
              <a:rPr lang="en-US" sz="2000" dirty="0" err="1">
                <a:latin typeface="+mj-lt"/>
              </a:rPr>
              <a:t>som</a:t>
            </a:r>
            <a:r>
              <a:rPr lang="en-US" sz="2000" dirty="0">
                <a:latin typeface="+mj-lt"/>
              </a:rPr>
              <a:t> </a:t>
            </a:r>
            <a:r>
              <a:rPr lang="en-US" sz="2000" dirty="0" err="1">
                <a:latin typeface="+mj-lt"/>
              </a:rPr>
              <a:t>innebandy-förbundet</a:t>
            </a:r>
            <a:r>
              <a:rPr lang="en-US" sz="2000" dirty="0">
                <a:latin typeface="+mj-lt"/>
              </a:rPr>
              <a:t> </a:t>
            </a:r>
            <a:r>
              <a:rPr lang="en-US" sz="2000" dirty="0" err="1">
                <a:latin typeface="+mj-lt"/>
              </a:rPr>
              <a:t>anordnar</a:t>
            </a:r>
            <a:r>
              <a:rPr lang="en-US" sz="2000" dirty="0">
                <a:latin typeface="+mj-lt"/>
              </a:rPr>
              <a:t> </a:t>
            </a:r>
            <a:r>
              <a:rPr lang="en-US" sz="2000" dirty="0" err="1">
                <a:latin typeface="+mj-lt"/>
              </a:rPr>
              <a:t>så</a:t>
            </a:r>
            <a:r>
              <a:rPr lang="en-US" sz="2000" dirty="0">
                <a:latin typeface="+mj-lt"/>
              </a:rPr>
              <a:t> </a:t>
            </a:r>
            <a:r>
              <a:rPr lang="en-US" sz="2000" dirty="0" err="1">
                <a:latin typeface="+mj-lt"/>
              </a:rPr>
              <a:t>att</a:t>
            </a:r>
            <a:r>
              <a:rPr lang="en-US" sz="2000" dirty="0">
                <a:latin typeface="+mj-lt"/>
              </a:rPr>
              <a:t> de </a:t>
            </a:r>
            <a:r>
              <a:rPr lang="en-US" sz="2000" dirty="0" err="1">
                <a:latin typeface="+mj-lt"/>
              </a:rPr>
              <a:t>har</a:t>
            </a:r>
            <a:r>
              <a:rPr lang="en-US" sz="2000" dirty="0">
                <a:latin typeface="+mj-lt"/>
              </a:rPr>
              <a:t> </a:t>
            </a:r>
            <a:r>
              <a:rPr lang="en-US" sz="2000" dirty="0" err="1">
                <a:latin typeface="+mj-lt"/>
              </a:rPr>
              <a:t>rätt</a:t>
            </a:r>
            <a:r>
              <a:rPr lang="en-US" sz="2000" dirty="0">
                <a:latin typeface="+mj-lt"/>
              </a:rPr>
              <a:t> </a:t>
            </a:r>
            <a:r>
              <a:rPr lang="en-US" sz="2000" dirty="0" err="1">
                <a:latin typeface="+mj-lt"/>
              </a:rPr>
              <a:t>utbildning</a:t>
            </a:r>
            <a:r>
              <a:rPr lang="en-US" sz="2000" dirty="0">
                <a:latin typeface="+mj-lt"/>
              </a:rPr>
              <a:t> för </a:t>
            </a:r>
            <a:r>
              <a:rPr lang="en-US" sz="2000" dirty="0" err="1">
                <a:latin typeface="+mj-lt"/>
              </a:rPr>
              <a:t>lagets</a:t>
            </a:r>
            <a:r>
              <a:rPr lang="en-US" sz="2000" dirty="0">
                <a:latin typeface="+mj-lt"/>
              </a:rPr>
              <a:t> </a:t>
            </a:r>
            <a:r>
              <a:rPr lang="en-US" sz="2000" dirty="0" err="1">
                <a:latin typeface="+mj-lt"/>
              </a:rPr>
              <a:t>åldersnivå</a:t>
            </a:r>
            <a:r>
              <a:rPr lang="en-US" sz="2000" dirty="0">
                <a:latin typeface="+mj-lt"/>
              </a:rPr>
              <a:t>. Det </a:t>
            </a:r>
            <a:r>
              <a:rPr lang="en-US" sz="2000" dirty="0" err="1">
                <a:latin typeface="+mj-lt"/>
              </a:rPr>
              <a:t>finns</a:t>
            </a:r>
            <a:r>
              <a:rPr lang="en-US" sz="2000" dirty="0">
                <a:latin typeface="+mj-lt"/>
              </a:rPr>
              <a:t> </a:t>
            </a:r>
            <a:r>
              <a:rPr lang="en-US" sz="2000" dirty="0" err="1">
                <a:latin typeface="+mj-lt"/>
              </a:rPr>
              <a:t>också</a:t>
            </a:r>
            <a:r>
              <a:rPr lang="en-US" sz="2000" dirty="0">
                <a:latin typeface="+mj-lt"/>
              </a:rPr>
              <a:t> </a:t>
            </a:r>
            <a:r>
              <a:rPr lang="en-US" sz="2000" dirty="0" err="1">
                <a:latin typeface="+mj-lt"/>
              </a:rPr>
              <a:t>fler</a:t>
            </a:r>
            <a:r>
              <a:rPr lang="en-US" sz="2000" dirty="0">
                <a:latin typeface="+mj-lt"/>
              </a:rPr>
              <a:t> </a:t>
            </a:r>
            <a:r>
              <a:rPr lang="en-US" sz="2000" dirty="0" err="1">
                <a:latin typeface="+mj-lt"/>
              </a:rPr>
              <a:t>utbildningar</a:t>
            </a:r>
            <a:r>
              <a:rPr lang="en-US" sz="2000" dirty="0">
                <a:latin typeface="+mj-lt"/>
              </a:rPr>
              <a:t> </a:t>
            </a:r>
            <a:r>
              <a:rPr lang="en-US" sz="2000" dirty="0" err="1">
                <a:latin typeface="+mj-lt"/>
              </a:rPr>
              <a:t>som</a:t>
            </a:r>
            <a:r>
              <a:rPr lang="en-US" sz="2000" dirty="0">
                <a:latin typeface="+mj-lt"/>
              </a:rPr>
              <a:t> vi </a:t>
            </a:r>
            <a:r>
              <a:rPr lang="en-US" sz="2000" dirty="0" err="1">
                <a:latin typeface="+mj-lt"/>
              </a:rPr>
              <a:t>erbjuder</a:t>
            </a:r>
            <a:r>
              <a:rPr lang="en-US" sz="2000" dirty="0">
                <a:latin typeface="+mj-lt"/>
              </a:rPr>
              <a:t> </a:t>
            </a:r>
            <a:r>
              <a:rPr lang="en-US" sz="2000" dirty="0" err="1">
                <a:latin typeface="+mj-lt"/>
              </a:rPr>
              <a:t>ledare</a:t>
            </a:r>
            <a:r>
              <a:rPr lang="en-US" sz="2000" dirty="0">
                <a:latin typeface="+mj-lt"/>
              </a:rPr>
              <a:t> och </a:t>
            </a:r>
            <a:r>
              <a:rPr lang="en-US" sz="2000" dirty="0" err="1">
                <a:latin typeface="+mj-lt"/>
              </a:rPr>
              <a:t>funktionärer</a:t>
            </a:r>
            <a:r>
              <a:rPr lang="en-US" sz="2000" dirty="0">
                <a:latin typeface="+mj-lt"/>
              </a:rPr>
              <a:t>.</a:t>
            </a:r>
          </a:p>
          <a:p>
            <a:pPr marL="457200" lvl="1" indent="0">
              <a:buNone/>
            </a:pPr>
            <a:endParaRPr lang="en-US" sz="2000" dirty="0">
              <a:latin typeface="+mj-lt"/>
            </a:endParaRPr>
          </a:p>
          <a:p>
            <a:pPr marL="228600" lvl="1" indent="0">
              <a:buNone/>
            </a:pPr>
            <a:r>
              <a:rPr lang="en-US" sz="2000" b="1" dirty="0" err="1">
                <a:latin typeface="+mj-lt"/>
              </a:rPr>
              <a:t>Visste</a:t>
            </a:r>
            <a:r>
              <a:rPr lang="en-US" sz="2000" b="1" dirty="0">
                <a:latin typeface="+mj-lt"/>
              </a:rPr>
              <a:t> du </a:t>
            </a:r>
            <a:r>
              <a:rPr lang="en-US" sz="2000" b="1" dirty="0" err="1">
                <a:latin typeface="+mj-lt"/>
              </a:rPr>
              <a:t>att</a:t>
            </a:r>
            <a:r>
              <a:rPr lang="en-US" sz="2000" b="1" dirty="0">
                <a:latin typeface="+mj-lt"/>
              </a:rPr>
              <a:t>? </a:t>
            </a:r>
          </a:p>
          <a:p>
            <a:pPr marL="228600" lvl="1" indent="0">
              <a:buNone/>
            </a:pPr>
            <a:r>
              <a:rPr lang="en-US" sz="2000" dirty="0" err="1">
                <a:latin typeface="+mj-lt"/>
              </a:rPr>
              <a:t>Alla</a:t>
            </a:r>
            <a:r>
              <a:rPr lang="en-US" sz="2000" dirty="0">
                <a:latin typeface="+mj-lt"/>
              </a:rPr>
              <a:t> </a:t>
            </a:r>
            <a:r>
              <a:rPr lang="en-US" sz="2000" dirty="0" err="1">
                <a:latin typeface="+mj-lt"/>
              </a:rPr>
              <a:t>ledare</a:t>
            </a:r>
            <a:r>
              <a:rPr lang="en-US" sz="2000" dirty="0">
                <a:latin typeface="+mj-lt"/>
              </a:rPr>
              <a:t> ska </a:t>
            </a:r>
            <a:r>
              <a:rPr lang="en-US" sz="2000" dirty="0" err="1">
                <a:latin typeface="+mj-lt"/>
              </a:rPr>
              <a:t>uppvisa</a:t>
            </a:r>
            <a:r>
              <a:rPr lang="en-US" sz="2000" dirty="0">
                <a:latin typeface="+mj-lt"/>
              </a:rPr>
              <a:t> </a:t>
            </a:r>
            <a:r>
              <a:rPr lang="en-US" sz="2000" dirty="0" err="1">
                <a:latin typeface="+mj-lt"/>
              </a:rPr>
              <a:t>registerutdrag</a:t>
            </a:r>
            <a:r>
              <a:rPr lang="en-US" sz="2000" dirty="0">
                <a:latin typeface="+mj-lt"/>
              </a:rPr>
              <a:t> </a:t>
            </a:r>
            <a:r>
              <a:rPr lang="en-US" sz="2000" dirty="0" err="1">
                <a:latin typeface="+mj-lt"/>
              </a:rPr>
              <a:t>ur</a:t>
            </a:r>
            <a:r>
              <a:rPr lang="en-US" sz="2000" dirty="0">
                <a:latin typeface="+mj-lt"/>
              </a:rPr>
              <a:t> </a:t>
            </a:r>
            <a:r>
              <a:rPr lang="en-US" sz="2000" dirty="0" err="1">
                <a:latin typeface="+mj-lt"/>
              </a:rPr>
              <a:t>belastningsregistret</a:t>
            </a:r>
            <a:r>
              <a:rPr lang="en-US" sz="2000" dirty="0">
                <a:latin typeface="+mj-lt"/>
              </a:rPr>
              <a:t> </a:t>
            </a:r>
            <a:r>
              <a:rPr lang="en-US" sz="2000" dirty="0" err="1">
                <a:latin typeface="+mj-lt"/>
              </a:rPr>
              <a:t>varje</a:t>
            </a:r>
            <a:r>
              <a:rPr lang="en-US" sz="2000" dirty="0">
                <a:latin typeface="+mj-lt"/>
              </a:rPr>
              <a:t> </a:t>
            </a:r>
            <a:r>
              <a:rPr lang="en-US" sz="2000" dirty="0" err="1">
                <a:latin typeface="+mj-lt"/>
              </a:rPr>
              <a:t>år</a:t>
            </a:r>
            <a:r>
              <a:rPr lang="en-US" sz="2000" dirty="0">
                <a:latin typeface="+mj-lt"/>
              </a:rPr>
              <a:t>.</a:t>
            </a:r>
          </a:p>
          <a:p>
            <a:pPr marL="0" indent="0">
              <a:buNone/>
            </a:pPr>
            <a:endParaRPr lang="en-US" sz="2000" dirty="0">
              <a:latin typeface="+mj-lt"/>
            </a:endParaRPr>
          </a:p>
        </p:txBody>
      </p:sp>
    </p:spTree>
    <p:extLst>
      <p:ext uri="{BB962C8B-B14F-4D97-AF65-F5344CB8AC3E}">
        <p14:creationId xmlns:p14="http://schemas.microsoft.com/office/powerpoint/2010/main" val="3458556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eskrivning saknas.">
            <a:extLst>
              <a:ext uri="{FF2B5EF4-FFF2-40B4-BE49-F238E27FC236}">
                <a16:creationId xmlns:a16="http://schemas.microsoft.com/office/drawing/2014/main" id="{921286D7-34FA-400E-BA8D-283C5A445D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86"/>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latshållare för innehåll 5">
            <a:extLst>
              <a:ext uri="{FF2B5EF4-FFF2-40B4-BE49-F238E27FC236}">
                <a16:creationId xmlns:a16="http://schemas.microsoft.com/office/drawing/2014/main" id="{89BC4858-D37F-4766-A17F-EE62DB152DA6}"/>
              </a:ext>
            </a:extLst>
          </p:cNvPr>
          <p:cNvSpPr txBox="1">
            <a:spLocks/>
          </p:cNvSpPr>
          <p:nvPr/>
        </p:nvSpPr>
        <p:spPr>
          <a:xfrm>
            <a:off x="410633" y="1088424"/>
            <a:ext cx="3822189" cy="52446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buNone/>
            </a:pPr>
            <a:endParaRPr lang="en-US" sz="2000" dirty="0">
              <a:latin typeface="+mj-lt"/>
            </a:endParaRPr>
          </a:p>
          <a:p>
            <a:pPr marL="0" lvl="1" indent="0">
              <a:lnSpc>
                <a:spcPct val="100000"/>
              </a:lnSpc>
              <a:buNone/>
            </a:pPr>
            <a:r>
              <a:rPr lang="en-US" sz="2000" dirty="0" err="1">
                <a:latin typeface="+mj-lt"/>
              </a:rPr>
              <a:t>Förutom</a:t>
            </a:r>
            <a:r>
              <a:rPr lang="en-US" sz="2000" dirty="0">
                <a:latin typeface="+mj-lt"/>
              </a:rPr>
              <a:t> </a:t>
            </a:r>
            <a:r>
              <a:rPr lang="en-US" sz="2000" dirty="0" err="1">
                <a:latin typeface="+mj-lt"/>
              </a:rPr>
              <a:t>ledare</a:t>
            </a:r>
            <a:r>
              <a:rPr lang="en-US" sz="2000" dirty="0">
                <a:latin typeface="+mj-lt"/>
              </a:rPr>
              <a:t> </a:t>
            </a:r>
            <a:r>
              <a:rPr lang="en-US" sz="2000" dirty="0" err="1">
                <a:latin typeface="+mj-lt"/>
              </a:rPr>
              <a:t>måste</a:t>
            </a:r>
            <a:r>
              <a:rPr lang="en-US" sz="2000" dirty="0">
                <a:latin typeface="+mj-lt"/>
              </a:rPr>
              <a:t> </a:t>
            </a:r>
            <a:r>
              <a:rPr lang="en-US" sz="2000" dirty="0" err="1">
                <a:latin typeface="+mj-lt"/>
              </a:rPr>
              <a:t>andra</a:t>
            </a:r>
            <a:r>
              <a:rPr lang="en-US" sz="2000" dirty="0">
                <a:latin typeface="+mj-lt"/>
              </a:rPr>
              <a:t> </a:t>
            </a:r>
            <a:r>
              <a:rPr lang="en-US" sz="2000" dirty="0" err="1">
                <a:latin typeface="+mj-lt"/>
              </a:rPr>
              <a:t>personer</a:t>
            </a:r>
            <a:r>
              <a:rPr lang="en-US" sz="2000" dirty="0">
                <a:latin typeface="+mj-lt"/>
              </a:rPr>
              <a:t> </a:t>
            </a:r>
            <a:r>
              <a:rPr lang="en-US" sz="2000" dirty="0" err="1">
                <a:latin typeface="+mj-lt"/>
              </a:rPr>
              <a:t>i</a:t>
            </a:r>
            <a:r>
              <a:rPr lang="en-US" sz="2000" dirty="0">
                <a:latin typeface="+mj-lt"/>
              </a:rPr>
              <a:t> </a:t>
            </a:r>
            <a:r>
              <a:rPr lang="en-US" sz="2000" dirty="0" err="1">
                <a:latin typeface="+mj-lt"/>
              </a:rPr>
              <a:t>lagen</a:t>
            </a:r>
            <a:r>
              <a:rPr lang="en-US" sz="2000" dirty="0">
                <a:latin typeface="+mj-lt"/>
              </a:rPr>
              <a:t> </a:t>
            </a:r>
            <a:r>
              <a:rPr lang="en-US" sz="2000" dirty="0" err="1">
                <a:latin typeface="+mj-lt"/>
              </a:rPr>
              <a:t>engagera</a:t>
            </a:r>
            <a:r>
              <a:rPr lang="en-US" sz="2000" dirty="0">
                <a:latin typeface="+mj-lt"/>
              </a:rPr>
              <a:t> sig för </a:t>
            </a:r>
            <a:r>
              <a:rPr lang="en-US" sz="2000" dirty="0" err="1">
                <a:latin typeface="+mj-lt"/>
              </a:rPr>
              <a:t>att</a:t>
            </a:r>
            <a:r>
              <a:rPr lang="en-US" sz="2000" dirty="0">
                <a:latin typeface="+mj-lt"/>
              </a:rPr>
              <a:t> vi ska ha </a:t>
            </a:r>
            <a:r>
              <a:rPr lang="en-US" sz="2000" dirty="0" err="1">
                <a:latin typeface="+mj-lt"/>
              </a:rPr>
              <a:t>kioskverksamhet</a:t>
            </a:r>
            <a:r>
              <a:rPr lang="en-US" sz="2000" dirty="0">
                <a:latin typeface="+mj-lt"/>
              </a:rPr>
              <a:t>, </a:t>
            </a:r>
            <a:r>
              <a:rPr lang="en-US" sz="2000" dirty="0" err="1">
                <a:latin typeface="+mj-lt"/>
              </a:rPr>
              <a:t>matcharrangemang</a:t>
            </a:r>
            <a:r>
              <a:rPr lang="en-US" sz="2000" dirty="0">
                <a:latin typeface="+mj-lt"/>
              </a:rPr>
              <a:t>, </a:t>
            </a:r>
            <a:r>
              <a:rPr lang="en-US" sz="2000" dirty="0" err="1">
                <a:latin typeface="+mj-lt"/>
              </a:rPr>
              <a:t>klassinnebandy</a:t>
            </a:r>
            <a:r>
              <a:rPr lang="en-US" sz="2000" dirty="0">
                <a:latin typeface="+mj-lt"/>
              </a:rPr>
              <a:t>, </a:t>
            </a:r>
            <a:r>
              <a:rPr lang="en-US" sz="2000" dirty="0" err="1">
                <a:latin typeface="+mj-lt"/>
              </a:rPr>
              <a:t>föreningsavslutning</a:t>
            </a:r>
            <a:r>
              <a:rPr lang="en-US" sz="2000" dirty="0">
                <a:latin typeface="+mj-lt"/>
              </a:rPr>
              <a:t> och Sibben Cup.</a:t>
            </a:r>
          </a:p>
          <a:p>
            <a:pPr marL="0" lvl="1" indent="0">
              <a:lnSpc>
                <a:spcPct val="100000"/>
              </a:lnSpc>
              <a:buNone/>
            </a:pPr>
            <a:endParaRPr lang="en-US" sz="2000" dirty="0">
              <a:latin typeface="+mj-lt"/>
            </a:endParaRPr>
          </a:p>
          <a:p>
            <a:pPr marL="0" lvl="1" indent="0">
              <a:lnSpc>
                <a:spcPct val="100000"/>
              </a:lnSpc>
              <a:buNone/>
            </a:pPr>
            <a:r>
              <a:rPr lang="sv-SE" sz="2000" dirty="0">
                <a:latin typeface="+mj-lt"/>
              </a:rPr>
              <a:t>Tack vare alla ideella krafter kan vi ha låga avgifter i vår förening. </a:t>
            </a:r>
          </a:p>
          <a:p>
            <a:pPr marL="0" lvl="1" indent="0">
              <a:lnSpc>
                <a:spcPct val="100000"/>
              </a:lnSpc>
              <a:buNone/>
            </a:pPr>
            <a:endParaRPr lang="sv-SE" sz="2000" dirty="0">
              <a:latin typeface="+mj-lt"/>
            </a:endParaRPr>
          </a:p>
          <a:p>
            <a:pPr marL="0" lvl="1" indent="0">
              <a:lnSpc>
                <a:spcPct val="100000"/>
              </a:lnSpc>
              <a:buNone/>
            </a:pPr>
            <a:r>
              <a:rPr lang="sv-SE" sz="2000" dirty="0">
                <a:latin typeface="+mj-lt"/>
              </a:rPr>
              <a:t>Vilka uppgifter ert lag har återkommer vi till.</a:t>
            </a:r>
            <a:endParaRPr lang="en-US" sz="1700" dirty="0"/>
          </a:p>
          <a:p>
            <a:pPr marL="0"/>
            <a:endParaRPr lang="en-US" sz="1700" dirty="0"/>
          </a:p>
        </p:txBody>
      </p:sp>
    </p:spTree>
    <p:extLst>
      <p:ext uri="{BB962C8B-B14F-4D97-AF65-F5344CB8AC3E}">
        <p14:creationId xmlns:p14="http://schemas.microsoft.com/office/powerpoint/2010/main" val="875640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eskrivning saknas.">
            <a:extLst>
              <a:ext uri="{FF2B5EF4-FFF2-40B4-BE49-F238E27FC236}">
                <a16:creationId xmlns:a16="http://schemas.microsoft.com/office/drawing/2014/main" id="{CED2B7AA-5A8B-6F55-566B-9AD5F829D1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436"/>
          <a:stretch/>
        </p:blipFill>
        <p:spPr bwMode="auto">
          <a:xfrm>
            <a:off x="2556222"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64" name="Rectangle 206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latshållare för innehåll 5">
            <a:extLst>
              <a:ext uri="{FF2B5EF4-FFF2-40B4-BE49-F238E27FC236}">
                <a16:creationId xmlns:a16="http://schemas.microsoft.com/office/drawing/2014/main" id="{DE6047ED-96E4-47D3-BE25-23CF68599C16}"/>
              </a:ext>
            </a:extLst>
          </p:cNvPr>
          <p:cNvSpPr>
            <a:spLocks noGrp="1"/>
          </p:cNvSpPr>
          <p:nvPr>
            <p:ph idx="1"/>
          </p:nvPr>
        </p:nvSpPr>
        <p:spPr>
          <a:xfrm>
            <a:off x="203342" y="1659217"/>
            <a:ext cx="3822189" cy="3759448"/>
          </a:xfrm>
        </p:spPr>
        <p:txBody>
          <a:bodyPr>
            <a:normAutofit/>
          </a:bodyPr>
          <a:lstStyle/>
          <a:p>
            <a:pPr marL="228600" lvl="1" indent="0">
              <a:buNone/>
            </a:pPr>
            <a:r>
              <a:rPr lang="sv-SE" sz="2000" dirty="0">
                <a:latin typeface="+mj-lt"/>
              </a:rPr>
              <a:t>Våra viktigaste inkomstkällor är:</a:t>
            </a:r>
            <a:br>
              <a:rPr lang="sv-SE" sz="2000" dirty="0">
                <a:latin typeface="+mj-lt"/>
              </a:rPr>
            </a:br>
            <a:endParaRPr lang="sv-SE" sz="2000" dirty="0">
              <a:latin typeface="+mj-lt"/>
            </a:endParaRPr>
          </a:p>
          <a:p>
            <a:pPr marL="571500" lvl="1" indent="-342900"/>
            <a:r>
              <a:rPr lang="sv-SE" sz="2000" dirty="0">
                <a:latin typeface="+mj-lt"/>
              </a:rPr>
              <a:t>Medlems- och spelaravgifter</a:t>
            </a:r>
          </a:p>
          <a:p>
            <a:pPr marL="571500" lvl="1" indent="-342900"/>
            <a:r>
              <a:rPr lang="sv-SE" sz="2000" dirty="0">
                <a:latin typeface="+mj-lt"/>
              </a:rPr>
              <a:t>Idrottsrabatten</a:t>
            </a:r>
          </a:p>
          <a:p>
            <a:pPr marL="571500" lvl="1" indent="-342900"/>
            <a:r>
              <a:rPr lang="sv-SE" sz="2000" dirty="0">
                <a:latin typeface="+mj-lt"/>
              </a:rPr>
              <a:t>Sponsring</a:t>
            </a:r>
          </a:p>
          <a:p>
            <a:pPr marL="571500" lvl="1" indent="-342900"/>
            <a:r>
              <a:rPr lang="sv-SE" sz="2000" dirty="0">
                <a:latin typeface="+mj-lt"/>
              </a:rPr>
              <a:t>Kioskverksamheten</a:t>
            </a:r>
          </a:p>
          <a:p>
            <a:pPr marL="571500" lvl="1" indent="-342900"/>
            <a:r>
              <a:rPr lang="sv-SE" sz="2000" dirty="0">
                <a:latin typeface="+mj-lt"/>
              </a:rPr>
              <a:t>Kommunala och statliga bidrag</a:t>
            </a:r>
          </a:p>
          <a:p>
            <a:pPr marL="571500" lvl="1" indent="-342900"/>
            <a:r>
              <a:rPr lang="sv-SE" sz="2000" dirty="0">
                <a:latin typeface="+mj-lt"/>
              </a:rPr>
              <a:t>och </a:t>
            </a:r>
            <a:r>
              <a:rPr lang="sv-SE" sz="2000" b="1" dirty="0">
                <a:latin typeface="+mj-lt"/>
              </a:rPr>
              <a:t>Sibben Cup</a:t>
            </a:r>
          </a:p>
          <a:p>
            <a:pPr marL="457200" lvl="1" indent="0">
              <a:buNone/>
            </a:pPr>
            <a:endParaRPr lang="sv-SE" sz="2000" dirty="0"/>
          </a:p>
          <a:p>
            <a:pPr marL="0" indent="0">
              <a:buNone/>
            </a:pPr>
            <a:endParaRPr lang="sv-SE" sz="2000" dirty="0"/>
          </a:p>
        </p:txBody>
      </p:sp>
    </p:spTree>
    <p:extLst>
      <p:ext uri="{BB962C8B-B14F-4D97-AF65-F5344CB8AC3E}">
        <p14:creationId xmlns:p14="http://schemas.microsoft.com/office/powerpoint/2010/main" val="1789137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69" name="Rectangle 206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Bildobjekt 1" descr="En bild som visar person, kvinna&#10;&#10;Automatiskt genererad beskrivning">
            <a:extLst>
              <a:ext uri="{FF2B5EF4-FFF2-40B4-BE49-F238E27FC236}">
                <a16:creationId xmlns:a16="http://schemas.microsoft.com/office/drawing/2014/main" id="{6A517527-762E-2F19-9CDD-5B7F67D583B2}"/>
              </a:ext>
            </a:extLst>
          </p:cNvPr>
          <p:cNvPicPr>
            <a:picLocks noChangeAspect="1"/>
          </p:cNvPicPr>
          <p:nvPr/>
        </p:nvPicPr>
        <p:blipFill rotWithShape="1">
          <a:blip r:embed="rId2">
            <a:extLst>
              <a:ext uri="{28A0092B-C50C-407E-A947-70E740481C1C}">
                <a14:useLocalDpi xmlns:a14="http://schemas.microsoft.com/office/drawing/2010/main" val="0"/>
              </a:ext>
            </a:extLst>
          </a:blip>
          <a:srcRect r="6237"/>
          <a:stretch/>
        </p:blipFill>
        <p:spPr>
          <a:xfrm>
            <a:off x="2522356" y="10"/>
            <a:ext cx="9669642" cy="6857990"/>
          </a:xfrm>
          <a:prstGeom prst="rect">
            <a:avLst/>
          </a:prstGeom>
        </p:spPr>
      </p:pic>
      <p:sp>
        <p:nvSpPr>
          <p:cNvPr id="2071" name="Rectangle 207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latshållare för innehåll 5">
            <a:extLst>
              <a:ext uri="{FF2B5EF4-FFF2-40B4-BE49-F238E27FC236}">
                <a16:creationId xmlns:a16="http://schemas.microsoft.com/office/drawing/2014/main" id="{1769D77B-D498-0A8E-0311-96E2AC132749}"/>
              </a:ext>
            </a:extLst>
          </p:cNvPr>
          <p:cNvSpPr>
            <a:spLocks noGrp="1"/>
          </p:cNvSpPr>
          <p:nvPr>
            <p:ph idx="1"/>
          </p:nvPr>
        </p:nvSpPr>
        <p:spPr>
          <a:xfrm>
            <a:off x="294959" y="964399"/>
            <a:ext cx="3253784" cy="5467086"/>
          </a:xfrm>
        </p:spPr>
        <p:txBody>
          <a:bodyPr vert="horz" lIns="91440" tIns="45720" rIns="91440" bIns="45720" rtlCol="0">
            <a:normAutofit/>
          </a:bodyPr>
          <a:lstStyle/>
          <a:p>
            <a:pPr marL="228600" lvl="1" indent="0">
              <a:buNone/>
            </a:pPr>
            <a:r>
              <a:rPr lang="en-US" sz="3200" dirty="0">
                <a:latin typeface="+mj-lt"/>
              </a:rPr>
              <a:t>Sibben cup </a:t>
            </a:r>
            <a:r>
              <a:rPr lang="en-US" sz="2800" dirty="0">
                <a:latin typeface="+mj-lt"/>
              </a:rPr>
              <a:t> </a:t>
            </a:r>
            <a:r>
              <a:rPr lang="en-US" sz="2000" dirty="0" err="1">
                <a:latin typeface="+mj-lt"/>
              </a:rPr>
              <a:t>arrangeras</a:t>
            </a:r>
            <a:r>
              <a:rPr lang="en-US" sz="2000" dirty="0">
                <a:latin typeface="+mj-lt"/>
              </a:rPr>
              <a:t> 2-4 </a:t>
            </a:r>
            <a:r>
              <a:rPr lang="en-US" sz="2000" dirty="0" err="1">
                <a:latin typeface="+mj-lt"/>
              </a:rPr>
              <a:t>januari</a:t>
            </a:r>
            <a:r>
              <a:rPr lang="en-US" sz="2000" dirty="0">
                <a:latin typeface="+mj-lt"/>
              </a:rPr>
              <a:t> 2026. Detta </a:t>
            </a:r>
            <a:r>
              <a:rPr lang="en-US" sz="2000" dirty="0" err="1">
                <a:latin typeface="+mj-lt"/>
              </a:rPr>
              <a:t>är</a:t>
            </a:r>
            <a:r>
              <a:rPr lang="en-US" sz="2000" dirty="0">
                <a:latin typeface="+mj-lt"/>
              </a:rPr>
              <a:t> </a:t>
            </a:r>
            <a:r>
              <a:rPr lang="en-US" sz="2000" dirty="0" err="1">
                <a:latin typeface="+mj-lt"/>
              </a:rPr>
              <a:t>en</a:t>
            </a:r>
            <a:r>
              <a:rPr lang="en-US" sz="2000" dirty="0">
                <a:latin typeface="+mj-lt"/>
              </a:rPr>
              <a:t> </a:t>
            </a:r>
            <a:r>
              <a:rPr lang="en-US" sz="2000" dirty="0" err="1">
                <a:latin typeface="+mj-lt"/>
              </a:rPr>
              <a:t>riktig</a:t>
            </a:r>
            <a:r>
              <a:rPr lang="en-US" sz="2000" dirty="0">
                <a:latin typeface="+mj-lt"/>
              </a:rPr>
              <a:t> </a:t>
            </a:r>
            <a:r>
              <a:rPr lang="en-US" sz="2000" dirty="0" err="1">
                <a:latin typeface="+mj-lt"/>
              </a:rPr>
              <a:t>innebandyfest</a:t>
            </a:r>
            <a:r>
              <a:rPr lang="en-US" sz="2000" dirty="0">
                <a:latin typeface="+mj-lt"/>
              </a:rPr>
              <a:t>! 2020 </a:t>
            </a:r>
            <a:r>
              <a:rPr lang="en-US" sz="2000" dirty="0" err="1">
                <a:latin typeface="+mj-lt"/>
              </a:rPr>
              <a:t>deltog</a:t>
            </a:r>
            <a:r>
              <a:rPr lang="en-US" sz="2000" dirty="0">
                <a:latin typeface="+mj-lt"/>
              </a:rPr>
              <a:t> 116 lag </a:t>
            </a:r>
            <a:r>
              <a:rPr lang="en-US" sz="2000" dirty="0" err="1">
                <a:latin typeface="+mj-lt"/>
              </a:rPr>
              <a:t>från</a:t>
            </a:r>
            <a:r>
              <a:rPr lang="en-US" sz="2000" dirty="0">
                <a:latin typeface="+mj-lt"/>
              </a:rPr>
              <a:t> 46 </a:t>
            </a:r>
            <a:r>
              <a:rPr lang="en-US" sz="2000" dirty="0" err="1">
                <a:latin typeface="+mj-lt"/>
              </a:rPr>
              <a:t>olika</a:t>
            </a:r>
            <a:r>
              <a:rPr lang="en-US" sz="2000" dirty="0">
                <a:latin typeface="+mj-lt"/>
              </a:rPr>
              <a:t> </a:t>
            </a:r>
            <a:r>
              <a:rPr lang="en-US" sz="2000" dirty="0" err="1">
                <a:latin typeface="+mj-lt"/>
              </a:rPr>
              <a:t>föreningar</a:t>
            </a:r>
            <a:r>
              <a:rPr lang="en-US" sz="2000" dirty="0">
                <a:latin typeface="+mj-lt"/>
              </a:rPr>
              <a:t>. Vi </a:t>
            </a:r>
            <a:r>
              <a:rPr lang="en-US" sz="2000" dirty="0" err="1">
                <a:latin typeface="+mj-lt"/>
              </a:rPr>
              <a:t>gör</a:t>
            </a:r>
            <a:r>
              <a:rPr lang="en-US" sz="2000" dirty="0">
                <a:latin typeface="+mj-lt"/>
              </a:rPr>
              <a:t> det till </a:t>
            </a:r>
            <a:r>
              <a:rPr lang="en-US" sz="2000" dirty="0" err="1">
                <a:latin typeface="+mj-lt"/>
              </a:rPr>
              <a:t>en</a:t>
            </a:r>
            <a:r>
              <a:rPr lang="en-US" sz="2000" dirty="0">
                <a:latin typeface="+mj-lt"/>
              </a:rPr>
              <a:t> </a:t>
            </a:r>
            <a:r>
              <a:rPr lang="en-US" sz="2000" dirty="0" err="1">
                <a:latin typeface="+mj-lt"/>
              </a:rPr>
              <a:t>minnesvärd</a:t>
            </a:r>
            <a:r>
              <a:rPr lang="en-US" sz="2000" dirty="0">
                <a:latin typeface="+mj-lt"/>
              </a:rPr>
              <a:t> </a:t>
            </a:r>
            <a:r>
              <a:rPr lang="en-US" sz="2000" dirty="0" err="1">
                <a:latin typeface="+mj-lt"/>
              </a:rPr>
              <a:t>upplevelse</a:t>
            </a:r>
            <a:r>
              <a:rPr lang="en-US" sz="2000" dirty="0">
                <a:latin typeface="+mj-lt"/>
              </a:rPr>
              <a:t> för 1800 </a:t>
            </a:r>
            <a:r>
              <a:rPr lang="en-US" sz="2000" dirty="0" err="1">
                <a:latin typeface="+mj-lt"/>
              </a:rPr>
              <a:t>spelare</a:t>
            </a:r>
            <a:r>
              <a:rPr lang="en-US" sz="2000" dirty="0">
                <a:latin typeface="+mj-lt"/>
              </a:rPr>
              <a:t> tack </a:t>
            </a:r>
            <a:r>
              <a:rPr lang="en-US" sz="2000" dirty="0" err="1">
                <a:latin typeface="+mj-lt"/>
              </a:rPr>
              <a:t>vare</a:t>
            </a:r>
            <a:r>
              <a:rPr lang="en-US" sz="2000" dirty="0">
                <a:latin typeface="+mj-lt"/>
              </a:rPr>
              <a:t> </a:t>
            </a:r>
            <a:r>
              <a:rPr lang="en-US" sz="2000" dirty="0" err="1">
                <a:latin typeface="+mj-lt"/>
              </a:rPr>
              <a:t>att</a:t>
            </a:r>
            <a:r>
              <a:rPr lang="en-US" sz="2000" dirty="0">
                <a:latin typeface="+mj-lt"/>
              </a:rPr>
              <a:t> </a:t>
            </a:r>
            <a:r>
              <a:rPr lang="en-US" sz="2000" dirty="0" err="1">
                <a:latin typeface="+mj-lt"/>
              </a:rPr>
              <a:t>alla</a:t>
            </a:r>
            <a:r>
              <a:rPr lang="en-US" sz="2000" dirty="0">
                <a:latin typeface="+mj-lt"/>
              </a:rPr>
              <a:t> </a:t>
            </a:r>
            <a:r>
              <a:rPr lang="en-US" sz="2000" dirty="0" err="1">
                <a:latin typeface="+mj-lt"/>
              </a:rPr>
              <a:t>i</a:t>
            </a:r>
            <a:r>
              <a:rPr lang="en-US" sz="2000" dirty="0">
                <a:latin typeface="+mj-lt"/>
              </a:rPr>
              <a:t> </a:t>
            </a:r>
            <a:r>
              <a:rPr lang="en-US" sz="2000" dirty="0" err="1">
                <a:latin typeface="+mj-lt"/>
              </a:rPr>
              <a:t>vår</a:t>
            </a:r>
            <a:r>
              <a:rPr lang="en-US" sz="2000" dirty="0">
                <a:latin typeface="+mj-lt"/>
              </a:rPr>
              <a:t> </a:t>
            </a:r>
            <a:r>
              <a:rPr lang="en-US" sz="2000" dirty="0" err="1">
                <a:latin typeface="+mj-lt"/>
              </a:rPr>
              <a:t>förening</a:t>
            </a:r>
            <a:r>
              <a:rPr lang="en-US" sz="2000" dirty="0">
                <a:latin typeface="+mj-lt"/>
              </a:rPr>
              <a:t> </a:t>
            </a:r>
            <a:r>
              <a:rPr lang="en-US" sz="2000" dirty="0" err="1">
                <a:latin typeface="+mj-lt"/>
              </a:rPr>
              <a:t>hjälper</a:t>
            </a:r>
            <a:r>
              <a:rPr lang="en-US" sz="2000" dirty="0">
                <a:latin typeface="+mj-lt"/>
              </a:rPr>
              <a:t> till </a:t>
            </a:r>
            <a:r>
              <a:rPr lang="en-US" sz="2000" dirty="0" err="1">
                <a:latin typeface="+mj-lt"/>
              </a:rPr>
              <a:t>i</a:t>
            </a:r>
            <a:r>
              <a:rPr lang="en-US" sz="2000" dirty="0">
                <a:latin typeface="+mj-lt"/>
              </a:rPr>
              <a:t> </a:t>
            </a:r>
            <a:r>
              <a:rPr lang="en-US" sz="2000" dirty="0" err="1">
                <a:latin typeface="+mj-lt"/>
              </a:rPr>
              <a:t>logi</a:t>
            </a:r>
            <a:r>
              <a:rPr lang="en-US" sz="2000" dirty="0">
                <a:latin typeface="+mj-lt"/>
              </a:rPr>
              <a:t>, </a:t>
            </a:r>
            <a:r>
              <a:rPr lang="en-US" sz="2000" dirty="0" err="1">
                <a:latin typeface="+mj-lt"/>
              </a:rPr>
              <a:t>frukost</a:t>
            </a:r>
            <a:r>
              <a:rPr lang="en-US" sz="2000" dirty="0">
                <a:latin typeface="+mj-lt"/>
              </a:rPr>
              <a:t>, </a:t>
            </a:r>
            <a:r>
              <a:rPr lang="en-US" sz="2000" dirty="0" err="1">
                <a:latin typeface="+mj-lt"/>
              </a:rPr>
              <a:t>kiosker</a:t>
            </a:r>
            <a:r>
              <a:rPr lang="en-US" sz="2000" dirty="0">
                <a:latin typeface="+mj-lt"/>
              </a:rPr>
              <a:t>, </a:t>
            </a:r>
            <a:r>
              <a:rPr lang="en-US" sz="2000" dirty="0" err="1">
                <a:latin typeface="+mj-lt"/>
              </a:rPr>
              <a:t>sekretariat</a:t>
            </a:r>
            <a:r>
              <a:rPr lang="en-US" sz="2000" dirty="0">
                <a:latin typeface="+mj-lt"/>
              </a:rPr>
              <a:t> och </a:t>
            </a:r>
            <a:r>
              <a:rPr lang="en-US" sz="2000" dirty="0" err="1">
                <a:latin typeface="+mj-lt"/>
              </a:rPr>
              <a:t>prisutdelningar</a:t>
            </a:r>
            <a:r>
              <a:rPr lang="en-US" sz="2000" dirty="0">
                <a:latin typeface="+mj-lt"/>
              </a:rPr>
              <a:t>. </a:t>
            </a:r>
            <a:br>
              <a:rPr lang="en-US" sz="2000" dirty="0">
                <a:latin typeface="+mj-lt"/>
              </a:rPr>
            </a:br>
            <a:endParaRPr lang="en-US" sz="2000" dirty="0">
              <a:latin typeface="+mj-lt"/>
            </a:endParaRPr>
          </a:p>
          <a:p>
            <a:pPr marL="228600" lvl="1" indent="0">
              <a:buNone/>
            </a:pPr>
            <a:endParaRPr lang="en-US" sz="2000" dirty="0">
              <a:latin typeface="+mj-lt"/>
            </a:endParaRPr>
          </a:p>
          <a:p>
            <a:pPr marL="228600" lvl="1" indent="0">
              <a:buNone/>
            </a:pPr>
            <a:br>
              <a:rPr lang="en-US" sz="2000" dirty="0">
                <a:latin typeface="+mj-lt"/>
              </a:rPr>
            </a:br>
            <a:endParaRPr lang="en-US" sz="1700" dirty="0"/>
          </a:p>
          <a:p>
            <a:pPr marL="0"/>
            <a:endParaRPr lang="en-US" sz="1700" dirty="0"/>
          </a:p>
        </p:txBody>
      </p:sp>
    </p:spTree>
    <p:extLst>
      <p:ext uri="{BB962C8B-B14F-4D97-AF65-F5344CB8AC3E}">
        <p14:creationId xmlns:p14="http://schemas.microsoft.com/office/powerpoint/2010/main" val="1406748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35360" y="365125"/>
            <a:ext cx="11521280" cy="1325563"/>
          </a:xfrm>
        </p:spPr>
        <p:txBody>
          <a:bodyPr>
            <a:normAutofit/>
          </a:bodyPr>
          <a:lstStyle/>
          <a:p>
            <a:r>
              <a:rPr lang="sv-SE" sz="4000" b="1" u="sng" dirty="0"/>
              <a:t>Svensk innebandys utvecklingsmodell - SIU modellen</a:t>
            </a:r>
          </a:p>
        </p:txBody>
      </p:sp>
      <p:sp>
        <p:nvSpPr>
          <p:cNvPr id="3" name="Rubrik 1">
            <a:extLst>
              <a:ext uri="{FF2B5EF4-FFF2-40B4-BE49-F238E27FC236}">
                <a16:creationId xmlns:a16="http://schemas.microsoft.com/office/drawing/2014/main" id="{A77D28C4-9B1C-1ED0-455D-D1976B5F9F06}"/>
              </a:ext>
            </a:extLst>
          </p:cNvPr>
          <p:cNvSpPr txBox="1">
            <a:spLocks/>
          </p:cNvSpPr>
          <p:nvPr/>
        </p:nvSpPr>
        <p:spPr>
          <a:xfrm>
            <a:off x="42414" y="1670216"/>
            <a:ext cx="5848147" cy="87421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sv-SE" sz="1800" dirty="0">
                <a:solidFill>
                  <a:srgbClr val="000000"/>
                </a:solidFill>
                <a:latin typeface="Assistant" pitchFamily="2" charset="-79"/>
                <a:cs typeface="Assistant" pitchFamily="2" charset="-79"/>
                <a:sym typeface="Arial"/>
              </a:rPr>
              <a:t>Skövde IBF förhåller sig till Svenska innebandyförbundets utvecklingsmodell. Vi har 19 olika träningsgrupper och erbjuder verksamhet i alla SIU-modellens nivåer. </a:t>
            </a:r>
          </a:p>
        </p:txBody>
      </p:sp>
      <p:pic>
        <p:nvPicPr>
          <p:cNvPr id="6" name="Bildobjekt 5">
            <a:extLst>
              <a:ext uri="{FF2B5EF4-FFF2-40B4-BE49-F238E27FC236}">
                <a16:creationId xmlns:a16="http://schemas.microsoft.com/office/drawing/2014/main" id="{D623420D-6DDC-7968-7916-F30A2C237FC0}"/>
              </a:ext>
            </a:extLst>
          </p:cNvPr>
          <p:cNvPicPr>
            <a:picLocks noChangeAspect="1"/>
          </p:cNvPicPr>
          <p:nvPr/>
        </p:nvPicPr>
        <p:blipFill>
          <a:blip r:embed="rId3"/>
          <a:srcRect l="9761" t="13318" r="8543" b="12973"/>
          <a:stretch/>
        </p:blipFill>
        <p:spPr>
          <a:xfrm>
            <a:off x="6008493" y="1888401"/>
            <a:ext cx="5848147" cy="3404145"/>
          </a:xfrm>
          <a:prstGeom prst="rect">
            <a:avLst/>
          </a:prstGeom>
          <a:ln>
            <a:noFill/>
          </a:ln>
          <a:effectLst>
            <a:softEdge rad="112500"/>
          </a:effectLst>
        </p:spPr>
      </p:pic>
      <p:sp>
        <p:nvSpPr>
          <p:cNvPr id="8" name="textruta 7">
            <a:extLst>
              <a:ext uri="{FF2B5EF4-FFF2-40B4-BE49-F238E27FC236}">
                <a16:creationId xmlns:a16="http://schemas.microsoft.com/office/drawing/2014/main" id="{BBAEB84C-AFEE-EE2A-31A1-CEE6797F706B}"/>
              </a:ext>
            </a:extLst>
          </p:cNvPr>
          <p:cNvSpPr txBox="1"/>
          <p:nvPr/>
        </p:nvSpPr>
        <p:spPr>
          <a:xfrm>
            <a:off x="5876514" y="5292546"/>
            <a:ext cx="6098058" cy="1200329"/>
          </a:xfrm>
          <a:prstGeom prst="rect">
            <a:avLst/>
          </a:prstGeom>
          <a:noFill/>
        </p:spPr>
        <p:txBody>
          <a:bodyPr wrap="square">
            <a:spAutoFit/>
          </a:bodyPr>
          <a:lstStyle/>
          <a:p>
            <a:pPr algn="ctr"/>
            <a:r>
              <a:rPr lang="sv-SE" sz="1800" b="0" i="0" dirty="0">
                <a:solidFill>
                  <a:srgbClr val="000000"/>
                </a:solidFill>
                <a:effectLst/>
                <a:latin typeface="Assistant" pitchFamily="2" charset="-79"/>
                <a:cs typeface="Assistant" pitchFamily="2" charset="-79"/>
              </a:rPr>
              <a:t>Att de olika nivåerna visas som pusselbitar (med tvåfärgade bollar mellan nivåerna) vill synliggöra att aktiva ska kunna röra sig mellan olika nivåer utifrån förutsättningar, intresse och ambitionsnivå. </a:t>
            </a:r>
            <a:endParaRPr lang="sv-SE" sz="1800" dirty="0"/>
          </a:p>
        </p:txBody>
      </p:sp>
      <p:sp>
        <p:nvSpPr>
          <p:cNvPr id="18" name="textruta 17">
            <a:extLst>
              <a:ext uri="{FF2B5EF4-FFF2-40B4-BE49-F238E27FC236}">
                <a16:creationId xmlns:a16="http://schemas.microsoft.com/office/drawing/2014/main" id="{79FAD1D3-8817-9836-869D-5A58B429A239}"/>
              </a:ext>
            </a:extLst>
          </p:cNvPr>
          <p:cNvSpPr txBox="1"/>
          <p:nvPr/>
        </p:nvSpPr>
        <p:spPr>
          <a:xfrm>
            <a:off x="5721010" y="6551108"/>
            <a:ext cx="6598126" cy="253916"/>
          </a:xfrm>
          <a:prstGeom prst="rect">
            <a:avLst/>
          </a:prstGeom>
          <a:noFill/>
        </p:spPr>
        <p:txBody>
          <a:bodyPr wrap="square">
            <a:spAutoFit/>
          </a:bodyPr>
          <a:lstStyle/>
          <a:p>
            <a:r>
              <a:rPr lang="sv-SE" sz="1050" dirty="0">
                <a:hlinkClick r:id="rId4"/>
              </a:rPr>
              <a:t>https://www.innebandy.se/utveckling/svensk-innebandys-utvecklingsmodell-siu/siu-modellens-olika-nivaer</a:t>
            </a:r>
            <a:endParaRPr lang="sv-SE" sz="1050" dirty="0"/>
          </a:p>
        </p:txBody>
      </p:sp>
      <p:pic>
        <p:nvPicPr>
          <p:cNvPr id="19" name="Google Shape;227;p14">
            <a:extLst>
              <a:ext uri="{FF2B5EF4-FFF2-40B4-BE49-F238E27FC236}">
                <a16:creationId xmlns:a16="http://schemas.microsoft.com/office/drawing/2014/main" id="{34B8E564-AD74-2DCF-C9E6-BD28ECD4E20A}"/>
              </a:ext>
            </a:extLst>
          </p:cNvPr>
          <p:cNvPicPr preferRelativeResize="0"/>
          <p:nvPr/>
        </p:nvPicPr>
        <p:blipFill rotWithShape="1">
          <a:blip r:embed="rId5">
            <a:alphaModFix/>
          </a:blip>
          <a:srcRect/>
          <a:stretch/>
        </p:blipFill>
        <p:spPr>
          <a:xfrm>
            <a:off x="463452" y="3834160"/>
            <a:ext cx="2479834" cy="1511516"/>
          </a:xfrm>
          <a:prstGeom prst="rect">
            <a:avLst/>
          </a:prstGeom>
          <a:noFill/>
          <a:ln>
            <a:noFill/>
          </a:ln>
        </p:spPr>
      </p:pic>
      <p:pic>
        <p:nvPicPr>
          <p:cNvPr id="4" name="Bildobjekt 3">
            <a:extLst>
              <a:ext uri="{FF2B5EF4-FFF2-40B4-BE49-F238E27FC236}">
                <a16:creationId xmlns:a16="http://schemas.microsoft.com/office/drawing/2014/main" id="{6500761B-84D6-2FBF-54B8-E0A6E1313441}"/>
              </a:ext>
            </a:extLst>
          </p:cNvPr>
          <p:cNvPicPr>
            <a:picLocks noChangeAspect="1"/>
          </p:cNvPicPr>
          <p:nvPr/>
        </p:nvPicPr>
        <p:blipFill>
          <a:blip r:embed="rId6"/>
          <a:stretch>
            <a:fillRect/>
          </a:stretch>
        </p:blipFill>
        <p:spPr>
          <a:xfrm>
            <a:off x="3290077" y="2782665"/>
            <a:ext cx="2157359" cy="3749694"/>
          </a:xfrm>
          <a:prstGeom prst="rect">
            <a:avLst/>
          </a:prstGeom>
        </p:spPr>
      </p:pic>
    </p:spTree>
    <p:extLst>
      <p:ext uri="{BB962C8B-B14F-4D97-AF65-F5344CB8AC3E}">
        <p14:creationId xmlns:p14="http://schemas.microsoft.com/office/powerpoint/2010/main" val="1592407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25435" y="2423772"/>
            <a:ext cx="5358455" cy="38344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3" name="textruta 2"/>
          <p:cNvSpPr txBox="1"/>
          <p:nvPr/>
        </p:nvSpPr>
        <p:spPr>
          <a:xfrm>
            <a:off x="6312024" y="6398107"/>
            <a:ext cx="3502177" cy="307777"/>
          </a:xfrm>
          <a:prstGeom prst="rect">
            <a:avLst/>
          </a:prstGeom>
          <a:noFill/>
        </p:spPr>
        <p:txBody>
          <a:bodyPr wrap="none" rtlCol="0">
            <a:spAutoFit/>
          </a:bodyPr>
          <a:lstStyle/>
          <a:p>
            <a:r>
              <a:rPr lang="sv-SE" sz="1400" dirty="0"/>
              <a:t>Svensk Innebandys Utvecklingsmodell sid. 19 </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50080" y="455280"/>
            <a:ext cx="8491839" cy="13897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ruta 4"/>
          <p:cNvSpPr txBox="1"/>
          <p:nvPr/>
        </p:nvSpPr>
        <p:spPr>
          <a:xfrm>
            <a:off x="5879976" y="1903678"/>
            <a:ext cx="3502177" cy="307777"/>
          </a:xfrm>
          <a:prstGeom prst="rect">
            <a:avLst/>
          </a:prstGeom>
          <a:noFill/>
        </p:spPr>
        <p:txBody>
          <a:bodyPr wrap="none" rtlCol="0">
            <a:spAutoFit/>
          </a:bodyPr>
          <a:lstStyle/>
          <a:p>
            <a:r>
              <a:rPr lang="sv-SE" sz="1400" dirty="0"/>
              <a:t>Svensk Innebandys Utvecklingsmodell sid. 24 </a:t>
            </a:r>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99456" y="2577893"/>
            <a:ext cx="3350499" cy="34563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7" name="textruta 6"/>
          <p:cNvSpPr txBox="1"/>
          <p:nvPr/>
        </p:nvSpPr>
        <p:spPr>
          <a:xfrm>
            <a:off x="1047778" y="6223286"/>
            <a:ext cx="3502177" cy="307777"/>
          </a:xfrm>
          <a:prstGeom prst="rect">
            <a:avLst/>
          </a:prstGeom>
          <a:noFill/>
        </p:spPr>
        <p:txBody>
          <a:bodyPr wrap="none" rtlCol="0">
            <a:spAutoFit/>
          </a:bodyPr>
          <a:lstStyle/>
          <a:p>
            <a:r>
              <a:rPr lang="sv-SE" sz="1400" dirty="0"/>
              <a:t>Svensk Innebandys Utvecklingsmodell sid. 24 </a:t>
            </a:r>
          </a:p>
        </p:txBody>
      </p:sp>
    </p:spTree>
    <p:extLst>
      <p:ext uri="{BB962C8B-B14F-4D97-AF65-F5344CB8AC3E}">
        <p14:creationId xmlns:p14="http://schemas.microsoft.com/office/powerpoint/2010/main" val="1688151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Beskrivning saknas.">
            <a:extLst>
              <a:ext uri="{FF2B5EF4-FFF2-40B4-BE49-F238E27FC236}">
                <a16:creationId xmlns:a16="http://schemas.microsoft.com/office/drawing/2014/main" id="{FA99699A-8DA1-42FF-8EB2-3E872EB3AF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620"/>
          <a:stretch/>
        </p:blipFill>
        <p:spPr bwMode="auto">
          <a:xfrm>
            <a:off x="0" y="0"/>
            <a:ext cx="11376049" cy="6858000"/>
          </a:xfrm>
          <a:prstGeom prst="rect">
            <a:avLst/>
          </a:prstGeom>
          <a:noFill/>
          <a:extLst>
            <a:ext uri="{909E8E84-426E-40DD-AFC4-6F175D3DCCD1}">
              <a14:hiddenFill xmlns:a14="http://schemas.microsoft.com/office/drawing/2010/main">
                <a:solidFill>
                  <a:srgbClr val="FFFFFF"/>
                </a:solidFill>
              </a14:hiddenFill>
            </a:ext>
          </a:extLst>
        </p:spPr>
      </p:pic>
      <p:sp>
        <p:nvSpPr>
          <p:cNvPr id="1040" name="Rectangle 103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latshållare för innehåll 5">
            <a:extLst>
              <a:ext uri="{FF2B5EF4-FFF2-40B4-BE49-F238E27FC236}">
                <a16:creationId xmlns:a16="http://schemas.microsoft.com/office/drawing/2014/main" id="{C8AA1C21-887E-4D46-89E9-4002950995B5}"/>
              </a:ext>
            </a:extLst>
          </p:cNvPr>
          <p:cNvSpPr txBox="1">
            <a:spLocks/>
          </p:cNvSpPr>
          <p:nvPr/>
        </p:nvSpPr>
        <p:spPr>
          <a:xfrm>
            <a:off x="7629874" y="1332512"/>
            <a:ext cx="4531860" cy="3742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lgn="ctr">
              <a:spcBef>
                <a:spcPct val="0"/>
              </a:spcBef>
              <a:spcAft>
                <a:spcPts val="600"/>
              </a:spcAft>
            </a:pPr>
            <a:endParaRPr lang="en-US" sz="2000" dirty="0"/>
          </a:p>
          <a:p>
            <a:pPr marL="0" lvl="1" indent="0" algn="ctr">
              <a:spcBef>
                <a:spcPct val="0"/>
              </a:spcBef>
              <a:spcAft>
                <a:spcPts val="600"/>
              </a:spcAft>
              <a:buNone/>
            </a:pPr>
            <a:r>
              <a:rPr lang="en-US" sz="4400" dirty="0" err="1"/>
              <a:t>Välkomna</a:t>
            </a:r>
            <a:r>
              <a:rPr lang="en-US" sz="4400" dirty="0"/>
              <a:t> till </a:t>
            </a:r>
            <a:r>
              <a:rPr lang="en-US" sz="4400" dirty="0" err="1"/>
              <a:t>en</a:t>
            </a:r>
            <a:r>
              <a:rPr lang="en-US" sz="4400" dirty="0"/>
              <a:t> </a:t>
            </a:r>
            <a:r>
              <a:rPr lang="en-US" sz="4400" dirty="0" err="1"/>
              <a:t>härlig</a:t>
            </a:r>
            <a:r>
              <a:rPr lang="en-US" sz="4400" dirty="0"/>
              <a:t> </a:t>
            </a:r>
            <a:r>
              <a:rPr lang="en-US" sz="4400" dirty="0" err="1"/>
              <a:t>säsong</a:t>
            </a:r>
            <a:r>
              <a:rPr lang="en-US" sz="4400" dirty="0"/>
              <a:t> </a:t>
            </a:r>
            <a:r>
              <a:rPr lang="en-US" sz="4400" dirty="0" err="1"/>
              <a:t>tillsammans</a:t>
            </a:r>
            <a:r>
              <a:rPr lang="en-US" sz="4400" dirty="0"/>
              <a:t>!</a:t>
            </a:r>
          </a:p>
          <a:p>
            <a:pPr marL="0" lvl="1" indent="0" algn="ctr">
              <a:spcBef>
                <a:spcPct val="0"/>
              </a:spcBef>
              <a:spcAft>
                <a:spcPts val="600"/>
              </a:spcAft>
              <a:buNone/>
            </a:pPr>
            <a:endParaRPr lang="en-US" sz="3600" dirty="0"/>
          </a:p>
          <a:p>
            <a:pPr marL="0" lvl="1" indent="0" algn="ctr">
              <a:spcBef>
                <a:spcPct val="0"/>
              </a:spcBef>
              <a:spcAft>
                <a:spcPts val="600"/>
              </a:spcAft>
              <a:buNone/>
            </a:pPr>
            <a:r>
              <a:rPr lang="en-US" sz="3200" dirty="0" err="1"/>
              <a:t>Hälsar</a:t>
            </a:r>
            <a:r>
              <a:rPr lang="en-US" sz="3200" dirty="0"/>
              <a:t> </a:t>
            </a:r>
            <a:r>
              <a:rPr lang="en-US" sz="3200" dirty="0" err="1"/>
              <a:t>styrelsen</a:t>
            </a:r>
            <a:endParaRPr lang="en-US" sz="3200" dirty="0"/>
          </a:p>
          <a:p>
            <a:pPr marL="0" algn="ctr">
              <a:spcBef>
                <a:spcPct val="0"/>
              </a:spcBef>
              <a:spcAft>
                <a:spcPts val="600"/>
              </a:spcAft>
            </a:pPr>
            <a:endParaRPr lang="en-US" sz="2000" dirty="0"/>
          </a:p>
        </p:txBody>
      </p:sp>
    </p:spTree>
    <p:extLst>
      <p:ext uri="{BB962C8B-B14F-4D97-AF65-F5344CB8AC3E}">
        <p14:creationId xmlns:p14="http://schemas.microsoft.com/office/powerpoint/2010/main" val="2092834047"/>
      </p:ext>
    </p:extLst>
  </p:cSld>
  <p:clrMapOvr>
    <a:masterClrMapping/>
  </p:clrMapOvr>
</p:sld>
</file>

<file path=ppt/theme/theme1.xml><?xml version="1.0" encoding="utf-8"?>
<a:theme xmlns:a="http://schemas.openxmlformats.org/drawingml/2006/main" name="Office-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titus xmlns="http://schemas.titus.com/TitusProperties/">
  <TitusGUID xmlns="">4d8de72d-c201-4592-896d-572b7a091aa6</TitusGUID>
  <TitusMetadata xmlns="">eyJucyI6Imh0dHA6XC9cL3d3dy50aXR1cy5jb21cL25zXC9Td2VkaXNoQXJtZWRGb3JjZXMiLCJwcm9wcyI6W3sibiI6IktsYXNzaWZpY2VyaW5nIiwidmFscyI6W3sidmFsdWUiOiJFUyJ9XX0seyJuIjoiUGFyYWdyYWZlciIsInZhbHMiOltdfV19</TitusMetadata>
</titus>
</file>

<file path=customXml/itemProps1.xml><?xml version="1.0" encoding="utf-8"?>
<ds:datastoreItem xmlns:ds="http://schemas.openxmlformats.org/officeDocument/2006/customXml" ds:itemID="{C4F9B442-1599-4694-A2D0-90870E7430B1}">
  <ds:schemaRefs>
    <ds:schemaRef ds:uri="http://schemas.titus.com/TitusProperties/"/>
    <ds:schemaRef ds:uri=""/>
  </ds:schemaRefs>
</ds:datastoreItem>
</file>

<file path=docProps/app.xml><?xml version="1.0" encoding="utf-8"?>
<Properties xmlns="http://schemas.openxmlformats.org/officeDocument/2006/extended-properties" xmlns:vt="http://schemas.openxmlformats.org/officeDocument/2006/docPropsVTypes">
  <TotalTime>740</TotalTime>
  <Words>802</Words>
  <Application>Microsoft Office PowerPoint</Application>
  <PresentationFormat>Bredbild</PresentationFormat>
  <Paragraphs>59</Paragraphs>
  <Slides>11</Slides>
  <Notes>5</Notes>
  <HiddenSlides>0</HiddenSlides>
  <MMClips>0</MMClips>
  <ScaleCrop>false</ScaleCrop>
  <HeadingPairs>
    <vt:vector size="6" baseType="variant">
      <vt:variant>
        <vt:lpstr>Använt teckensnitt</vt:lpstr>
      </vt:variant>
      <vt:variant>
        <vt:i4>6</vt:i4>
      </vt:variant>
      <vt:variant>
        <vt:lpstr>Tema</vt:lpstr>
      </vt:variant>
      <vt:variant>
        <vt:i4>3</vt:i4>
      </vt:variant>
      <vt:variant>
        <vt:lpstr>Bildrubriker</vt:lpstr>
      </vt:variant>
      <vt:variant>
        <vt:i4>11</vt:i4>
      </vt:variant>
    </vt:vector>
  </HeadingPairs>
  <TitlesOfParts>
    <vt:vector size="20" baseType="lpstr">
      <vt:lpstr>Arial</vt:lpstr>
      <vt:lpstr>Assistant</vt:lpstr>
      <vt:lpstr>Calibri</vt:lpstr>
      <vt:lpstr>Calibri Light</vt:lpstr>
      <vt:lpstr>montserrat</vt:lpstr>
      <vt:lpstr>Roboto</vt:lpstr>
      <vt:lpstr>Office-tema</vt:lpstr>
      <vt:lpstr>1_Office-tema</vt:lpstr>
      <vt:lpstr>2_Office-tema</vt:lpstr>
      <vt:lpstr>PowerPoint-presentation</vt:lpstr>
      <vt:lpstr>Vår vision och verksamhetsidé</vt:lpstr>
      <vt:lpstr>PowerPoint-presentation</vt:lpstr>
      <vt:lpstr>PowerPoint-presentation</vt:lpstr>
      <vt:lpstr>PowerPoint-presentation</vt:lpstr>
      <vt:lpstr>PowerPoint-presentation</vt:lpstr>
      <vt:lpstr>Svensk innebandys utvecklingsmodell - SIU modellen</vt:lpstr>
      <vt:lpstr>PowerPoint-presentation</vt:lpstr>
      <vt:lpstr>PowerPoint-presentation</vt:lpstr>
      <vt:lpstr>Information från egna laget</vt:lpstr>
      <vt:lpstr>Vårt lags uppgifter under säsongen 25/26.  Sälja idrottsrabatten:  - 5 st häften per spelare under hösten (inga på våren)  Arbete under Sibben Cup:  - 9 timmar arbete per spelare under cupen (2-4 januari)  Arrangemang av eget lags hemmamatcher: - Hallvärd (minst 1 vuxen) - Sekretariat (1 st klockan och 1 st matchprotokoll) - Gärna även Musik och Streaming  Övriga uppgifter åt föreningen: Se särskilt dokument med ert lags uppgifter…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Thomas Olofsson</dc:creator>
  <cp:lastModifiedBy>Göran Hjert</cp:lastModifiedBy>
  <cp:revision>31</cp:revision>
  <dcterms:created xsi:type="dcterms:W3CDTF">2020-05-02T07:17:49Z</dcterms:created>
  <dcterms:modified xsi:type="dcterms:W3CDTF">2025-10-08T10:58:12Z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4d8de72d-c201-4592-896d-572b7a091aa6</vt:lpwstr>
  </property>
  <property fmtid="{D5CDD505-2E9C-101B-9397-08002B2CF9AE}" pid="3" name="FörsvarsmaktenKlassificering">
    <vt:lpwstr>ES</vt:lpwstr>
  </property>
  <property fmtid="{D5CDD505-2E9C-101B-9397-08002B2CF9AE}" pid="4" name="FörsvarsmaktenSEKRETESSKLASSIFICERAD">
    <vt:lpwstr/>
  </property>
  <property fmtid="{D5CDD505-2E9C-101B-9397-08002B2CF9AE}" pid="5" name="Klassificering">
    <vt:lpwstr>ES</vt:lpwstr>
  </property>
</Properties>
</file>