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2" r:id="rId2"/>
    <p:sldMasterId id="2147483674" r:id="rId3"/>
  </p:sldMasterIdLst>
  <p:notesMasterIdLst>
    <p:notesMasterId r:id="rId22"/>
  </p:notesMasterIdLst>
  <p:sldIdLst>
    <p:sldId id="275" r:id="rId4"/>
    <p:sldId id="276" r:id="rId5"/>
    <p:sldId id="278" r:id="rId6"/>
    <p:sldId id="279" r:id="rId7"/>
    <p:sldId id="280" r:id="rId8"/>
    <p:sldId id="281" r:id="rId9"/>
    <p:sldId id="285" r:id="rId10"/>
    <p:sldId id="282" r:id="rId11"/>
    <p:sldId id="269" r:id="rId12"/>
    <p:sldId id="292" r:id="rId13"/>
    <p:sldId id="288" r:id="rId14"/>
    <p:sldId id="286" r:id="rId15"/>
    <p:sldId id="293" r:id="rId16"/>
    <p:sldId id="287" r:id="rId17"/>
    <p:sldId id="289" r:id="rId18"/>
    <p:sldId id="290" r:id="rId19"/>
    <p:sldId id="274" r:id="rId20"/>
    <p:sldId id="291" r:id="rId21"/>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qcFWmMz52IdWKhhoFyFug8SAN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EB49A-954B-409B-995E-B90B55E23765}" v="33" dt="2025-10-07T15:40:13.07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0829" autoAdjust="0"/>
  </p:normalViewPr>
  <p:slideViewPr>
    <p:cSldViewPr>
      <p:cViewPr varScale="1">
        <p:scale>
          <a:sx n="62" d="100"/>
          <a:sy n="62" d="100"/>
        </p:scale>
        <p:origin x="1320"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esson, Hannes (H.)" userId="4fbd7f3d-51e9-4f3e-9ae1-adaa1cb43c32" providerId="ADAL" clId="{B28EB49A-954B-409B-995E-B90B55E23765}"/>
    <pc:docChg chg="undo custSel addSld modSld">
      <pc:chgData name="Arnesson, Hannes (H.)" userId="4fbd7f3d-51e9-4f3e-9ae1-adaa1cb43c32" providerId="ADAL" clId="{B28EB49A-954B-409B-995E-B90B55E23765}" dt="2025-10-08T19:59:42.122" v="1751" actId="20577"/>
      <pc:docMkLst>
        <pc:docMk/>
      </pc:docMkLst>
      <pc:sldChg chg="modSp mod">
        <pc:chgData name="Arnesson, Hannes (H.)" userId="4fbd7f3d-51e9-4f3e-9ae1-adaa1cb43c32" providerId="ADAL" clId="{B28EB49A-954B-409B-995E-B90B55E23765}" dt="2025-10-08T19:59:07.516" v="1748" actId="20577"/>
        <pc:sldMkLst>
          <pc:docMk/>
          <pc:sldMk cId="3066332454" sldId="274"/>
        </pc:sldMkLst>
        <pc:spChg chg="mod">
          <ac:chgData name="Arnesson, Hannes (H.)" userId="4fbd7f3d-51e9-4f3e-9ae1-adaa1cb43c32" providerId="ADAL" clId="{B28EB49A-954B-409B-995E-B90B55E23765}" dt="2025-10-08T19:59:07.516" v="1748" actId="20577"/>
          <ac:spMkLst>
            <pc:docMk/>
            <pc:sldMk cId="3066332454" sldId="274"/>
            <ac:spMk id="226" creationId="{00000000-0000-0000-0000-000000000000}"/>
          </ac:spMkLst>
        </pc:spChg>
      </pc:sldChg>
      <pc:sldChg chg="modSp mod">
        <pc:chgData name="Arnesson, Hannes (H.)" userId="4fbd7f3d-51e9-4f3e-9ae1-adaa1cb43c32" providerId="ADAL" clId="{B28EB49A-954B-409B-995E-B90B55E23765}" dt="2025-10-07T04:46:03.465" v="13" actId="1076"/>
        <pc:sldMkLst>
          <pc:docMk/>
          <pc:sldMk cId="924826810" sldId="275"/>
        </pc:sldMkLst>
        <pc:spChg chg="mod">
          <ac:chgData name="Arnesson, Hannes (H.)" userId="4fbd7f3d-51e9-4f3e-9ae1-adaa1cb43c32" providerId="ADAL" clId="{B28EB49A-954B-409B-995E-B90B55E23765}" dt="2025-10-07T04:45:59.642" v="11" actId="400"/>
          <ac:spMkLst>
            <pc:docMk/>
            <pc:sldMk cId="924826810" sldId="275"/>
            <ac:spMk id="7" creationId="{79FC9238-DBE2-4DBA-96B3-0C1659D59E37}"/>
          </ac:spMkLst>
        </pc:spChg>
        <pc:picChg chg="mod">
          <ac:chgData name="Arnesson, Hannes (H.)" userId="4fbd7f3d-51e9-4f3e-9ae1-adaa1cb43c32" providerId="ADAL" clId="{B28EB49A-954B-409B-995E-B90B55E23765}" dt="2025-10-07T04:46:03.465" v="13" actId="1076"/>
          <ac:picMkLst>
            <pc:docMk/>
            <pc:sldMk cId="924826810" sldId="275"/>
            <ac:picMk id="8" creationId="{76E9B5F4-F026-4227-B8E3-A9B4CC227722}"/>
          </ac:picMkLst>
        </pc:picChg>
      </pc:sldChg>
      <pc:sldChg chg="modSp mod">
        <pc:chgData name="Arnesson, Hannes (H.)" userId="4fbd7f3d-51e9-4f3e-9ae1-adaa1cb43c32" providerId="ADAL" clId="{B28EB49A-954B-409B-995E-B90B55E23765}" dt="2025-10-07T04:49:40.756" v="17" actId="20577"/>
        <pc:sldMkLst>
          <pc:docMk/>
          <pc:sldMk cId="1406748604" sldId="281"/>
        </pc:sldMkLst>
        <pc:spChg chg="mod">
          <ac:chgData name="Arnesson, Hannes (H.)" userId="4fbd7f3d-51e9-4f3e-9ae1-adaa1cb43c32" providerId="ADAL" clId="{B28EB49A-954B-409B-995E-B90B55E23765}" dt="2025-10-07T04:49:40.756" v="17" actId="20577"/>
          <ac:spMkLst>
            <pc:docMk/>
            <pc:sldMk cId="1406748604" sldId="281"/>
            <ac:spMk id="5" creationId="{1769D77B-D498-0A8E-0311-96E2AC132749}"/>
          </ac:spMkLst>
        </pc:spChg>
      </pc:sldChg>
      <pc:sldChg chg="modSp mod">
        <pc:chgData name="Arnesson, Hannes (H.)" userId="4fbd7f3d-51e9-4f3e-9ae1-adaa1cb43c32" providerId="ADAL" clId="{B28EB49A-954B-409B-995E-B90B55E23765}" dt="2025-10-08T19:59:42.122" v="1751" actId="20577"/>
        <pc:sldMkLst>
          <pc:docMk/>
          <pc:sldMk cId="4015886442" sldId="286"/>
        </pc:sldMkLst>
        <pc:spChg chg="mod">
          <ac:chgData name="Arnesson, Hannes (H.)" userId="4fbd7f3d-51e9-4f3e-9ae1-adaa1cb43c32" providerId="ADAL" clId="{B28EB49A-954B-409B-995E-B90B55E23765}" dt="2025-10-08T19:59:42.122" v="1751" actId="20577"/>
          <ac:spMkLst>
            <pc:docMk/>
            <pc:sldMk cId="4015886442" sldId="286"/>
            <ac:spMk id="2" creationId="{8C43F3B3-2C79-152E-4464-EBBEE9D80233}"/>
          </ac:spMkLst>
        </pc:spChg>
      </pc:sldChg>
      <pc:sldChg chg="addSp delSp modSp mod">
        <pc:chgData name="Arnesson, Hannes (H.)" userId="4fbd7f3d-51e9-4f3e-9ae1-adaa1cb43c32" providerId="ADAL" clId="{B28EB49A-954B-409B-995E-B90B55E23765}" dt="2025-10-07T05:03:35.912" v="198" actId="1076"/>
        <pc:sldMkLst>
          <pc:docMk/>
          <pc:sldMk cId="210151987" sldId="287"/>
        </pc:sldMkLst>
        <pc:spChg chg="mod">
          <ac:chgData name="Arnesson, Hannes (H.)" userId="4fbd7f3d-51e9-4f3e-9ae1-adaa1cb43c32" providerId="ADAL" clId="{B28EB49A-954B-409B-995E-B90B55E23765}" dt="2025-10-07T05:03:35.912" v="198" actId="1076"/>
          <ac:spMkLst>
            <pc:docMk/>
            <pc:sldMk cId="210151987" sldId="287"/>
            <ac:spMk id="2" creationId="{395F4578-E4DD-EE27-7D42-7D0F4CD05DD9}"/>
          </ac:spMkLst>
        </pc:spChg>
        <pc:spChg chg="mod">
          <ac:chgData name="Arnesson, Hannes (H.)" userId="4fbd7f3d-51e9-4f3e-9ae1-adaa1cb43c32" providerId="ADAL" clId="{B28EB49A-954B-409B-995E-B90B55E23765}" dt="2025-10-07T05:01:21.230" v="135" actId="1076"/>
          <ac:spMkLst>
            <pc:docMk/>
            <pc:sldMk cId="210151987" sldId="287"/>
            <ac:spMk id="226" creationId="{00000000-0000-0000-0000-000000000000}"/>
          </ac:spMkLst>
        </pc:spChg>
        <pc:picChg chg="del">
          <ac:chgData name="Arnesson, Hannes (H.)" userId="4fbd7f3d-51e9-4f3e-9ae1-adaa1cb43c32" providerId="ADAL" clId="{B28EB49A-954B-409B-995E-B90B55E23765}" dt="2025-10-07T04:53:42.797" v="122" actId="478"/>
          <ac:picMkLst>
            <pc:docMk/>
            <pc:sldMk cId="210151987" sldId="287"/>
            <ac:picMk id="4" creationId="{DEA9DE25-163D-BCEF-2EF6-8A2725C8A67F}"/>
          </ac:picMkLst>
        </pc:picChg>
        <pc:picChg chg="add mod">
          <ac:chgData name="Arnesson, Hannes (H.)" userId="4fbd7f3d-51e9-4f3e-9ae1-adaa1cb43c32" providerId="ADAL" clId="{B28EB49A-954B-409B-995E-B90B55E23765}" dt="2025-10-07T05:01:21.230" v="135" actId="1076"/>
          <ac:picMkLst>
            <pc:docMk/>
            <pc:sldMk cId="210151987" sldId="287"/>
            <ac:picMk id="1026" creationId="{49AC7004-BA35-F624-8618-6A55B23D0FE2}"/>
          </ac:picMkLst>
        </pc:picChg>
        <pc:picChg chg="add mod">
          <ac:chgData name="Arnesson, Hannes (H.)" userId="4fbd7f3d-51e9-4f3e-9ae1-adaa1cb43c32" providerId="ADAL" clId="{B28EB49A-954B-409B-995E-B90B55E23765}" dt="2025-10-07T05:02:36.488" v="145" actId="1076"/>
          <ac:picMkLst>
            <pc:docMk/>
            <pc:sldMk cId="210151987" sldId="287"/>
            <ac:picMk id="1028" creationId="{8A515C73-6A2C-DC3A-C70E-5914DBA287A7}"/>
          </ac:picMkLst>
        </pc:picChg>
      </pc:sldChg>
      <pc:sldChg chg="modSp mod">
        <pc:chgData name="Arnesson, Hannes (H.)" userId="4fbd7f3d-51e9-4f3e-9ae1-adaa1cb43c32" providerId="ADAL" clId="{B28EB49A-954B-409B-995E-B90B55E23765}" dt="2025-10-07T15:55:32.125" v="1434" actId="20577"/>
        <pc:sldMkLst>
          <pc:docMk/>
          <pc:sldMk cId="1550427211" sldId="288"/>
        </pc:sldMkLst>
        <pc:spChg chg="mod">
          <ac:chgData name="Arnesson, Hannes (H.)" userId="4fbd7f3d-51e9-4f3e-9ae1-adaa1cb43c32" providerId="ADAL" clId="{B28EB49A-954B-409B-995E-B90B55E23765}" dt="2025-10-07T15:55:32.125" v="1434" actId="20577"/>
          <ac:spMkLst>
            <pc:docMk/>
            <pc:sldMk cId="1550427211" sldId="288"/>
            <ac:spMk id="226" creationId="{00000000-0000-0000-0000-000000000000}"/>
          </ac:spMkLst>
        </pc:spChg>
      </pc:sldChg>
      <pc:sldChg chg="modSp mod">
        <pc:chgData name="Arnesson, Hannes (H.)" userId="4fbd7f3d-51e9-4f3e-9ae1-adaa1cb43c32" providerId="ADAL" clId="{B28EB49A-954B-409B-995E-B90B55E23765}" dt="2025-10-07T05:04:07.649" v="244" actId="1076"/>
        <pc:sldMkLst>
          <pc:docMk/>
          <pc:sldMk cId="1890512316" sldId="289"/>
        </pc:sldMkLst>
        <pc:spChg chg="mod">
          <ac:chgData name="Arnesson, Hannes (H.)" userId="4fbd7f3d-51e9-4f3e-9ae1-adaa1cb43c32" providerId="ADAL" clId="{B28EB49A-954B-409B-995E-B90B55E23765}" dt="2025-10-07T05:04:02.733" v="242" actId="20577"/>
          <ac:spMkLst>
            <pc:docMk/>
            <pc:sldMk cId="1890512316" sldId="289"/>
            <ac:spMk id="226" creationId="{00000000-0000-0000-0000-000000000000}"/>
          </ac:spMkLst>
        </pc:spChg>
        <pc:picChg chg="mod">
          <ac:chgData name="Arnesson, Hannes (H.)" userId="4fbd7f3d-51e9-4f3e-9ae1-adaa1cb43c32" providerId="ADAL" clId="{B28EB49A-954B-409B-995E-B90B55E23765}" dt="2025-10-07T05:04:07.649" v="244" actId="1076"/>
          <ac:picMkLst>
            <pc:docMk/>
            <pc:sldMk cId="1890512316" sldId="289"/>
            <ac:picMk id="3" creationId="{B1AF318E-BFEF-35E2-4CDD-6E2FB59A19DF}"/>
          </ac:picMkLst>
        </pc:picChg>
      </pc:sldChg>
      <pc:sldChg chg="modSp mod">
        <pc:chgData name="Arnesson, Hannes (H.)" userId="4fbd7f3d-51e9-4f3e-9ae1-adaa1cb43c32" providerId="ADAL" clId="{B28EB49A-954B-409B-995E-B90B55E23765}" dt="2025-10-08T15:39:29.771" v="1571" actId="20577"/>
        <pc:sldMkLst>
          <pc:docMk/>
          <pc:sldMk cId="600978125" sldId="290"/>
        </pc:sldMkLst>
        <pc:spChg chg="mod">
          <ac:chgData name="Arnesson, Hannes (H.)" userId="4fbd7f3d-51e9-4f3e-9ae1-adaa1cb43c32" providerId="ADAL" clId="{B28EB49A-954B-409B-995E-B90B55E23765}" dt="2025-10-08T15:39:29.771" v="1571" actId="20577"/>
          <ac:spMkLst>
            <pc:docMk/>
            <pc:sldMk cId="600978125" sldId="290"/>
            <ac:spMk id="226" creationId="{00000000-0000-0000-0000-000000000000}"/>
          </ac:spMkLst>
        </pc:spChg>
      </pc:sldChg>
      <pc:sldChg chg="modSp mod">
        <pc:chgData name="Arnesson, Hannes (H.)" userId="4fbd7f3d-51e9-4f3e-9ae1-adaa1cb43c32" providerId="ADAL" clId="{B28EB49A-954B-409B-995E-B90B55E23765}" dt="2025-10-08T19:59:14.080" v="1750" actId="403"/>
        <pc:sldMkLst>
          <pc:docMk/>
          <pc:sldMk cId="2789314721" sldId="291"/>
        </pc:sldMkLst>
        <pc:spChg chg="mod">
          <ac:chgData name="Arnesson, Hannes (H.)" userId="4fbd7f3d-51e9-4f3e-9ae1-adaa1cb43c32" providerId="ADAL" clId="{B28EB49A-954B-409B-995E-B90B55E23765}" dt="2025-10-08T19:59:14.080" v="1750" actId="403"/>
          <ac:spMkLst>
            <pc:docMk/>
            <pc:sldMk cId="2789314721" sldId="291"/>
            <ac:spMk id="226" creationId="{00000000-0000-0000-0000-000000000000}"/>
          </ac:spMkLst>
        </pc:spChg>
      </pc:sldChg>
      <pc:sldChg chg="modSp new mod">
        <pc:chgData name="Arnesson, Hannes (H.)" userId="4fbd7f3d-51e9-4f3e-9ae1-adaa1cb43c32" providerId="ADAL" clId="{B28EB49A-954B-409B-995E-B90B55E23765}" dt="2025-10-07T15:13:27.955" v="1215" actId="113"/>
        <pc:sldMkLst>
          <pc:docMk/>
          <pc:sldMk cId="2991701758" sldId="292"/>
        </pc:sldMkLst>
        <pc:spChg chg="mod">
          <ac:chgData name="Arnesson, Hannes (H.)" userId="4fbd7f3d-51e9-4f3e-9ae1-adaa1cb43c32" providerId="ADAL" clId="{B28EB49A-954B-409B-995E-B90B55E23765}" dt="2025-10-07T15:13:27.955" v="1215" actId="113"/>
          <ac:spMkLst>
            <pc:docMk/>
            <pc:sldMk cId="2991701758" sldId="292"/>
            <ac:spMk id="2" creationId="{A5BDABD6-C5B7-73C6-E4A1-21C413FF7712}"/>
          </ac:spMkLst>
        </pc:spChg>
        <pc:spChg chg="mod">
          <ac:chgData name="Arnesson, Hannes (H.)" userId="4fbd7f3d-51e9-4f3e-9ae1-adaa1cb43c32" providerId="ADAL" clId="{B28EB49A-954B-409B-995E-B90B55E23765}" dt="2025-10-07T15:13:20.938" v="1214" actId="5793"/>
          <ac:spMkLst>
            <pc:docMk/>
            <pc:sldMk cId="2991701758" sldId="292"/>
            <ac:spMk id="3" creationId="{9C78FA8C-7E1C-2FE3-337D-64D5E0842F86}"/>
          </ac:spMkLst>
        </pc:spChg>
      </pc:sldChg>
      <pc:sldChg chg="addSp delSp modSp add mod">
        <pc:chgData name="Arnesson, Hannes (H.)" userId="4fbd7f3d-51e9-4f3e-9ae1-adaa1cb43c32" providerId="ADAL" clId="{B28EB49A-954B-409B-995E-B90B55E23765}" dt="2025-10-07T15:51:26.132" v="1428" actId="20577"/>
        <pc:sldMkLst>
          <pc:docMk/>
          <pc:sldMk cId="883880088" sldId="293"/>
        </pc:sldMkLst>
        <pc:spChg chg="del">
          <ac:chgData name="Arnesson, Hannes (H.)" userId="4fbd7f3d-51e9-4f3e-9ae1-adaa1cb43c32" providerId="ADAL" clId="{B28EB49A-954B-409B-995E-B90B55E23765}" dt="2025-10-07T15:28:17.329" v="1233" actId="478"/>
          <ac:spMkLst>
            <pc:docMk/>
            <pc:sldMk cId="883880088" sldId="293"/>
            <ac:spMk id="2" creationId="{395F4578-E4DD-EE27-7D42-7D0F4CD05DD9}"/>
          </ac:spMkLst>
        </pc:spChg>
        <pc:spChg chg="add mod">
          <ac:chgData name="Arnesson, Hannes (H.)" userId="4fbd7f3d-51e9-4f3e-9ae1-adaa1cb43c32" providerId="ADAL" clId="{B28EB49A-954B-409B-995E-B90B55E23765}" dt="2025-10-07T15:51:26.132" v="1428" actId="20577"/>
          <ac:spMkLst>
            <pc:docMk/>
            <pc:sldMk cId="883880088" sldId="293"/>
            <ac:spMk id="4" creationId="{94FA110E-1662-46FA-BEF7-B0709350E345}"/>
          </ac:spMkLst>
        </pc:spChg>
        <pc:spChg chg="mod">
          <ac:chgData name="Arnesson, Hannes (H.)" userId="4fbd7f3d-51e9-4f3e-9ae1-adaa1cb43c32" providerId="ADAL" clId="{B28EB49A-954B-409B-995E-B90B55E23765}" dt="2025-10-07T15:28:02.104" v="1232" actId="20577"/>
          <ac:spMkLst>
            <pc:docMk/>
            <pc:sldMk cId="883880088" sldId="293"/>
            <ac:spMk id="226" creationId="{00000000-0000-0000-0000-000000000000}"/>
          </ac:spMkLst>
        </pc:spChg>
        <pc:picChg chg="add mod">
          <ac:chgData name="Arnesson, Hannes (H.)" userId="4fbd7f3d-51e9-4f3e-9ae1-adaa1cb43c32" providerId="ADAL" clId="{B28EB49A-954B-409B-995E-B90B55E23765}" dt="2025-10-07T15:33:47.100" v="1240" actId="1076"/>
          <ac:picMkLst>
            <pc:docMk/>
            <pc:sldMk cId="883880088" sldId="293"/>
            <ac:picMk id="3" creationId="{702F22CF-EFA9-D2B2-49A2-6617F825941F}"/>
          </ac:picMkLst>
        </pc:picChg>
        <pc:picChg chg="add mod">
          <ac:chgData name="Arnesson, Hannes (H.)" userId="4fbd7f3d-51e9-4f3e-9ae1-adaa1cb43c32" providerId="ADAL" clId="{B28EB49A-954B-409B-995E-B90B55E23765}" dt="2025-10-07T15:33:00.407" v="1236" actId="1076"/>
          <ac:picMkLst>
            <pc:docMk/>
            <pc:sldMk cId="883880088" sldId="293"/>
            <ac:picMk id="1026" creationId="{5ECE59B8-1CA9-E9F4-9039-652DA7D9C32A}"/>
          </ac:picMkLst>
        </pc:picChg>
        <pc:picChg chg="del">
          <ac:chgData name="Arnesson, Hannes (H.)" userId="4fbd7f3d-51e9-4f3e-9ae1-adaa1cb43c32" providerId="ADAL" clId="{B28EB49A-954B-409B-995E-B90B55E23765}" dt="2025-10-07T15:26:11.848" v="1217" actId="478"/>
          <ac:picMkLst>
            <pc:docMk/>
            <pc:sldMk cId="883880088" sldId="293"/>
            <ac:picMk id="1028" creationId="{8A515C73-6A2C-DC3A-C70E-5914DBA287A7}"/>
          </ac:picMkLst>
        </pc:picChg>
        <pc:picChg chg="add mod">
          <ac:chgData name="Arnesson, Hannes (H.)" userId="4fbd7f3d-51e9-4f3e-9ae1-adaa1cb43c32" providerId="ADAL" clId="{B28EB49A-954B-409B-995E-B90B55E23765}" dt="2025-10-07T15:34:24.100" v="1245" actId="1076"/>
          <ac:picMkLst>
            <pc:docMk/>
            <pc:sldMk cId="883880088" sldId="293"/>
            <ac:picMk id="1030" creationId="{C78DCABF-E04E-97CA-F3C9-E17DC8369751}"/>
          </ac:picMkLst>
        </pc:picChg>
      </pc:sldChg>
    </pc:docChg>
  </pc:docChgLst>
  <pc:docChgLst>
    <pc:chgData name="Arnesson, Hannes (H.)" userId="4fbd7f3d-51e9-4f3e-9ae1-adaa1cb43c32" providerId="ADAL" clId="{E080F56E-8670-49A9-AC76-2061A278CA0C}"/>
    <pc:docChg chg="custSel modSld">
      <pc:chgData name="Arnesson, Hannes (H.)" userId="4fbd7f3d-51e9-4f3e-9ae1-adaa1cb43c32" providerId="ADAL" clId="{E080F56E-8670-49A9-AC76-2061A278CA0C}" dt="2024-10-09T04:50:23.818" v="377" actId="20577"/>
      <pc:docMkLst>
        <pc:docMk/>
      </pc:docMkLst>
      <pc:sldChg chg="modSp mod">
        <pc:chgData name="Arnesson, Hannes (H.)" userId="4fbd7f3d-51e9-4f3e-9ae1-adaa1cb43c32" providerId="ADAL" clId="{E080F56E-8670-49A9-AC76-2061A278CA0C}" dt="2024-10-09T04:50:23.818" v="377" actId="20577"/>
        <pc:sldMkLst>
          <pc:docMk/>
          <pc:sldMk cId="600978125"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797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797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7076"/>
            <a:ext cx="2945659" cy="497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38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1</a:t>
            </a:fld>
            <a:endParaRPr lang="sv-SE">
              <a:solidFill>
                <a:prstClr val="black"/>
              </a:solidFill>
              <a:latin typeface="Calibri"/>
            </a:endParaRPr>
          </a:p>
        </p:txBody>
      </p:sp>
    </p:spTree>
    <p:extLst>
      <p:ext uri="{BB962C8B-B14F-4D97-AF65-F5344CB8AC3E}">
        <p14:creationId xmlns:p14="http://schemas.microsoft.com/office/powerpoint/2010/main" val="389322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909031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08751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8140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46387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2</a:t>
            </a:fld>
            <a:endParaRPr lang="sv-SE">
              <a:solidFill>
                <a:prstClr val="black"/>
              </a:solidFill>
              <a:latin typeface="Calibri"/>
            </a:endParaRPr>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12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000000"/>
                </a:solidFill>
                <a:effectLst/>
                <a:latin typeface="montserrat" panose="00000500000000000000" pitchFamily="2" charset="0"/>
              </a:rPr>
              <a:t>Träna för att tävla (junior och senior) – svart</a:t>
            </a:r>
          </a:p>
          <a:p>
            <a:pPr algn="l"/>
            <a:r>
              <a:rPr lang="sv-SE" b="0" i="0" dirty="0">
                <a:solidFill>
                  <a:srgbClr val="000000"/>
                </a:solidFill>
                <a:effectLst/>
                <a:latin typeface="Assistant" pitchFamily="2" charset="-79"/>
                <a:cs typeface="Assistant" pitchFamily="2" charset="-79"/>
              </a:rPr>
              <a:t>När man som innebandyspelare befinner sig på denna nivå är man mer inställd på att satsa på innebandyn och för många är målet att nå elitnivå. Spelarna bemästrar alla grunder och träningen inriktas mot mer avancerade och komplexa spelövningar. De fysiska kvaliteterna vidareutvecklas och matchas såväl mot vad spelet kräver som var de aktiva befinner sig utvecklingsmässigt, om möjligt på individuell basis. </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Träna för att träna (12-16 år) – röd</a:t>
            </a:r>
          </a:p>
          <a:p>
            <a:pPr algn="l"/>
            <a:r>
              <a:rPr lang="sv-SE" sz="1200" b="0" i="0" dirty="0">
                <a:solidFill>
                  <a:srgbClr val="000000"/>
                </a:solidFill>
                <a:effectLst/>
                <a:latin typeface="Assistant" pitchFamily="2" charset="-79"/>
                <a:cs typeface="Assistant" pitchFamily="2" charset="-79"/>
              </a:rPr>
              <a:t>På den här nivån läggs tonvikten på att lära sig så mycket som möjligt, inte minst rent tekniskt, och mer komplexa övningar förekommer. Utvecklingen av fysiska kvaliteter som styrka, uthållighet och rörlighet sker parallellt och i fas med innebandyträningen. Det förekommer mer matcher, i första hand på lokal och regional nivå men även på riksnivå. Fler spelare väljer innebandy som sin idrott, men samtidigt bör det erbjudas möjlighet att delta i andra idrotter.</a:t>
            </a:r>
          </a:p>
          <a:p>
            <a:pPr algn="l"/>
            <a:endParaRPr lang="sv-SE" sz="1200" b="1" i="0" dirty="0">
              <a:solidFill>
                <a:srgbClr val="000000"/>
              </a:solidFill>
              <a:effectLst/>
              <a:latin typeface="montserrat" panose="00000500000000000000" pitchFamily="2" charset="0"/>
            </a:endParaRPr>
          </a:p>
          <a:p>
            <a:pPr algn="l"/>
            <a:r>
              <a:rPr lang="sv-SE" sz="1200" b="1" i="0" dirty="0">
                <a:solidFill>
                  <a:srgbClr val="000000"/>
                </a:solidFill>
                <a:effectLst/>
                <a:latin typeface="montserrat" panose="00000500000000000000" pitchFamily="2" charset="0"/>
              </a:rPr>
              <a:t>Lära sig träna (9-12 år) – blå</a:t>
            </a:r>
          </a:p>
          <a:p>
            <a:pPr algn="l"/>
            <a:r>
              <a:rPr lang="sv-SE" sz="1200" b="0" i="0" dirty="0">
                <a:solidFill>
                  <a:srgbClr val="000000"/>
                </a:solidFill>
                <a:effectLst/>
                <a:latin typeface="Assistant" pitchFamily="2" charset="-79"/>
                <a:cs typeface="Assistant" pitchFamily="2" charset="-79"/>
              </a:rPr>
              <a:t>På denna nivå betonas att barnen lär sig att träna. Verksamheten har en tydligare inriktning på att lära sig innebandyteknik, själva spelet och allmänna idrottsliga färdigheter. Tävlingar förekommer och är avpassade för ålder och mognad, men det är inte fokus för verksamheten. Utövande av andra idrotter och aktiviteter främjas.</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Rörelseglädje (6-9 år) – grön</a:t>
            </a:r>
          </a:p>
          <a:p>
            <a:pPr algn="l"/>
            <a:r>
              <a:rPr lang="sv-SE" sz="1200" b="0" i="0" dirty="0">
                <a:solidFill>
                  <a:srgbClr val="000000"/>
                </a:solidFill>
                <a:effectLst/>
                <a:latin typeface="Assistant" pitchFamily="2" charset="-79"/>
                <a:cs typeface="Assistant" pitchFamily="2" charset="-79"/>
              </a:rPr>
              <a:t>Nivån ”Rörelseglädje” präglas av att ha kul i sitt idrottande och fortsätta att utveckla de motoriska grundformerna. Själva spelet och innebandytekniken introduceras på ett lekfullt sätt och innebandyträningen genomförs med fördel i form av roliga aktiviteter och lekar.</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Lek och rörelse (0-6 år) – ljusgrön</a:t>
            </a:r>
          </a:p>
          <a:p>
            <a:pPr algn="l"/>
            <a:r>
              <a:rPr lang="sv-SE" sz="1200" b="0" i="0" dirty="0">
                <a:solidFill>
                  <a:srgbClr val="000000"/>
                </a:solidFill>
                <a:effectLst/>
                <a:latin typeface="Assistant" pitchFamily="2" charset="-79"/>
                <a:cs typeface="Assistant" pitchFamily="2" charset="-79"/>
              </a:rPr>
              <a:t>Denna nivå är inte särskilt inriktat gentemot innebandy utan kan bedrivas i olika idrottsliga sammanhang. Här ska lek och rörelse stå i fokus och fysisk aktivitet utgör en rolig del av barns liv. Träningen är varierad med enkla aktiviteter där deltagarna får använda sin fantasi och uppleva rörelseglädje</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164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73603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18977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10514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82457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9069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02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39086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2529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17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209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4510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89969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6573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507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18600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37315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43482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12681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9143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86901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28231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76848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37771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4273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6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a:spLocks noGrp="1"/>
          </p:cNvSpPr>
          <p:nvPr>
            <p:ph type="pic" idx="2"/>
          </p:nvPr>
        </p:nvSpPr>
        <p:spPr>
          <a:xfrm>
            <a:off x="5183188" y="987425"/>
            <a:ext cx="6172200" cy="4873625"/>
          </a:xfrm>
          <a:prstGeom prst="rect">
            <a:avLst/>
          </a:prstGeom>
          <a:noFill/>
          <a:ln>
            <a:noFill/>
          </a:ln>
        </p:spPr>
      </p:sp>
      <p:sp>
        <p:nvSpPr>
          <p:cNvPr id="80" name="Google Shape;80;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5607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2025-10-08</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616368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2025-10-08</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72950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s://www.innebandy.se/utveckling/svensk-innebandys-utvecklingsmodell-siu/siu-modellens-olika-niva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5303912" y="1655603"/>
            <a:ext cx="5760640" cy="2288225"/>
          </a:xfrm>
          <a:prstGeom prst="rect">
            <a:avLst/>
          </a:prstGeom>
        </p:spPr>
        <p:txBody>
          <a:bodyPr vert="horz" lIns="91440" tIns="45720" rIns="91440" bIns="45720" rtlCol="0" anchor="b">
            <a:normAutofit/>
          </a:bodyPr>
          <a:lstStyle/>
          <a:p>
            <a:pPr>
              <a:lnSpc>
                <a:spcPct val="90000"/>
              </a:lnSpc>
              <a:spcBef>
                <a:spcPct val="0"/>
              </a:spcBef>
              <a:spcAft>
                <a:spcPts val="600"/>
              </a:spcAft>
              <a:buClrTx/>
              <a:buFontTx/>
              <a:buNone/>
            </a:pP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Välkomna</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till </a:t>
            </a: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säsongen</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a:t>
            </a:r>
            <a:r>
              <a:rPr lang="en-US" sz="4400" strike="sngStrike"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2024/2025</a:t>
            </a:r>
          </a:p>
          <a:p>
            <a:pPr>
              <a:lnSpc>
                <a:spcPct val="90000"/>
              </a:lnSpc>
              <a:spcBef>
                <a:spcPct val="0"/>
              </a:spcBef>
              <a:spcAft>
                <a:spcPts val="600"/>
              </a:spcAft>
              <a:buClrTx/>
              <a:buFontTx/>
              <a:buNone/>
            </a:pP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2025/2026</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US" sz="1800" kern="1200" dirty="0">
              <a:solidFill>
                <a:prstClr val="white"/>
              </a:solidFill>
              <a:latin typeface="Calibri" panose="020F0502020204030204"/>
              <a:ea typeface="+mn-ea"/>
              <a:cs typeface="+mn-cs"/>
            </a:endParaRPr>
          </a:p>
        </p:txBody>
      </p:sp>
      <p:pic>
        <p:nvPicPr>
          <p:cNvPr id="3" name="Bildobjekt 2">
            <a:extLst>
              <a:ext uri="{FF2B5EF4-FFF2-40B4-BE49-F238E27FC236}">
                <a16:creationId xmlns:a16="http://schemas.microsoft.com/office/drawing/2014/main" id="{080FA0E5-2703-781D-31C8-FF2CFEFE6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16" y="1844824"/>
            <a:ext cx="4719439" cy="2872701"/>
          </a:xfrm>
          <a:prstGeom prst="rect">
            <a:avLst/>
          </a:prstGeom>
        </p:spPr>
      </p:pic>
    </p:spTree>
    <p:extLst>
      <p:ext uri="{BB962C8B-B14F-4D97-AF65-F5344CB8AC3E}">
        <p14:creationId xmlns:p14="http://schemas.microsoft.com/office/powerpoint/2010/main" val="924826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ABD6-C5B7-73C6-E4A1-21C413FF7712}"/>
              </a:ext>
            </a:extLst>
          </p:cNvPr>
          <p:cNvSpPr>
            <a:spLocks noGrp="1"/>
          </p:cNvSpPr>
          <p:nvPr>
            <p:ph type="ctrTitle"/>
          </p:nvPr>
        </p:nvSpPr>
        <p:spPr>
          <a:xfrm>
            <a:off x="1524000" y="332656"/>
            <a:ext cx="9144000" cy="866477"/>
          </a:xfrm>
        </p:spPr>
        <p:txBody>
          <a:bodyPr>
            <a:normAutofit fontScale="90000"/>
          </a:bodyPr>
          <a:lstStyle/>
          <a:p>
            <a:r>
              <a:rPr lang="en-US" b="1" dirty="0"/>
              <a:t>P-2014, 25-26</a:t>
            </a:r>
            <a:endParaRPr lang="en-SE" b="1" dirty="0"/>
          </a:p>
        </p:txBody>
      </p:sp>
      <p:sp>
        <p:nvSpPr>
          <p:cNvPr id="3" name="Subtitle 2">
            <a:extLst>
              <a:ext uri="{FF2B5EF4-FFF2-40B4-BE49-F238E27FC236}">
                <a16:creationId xmlns:a16="http://schemas.microsoft.com/office/drawing/2014/main" id="{9C78FA8C-7E1C-2FE3-337D-64D5E0842F86}"/>
              </a:ext>
            </a:extLst>
          </p:cNvPr>
          <p:cNvSpPr>
            <a:spLocks noGrp="1"/>
          </p:cNvSpPr>
          <p:nvPr>
            <p:ph type="subTitle" idx="1"/>
          </p:nvPr>
        </p:nvSpPr>
        <p:spPr>
          <a:xfrm>
            <a:off x="1540872" y="1199132"/>
            <a:ext cx="9144000" cy="4534123"/>
          </a:xfrm>
        </p:spPr>
        <p:txBody>
          <a:bodyPr/>
          <a:lstStyle/>
          <a:p>
            <a:r>
              <a:rPr lang="en-US" sz="2000" dirty="0"/>
              <a:t>I </a:t>
            </a:r>
            <a:r>
              <a:rPr lang="en-US" sz="2000" dirty="0" err="1"/>
              <a:t>år</a:t>
            </a:r>
            <a:r>
              <a:rPr lang="en-US" sz="2000" dirty="0"/>
              <a:t> </a:t>
            </a:r>
            <a:r>
              <a:rPr lang="en-US" sz="2000" dirty="0" err="1"/>
              <a:t>har</a:t>
            </a:r>
            <a:r>
              <a:rPr lang="en-US" sz="2000" dirty="0"/>
              <a:t> vi </a:t>
            </a:r>
            <a:r>
              <a:rPr lang="en-US" sz="2000" dirty="0" err="1"/>
              <a:t>tyvärr</a:t>
            </a:r>
            <a:r>
              <a:rPr lang="en-US" sz="2000" dirty="0"/>
              <a:t> </a:t>
            </a:r>
            <a:r>
              <a:rPr lang="en-US" sz="2000" dirty="0" err="1"/>
              <a:t>inte</a:t>
            </a:r>
            <a:r>
              <a:rPr lang="en-US" sz="2000" dirty="0"/>
              <a:t> </a:t>
            </a:r>
            <a:r>
              <a:rPr lang="en-US" sz="2000" dirty="0" err="1"/>
              <a:t>någon</a:t>
            </a:r>
            <a:r>
              <a:rPr lang="en-US" sz="2000" dirty="0"/>
              <a:t> </a:t>
            </a:r>
            <a:r>
              <a:rPr lang="en-US" sz="2000" dirty="0" err="1"/>
              <a:t>stor</a:t>
            </a:r>
            <a:r>
              <a:rPr lang="en-US" sz="2000" dirty="0"/>
              <a:t> </a:t>
            </a:r>
            <a:r>
              <a:rPr lang="en-US" sz="2000" dirty="0" err="1"/>
              <a:t>trupp</a:t>
            </a:r>
            <a:r>
              <a:rPr lang="en-US" sz="2000" dirty="0"/>
              <a:t>, </a:t>
            </a:r>
            <a:r>
              <a:rPr lang="en-US" sz="2000" dirty="0" err="1"/>
              <a:t>klara</a:t>
            </a:r>
            <a:r>
              <a:rPr lang="en-US" sz="2000" dirty="0"/>
              <a:t> </a:t>
            </a:r>
            <a:r>
              <a:rPr lang="en-US" sz="2000" dirty="0" err="1"/>
              <a:t>spelare</a:t>
            </a:r>
            <a:r>
              <a:rPr lang="en-US" sz="2000" dirty="0"/>
              <a:t> för </a:t>
            </a:r>
            <a:r>
              <a:rPr lang="en-US" sz="2000" dirty="0" err="1"/>
              <a:t>året</a:t>
            </a:r>
            <a:r>
              <a:rPr lang="en-US" sz="2000" dirty="0"/>
              <a:t> </a:t>
            </a:r>
            <a:r>
              <a:rPr lang="en-US" sz="2000" dirty="0" err="1"/>
              <a:t>är</a:t>
            </a:r>
            <a:r>
              <a:rPr lang="en-US" sz="2000" dirty="0"/>
              <a:t> just nu:</a:t>
            </a:r>
          </a:p>
          <a:p>
            <a:r>
              <a:rPr lang="en-US" sz="2000" b="1" dirty="0"/>
              <a:t>Walter Arnesson, Nils </a:t>
            </a:r>
            <a:r>
              <a:rPr lang="en-US" sz="2000" b="1" dirty="0" err="1"/>
              <a:t>Sunnerlöf</a:t>
            </a:r>
            <a:r>
              <a:rPr lang="en-US" sz="2000" b="1" dirty="0"/>
              <a:t>, Julius Johansson, Leonel </a:t>
            </a:r>
            <a:r>
              <a:rPr lang="en-US" sz="2000" b="1" dirty="0" err="1"/>
              <a:t>Weinö</a:t>
            </a:r>
            <a:r>
              <a:rPr lang="en-US" sz="2000" b="1" dirty="0"/>
              <a:t>, Noah Larsson, Elof Morell, Loke Hämäläinen, Melker </a:t>
            </a:r>
            <a:r>
              <a:rPr lang="en-US" sz="2000" b="1" dirty="0" err="1"/>
              <a:t>Wahlstrand</a:t>
            </a:r>
            <a:r>
              <a:rPr lang="en-US" sz="2000" b="1" dirty="0"/>
              <a:t>, Maximilian </a:t>
            </a:r>
            <a:r>
              <a:rPr lang="en-US" sz="2000" b="1" dirty="0" err="1"/>
              <a:t>Kjellqvist</a:t>
            </a:r>
            <a:r>
              <a:rPr lang="en-US" sz="2000" b="1" dirty="0"/>
              <a:t>, August </a:t>
            </a:r>
            <a:r>
              <a:rPr lang="en-US" sz="2000" b="1" dirty="0" err="1"/>
              <a:t>Ledstedt</a:t>
            </a:r>
            <a:r>
              <a:rPr lang="en-US" sz="2000" b="1" dirty="0"/>
              <a:t> </a:t>
            </a:r>
            <a:r>
              <a:rPr lang="en-US" sz="2000" b="1" dirty="0" err="1"/>
              <a:t>och</a:t>
            </a:r>
            <a:r>
              <a:rPr lang="en-US" sz="2000" b="1" dirty="0"/>
              <a:t> Arvid Ståhl.</a:t>
            </a:r>
          </a:p>
          <a:p>
            <a:endParaRPr lang="en-US" sz="2000" dirty="0"/>
          </a:p>
          <a:p>
            <a:r>
              <a:rPr lang="en-US" sz="2000" dirty="0" err="1"/>
              <a:t>Tyvärr</a:t>
            </a:r>
            <a:r>
              <a:rPr lang="en-US" sz="2000" dirty="0"/>
              <a:t> </a:t>
            </a:r>
            <a:r>
              <a:rPr lang="en-US" sz="2000" dirty="0" err="1"/>
              <a:t>har</a:t>
            </a:r>
            <a:r>
              <a:rPr lang="en-US" sz="2000" dirty="0"/>
              <a:t> </a:t>
            </a:r>
            <a:r>
              <a:rPr lang="en-US" sz="2000" dirty="0" err="1"/>
              <a:t>flera</a:t>
            </a:r>
            <a:r>
              <a:rPr lang="en-US" sz="2000" dirty="0"/>
              <a:t> </a:t>
            </a:r>
            <a:r>
              <a:rPr lang="en-US" sz="2000" dirty="0" err="1"/>
              <a:t>valt</a:t>
            </a:r>
            <a:r>
              <a:rPr lang="en-US" sz="2000" dirty="0"/>
              <a:t> </a:t>
            </a:r>
            <a:r>
              <a:rPr lang="en-US" sz="2000" dirty="0" err="1"/>
              <a:t>att</a:t>
            </a:r>
            <a:r>
              <a:rPr lang="en-US" sz="2000" dirty="0"/>
              <a:t> </a:t>
            </a:r>
            <a:r>
              <a:rPr lang="en-US" sz="2000" dirty="0" err="1"/>
              <a:t>sluta</a:t>
            </a:r>
            <a:r>
              <a:rPr lang="en-US" sz="2000" dirty="0"/>
              <a:t>, men vi </a:t>
            </a:r>
            <a:r>
              <a:rPr lang="en-US" sz="2000" dirty="0" err="1"/>
              <a:t>hoppas</a:t>
            </a:r>
            <a:r>
              <a:rPr lang="en-US" sz="2000" dirty="0"/>
              <a:t> </a:t>
            </a:r>
            <a:r>
              <a:rPr lang="en-US" sz="2000" dirty="0" err="1"/>
              <a:t>att</a:t>
            </a:r>
            <a:r>
              <a:rPr lang="en-US" sz="2000" dirty="0"/>
              <a:t> de </a:t>
            </a:r>
            <a:r>
              <a:rPr lang="en-US" sz="2000" dirty="0" err="1"/>
              <a:t>blir</a:t>
            </a:r>
            <a:r>
              <a:rPr lang="en-US" sz="2000" dirty="0"/>
              <a:t> </a:t>
            </a:r>
            <a:r>
              <a:rPr lang="en-US" sz="2000" dirty="0" err="1"/>
              <a:t>sugna</a:t>
            </a:r>
            <a:r>
              <a:rPr lang="en-US" sz="2000" dirty="0"/>
              <a:t> </a:t>
            </a:r>
            <a:r>
              <a:rPr lang="en-US" sz="2000" dirty="0" err="1"/>
              <a:t>igen</a:t>
            </a:r>
            <a:r>
              <a:rPr lang="en-US" sz="2000" dirty="0"/>
              <a:t> </a:t>
            </a:r>
            <a:r>
              <a:rPr lang="en-US" sz="2000" dirty="0" err="1"/>
              <a:t>och</a:t>
            </a:r>
            <a:r>
              <a:rPr lang="en-US" sz="2000" dirty="0"/>
              <a:t> de </a:t>
            </a:r>
            <a:r>
              <a:rPr lang="en-US" sz="2000" dirty="0" err="1"/>
              <a:t>är</a:t>
            </a:r>
            <a:r>
              <a:rPr lang="en-US" sz="2000" dirty="0"/>
              <a:t> </a:t>
            </a:r>
            <a:r>
              <a:rPr lang="en-US" sz="2000" dirty="0" err="1"/>
              <a:t>väldigt</a:t>
            </a:r>
            <a:r>
              <a:rPr lang="en-US" sz="2000" dirty="0"/>
              <a:t> </a:t>
            </a:r>
            <a:r>
              <a:rPr lang="en-US" sz="2000" dirty="0" err="1"/>
              <a:t>välkomna</a:t>
            </a:r>
            <a:r>
              <a:rPr lang="en-US" sz="2000" dirty="0"/>
              <a:t> </a:t>
            </a:r>
            <a:r>
              <a:rPr lang="en-US" sz="2000" dirty="0" err="1"/>
              <a:t>tillbaka</a:t>
            </a:r>
            <a:r>
              <a:rPr lang="en-US" sz="2000" dirty="0"/>
              <a:t>!</a:t>
            </a:r>
          </a:p>
          <a:p>
            <a:endParaRPr lang="en-US" sz="2000" dirty="0"/>
          </a:p>
          <a:p>
            <a:r>
              <a:rPr lang="en-US" sz="2000" dirty="0"/>
              <a:t>Vi </a:t>
            </a:r>
            <a:r>
              <a:rPr lang="en-US" sz="2000" dirty="0" err="1"/>
              <a:t>önskar</a:t>
            </a:r>
            <a:r>
              <a:rPr lang="en-US" sz="2000" dirty="0"/>
              <a:t> </a:t>
            </a:r>
            <a:r>
              <a:rPr lang="en-US" sz="2000" dirty="0" err="1"/>
              <a:t>få</a:t>
            </a:r>
            <a:r>
              <a:rPr lang="en-US" sz="2000" dirty="0"/>
              <a:t> med </a:t>
            </a:r>
            <a:r>
              <a:rPr lang="en-US" sz="2000" dirty="0" err="1"/>
              <a:t>fler</a:t>
            </a:r>
            <a:r>
              <a:rPr lang="en-US" sz="2000" dirty="0"/>
              <a:t> </a:t>
            </a:r>
            <a:r>
              <a:rPr lang="en-US" sz="2000" dirty="0" err="1"/>
              <a:t>grabbar</a:t>
            </a:r>
            <a:r>
              <a:rPr lang="en-US" sz="2000" dirty="0"/>
              <a:t> </a:t>
            </a:r>
            <a:r>
              <a:rPr lang="en-US" sz="2000" dirty="0" err="1"/>
              <a:t>som</a:t>
            </a:r>
            <a:r>
              <a:rPr lang="en-US" sz="2000" dirty="0"/>
              <a:t> </a:t>
            </a:r>
            <a:r>
              <a:rPr lang="en-US" sz="2000" dirty="0" err="1"/>
              <a:t>vill</a:t>
            </a:r>
            <a:r>
              <a:rPr lang="en-US" sz="2000" dirty="0"/>
              <a:t> </a:t>
            </a:r>
            <a:r>
              <a:rPr lang="en-US" sz="2000" dirty="0" err="1"/>
              <a:t>spela</a:t>
            </a:r>
            <a:r>
              <a:rPr lang="en-US" sz="2000" dirty="0"/>
              <a:t> </a:t>
            </a:r>
            <a:r>
              <a:rPr lang="en-US" sz="2000" dirty="0" err="1"/>
              <a:t>innebandy</a:t>
            </a:r>
            <a:r>
              <a:rPr lang="en-US" sz="2000" dirty="0"/>
              <a:t>. </a:t>
            </a:r>
            <a:r>
              <a:rPr lang="en-US" sz="2000" dirty="0" err="1"/>
              <a:t>Sprid</a:t>
            </a:r>
            <a:r>
              <a:rPr lang="en-US" sz="2000" dirty="0"/>
              <a:t> </a:t>
            </a:r>
            <a:r>
              <a:rPr lang="en-US" sz="2000" dirty="0" err="1"/>
              <a:t>ordet</a:t>
            </a:r>
            <a:r>
              <a:rPr lang="en-US" sz="2000" dirty="0"/>
              <a:t>! </a:t>
            </a:r>
          </a:p>
          <a:p>
            <a:r>
              <a:rPr lang="en-US" sz="2000" dirty="0" err="1"/>
              <a:t>Tillsvidare</a:t>
            </a:r>
            <a:r>
              <a:rPr lang="en-US" sz="2000" dirty="0"/>
              <a:t> </a:t>
            </a:r>
            <a:r>
              <a:rPr lang="en-US" sz="2000" dirty="0" err="1"/>
              <a:t>har</a:t>
            </a:r>
            <a:r>
              <a:rPr lang="en-US" sz="2000" dirty="0"/>
              <a:t> vi </a:t>
            </a:r>
            <a:r>
              <a:rPr lang="en-US" sz="2000" dirty="0" err="1"/>
              <a:t>frågat</a:t>
            </a:r>
            <a:r>
              <a:rPr lang="en-US" sz="2000" dirty="0"/>
              <a:t> P-2015 om </a:t>
            </a:r>
            <a:r>
              <a:rPr lang="en-US" sz="2000" dirty="0" err="1"/>
              <a:t>några</a:t>
            </a:r>
            <a:r>
              <a:rPr lang="en-US" sz="2000" dirty="0"/>
              <a:t> </a:t>
            </a:r>
            <a:r>
              <a:rPr lang="en-US" sz="2000" dirty="0" err="1"/>
              <a:t>vill</a:t>
            </a:r>
            <a:r>
              <a:rPr lang="en-US" sz="2000" dirty="0"/>
              <a:t> </a:t>
            </a:r>
            <a:r>
              <a:rPr lang="en-US" sz="2000" dirty="0" err="1"/>
              <a:t>vara</a:t>
            </a:r>
            <a:r>
              <a:rPr lang="en-US" sz="2000" dirty="0"/>
              <a:t> med </a:t>
            </a:r>
            <a:r>
              <a:rPr lang="en-US" sz="2000" dirty="0" err="1"/>
              <a:t>och</a:t>
            </a:r>
            <a:r>
              <a:rPr lang="en-US" sz="2000" dirty="0"/>
              <a:t> </a:t>
            </a:r>
            <a:r>
              <a:rPr lang="en-US" sz="2000" dirty="0" err="1"/>
              <a:t>träna</a:t>
            </a:r>
            <a:r>
              <a:rPr lang="en-US" sz="2000" dirty="0"/>
              <a:t>/</a:t>
            </a:r>
            <a:r>
              <a:rPr lang="en-US" sz="2000" dirty="0" err="1"/>
              <a:t>spela</a:t>
            </a:r>
            <a:r>
              <a:rPr lang="en-US" sz="2000" dirty="0"/>
              <a:t> med </a:t>
            </a:r>
            <a:r>
              <a:rPr lang="en-US" sz="2000" dirty="0" err="1"/>
              <a:t>oss</a:t>
            </a:r>
            <a:r>
              <a:rPr lang="en-US" sz="2000" dirty="0"/>
              <a:t>. </a:t>
            </a:r>
            <a:r>
              <a:rPr lang="en-US" sz="2000" dirty="0" err="1"/>
              <a:t>Flera</a:t>
            </a:r>
            <a:r>
              <a:rPr lang="en-US" sz="2000" dirty="0"/>
              <a:t> </a:t>
            </a:r>
            <a:r>
              <a:rPr lang="en-US" sz="2000" dirty="0" err="1"/>
              <a:t>har</a:t>
            </a:r>
            <a:r>
              <a:rPr lang="en-US" sz="2000" dirty="0"/>
              <a:t> redan </a:t>
            </a:r>
            <a:r>
              <a:rPr lang="en-US" sz="2000" dirty="0" err="1"/>
              <a:t>varit</a:t>
            </a:r>
            <a:r>
              <a:rPr lang="en-US" sz="2000" dirty="0"/>
              <a:t> med </a:t>
            </a:r>
            <a:r>
              <a:rPr lang="en-US" sz="2000" dirty="0">
                <a:sym typeface="Wingdings" panose="05000000000000000000" pitchFamily="2" charset="2"/>
              </a:rPr>
              <a:t></a:t>
            </a:r>
            <a:endParaRPr lang="en-US" sz="2000" dirty="0"/>
          </a:p>
          <a:p>
            <a:endParaRPr lang="en-SE" dirty="0"/>
          </a:p>
        </p:txBody>
      </p:sp>
    </p:spTree>
    <p:extLst>
      <p:ext uri="{BB962C8B-B14F-4D97-AF65-F5344CB8AC3E}">
        <p14:creationId xmlns:p14="http://schemas.microsoft.com/office/powerpoint/2010/main" val="299170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260648"/>
            <a:ext cx="11768866" cy="6480720"/>
          </a:xfrm>
          <a:prstGeom prst="rect">
            <a:avLst/>
          </a:prstGeom>
          <a:noFill/>
          <a:ln>
            <a:noFill/>
          </a:ln>
        </p:spPr>
        <p:txBody>
          <a:bodyPr spcFirstLastPara="1" wrap="square" lIns="91425" tIns="45700" rIns="91425" bIns="45700" anchor="t" anchorCtr="0">
            <a:normAutofit fontScale="90000"/>
          </a:bodyPr>
          <a:lstStyle/>
          <a:p>
            <a:pPr algn="ctr"/>
            <a:r>
              <a:rPr lang="en-US" sz="3100" b="1" u="sng" dirty="0"/>
              <a:t>Information </a:t>
            </a:r>
            <a:r>
              <a:rPr lang="en-US" sz="3100" b="1" u="sng" dirty="0" err="1"/>
              <a:t>inför</a:t>
            </a:r>
            <a:r>
              <a:rPr lang="en-US" sz="3100" b="1" u="sng" dirty="0"/>
              <a:t> </a:t>
            </a:r>
            <a:r>
              <a:rPr lang="en-US" sz="3100" b="1" u="sng" dirty="0" err="1"/>
              <a:t>säsongen</a:t>
            </a:r>
            <a:r>
              <a:rPr lang="en-US" sz="3100" b="1" u="sng" dirty="0"/>
              <a:t> 2024</a:t>
            </a:r>
            <a:br>
              <a:rPr lang="en-US" sz="3100" b="1" u="sng" dirty="0"/>
            </a:br>
            <a:br>
              <a:rPr lang="en-US" sz="3100" b="1" u="sng" dirty="0"/>
            </a:br>
            <a:br>
              <a:rPr lang="en-US" sz="3100" b="1" u="sng" dirty="0"/>
            </a:br>
            <a:r>
              <a:rPr lang="sv-SE" sz="2000" b="1" u="sng" dirty="0">
                <a:solidFill>
                  <a:srgbClr val="000000"/>
                </a:solidFill>
                <a:latin typeface="Assistant" pitchFamily="2" charset="-79"/>
                <a:cs typeface="Assistant" pitchFamily="2" charset="-79"/>
                <a:sym typeface="Arial"/>
              </a:rPr>
              <a:t>Träningstider</a:t>
            </a:r>
            <a:br>
              <a:rPr lang="sv-SE" sz="2000" b="1" u="sng" dirty="0">
                <a:solidFill>
                  <a:srgbClr val="000000"/>
                </a:solidFill>
                <a:latin typeface="Assistant" pitchFamily="2" charset="-79"/>
                <a:cs typeface="Assistant" pitchFamily="2" charset="-79"/>
                <a:sym typeface="Arial"/>
              </a:rPr>
            </a:br>
            <a:br>
              <a:rPr lang="sv-SE" sz="2000" b="1" u="sng"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Tisdagar 16:30 – 18:00</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Onsdagar 16:30 – 17:45</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b="1" u="sng" dirty="0">
                <a:solidFill>
                  <a:srgbClr val="000000"/>
                </a:solidFill>
                <a:latin typeface="Assistant" pitchFamily="2" charset="-79"/>
                <a:cs typeface="Assistant" pitchFamily="2" charset="-79"/>
                <a:sym typeface="Arial"/>
              </a:rPr>
              <a:t>Utrustning till träning / match</a:t>
            </a:r>
            <a:br>
              <a:rPr lang="sv-SE" sz="2000" b="1" u="sng"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Innebandyklubba, skor, skyddsglasögon och vattenflaska.</a:t>
            </a:r>
            <a:br>
              <a:rPr lang="sv-SE" sz="2000"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Till matcher ser vi gärna att ni tar med något lättare att äta ex. macka, frukt eller liknande.</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Viktigast är fortfarande att vi har roligt tillsammans!</a:t>
            </a:r>
            <a:br>
              <a:rPr lang="sv-SE" sz="2000" b="1" dirty="0">
                <a:solidFill>
                  <a:srgbClr val="000000"/>
                </a:solidFill>
                <a:latin typeface="Assistant" pitchFamily="2" charset="-79"/>
                <a:cs typeface="Assistant" pitchFamily="2" charset="-79"/>
                <a:sym typeface="Arial"/>
              </a:rPr>
            </a:br>
            <a:br>
              <a:rPr lang="sv-SE" sz="2000" b="1"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I år fortsätter vi på blå nivå, ”Lära sig att träna”. </a:t>
            </a:r>
            <a:br>
              <a:rPr lang="sv-SE" sz="2000"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Vi har fortsatt en uppvärmning vi kommer tillämpa varje träning och match. </a:t>
            </a:r>
            <a:br>
              <a:rPr lang="sv-SE" sz="2000"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Knäövningar kommer genomföras vid varje träning för att förebygga skador. Inom innebandy är det mycket start- och stopp och knäna behöver underhållas hela tiden.</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Vi vill gärna ha hjälp att bygga och riva sarg. Tar mycket tid, men går snabbt om man är flera.</a:t>
            </a:r>
            <a:br>
              <a:rPr lang="sv-SE" sz="2000" b="1"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Grabbarna kommer också få börja bygga sarg under hösten.</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br>
              <a:rPr lang="sv-SE" sz="2000" b="1" dirty="0">
                <a:solidFill>
                  <a:srgbClr val="000000"/>
                </a:solidFill>
                <a:latin typeface="Assistant" pitchFamily="2" charset="-79"/>
                <a:cs typeface="Assistant" pitchFamily="2" charset="-79"/>
                <a:sym typeface="Arial"/>
              </a:rPr>
            </a:br>
            <a:br>
              <a:rPr lang="sv-SE" sz="3200" dirty="0">
                <a:solidFill>
                  <a:srgbClr val="000000"/>
                </a:solidFill>
                <a:latin typeface="Assistant" pitchFamily="2" charset="-79"/>
                <a:cs typeface="Assistant" pitchFamily="2" charset="-79"/>
                <a:sym typeface="Arial"/>
              </a:rPr>
            </a:br>
            <a:br>
              <a:rPr lang="en-US" sz="3100" b="1" u="sng" dirty="0"/>
            </a:br>
            <a:br>
              <a:rPr lang="en-US" sz="3100" b="1" dirty="0"/>
            </a:br>
            <a:br>
              <a:rPr lang="en-US" sz="3100" b="1" dirty="0"/>
            </a:b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155042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476672"/>
            <a:ext cx="11768866" cy="62646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en-US" sz="3100" b="1" u="sng" dirty="0" err="1"/>
              <a:t>Seriespel</a:t>
            </a:r>
            <a:r>
              <a:rPr lang="en-US" sz="3100" b="1" u="sng" dirty="0"/>
              <a:t> </a:t>
            </a:r>
            <a:r>
              <a:rPr lang="en-US" sz="3100" b="1" u="sng" dirty="0" err="1"/>
              <a:t>blå</a:t>
            </a:r>
            <a:r>
              <a:rPr lang="en-US" sz="3100" b="1" u="sng" dirty="0"/>
              <a:t> </a:t>
            </a:r>
            <a:r>
              <a:rPr lang="en-US" sz="3100" b="1" u="sng" dirty="0" err="1"/>
              <a:t>nivå</a:t>
            </a:r>
            <a:r>
              <a:rPr lang="en-US" sz="3100" b="1" u="sng" dirty="0"/>
              <a:t> P-2014</a:t>
            </a:r>
            <a:br>
              <a:rPr lang="en-US" sz="3100" b="1" u="sng" dirty="0"/>
            </a:br>
            <a:br>
              <a:rPr lang="en-US" sz="3100" b="1" u="sng" dirty="0"/>
            </a:br>
            <a:br>
              <a:rPr lang="en-US" sz="3100" b="1" dirty="0"/>
            </a:br>
            <a:br>
              <a:rPr lang="en-US" sz="3100" b="1" dirty="0"/>
            </a:b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10128448" y="260648"/>
            <a:ext cx="1903770" cy="1008112"/>
          </a:xfrm>
          <a:prstGeom prst="rect">
            <a:avLst/>
          </a:prstGeom>
          <a:noFill/>
          <a:ln>
            <a:noFill/>
          </a:ln>
        </p:spPr>
      </p:pic>
      <p:sp>
        <p:nvSpPr>
          <p:cNvPr id="2" name="Rubrik 1">
            <a:extLst>
              <a:ext uri="{FF2B5EF4-FFF2-40B4-BE49-F238E27FC236}">
                <a16:creationId xmlns:a16="http://schemas.microsoft.com/office/drawing/2014/main" id="{8C43F3B3-2C79-152E-4464-EBBEE9D80233}"/>
              </a:ext>
            </a:extLst>
          </p:cNvPr>
          <p:cNvSpPr txBox="1">
            <a:spLocks/>
          </p:cNvSpPr>
          <p:nvPr/>
        </p:nvSpPr>
        <p:spPr>
          <a:xfrm>
            <a:off x="767408" y="1268760"/>
            <a:ext cx="9793088" cy="51369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sv-SE" sz="1800" dirty="0">
                <a:solidFill>
                  <a:srgbClr val="000000"/>
                </a:solidFill>
                <a:latin typeface="Assistant" pitchFamily="2" charset="-79"/>
                <a:cs typeface="Assistant" pitchFamily="2" charset="-79"/>
                <a:sym typeface="Arial"/>
              </a:rPr>
              <a:t>I år spelar P-14 för första gången i seriespel och det kommer spelas 15 st. matcher. Stor skillnad mot förra året och spelarna kommer att utvecklas mycket!</a:t>
            </a:r>
          </a:p>
          <a:p>
            <a:pPr algn="ctr"/>
            <a:endParaRPr lang="sv-SE" sz="1800" dirty="0">
              <a:solidFill>
                <a:srgbClr val="000000"/>
              </a:solidFill>
              <a:latin typeface="Assistant" pitchFamily="2" charset="-79"/>
              <a:cs typeface="Assistant" pitchFamily="2" charset="-79"/>
              <a:sym typeface="Arial"/>
            </a:endParaRPr>
          </a:p>
          <a:p>
            <a:pPr algn="ctr"/>
            <a:r>
              <a:rPr lang="sv-SE" sz="1800" dirty="0">
                <a:solidFill>
                  <a:srgbClr val="000000"/>
                </a:solidFill>
                <a:latin typeface="Assistant" pitchFamily="2" charset="-79"/>
                <a:cs typeface="Assistant" pitchFamily="2" charset="-79"/>
                <a:sym typeface="Arial"/>
              </a:rPr>
              <a:t>Med tanke på att vi inte har det största laget i föreningen hoppas vi på att alla är taggade på att delta på så många träningar som möjligt för att få så bra kvalitet som möjligt och att utveckla vårt spel.</a:t>
            </a:r>
          </a:p>
          <a:p>
            <a:pPr algn="ctr"/>
            <a:endParaRPr lang="sv-SE" sz="1800" dirty="0">
              <a:solidFill>
                <a:srgbClr val="000000"/>
              </a:solidFill>
              <a:latin typeface="Assistant" pitchFamily="2" charset="-79"/>
              <a:cs typeface="Assistant" pitchFamily="2" charset="-79"/>
              <a:sym typeface="Arial"/>
            </a:endParaRPr>
          </a:p>
          <a:p>
            <a:pPr algn="ctr"/>
            <a:r>
              <a:rPr lang="sv-SE" sz="3200" b="1" dirty="0" err="1">
                <a:solidFill>
                  <a:srgbClr val="000000"/>
                </a:solidFill>
                <a:latin typeface="Assistant" pitchFamily="2" charset="-79"/>
                <a:cs typeface="Assistant" pitchFamily="2" charset="-79"/>
                <a:sym typeface="Arial"/>
              </a:rPr>
              <a:t>Basregler</a:t>
            </a:r>
            <a:r>
              <a:rPr lang="sv-SE" sz="3200" b="1" dirty="0">
                <a:solidFill>
                  <a:srgbClr val="000000"/>
                </a:solidFill>
                <a:latin typeface="Assistant" pitchFamily="2" charset="-79"/>
                <a:cs typeface="Assistant" pitchFamily="2" charset="-79"/>
                <a:sym typeface="Arial"/>
              </a:rPr>
              <a:t> för blå nivå:</a:t>
            </a:r>
          </a:p>
          <a:p>
            <a:pPr algn="ctr"/>
            <a:r>
              <a:rPr lang="sv-SE" sz="1600" b="1" i="0" dirty="0">
                <a:solidFill>
                  <a:srgbClr val="000000"/>
                </a:solidFill>
                <a:effectLst/>
                <a:highlight>
                  <a:srgbClr val="F3F4FB"/>
                </a:highlight>
                <a:latin typeface="Assistant-Bold"/>
              </a:rPr>
              <a:t>Antal spelare:</a:t>
            </a:r>
            <a:r>
              <a:rPr lang="sv-SE" sz="1600" b="0" i="0" dirty="0">
                <a:solidFill>
                  <a:srgbClr val="000000"/>
                </a:solidFill>
                <a:effectLst/>
                <a:highlight>
                  <a:srgbClr val="F3F4FB"/>
                </a:highlight>
                <a:latin typeface="Assistant" pitchFamily="2" charset="-79"/>
                <a:cs typeface="Assistant" pitchFamily="2" charset="-79"/>
              </a:rPr>
              <a:t> 4+målvakt</a:t>
            </a:r>
            <a:br>
              <a:rPr lang="sv-SE" sz="1600" dirty="0"/>
            </a:br>
            <a:r>
              <a:rPr lang="sv-SE" sz="1600" b="1" i="0" dirty="0">
                <a:solidFill>
                  <a:srgbClr val="000000"/>
                </a:solidFill>
                <a:effectLst/>
                <a:highlight>
                  <a:srgbClr val="F3F4FB"/>
                </a:highlight>
                <a:latin typeface="Assistant-Bold"/>
              </a:rPr>
              <a:t>Speltid:</a:t>
            </a:r>
            <a:r>
              <a:rPr lang="sv-SE" sz="1600" b="0" i="0" dirty="0">
                <a:solidFill>
                  <a:srgbClr val="000000"/>
                </a:solidFill>
                <a:effectLst/>
                <a:highlight>
                  <a:srgbClr val="F3F4FB"/>
                </a:highlight>
                <a:latin typeface="Assistant" pitchFamily="2" charset="-79"/>
                <a:cs typeface="Assistant" pitchFamily="2" charset="-79"/>
              </a:rPr>
              <a:t> </a:t>
            </a:r>
            <a:r>
              <a:rPr lang="sv-SE" sz="1600" b="1" i="0" dirty="0">
                <a:solidFill>
                  <a:srgbClr val="000000"/>
                </a:solidFill>
                <a:effectLst/>
                <a:highlight>
                  <a:srgbClr val="F3F4FB"/>
                </a:highlight>
                <a:latin typeface="Assistant" pitchFamily="2" charset="-79"/>
                <a:cs typeface="Assistant" pitchFamily="2" charset="-79"/>
              </a:rPr>
              <a:t>3x15 min rullande tid. </a:t>
            </a:r>
            <a:r>
              <a:rPr lang="sv-SE" sz="1600" b="0" i="0" dirty="0">
                <a:solidFill>
                  <a:srgbClr val="000000"/>
                </a:solidFill>
                <a:effectLst/>
                <a:highlight>
                  <a:srgbClr val="F3F4FB"/>
                </a:highlight>
                <a:latin typeface="Assistant" pitchFamily="2" charset="-79"/>
                <a:cs typeface="Assistant" pitchFamily="2" charset="-79"/>
              </a:rPr>
              <a:t>Tiden stoppas vid mål, utvisning, straffslag och vid domares tecken.</a:t>
            </a:r>
            <a:br>
              <a:rPr lang="sv-SE" sz="1600" dirty="0"/>
            </a:br>
            <a:r>
              <a:rPr lang="sv-SE" sz="1600" b="1" i="0" dirty="0">
                <a:solidFill>
                  <a:srgbClr val="000000"/>
                </a:solidFill>
                <a:effectLst/>
                <a:highlight>
                  <a:srgbClr val="F3F4FB"/>
                </a:highlight>
                <a:latin typeface="Assistant-Bold"/>
              </a:rPr>
              <a:t>Periodpaus:</a:t>
            </a:r>
            <a:r>
              <a:rPr lang="sv-SE" sz="1600" b="0" i="0" dirty="0">
                <a:solidFill>
                  <a:srgbClr val="000000"/>
                </a:solidFill>
                <a:effectLst/>
                <a:highlight>
                  <a:srgbClr val="F3F4FB"/>
                </a:highlight>
                <a:latin typeface="Assistant" pitchFamily="2" charset="-79"/>
                <a:cs typeface="Assistant" pitchFamily="2" charset="-79"/>
              </a:rPr>
              <a:t> 5 min</a:t>
            </a:r>
          </a:p>
          <a:p>
            <a:pPr algn="ctr"/>
            <a:r>
              <a:rPr lang="sv-SE" sz="1600" b="1" i="0" dirty="0">
                <a:solidFill>
                  <a:srgbClr val="000000"/>
                </a:solidFill>
                <a:effectLst/>
                <a:highlight>
                  <a:srgbClr val="F3F4FB"/>
                </a:highlight>
                <a:latin typeface="Assistant-Bold"/>
              </a:rPr>
              <a:t>Planstorlek:</a:t>
            </a:r>
            <a:r>
              <a:rPr lang="sv-SE" sz="1600" b="0" i="0" dirty="0">
                <a:solidFill>
                  <a:srgbClr val="000000"/>
                </a:solidFill>
                <a:effectLst/>
                <a:highlight>
                  <a:srgbClr val="F3F4FB"/>
                </a:highlight>
                <a:latin typeface="Assistant" pitchFamily="2" charset="-79"/>
                <a:cs typeface="Assistant" pitchFamily="2" charset="-79"/>
              </a:rPr>
              <a:t> 30 x 15 meter</a:t>
            </a:r>
            <a:br>
              <a:rPr lang="sv-SE" sz="1600" dirty="0"/>
            </a:br>
            <a:r>
              <a:rPr lang="sv-SE" sz="1600" b="1" i="0" dirty="0">
                <a:solidFill>
                  <a:srgbClr val="000000"/>
                </a:solidFill>
                <a:effectLst/>
                <a:highlight>
                  <a:srgbClr val="F3F4FB"/>
                </a:highlight>
                <a:latin typeface="Assistant-Bold"/>
              </a:rPr>
              <a:t>Målbursstorlek</a:t>
            </a:r>
            <a:r>
              <a:rPr lang="sv-SE" sz="1600" b="0" i="0" dirty="0">
                <a:solidFill>
                  <a:srgbClr val="000000"/>
                </a:solidFill>
                <a:effectLst/>
                <a:highlight>
                  <a:srgbClr val="F3F4FB"/>
                </a:highlight>
                <a:latin typeface="Assistant" pitchFamily="2" charset="-79"/>
                <a:cs typeface="Assistant" pitchFamily="2" charset="-79"/>
              </a:rPr>
              <a:t>: 120 x 90 centimeter</a:t>
            </a:r>
            <a:endParaRPr lang="sv-SE" sz="1600" dirty="0">
              <a:solidFill>
                <a:srgbClr val="000000"/>
              </a:solidFill>
              <a:highlight>
                <a:srgbClr val="F3F4FB"/>
              </a:highlight>
              <a:latin typeface="Assistant" pitchFamily="2" charset="-79"/>
              <a:cs typeface="Assistant" pitchFamily="2" charset="-79"/>
            </a:endParaRPr>
          </a:p>
          <a:p>
            <a:pPr algn="ctr"/>
            <a:r>
              <a:rPr lang="sv-SE" sz="1600" b="1" i="0" dirty="0">
                <a:solidFill>
                  <a:srgbClr val="000000"/>
                </a:solidFill>
                <a:effectLst/>
                <a:highlight>
                  <a:srgbClr val="F3F4FB"/>
                </a:highlight>
                <a:latin typeface="Assistant-Bold"/>
              </a:rPr>
              <a:t>Byten:</a:t>
            </a:r>
            <a:r>
              <a:rPr lang="sv-SE" sz="1600" b="0" i="0" dirty="0">
                <a:solidFill>
                  <a:srgbClr val="000000"/>
                </a:solidFill>
                <a:effectLst/>
                <a:highlight>
                  <a:srgbClr val="F3F4FB"/>
                </a:highlight>
                <a:latin typeface="Assistant" pitchFamily="2" charset="-79"/>
                <a:cs typeface="Assistant" pitchFamily="2" charset="-79"/>
              </a:rPr>
              <a:t> Flygande byten</a:t>
            </a:r>
            <a:br>
              <a:rPr lang="sv-SE" sz="1600" dirty="0"/>
            </a:br>
            <a:r>
              <a:rPr lang="sv-SE" sz="1600" b="1" i="0" dirty="0">
                <a:solidFill>
                  <a:srgbClr val="000000"/>
                </a:solidFill>
                <a:effectLst/>
                <a:highlight>
                  <a:srgbClr val="F3F4FB"/>
                </a:highlight>
                <a:latin typeface="Assistant-Bold"/>
              </a:rPr>
              <a:t>Utvisning:</a:t>
            </a:r>
            <a:r>
              <a:rPr lang="sv-SE" sz="1600" b="0" i="0" dirty="0">
                <a:solidFill>
                  <a:srgbClr val="000000"/>
                </a:solidFill>
                <a:effectLst/>
                <a:highlight>
                  <a:srgbClr val="F3F4FB"/>
                </a:highlight>
                <a:latin typeface="Assistant" pitchFamily="2" charset="-79"/>
                <a:cs typeface="Assistant" pitchFamily="2" charset="-79"/>
              </a:rPr>
              <a:t> Personlig, 2 min och den utvisade spelaren sitter av utvisningen på den egna avbytarbänken</a:t>
            </a:r>
            <a:br>
              <a:rPr lang="sv-SE" sz="1600" dirty="0"/>
            </a:br>
            <a:r>
              <a:rPr lang="sv-SE" sz="1600" b="1" i="0" dirty="0">
                <a:solidFill>
                  <a:srgbClr val="000000"/>
                </a:solidFill>
                <a:effectLst/>
                <a:highlight>
                  <a:srgbClr val="F3F4FB"/>
                </a:highlight>
                <a:latin typeface="Assistant-Bold"/>
              </a:rPr>
              <a:t>Straffslag:</a:t>
            </a:r>
            <a:r>
              <a:rPr lang="sv-SE" sz="1600" b="0" i="0" dirty="0">
                <a:solidFill>
                  <a:srgbClr val="000000"/>
                </a:solidFill>
                <a:effectLst/>
                <a:highlight>
                  <a:srgbClr val="F3F4FB"/>
                </a:highlight>
                <a:latin typeface="Assistant" pitchFamily="2" charset="-79"/>
                <a:cs typeface="Assistant" pitchFamily="2" charset="-79"/>
              </a:rPr>
              <a:t> Ja</a:t>
            </a:r>
            <a:br>
              <a:rPr lang="sv-SE" sz="1600" dirty="0"/>
            </a:br>
            <a:r>
              <a:rPr lang="sv-SE" sz="1600" b="1" i="0" dirty="0">
                <a:solidFill>
                  <a:srgbClr val="000000"/>
                </a:solidFill>
                <a:effectLst/>
                <a:highlight>
                  <a:srgbClr val="F3F4FB"/>
                </a:highlight>
                <a:latin typeface="Assistant-Bold"/>
              </a:rPr>
              <a:t>Antal matchledare (domare):</a:t>
            </a:r>
            <a:r>
              <a:rPr lang="sv-SE" sz="1600" b="0" i="0" dirty="0">
                <a:solidFill>
                  <a:srgbClr val="000000"/>
                </a:solidFill>
                <a:effectLst/>
                <a:highlight>
                  <a:srgbClr val="F3F4FB"/>
                </a:highlight>
                <a:latin typeface="Assistant" pitchFamily="2" charset="-79"/>
                <a:cs typeface="Assistant" pitchFamily="2" charset="-79"/>
              </a:rPr>
              <a:t> 2</a:t>
            </a:r>
            <a:br>
              <a:rPr lang="sv-SE" sz="1600" dirty="0"/>
            </a:br>
            <a:r>
              <a:rPr lang="sv-SE" sz="1600" b="1" i="0" dirty="0">
                <a:solidFill>
                  <a:srgbClr val="000000"/>
                </a:solidFill>
                <a:effectLst/>
                <a:highlight>
                  <a:srgbClr val="F3F4FB"/>
                </a:highlight>
                <a:latin typeface="Assistant-Bold"/>
              </a:rPr>
              <a:t>Fasta situationer:</a:t>
            </a:r>
            <a:r>
              <a:rPr lang="sv-SE" sz="1600" b="0" i="0" dirty="0">
                <a:solidFill>
                  <a:srgbClr val="000000"/>
                </a:solidFill>
                <a:effectLst/>
                <a:highlight>
                  <a:srgbClr val="F3F4FB"/>
                </a:highlight>
                <a:latin typeface="Assistant" pitchFamily="2" charset="-79"/>
                <a:cs typeface="Assistant" pitchFamily="2" charset="-79"/>
              </a:rPr>
              <a:t> Får gå direkt i mål</a:t>
            </a:r>
            <a:br>
              <a:rPr lang="sv-SE" sz="1600" dirty="0"/>
            </a:br>
            <a:r>
              <a:rPr lang="sv-SE" sz="1600" b="1" i="0" dirty="0">
                <a:solidFill>
                  <a:srgbClr val="000000"/>
                </a:solidFill>
                <a:effectLst/>
                <a:highlight>
                  <a:srgbClr val="F3F4FB"/>
                </a:highlight>
                <a:latin typeface="Assistant-Bold"/>
              </a:rPr>
              <a:t>Avstånd fasta situationer:</a:t>
            </a:r>
            <a:r>
              <a:rPr lang="sv-SE" sz="1600" b="0" i="0" dirty="0">
                <a:solidFill>
                  <a:srgbClr val="000000"/>
                </a:solidFill>
                <a:effectLst/>
                <a:highlight>
                  <a:srgbClr val="F3F4FB"/>
                </a:highlight>
                <a:latin typeface="Assistant" pitchFamily="2" charset="-79"/>
                <a:cs typeface="Assistant" pitchFamily="2" charset="-79"/>
              </a:rPr>
              <a:t> 3 meter</a:t>
            </a:r>
            <a:endParaRPr lang="sv-SE" sz="4000" b="1" dirty="0">
              <a:solidFill>
                <a:srgbClr val="000000"/>
              </a:solidFill>
              <a:latin typeface="Assistant" pitchFamily="2" charset="-79"/>
              <a:cs typeface="Assistant" pitchFamily="2" charset="-79"/>
              <a:sym typeface="Arial"/>
            </a:endParaRPr>
          </a:p>
        </p:txBody>
      </p:sp>
    </p:spTree>
    <p:extLst>
      <p:ext uri="{BB962C8B-B14F-4D97-AF65-F5344CB8AC3E}">
        <p14:creationId xmlns:p14="http://schemas.microsoft.com/office/powerpoint/2010/main" val="401588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260648"/>
            <a:ext cx="11768866" cy="64807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en-US" sz="3100" b="1" u="sng" dirty="0" err="1"/>
              <a:t>Vänerns</a:t>
            </a:r>
            <a:r>
              <a:rPr lang="en-US" sz="3100" b="1" u="sng" dirty="0"/>
              <a:t> </a:t>
            </a:r>
            <a:r>
              <a:rPr lang="en-US" sz="3100" b="1" u="sng" dirty="0" err="1"/>
              <a:t>pärla</a:t>
            </a:r>
            <a:br>
              <a:rPr lang="en-US" sz="3100" b="1" u="sng" dirty="0"/>
            </a:br>
            <a:br>
              <a:rPr lang="en-US" sz="3100" b="1" u="sng" dirty="0"/>
            </a:b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pic>
        <p:nvPicPr>
          <p:cNvPr id="1026" name="Picture 2">
            <a:extLst>
              <a:ext uri="{FF2B5EF4-FFF2-40B4-BE49-F238E27FC236}">
                <a16:creationId xmlns:a16="http://schemas.microsoft.com/office/drawing/2014/main" id="{5ECE59B8-1CA9-E9F4-9039-652DA7D9C3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50"/>
          <a:stretch>
            <a:fillRect/>
          </a:stretch>
        </p:blipFill>
        <p:spPr bwMode="auto">
          <a:xfrm>
            <a:off x="266016" y="902320"/>
            <a:ext cx="3167063" cy="58052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02F22CF-EFA9-D2B2-49A2-6617F82594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90"/>
          <a:stretch>
            <a:fillRect/>
          </a:stretch>
        </p:blipFill>
        <p:spPr bwMode="auto">
          <a:xfrm>
            <a:off x="3447183" y="902320"/>
            <a:ext cx="3167063" cy="5562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78DCABF-E04E-97CA-F3C9-E17DC836975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277" b="34374"/>
          <a:stretch>
            <a:fillRect/>
          </a:stretch>
        </p:blipFill>
        <p:spPr bwMode="auto">
          <a:xfrm>
            <a:off x="6659822" y="1808820"/>
            <a:ext cx="3167063"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FA110E-1662-46FA-BEF7-B0709350E345}"/>
              </a:ext>
            </a:extLst>
          </p:cNvPr>
          <p:cNvSpPr txBox="1"/>
          <p:nvPr/>
        </p:nvSpPr>
        <p:spPr>
          <a:xfrm>
            <a:off x="7176120" y="5373216"/>
            <a:ext cx="4719562" cy="954107"/>
          </a:xfrm>
          <a:prstGeom prst="rect">
            <a:avLst/>
          </a:prstGeom>
          <a:noFill/>
        </p:spPr>
        <p:txBody>
          <a:bodyPr wrap="none" rtlCol="0">
            <a:spAutoFit/>
          </a:bodyPr>
          <a:lstStyle/>
          <a:p>
            <a:r>
              <a:rPr lang="en-US" dirty="0"/>
              <a:t>Samling </a:t>
            </a:r>
            <a:r>
              <a:rPr lang="en-US" dirty="0" err="1"/>
              <a:t>på</a:t>
            </a:r>
            <a:r>
              <a:rPr lang="en-US" dirty="0"/>
              <a:t> plats 08:00 </a:t>
            </a:r>
            <a:r>
              <a:rPr lang="en-US" dirty="0" err="1"/>
              <a:t>i</a:t>
            </a:r>
            <a:r>
              <a:rPr lang="en-US" dirty="0"/>
              <a:t> NOVAB Arena.</a:t>
            </a:r>
          </a:p>
          <a:p>
            <a:r>
              <a:rPr lang="en-US" dirty="0"/>
              <a:t>Ta med lite </a:t>
            </a:r>
            <a:r>
              <a:rPr lang="en-US" dirty="0" err="1"/>
              <a:t>att</a:t>
            </a:r>
            <a:r>
              <a:rPr lang="en-US" dirty="0"/>
              <a:t> </a:t>
            </a:r>
            <a:r>
              <a:rPr lang="en-US" dirty="0" err="1"/>
              <a:t>käka</a:t>
            </a:r>
            <a:r>
              <a:rPr lang="en-US" dirty="0"/>
              <a:t> </a:t>
            </a:r>
            <a:r>
              <a:rPr lang="en-US" dirty="0" err="1"/>
              <a:t>emellan</a:t>
            </a:r>
            <a:r>
              <a:rPr lang="en-US" dirty="0"/>
              <a:t> </a:t>
            </a:r>
            <a:r>
              <a:rPr lang="en-US" dirty="0" err="1"/>
              <a:t>matcherna</a:t>
            </a:r>
            <a:r>
              <a:rPr lang="en-US" dirty="0"/>
              <a:t>. </a:t>
            </a:r>
            <a:r>
              <a:rPr lang="en-US" dirty="0" err="1"/>
              <a:t>Bör</a:t>
            </a:r>
            <a:r>
              <a:rPr lang="en-US" dirty="0"/>
              <a:t> </a:t>
            </a:r>
            <a:r>
              <a:rPr lang="en-US" dirty="0" err="1"/>
              <a:t>hinnas</a:t>
            </a:r>
            <a:r>
              <a:rPr lang="en-US" dirty="0"/>
              <a:t> med </a:t>
            </a:r>
          </a:p>
          <a:p>
            <a:r>
              <a:rPr lang="en-US" dirty="0"/>
              <a:t>lunch </a:t>
            </a:r>
            <a:r>
              <a:rPr lang="en-US" dirty="0" err="1"/>
              <a:t>mellan</a:t>
            </a:r>
            <a:r>
              <a:rPr lang="en-US" dirty="0"/>
              <a:t> match 2 </a:t>
            </a:r>
            <a:r>
              <a:rPr lang="en-US" dirty="0" err="1"/>
              <a:t>och</a:t>
            </a:r>
            <a:r>
              <a:rPr lang="en-US" dirty="0"/>
              <a:t> 3.</a:t>
            </a:r>
          </a:p>
          <a:p>
            <a:r>
              <a:rPr lang="en-US" dirty="0"/>
              <a:t>Det ska </a:t>
            </a:r>
            <a:r>
              <a:rPr lang="en-US" dirty="0" err="1"/>
              <a:t>bli</a:t>
            </a:r>
            <a:r>
              <a:rPr lang="en-US" dirty="0"/>
              <a:t> </a:t>
            </a:r>
            <a:r>
              <a:rPr lang="en-US" dirty="0" err="1"/>
              <a:t>kul</a:t>
            </a:r>
            <a:r>
              <a:rPr lang="en-US" dirty="0"/>
              <a:t>!</a:t>
            </a:r>
            <a:endParaRPr lang="en-SE" dirty="0"/>
          </a:p>
        </p:txBody>
      </p:sp>
    </p:spTree>
    <p:extLst>
      <p:ext uri="{BB962C8B-B14F-4D97-AF65-F5344CB8AC3E}">
        <p14:creationId xmlns:p14="http://schemas.microsoft.com/office/powerpoint/2010/main" val="88388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260648"/>
            <a:ext cx="11768866" cy="64807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en-US" sz="3100" b="1" u="sng" dirty="0"/>
              <a:t>Matcher 2025-2026 för P-2014</a:t>
            </a:r>
            <a:br>
              <a:rPr lang="en-US" sz="3100" b="1" u="sng" dirty="0"/>
            </a:br>
            <a:br>
              <a:rPr lang="en-US" sz="3100" b="1" u="sng" dirty="0"/>
            </a:br>
            <a:br>
              <a:rPr lang="en-US" sz="3100" b="1" dirty="0"/>
            </a:br>
            <a:br>
              <a:rPr lang="en-US" sz="3100" b="1" dirty="0"/>
            </a:b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
        <p:nvSpPr>
          <p:cNvPr id="2" name="TextBox 1">
            <a:extLst>
              <a:ext uri="{FF2B5EF4-FFF2-40B4-BE49-F238E27FC236}">
                <a16:creationId xmlns:a16="http://schemas.microsoft.com/office/drawing/2014/main" id="{395F4578-E4DD-EE27-7D42-7D0F4CD05DD9}"/>
              </a:ext>
            </a:extLst>
          </p:cNvPr>
          <p:cNvSpPr txBox="1"/>
          <p:nvPr/>
        </p:nvSpPr>
        <p:spPr>
          <a:xfrm>
            <a:off x="7693575" y="3275111"/>
            <a:ext cx="3714478" cy="307777"/>
          </a:xfrm>
          <a:prstGeom prst="rect">
            <a:avLst/>
          </a:prstGeom>
          <a:noFill/>
        </p:spPr>
        <p:txBody>
          <a:bodyPr wrap="none" rtlCol="0">
            <a:spAutoFit/>
          </a:bodyPr>
          <a:lstStyle/>
          <a:p>
            <a:r>
              <a:rPr lang="sv-SE" dirty="0"/>
              <a:t>Oklar matchdag och matchtid mot Fagerhult.</a:t>
            </a:r>
          </a:p>
        </p:txBody>
      </p:sp>
      <p:pic>
        <p:nvPicPr>
          <p:cNvPr id="1028" name="Picture 4">
            <a:extLst>
              <a:ext uri="{FF2B5EF4-FFF2-40B4-BE49-F238E27FC236}">
                <a16:creationId xmlns:a16="http://schemas.microsoft.com/office/drawing/2014/main" id="{8A515C73-6A2C-DC3A-C70E-5914DBA287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404" b="6360"/>
          <a:stretch>
            <a:fillRect/>
          </a:stretch>
        </p:blipFill>
        <p:spPr bwMode="auto">
          <a:xfrm>
            <a:off x="298664" y="742654"/>
            <a:ext cx="6800314" cy="603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260648"/>
            <a:ext cx="11768866" cy="6480720"/>
          </a:xfrm>
          <a:prstGeom prst="rect">
            <a:avLst/>
          </a:prstGeom>
          <a:noFill/>
          <a:ln>
            <a:noFill/>
          </a:ln>
        </p:spPr>
        <p:txBody>
          <a:bodyPr spcFirstLastPara="1" wrap="square" lIns="91425" tIns="45700" rIns="91425" bIns="45700" anchor="t" anchorCtr="0">
            <a:normAutofit/>
          </a:bodyPr>
          <a:lstStyle/>
          <a:p>
            <a:pPr algn="ctr"/>
            <a:r>
              <a:rPr lang="en-US" sz="3100" b="1" u="sng" dirty="0" err="1"/>
              <a:t>Planeras</a:t>
            </a:r>
            <a:r>
              <a:rPr lang="en-US" sz="3100" b="1" u="sng" dirty="0"/>
              <a:t> för </a:t>
            </a:r>
            <a:r>
              <a:rPr lang="en-US" sz="3100" b="1" u="sng" dirty="0" err="1"/>
              <a:t>nytt</a:t>
            </a:r>
            <a:r>
              <a:rPr lang="en-US" sz="3100" b="1" u="sng" dirty="0"/>
              <a:t> </a:t>
            </a:r>
            <a:r>
              <a:rPr lang="en-US" sz="3100" b="1" u="sng" dirty="0" err="1"/>
              <a:t>spelarmöte</a:t>
            </a:r>
            <a:r>
              <a:rPr lang="en-US" sz="3100" b="1" u="sng" dirty="0"/>
              <a:t> </a:t>
            </a:r>
            <a:r>
              <a:rPr lang="en-US" sz="3100" b="1" u="sng" dirty="0" err="1"/>
              <a:t>inom</a:t>
            </a:r>
            <a:r>
              <a:rPr lang="en-US" sz="3100" b="1" u="sng" dirty="0"/>
              <a:t> </a:t>
            </a:r>
            <a:r>
              <a:rPr lang="en-US" sz="3100" b="1" u="sng" dirty="0" err="1"/>
              <a:t>kort</a:t>
            </a:r>
            <a:r>
              <a:rPr lang="en-US" sz="3100" b="1" u="sng" dirty="0"/>
              <a:t>.</a:t>
            </a:r>
            <a:br>
              <a:rPr lang="en-US" sz="3100" b="1" u="sng" dirty="0"/>
            </a:br>
            <a:br>
              <a:rPr lang="en-US" sz="3100" b="1" u="sng" dirty="0"/>
            </a:br>
            <a:br>
              <a:rPr lang="en-US" sz="3100" b="1" u="sng" dirty="0"/>
            </a:b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br>
              <a:rPr lang="sv-SE" sz="2000" b="1" dirty="0">
                <a:solidFill>
                  <a:srgbClr val="000000"/>
                </a:solidFill>
                <a:latin typeface="Assistant" pitchFamily="2" charset="-79"/>
                <a:cs typeface="Assistant" pitchFamily="2" charset="-79"/>
                <a:sym typeface="Arial"/>
              </a:rPr>
            </a:br>
            <a:br>
              <a:rPr lang="sv-SE" sz="3200" dirty="0">
                <a:solidFill>
                  <a:srgbClr val="000000"/>
                </a:solidFill>
                <a:latin typeface="Assistant" pitchFamily="2" charset="-79"/>
                <a:cs typeface="Assistant" pitchFamily="2" charset="-79"/>
                <a:sym typeface="Arial"/>
              </a:rPr>
            </a:br>
            <a:br>
              <a:rPr lang="en-US" sz="3100" b="1" u="sng" dirty="0"/>
            </a:br>
            <a:br>
              <a:rPr lang="en-US" sz="3100" b="1" dirty="0"/>
            </a:br>
            <a:br>
              <a:rPr lang="en-US" sz="3100" b="1" dirty="0"/>
            </a:br>
            <a:endParaRPr sz="4000" dirty="0">
              <a:solidFill>
                <a:srgbClr val="FF0000"/>
              </a:solidFill>
            </a:endParaRPr>
          </a:p>
        </p:txBody>
      </p:sp>
      <p:pic>
        <p:nvPicPr>
          <p:cNvPr id="3" name="Picture 2" descr="A white board with writing on it&#10;&#10;Description automatically generated">
            <a:extLst>
              <a:ext uri="{FF2B5EF4-FFF2-40B4-BE49-F238E27FC236}">
                <a16:creationId xmlns:a16="http://schemas.microsoft.com/office/drawing/2014/main" id="{B1AF318E-BFEF-35E2-4CDD-6E2FB59A19DF}"/>
              </a:ext>
            </a:extLst>
          </p:cNvPr>
          <p:cNvPicPr>
            <a:picLocks noChangeAspect="1"/>
          </p:cNvPicPr>
          <p:nvPr/>
        </p:nvPicPr>
        <p:blipFill rotWithShape="1">
          <a:blip r:embed="rId3"/>
          <a:srcRect l="6885" t="5256" r="32282" b="23154"/>
          <a:stretch/>
        </p:blipFill>
        <p:spPr>
          <a:xfrm>
            <a:off x="2511738" y="2060848"/>
            <a:ext cx="7168524" cy="3897450"/>
          </a:xfrm>
          <a:prstGeom prst="rect">
            <a:avLst/>
          </a:prstGeom>
        </p:spPr>
      </p:pic>
      <p:pic>
        <p:nvPicPr>
          <p:cNvPr id="227" name="Google Shape;227;p14"/>
          <p:cNvPicPr preferRelativeResize="0"/>
          <p:nvPr/>
        </p:nvPicPr>
        <p:blipFill rotWithShape="1">
          <a:blip r:embed="rId4">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189051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260648"/>
            <a:ext cx="11768866" cy="6480720"/>
          </a:xfrm>
          <a:prstGeom prst="rect">
            <a:avLst/>
          </a:prstGeom>
          <a:noFill/>
          <a:ln>
            <a:noFill/>
          </a:ln>
        </p:spPr>
        <p:txBody>
          <a:bodyPr spcFirstLastPara="1" wrap="square" lIns="91425" tIns="45700" rIns="91425" bIns="45700" anchor="t" anchorCtr="0">
            <a:normAutofit fontScale="90000"/>
          </a:bodyPr>
          <a:lstStyle/>
          <a:p>
            <a:pPr algn="ctr"/>
            <a:r>
              <a:rPr lang="en-US" sz="3100" b="1" u="sng" dirty="0" err="1"/>
              <a:t>Ansvariga</a:t>
            </a:r>
            <a:r>
              <a:rPr lang="en-US" sz="3100" b="1" u="sng" dirty="0"/>
              <a:t> </a:t>
            </a:r>
            <a:r>
              <a:rPr lang="en-US" sz="3100" b="1" u="sng" dirty="0" err="1"/>
              <a:t>föräldrar</a:t>
            </a:r>
            <a:r>
              <a:rPr lang="en-US" sz="3100" b="1" u="sng" dirty="0"/>
              <a:t>- ska </a:t>
            </a:r>
            <a:r>
              <a:rPr lang="en-US" sz="3100" b="1" u="sng" dirty="0" err="1"/>
              <a:t>lösas</a:t>
            </a:r>
            <a:r>
              <a:rPr lang="en-US" sz="3100" b="1" u="sng" dirty="0"/>
              <a:t> </a:t>
            </a:r>
            <a:r>
              <a:rPr lang="en-US" sz="3100" b="1" u="sng" dirty="0" err="1"/>
              <a:t>idag</a:t>
            </a:r>
            <a:br>
              <a:rPr lang="en-US" sz="3100" b="1" u="sng" dirty="0"/>
            </a:br>
            <a:br>
              <a:rPr lang="en-US" sz="3100" b="1" u="sng" dirty="0"/>
            </a:br>
            <a:br>
              <a:rPr lang="en-US" sz="3100" b="1" u="sng" dirty="0"/>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Tränare: </a:t>
            </a:r>
            <a:r>
              <a:rPr lang="sv-SE" sz="2000" dirty="0">
                <a:solidFill>
                  <a:srgbClr val="000000"/>
                </a:solidFill>
                <a:latin typeface="Assistant" pitchFamily="2" charset="-79"/>
                <a:cs typeface="Assistant" pitchFamily="2" charset="-79"/>
                <a:sym typeface="Arial"/>
              </a:rPr>
              <a:t>Hannes Arnesson, Jessica Johansson och Fredrik Morell.</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Sibben Cup-ansvarig: Andreas Kjellqvist</a:t>
            </a: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Sibben cup föräldrar: Daniel Sunnerlöf, Ricard Weinö</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Kiosk-ansvarig: Josefin Lindberg</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Kassör (Lagkassa, idrottsrabatten och försäljning): Caroline Larsson</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Lagledare (Ansvarar för fördelning av hallvärd, sekretariat vid hemmamatcher): Fredrik Morell</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br>
              <a:rPr lang="sv-SE" sz="2000" b="1" dirty="0">
                <a:solidFill>
                  <a:srgbClr val="000000"/>
                </a:solidFill>
                <a:latin typeface="Assistant" pitchFamily="2" charset="-79"/>
                <a:cs typeface="Assistant" pitchFamily="2" charset="-79"/>
                <a:sym typeface="Arial"/>
              </a:rPr>
            </a:br>
            <a:br>
              <a:rPr lang="sv-SE" sz="3200" dirty="0">
                <a:solidFill>
                  <a:srgbClr val="000000"/>
                </a:solidFill>
                <a:latin typeface="Assistant" pitchFamily="2" charset="-79"/>
                <a:cs typeface="Assistant" pitchFamily="2" charset="-79"/>
                <a:sym typeface="Arial"/>
              </a:rPr>
            </a:br>
            <a:br>
              <a:rPr lang="en-US" sz="3100" b="1" u="sng" dirty="0"/>
            </a:br>
            <a:br>
              <a:rPr lang="en-US" sz="3100" b="1" dirty="0"/>
            </a:br>
            <a:br>
              <a:rPr lang="en-US" sz="3100" b="1" dirty="0"/>
            </a:b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624392" y="260648"/>
            <a:ext cx="2407826" cy="1368152"/>
          </a:xfrm>
          <a:prstGeom prst="rect">
            <a:avLst/>
          </a:prstGeom>
          <a:noFill/>
          <a:ln>
            <a:noFill/>
          </a:ln>
        </p:spPr>
      </p:pic>
    </p:spTree>
    <p:extLst>
      <p:ext uri="{BB962C8B-B14F-4D97-AF65-F5344CB8AC3E}">
        <p14:creationId xmlns:p14="http://schemas.microsoft.com/office/powerpoint/2010/main" val="60097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476672"/>
            <a:ext cx="11768866" cy="626469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6000"/>
              <a:buFont typeface="Calibri"/>
              <a:buNone/>
            </a:pPr>
            <a:r>
              <a:rPr lang="en-US" sz="3100" b="1" u="sng" dirty="0" err="1"/>
              <a:t>Vårt</a:t>
            </a:r>
            <a:r>
              <a:rPr lang="en-US" sz="3100" b="1" u="sng" dirty="0"/>
              <a:t> lags </a:t>
            </a:r>
            <a:r>
              <a:rPr lang="en-US" sz="3100" b="1" u="sng" dirty="0" err="1"/>
              <a:t>uppgifter</a:t>
            </a:r>
            <a:r>
              <a:rPr lang="en-US" sz="3100" b="1" u="sng" dirty="0"/>
              <a:t> under </a:t>
            </a:r>
            <a:r>
              <a:rPr lang="en-US" sz="3100" b="1" u="sng" dirty="0" err="1"/>
              <a:t>säsongen</a:t>
            </a:r>
            <a:r>
              <a:rPr lang="en-US" sz="3100" b="1" u="sng" dirty="0"/>
              <a:t> 25/26.</a:t>
            </a:r>
            <a:br>
              <a:rPr lang="en-US" sz="3100" b="1" dirty="0"/>
            </a:br>
            <a:br>
              <a:rPr lang="en-US" sz="3100" b="1" dirty="0"/>
            </a:br>
            <a:r>
              <a:rPr lang="en-US" sz="3100" b="1" dirty="0" err="1"/>
              <a:t>Sälja</a:t>
            </a:r>
            <a:r>
              <a:rPr lang="en-US" sz="3100" b="1" dirty="0"/>
              <a:t> </a:t>
            </a:r>
            <a:r>
              <a:rPr lang="en-US" sz="3100" b="1" dirty="0" err="1"/>
              <a:t>idrottsrabatten</a:t>
            </a:r>
            <a:r>
              <a:rPr lang="en-US" sz="3100" b="1" dirty="0"/>
              <a:t>: </a:t>
            </a:r>
            <a:br>
              <a:rPr lang="en-US" sz="3100" b="1" dirty="0"/>
            </a:br>
            <a:r>
              <a:rPr lang="en-US" sz="3100" b="1" dirty="0"/>
              <a:t>- 5 </a:t>
            </a:r>
            <a:r>
              <a:rPr lang="en-US" sz="3100" b="1" dirty="0" err="1"/>
              <a:t>st</a:t>
            </a:r>
            <a:r>
              <a:rPr lang="en-US" sz="3100" b="1" dirty="0"/>
              <a:t> </a:t>
            </a:r>
            <a:r>
              <a:rPr lang="en-US" sz="3100" b="1" dirty="0" err="1"/>
              <a:t>häften</a:t>
            </a:r>
            <a:r>
              <a:rPr lang="en-US" sz="3100" b="1" dirty="0"/>
              <a:t> per </a:t>
            </a:r>
            <a:r>
              <a:rPr lang="en-US" sz="3100" b="1" dirty="0" err="1"/>
              <a:t>spelare</a:t>
            </a:r>
            <a:r>
              <a:rPr lang="en-US" sz="3100" b="1" dirty="0"/>
              <a:t> under </a:t>
            </a:r>
            <a:r>
              <a:rPr lang="en-US" sz="3100" b="1" dirty="0" err="1"/>
              <a:t>hösten</a:t>
            </a:r>
            <a:r>
              <a:rPr lang="en-US" sz="3100" b="1" dirty="0"/>
              <a:t> (inga </a:t>
            </a:r>
            <a:r>
              <a:rPr lang="en-US" sz="3100" b="1" dirty="0" err="1"/>
              <a:t>på</a:t>
            </a:r>
            <a:r>
              <a:rPr lang="en-US" sz="3100" b="1" dirty="0"/>
              <a:t> </a:t>
            </a:r>
            <a:r>
              <a:rPr lang="en-US" sz="3100" b="1" dirty="0" err="1"/>
              <a:t>våren</a:t>
            </a:r>
            <a:r>
              <a:rPr lang="en-US" sz="3100" b="1" dirty="0"/>
              <a:t>)</a:t>
            </a:r>
            <a:br>
              <a:rPr lang="en-US" sz="3100" b="1" dirty="0"/>
            </a:br>
            <a:br>
              <a:rPr lang="en-US" sz="3100" b="1" dirty="0"/>
            </a:br>
            <a:r>
              <a:rPr lang="en-US" sz="3100" b="1" dirty="0" err="1"/>
              <a:t>Arbete</a:t>
            </a:r>
            <a:r>
              <a:rPr lang="en-US" sz="3100" b="1" dirty="0"/>
              <a:t> under </a:t>
            </a:r>
            <a:r>
              <a:rPr lang="en-US" sz="3100" b="1" dirty="0" err="1"/>
              <a:t>Sibben</a:t>
            </a:r>
            <a:r>
              <a:rPr lang="en-US" sz="3100" b="1" dirty="0"/>
              <a:t> Cup: </a:t>
            </a:r>
            <a:br>
              <a:rPr lang="en-US" sz="3100" b="1" dirty="0"/>
            </a:br>
            <a:r>
              <a:rPr lang="en-US" sz="3100" b="1" dirty="0"/>
              <a:t>- 9 </a:t>
            </a:r>
            <a:r>
              <a:rPr lang="en-US" sz="3100" b="1" dirty="0" err="1"/>
              <a:t>timmar</a:t>
            </a:r>
            <a:r>
              <a:rPr lang="en-US" sz="3100" b="1" dirty="0"/>
              <a:t> </a:t>
            </a:r>
            <a:r>
              <a:rPr lang="en-US" sz="3100" b="1" dirty="0" err="1"/>
              <a:t>arbete</a:t>
            </a:r>
            <a:r>
              <a:rPr lang="en-US" sz="3100" b="1" dirty="0"/>
              <a:t> per </a:t>
            </a:r>
            <a:r>
              <a:rPr lang="en-US" sz="3100" b="1" dirty="0" err="1"/>
              <a:t>spelare</a:t>
            </a:r>
            <a:r>
              <a:rPr lang="en-US" sz="3100" b="1" dirty="0"/>
              <a:t> under </a:t>
            </a:r>
            <a:r>
              <a:rPr lang="en-US" sz="3100" b="1" dirty="0" err="1"/>
              <a:t>cupen</a:t>
            </a:r>
            <a:r>
              <a:rPr lang="en-US" sz="3100" b="1" dirty="0"/>
              <a:t> (2-4 </a:t>
            </a:r>
            <a:r>
              <a:rPr lang="en-US" sz="3100" b="1" dirty="0" err="1"/>
              <a:t>januari</a:t>
            </a:r>
            <a:r>
              <a:rPr lang="en-US" sz="3100" b="1" dirty="0"/>
              <a:t>)</a:t>
            </a:r>
            <a:br>
              <a:rPr lang="en-US" sz="3100" b="1" dirty="0"/>
            </a:br>
            <a:br>
              <a:rPr lang="en-US" sz="3100" b="1" dirty="0"/>
            </a:br>
            <a:r>
              <a:rPr lang="en-US" sz="3100" b="1" dirty="0" err="1"/>
              <a:t>Arrangemang</a:t>
            </a:r>
            <a:r>
              <a:rPr lang="en-US" sz="3100" b="1" dirty="0"/>
              <a:t> av </a:t>
            </a:r>
            <a:r>
              <a:rPr lang="en-US" sz="3100" b="1" dirty="0" err="1"/>
              <a:t>eget</a:t>
            </a:r>
            <a:r>
              <a:rPr lang="en-US" sz="3100" b="1" dirty="0"/>
              <a:t> lags </a:t>
            </a:r>
            <a:r>
              <a:rPr lang="en-US" sz="3100" b="1" dirty="0" err="1"/>
              <a:t>hemmamatcher</a:t>
            </a:r>
            <a:r>
              <a:rPr lang="en-US" sz="3100" b="1" dirty="0"/>
              <a:t>:</a:t>
            </a:r>
            <a:br>
              <a:rPr lang="en-US" sz="3100" b="1" dirty="0"/>
            </a:br>
            <a:r>
              <a:rPr lang="en-US" sz="3100" b="1" dirty="0"/>
              <a:t>- </a:t>
            </a:r>
            <a:r>
              <a:rPr lang="en-US" sz="3100" b="1" dirty="0" err="1"/>
              <a:t>Hallvärd</a:t>
            </a:r>
            <a:r>
              <a:rPr lang="en-US" sz="3100" b="1" dirty="0"/>
              <a:t> (</a:t>
            </a:r>
            <a:r>
              <a:rPr lang="en-US" sz="3100" b="1" dirty="0" err="1"/>
              <a:t>minst</a:t>
            </a:r>
            <a:r>
              <a:rPr lang="en-US" sz="3100" b="1" dirty="0"/>
              <a:t> 1 </a:t>
            </a:r>
            <a:r>
              <a:rPr lang="en-US" sz="3100" b="1" dirty="0" err="1"/>
              <a:t>vuxen</a:t>
            </a:r>
            <a:r>
              <a:rPr lang="en-US" sz="3100" b="1" dirty="0"/>
              <a:t>)</a:t>
            </a:r>
            <a:br>
              <a:rPr lang="en-US" sz="3100" b="1" dirty="0"/>
            </a:br>
            <a:r>
              <a:rPr lang="en-US" sz="3100" b="1" dirty="0"/>
              <a:t>- </a:t>
            </a:r>
            <a:r>
              <a:rPr lang="en-US" sz="3100" b="1" dirty="0" err="1"/>
              <a:t>Sekretariat</a:t>
            </a:r>
            <a:r>
              <a:rPr lang="en-US" sz="3100" b="1" dirty="0"/>
              <a:t> (1 </a:t>
            </a:r>
            <a:r>
              <a:rPr lang="en-US" sz="3100" b="1" dirty="0" err="1"/>
              <a:t>st</a:t>
            </a:r>
            <a:r>
              <a:rPr lang="en-US" sz="3100" b="1" dirty="0"/>
              <a:t> </a:t>
            </a:r>
            <a:r>
              <a:rPr lang="en-US" sz="3100" b="1" dirty="0" err="1"/>
              <a:t>klockan</a:t>
            </a:r>
            <a:r>
              <a:rPr lang="en-US" sz="3100" b="1" dirty="0"/>
              <a:t> </a:t>
            </a:r>
            <a:r>
              <a:rPr lang="en-US" sz="3100" b="1" dirty="0" err="1"/>
              <a:t>och</a:t>
            </a:r>
            <a:r>
              <a:rPr lang="en-US" sz="3100" b="1" dirty="0"/>
              <a:t> 1 </a:t>
            </a:r>
            <a:r>
              <a:rPr lang="en-US" sz="3100" b="1" dirty="0" err="1"/>
              <a:t>st</a:t>
            </a:r>
            <a:r>
              <a:rPr lang="en-US" sz="3100" b="1" dirty="0"/>
              <a:t> </a:t>
            </a:r>
            <a:r>
              <a:rPr lang="en-US" sz="3100" b="1" dirty="0" err="1"/>
              <a:t>matchprotokoll</a:t>
            </a:r>
            <a:r>
              <a:rPr lang="en-US" sz="3100" b="1" dirty="0"/>
              <a:t>)</a:t>
            </a:r>
            <a:br>
              <a:rPr lang="en-US" sz="3100" b="1" dirty="0"/>
            </a:br>
            <a:r>
              <a:rPr lang="en-US" sz="3100" b="1" dirty="0"/>
              <a:t>- </a:t>
            </a:r>
            <a:r>
              <a:rPr lang="en-US" sz="3100" b="1" dirty="0" err="1"/>
              <a:t>Gärna</a:t>
            </a:r>
            <a:r>
              <a:rPr lang="en-US" sz="3100" b="1" dirty="0"/>
              <a:t> </a:t>
            </a:r>
            <a:r>
              <a:rPr lang="en-US" sz="3100" b="1" dirty="0" err="1"/>
              <a:t>även</a:t>
            </a:r>
            <a:r>
              <a:rPr lang="en-US" sz="3100" b="1" dirty="0"/>
              <a:t> Musik </a:t>
            </a:r>
            <a:r>
              <a:rPr lang="en-US" sz="3100" b="1" dirty="0" err="1"/>
              <a:t>och</a:t>
            </a:r>
            <a:r>
              <a:rPr lang="en-US" sz="3100" b="1" dirty="0"/>
              <a:t> Streaming</a:t>
            </a:r>
            <a:br>
              <a:rPr lang="en-US" sz="3100" b="1" dirty="0"/>
            </a:br>
            <a:br>
              <a:rPr lang="en-US" sz="3100" b="1" dirty="0"/>
            </a:br>
            <a:r>
              <a:rPr lang="en-US" sz="3100" b="1" dirty="0" err="1"/>
              <a:t>Övriga</a:t>
            </a:r>
            <a:r>
              <a:rPr lang="en-US" sz="3100" b="1" dirty="0"/>
              <a:t> </a:t>
            </a:r>
            <a:r>
              <a:rPr lang="en-US" sz="3100" b="1" dirty="0" err="1"/>
              <a:t>uppgifter</a:t>
            </a:r>
            <a:r>
              <a:rPr lang="en-US" sz="3100" b="1" dirty="0"/>
              <a:t> </a:t>
            </a:r>
            <a:r>
              <a:rPr lang="en-US" sz="3100" b="1" dirty="0" err="1"/>
              <a:t>åt</a:t>
            </a:r>
            <a:r>
              <a:rPr lang="en-US" sz="3100" b="1" dirty="0"/>
              <a:t> </a:t>
            </a:r>
            <a:r>
              <a:rPr lang="en-US" sz="3100" b="1" dirty="0" err="1"/>
              <a:t>föreningen</a:t>
            </a:r>
            <a:r>
              <a:rPr lang="en-US" sz="3100" b="1" dirty="0"/>
              <a:t>:</a:t>
            </a:r>
            <a:br>
              <a:rPr lang="en-US" sz="3100" b="1" dirty="0"/>
            </a:br>
            <a:r>
              <a:rPr lang="en-US" sz="3100" b="1" dirty="0" err="1">
                <a:solidFill>
                  <a:srgbClr val="FF0000"/>
                </a:solidFill>
              </a:rPr>
              <a:t>Uppdateras</a:t>
            </a:r>
            <a:r>
              <a:rPr lang="en-US" sz="3100" b="1" dirty="0">
                <a:solidFill>
                  <a:srgbClr val="FF0000"/>
                </a:solidFill>
              </a:rPr>
              <a:t> </a:t>
            </a:r>
            <a:r>
              <a:rPr lang="en-US" sz="3100" b="1" dirty="0" err="1">
                <a:solidFill>
                  <a:srgbClr val="FF0000"/>
                </a:solidFill>
              </a:rPr>
              <a:t>inom</a:t>
            </a:r>
            <a:r>
              <a:rPr lang="en-US" sz="3100" b="1" dirty="0">
                <a:solidFill>
                  <a:srgbClr val="FF0000"/>
                </a:solidFill>
              </a:rPr>
              <a:t> </a:t>
            </a:r>
            <a:r>
              <a:rPr lang="en-US" sz="3100" b="1" dirty="0" err="1">
                <a:solidFill>
                  <a:srgbClr val="FF0000"/>
                </a:solidFill>
              </a:rPr>
              <a:t>kort</a:t>
            </a:r>
            <a:r>
              <a:rPr lang="en-US" sz="3100" b="1" dirty="0">
                <a:solidFill>
                  <a:srgbClr val="FF0000"/>
                </a:solidFill>
              </a:rPr>
              <a:t> </a:t>
            </a:r>
            <a:r>
              <a:rPr lang="en-US" sz="3100" b="1" dirty="0" err="1">
                <a:solidFill>
                  <a:srgbClr val="FF0000"/>
                </a:solidFill>
              </a:rPr>
              <a:t>när</a:t>
            </a:r>
            <a:r>
              <a:rPr lang="en-US" sz="3100" b="1" dirty="0">
                <a:solidFill>
                  <a:srgbClr val="FF0000"/>
                </a:solidFill>
              </a:rPr>
              <a:t> info </a:t>
            </a:r>
            <a:r>
              <a:rPr lang="en-US" sz="3100" b="1" dirty="0" err="1">
                <a:solidFill>
                  <a:srgbClr val="FF0000"/>
                </a:solidFill>
              </a:rPr>
              <a:t>kommit</a:t>
            </a:r>
            <a:r>
              <a:rPr lang="en-US" sz="3100" b="1" dirty="0">
                <a:solidFill>
                  <a:srgbClr val="FF0000"/>
                </a:solidFill>
              </a:rPr>
              <a:t> </a:t>
            </a:r>
            <a:r>
              <a:rPr lang="en-US" sz="3100" b="1" dirty="0" err="1">
                <a:solidFill>
                  <a:srgbClr val="FF0000"/>
                </a:solidFill>
              </a:rPr>
              <a:t>ut</a:t>
            </a: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306633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260648"/>
            <a:ext cx="11768866" cy="6480720"/>
          </a:xfrm>
          <a:prstGeom prst="rect">
            <a:avLst/>
          </a:prstGeom>
          <a:noFill/>
          <a:ln>
            <a:noFill/>
          </a:ln>
        </p:spPr>
        <p:txBody>
          <a:bodyPr spcFirstLastPara="1" wrap="square" lIns="91425" tIns="45700" rIns="91425" bIns="45700" anchor="t" anchorCtr="0">
            <a:normAutofit fontScale="90000"/>
          </a:bodyPr>
          <a:lstStyle/>
          <a:p>
            <a:pPr algn="ctr"/>
            <a:r>
              <a:rPr lang="en-US" sz="3100" b="1" u="sng" dirty="0" err="1"/>
              <a:t>Övrigt</a:t>
            </a:r>
            <a:br>
              <a:rPr lang="en-US" sz="3100" b="1" u="sng" dirty="0"/>
            </a:br>
            <a:br>
              <a:rPr lang="en-US" sz="3100" b="1" u="sng" dirty="0"/>
            </a:br>
            <a:br>
              <a:rPr lang="en-US" sz="3100" b="1" u="sng" dirty="0"/>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Försäljning under säsongen?</a:t>
            </a:r>
            <a:br>
              <a:rPr lang="sv-SE" sz="2000" b="1" dirty="0">
                <a:solidFill>
                  <a:srgbClr val="000000"/>
                </a:solidFill>
                <a:latin typeface="Assistant" pitchFamily="2" charset="-79"/>
                <a:cs typeface="Assistant" pitchFamily="2" charset="-79"/>
                <a:sym typeface="Arial"/>
              </a:rPr>
            </a:br>
            <a:r>
              <a:rPr lang="sv-SE" sz="2000" dirty="0">
                <a:solidFill>
                  <a:srgbClr val="000000"/>
                </a:solidFill>
                <a:latin typeface="Assistant" pitchFamily="2" charset="-79"/>
                <a:cs typeface="Assistant" pitchFamily="2" charset="-79"/>
                <a:sym typeface="Arial"/>
              </a:rPr>
              <a:t>Tanken är att vi ska försöka sälja i två omgångar i år. Samma nästa år för att kunna finansiera en cup våren 2027.</a:t>
            </a: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r>
              <a:rPr lang="sv-SE" sz="2000" b="1" dirty="0">
                <a:solidFill>
                  <a:srgbClr val="000000"/>
                </a:solidFill>
                <a:latin typeface="Assistant" pitchFamily="2" charset="-79"/>
                <a:cs typeface="Assistant" pitchFamily="2" charset="-79"/>
                <a:sym typeface="Arial"/>
              </a:rPr>
              <a:t>Övriga frågor?</a:t>
            </a:r>
            <a:br>
              <a:rPr lang="sv-SE" sz="2000" b="1" dirty="0">
                <a:solidFill>
                  <a:srgbClr val="000000"/>
                </a:solidFill>
                <a:latin typeface="Assistant" pitchFamily="2" charset="-79"/>
                <a:cs typeface="Assistant" pitchFamily="2" charset="-79"/>
                <a:sym typeface="Arial"/>
              </a:rPr>
            </a:br>
            <a:br>
              <a:rPr lang="sv-SE" sz="2000" b="1" dirty="0">
                <a:solidFill>
                  <a:srgbClr val="000000"/>
                </a:solidFill>
                <a:latin typeface="Assistant" pitchFamily="2" charset="-79"/>
                <a:cs typeface="Assistant" pitchFamily="2" charset="-79"/>
                <a:sym typeface="Arial"/>
              </a:rPr>
            </a:br>
            <a:r>
              <a:rPr lang="sv-SE" sz="2700" b="1" dirty="0">
                <a:solidFill>
                  <a:srgbClr val="000000"/>
                </a:solidFill>
                <a:latin typeface="Assistant" pitchFamily="2" charset="-79"/>
                <a:cs typeface="Assistant" pitchFamily="2" charset="-79"/>
                <a:sym typeface="Arial"/>
              </a:rPr>
              <a:t>Siktar på att sälja Chips i höst och Newbody till våren!</a:t>
            </a:r>
            <a:br>
              <a:rPr lang="sv-SE" sz="2700" b="1" dirty="0">
                <a:solidFill>
                  <a:srgbClr val="000000"/>
                </a:solidFill>
                <a:latin typeface="Assistant" pitchFamily="2" charset="-79"/>
                <a:cs typeface="Assistant" pitchFamily="2" charset="-79"/>
                <a:sym typeface="Arial"/>
              </a:rPr>
            </a:br>
            <a:r>
              <a:rPr lang="sv-SE" sz="2700" b="1" dirty="0">
                <a:solidFill>
                  <a:srgbClr val="000000"/>
                </a:solidFill>
                <a:latin typeface="Assistant" pitchFamily="2" charset="-79"/>
                <a:cs typeface="Assistant" pitchFamily="2" charset="-79"/>
                <a:sym typeface="Arial"/>
              </a:rPr>
              <a:t>Caroline beställer hem uppstartspaket.</a:t>
            </a:r>
            <a:br>
              <a:rPr lang="sv-SE" sz="2700" b="1"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br>
              <a:rPr lang="sv-SE" sz="2000" dirty="0">
                <a:solidFill>
                  <a:srgbClr val="000000"/>
                </a:solidFill>
                <a:latin typeface="Assistant" pitchFamily="2" charset="-79"/>
                <a:cs typeface="Assistant" pitchFamily="2" charset="-79"/>
                <a:sym typeface="Arial"/>
              </a:rPr>
            </a:br>
            <a:br>
              <a:rPr lang="sv-SE" sz="2000" b="1" dirty="0">
                <a:solidFill>
                  <a:srgbClr val="000000"/>
                </a:solidFill>
                <a:latin typeface="Assistant" pitchFamily="2" charset="-79"/>
                <a:cs typeface="Assistant" pitchFamily="2" charset="-79"/>
                <a:sym typeface="Arial"/>
              </a:rPr>
            </a:br>
            <a:br>
              <a:rPr lang="sv-SE" sz="3200" dirty="0">
                <a:solidFill>
                  <a:srgbClr val="000000"/>
                </a:solidFill>
                <a:latin typeface="Assistant" pitchFamily="2" charset="-79"/>
                <a:cs typeface="Assistant" pitchFamily="2" charset="-79"/>
                <a:sym typeface="Arial"/>
              </a:rPr>
            </a:br>
            <a:br>
              <a:rPr lang="en-US" sz="3100" b="1" u="sng" dirty="0"/>
            </a:br>
            <a:br>
              <a:rPr lang="en-US" sz="3100" b="1" dirty="0"/>
            </a:br>
            <a:br>
              <a:rPr lang="en-US" sz="3100" b="1" dirty="0"/>
            </a:b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278931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5251316" cy="3843666"/>
          </a:xfrm>
        </p:spPr>
        <p:txBody>
          <a:bodyPr vert="horz" lIns="91440" tIns="45720" rIns="91440" bIns="45720" rtlCol="0">
            <a:normAutofit/>
          </a:bodyPr>
          <a:lstStyle/>
          <a:p>
            <a:pPr marL="457200" lvl="1" indent="0">
              <a:buNone/>
            </a:pPr>
            <a:r>
              <a:rPr lang="sv-SE" sz="2000" dirty="0">
                <a:latin typeface="+mj-lt"/>
              </a:rPr>
              <a:t>Vi bygger vår verksamhet på gemenskap, stolthet och glädje och vill erbjuda en verksamhet som skapar ett livslångt intresse för innebandy och träning. </a:t>
            </a:r>
          </a:p>
          <a:p>
            <a:pPr marL="457200" lvl="1" indent="0">
              <a:buNone/>
            </a:pPr>
            <a:endParaRPr lang="sv-SE" sz="2000" dirty="0">
              <a:latin typeface="+mj-lt"/>
            </a:endParaRPr>
          </a:p>
          <a:p>
            <a:pPr marL="457200" lvl="1" indent="0">
              <a:buNone/>
            </a:pPr>
            <a:r>
              <a:rPr lang="sv-SE" sz="2000" dirty="0">
                <a:latin typeface="+mj-lt"/>
              </a:rPr>
              <a:t>Vi är en del av den svenska idrottsrörelsen vilket innebär att vi delar målsättningarna att engagera så många som möjligt, så länge som möjligt, i en så bra verksamhet som möjligt. </a:t>
            </a:r>
            <a:r>
              <a:rPr lang="en-US" sz="2000" dirty="0">
                <a:latin typeface="+mj-lt"/>
              </a:rPr>
              <a:t> </a:t>
            </a:r>
          </a:p>
          <a:p>
            <a:pPr marL="0"/>
            <a:endParaRPr lang="en-US" sz="18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64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skrivning saknas.">
            <a:extLst>
              <a:ext uri="{FF2B5EF4-FFF2-40B4-BE49-F238E27FC236}">
                <a16:creationId xmlns:a16="http://schemas.microsoft.com/office/drawing/2014/main" id="{61872CC3-37AA-51E3-76CF-603CE94A7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815943" y="1004546"/>
            <a:ext cx="4189790" cy="549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sv-SE" sz="2000" dirty="0">
                <a:latin typeface="+mj-lt"/>
              </a:rPr>
              <a:t>Våra spelare är basen i vår verksamhet och organisationen runt spelarna bygger på ett ideellt engagemang. </a:t>
            </a:r>
          </a:p>
          <a:p>
            <a:pPr marL="228600" lvl="1" indent="0">
              <a:buNone/>
            </a:pPr>
            <a:endParaRPr lang="sv-SE" sz="2000" dirty="0">
              <a:latin typeface="+mj-lt"/>
            </a:endParaRPr>
          </a:p>
          <a:p>
            <a:pPr marL="228600" lvl="1" indent="0">
              <a:buNone/>
            </a:pPr>
            <a:r>
              <a:rPr lang="sv-SE" sz="2000" dirty="0">
                <a:latin typeface="+mj-lt"/>
              </a:rPr>
              <a:t>Vi har ca 90 ledare i föreningen. </a:t>
            </a:r>
            <a:r>
              <a:rPr lang="en-US" sz="2000" dirty="0">
                <a:latin typeface="+mj-lt"/>
              </a:rPr>
              <a:t>De </a:t>
            </a:r>
            <a:r>
              <a:rPr lang="en-US" sz="2000" dirty="0" err="1">
                <a:latin typeface="+mj-lt"/>
              </a:rPr>
              <a:t>går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a:t>
            </a:r>
            <a:r>
              <a:rPr lang="en-US" sz="2000" dirty="0" err="1">
                <a:latin typeface="+mj-lt"/>
              </a:rPr>
              <a:t>innebandy-förbundet</a:t>
            </a:r>
            <a:r>
              <a:rPr lang="en-US" sz="2000" dirty="0">
                <a:latin typeface="+mj-lt"/>
              </a:rPr>
              <a:t> </a:t>
            </a:r>
            <a:r>
              <a:rPr lang="en-US" sz="2000" dirty="0" err="1">
                <a:latin typeface="+mj-lt"/>
              </a:rPr>
              <a:t>anordnar</a:t>
            </a:r>
            <a:r>
              <a:rPr lang="en-US" sz="2000" dirty="0">
                <a:latin typeface="+mj-lt"/>
              </a:rPr>
              <a:t> </a:t>
            </a:r>
            <a:r>
              <a:rPr lang="en-US" sz="2000" dirty="0" err="1">
                <a:latin typeface="+mj-lt"/>
              </a:rPr>
              <a:t>så</a:t>
            </a:r>
            <a:r>
              <a:rPr lang="en-US" sz="2000" dirty="0">
                <a:latin typeface="+mj-lt"/>
              </a:rPr>
              <a:t> </a:t>
            </a:r>
            <a:r>
              <a:rPr lang="en-US" sz="2000" dirty="0" err="1">
                <a:latin typeface="+mj-lt"/>
              </a:rPr>
              <a:t>att</a:t>
            </a:r>
            <a:r>
              <a:rPr lang="en-US" sz="2000" dirty="0">
                <a:latin typeface="+mj-lt"/>
              </a:rPr>
              <a:t> de </a:t>
            </a:r>
            <a:r>
              <a:rPr lang="en-US" sz="2000" dirty="0" err="1">
                <a:latin typeface="+mj-lt"/>
              </a:rPr>
              <a:t>har</a:t>
            </a:r>
            <a:r>
              <a:rPr lang="en-US" sz="2000" dirty="0">
                <a:latin typeface="+mj-lt"/>
              </a:rPr>
              <a:t> </a:t>
            </a:r>
            <a:r>
              <a:rPr lang="en-US" sz="2000" dirty="0" err="1">
                <a:latin typeface="+mj-lt"/>
              </a:rPr>
              <a:t>rätt</a:t>
            </a:r>
            <a:r>
              <a:rPr lang="en-US" sz="2000" dirty="0">
                <a:latin typeface="+mj-lt"/>
              </a:rPr>
              <a:t> </a:t>
            </a:r>
            <a:r>
              <a:rPr lang="en-US" sz="2000" dirty="0" err="1">
                <a:latin typeface="+mj-lt"/>
              </a:rPr>
              <a:t>utbildning</a:t>
            </a:r>
            <a:r>
              <a:rPr lang="en-US" sz="2000" dirty="0">
                <a:latin typeface="+mj-lt"/>
              </a:rPr>
              <a:t> för </a:t>
            </a:r>
            <a:r>
              <a:rPr lang="en-US" sz="2000" dirty="0" err="1">
                <a:latin typeface="+mj-lt"/>
              </a:rPr>
              <a:t>lagets</a:t>
            </a:r>
            <a:r>
              <a:rPr lang="en-US" sz="2000" dirty="0">
                <a:latin typeface="+mj-lt"/>
              </a:rPr>
              <a:t> </a:t>
            </a:r>
            <a:r>
              <a:rPr lang="en-US" sz="2000" dirty="0" err="1">
                <a:latin typeface="+mj-lt"/>
              </a:rPr>
              <a:t>åldersnivå</a:t>
            </a:r>
            <a:r>
              <a:rPr lang="en-US" sz="2000" dirty="0">
                <a:latin typeface="+mj-lt"/>
              </a:rPr>
              <a:t>. Det </a:t>
            </a:r>
            <a:r>
              <a:rPr lang="en-US" sz="2000" dirty="0" err="1">
                <a:latin typeface="+mj-lt"/>
              </a:rPr>
              <a:t>finns</a:t>
            </a:r>
            <a:r>
              <a:rPr lang="en-US" sz="2000" dirty="0">
                <a:latin typeface="+mj-lt"/>
              </a:rPr>
              <a:t> </a:t>
            </a:r>
            <a:r>
              <a:rPr lang="en-US" sz="2000" dirty="0" err="1">
                <a:latin typeface="+mj-lt"/>
              </a:rPr>
              <a:t>också</a:t>
            </a:r>
            <a:r>
              <a:rPr lang="en-US" sz="2000" dirty="0">
                <a:latin typeface="+mj-lt"/>
              </a:rPr>
              <a:t> </a:t>
            </a:r>
            <a:r>
              <a:rPr lang="en-US" sz="2000" dirty="0" err="1">
                <a:latin typeface="+mj-lt"/>
              </a:rPr>
              <a:t>fler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vi </a:t>
            </a:r>
            <a:r>
              <a:rPr lang="en-US" sz="2000" dirty="0" err="1">
                <a:latin typeface="+mj-lt"/>
              </a:rPr>
              <a:t>erbjuder</a:t>
            </a:r>
            <a:r>
              <a:rPr lang="en-US" sz="2000" dirty="0">
                <a:latin typeface="+mj-lt"/>
              </a:rPr>
              <a:t> </a:t>
            </a:r>
            <a:r>
              <a:rPr lang="en-US" sz="2000" dirty="0" err="1">
                <a:latin typeface="+mj-lt"/>
              </a:rPr>
              <a:t>ledare</a:t>
            </a:r>
            <a:r>
              <a:rPr lang="en-US" sz="2000" dirty="0">
                <a:latin typeface="+mj-lt"/>
              </a:rPr>
              <a:t> och </a:t>
            </a:r>
            <a:r>
              <a:rPr lang="en-US" sz="2000" dirty="0" err="1">
                <a:latin typeface="+mj-lt"/>
              </a:rPr>
              <a:t>funktionärer</a:t>
            </a:r>
            <a:r>
              <a:rPr lang="en-US" sz="2000" dirty="0">
                <a:latin typeface="+mj-lt"/>
              </a:rPr>
              <a:t>.</a:t>
            </a:r>
          </a:p>
          <a:p>
            <a:pPr marL="457200" lvl="1" indent="0">
              <a:buNone/>
            </a:pPr>
            <a:endParaRPr lang="en-US" sz="2000" dirty="0">
              <a:latin typeface="+mj-lt"/>
            </a:endParaRPr>
          </a:p>
          <a:p>
            <a:pPr marL="228600" lvl="1" indent="0">
              <a:buNone/>
            </a:pPr>
            <a:r>
              <a:rPr lang="en-US" sz="2000" b="1" dirty="0" err="1">
                <a:latin typeface="+mj-lt"/>
              </a:rPr>
              <a:t>Visste</a:t>
            </a:r>
            <a:r>
              <a:rPr lang="en-US" sz="2000" b="1" dirty="0">
                <a:latin typeface="+mj-lt"/>
              </a:rPr>
              <a:t> du </a:t>
            </a:r>
            <a:r>
              <a:rPr lang="en-US" sz="2000" b="1" dirty="0" err="1">
                <a:latin typeface="+mj-lt"/>
              </a:rPr>
              <a:t>att</a:t>
            </a:r>
            <a:r>
              <a:rPr lang="en-US" sz="2000" b="1" dirty="0">
                <a:latin typeface="+mj-lt"/>
              </a:rPr>
              <a:t>? </a:t>
            </a:r>
          </a:p>
          <a:p>
            <a:pPr marL="228600" lvl="1" indent="0">
              <a:buNone/>
            </a:pPr>
            <a:r>
              <a:rPr lang="en-US" sz="2000" dirty="0" err="1">
                <a:latin typeface="+mj-lt"/>
              </a:rPr>
              <a:t>Alla</a:t>
            </a:r>
            <a:r>
              <a:rPr lang="en-US" sz="2000" dirty="0">
                <a:latin typeface="+mj-lt"/>
              </a:rPr>
              <a:t> </a:t>
            </a:r>
            <a:r>
              <a:rPr lang="en-US" sz="2000" dirty="0" err="1">
                <a:latin typeface="+mj-lt"/>
              </a:rPr>
              <a:t>ledare</a:t>
            </a:r>
            <a:r>
              <a:rPr lang="en-US" sz="2000" dirty="0">
                <a:latin typeface="+mj-lt"/>
              </a:rPr>
              <a:t> ska </a:t>
            </a:r>
            <a:r>
              <a:rPr lang="en-US" sz="2000" dirty="0" err="1">
                <a:latin typeface="+mj-lt"/>
              </a:rPr>
              <a:t>uppvisa</a:t>
            </a:r>
            <a:r>
              <a:rPr lang="en-US" sz="2000" dirty="0">
                <a:latin typeface="+mj-lt"/>
              </a:rPr>
              <a:t> </a:t>
            </a:r>
            <a:r>
              <a:rPr lang="en-US" sz="2000" dirty="0" err="1">
                <a:latin typeface="+mj-lt"/>
              </a:rPr>
              <a:t>registerutdrag</a:t>
            </a:r>
            <a:r>
              <a:rPr lang="en-US" sz="2000" dirty="0">
                <a:latin typeface="+mj-lt"/>
              </a:rPr>
              <a:t> </a:t>
            </a:r>
            <a:r>
              <a:rPr lang="en-US" sz="2000" dirty="0" err="1">
                <a:latin typeface="+mj-lt"/>
              </a:rPr>
              <a:t>ur</a:t>
            </a:r>
            <a:r>
              <a:rPr lang="en-US" sz="2000" dirty="0">
                <a:latin typeface="+mj-lt"/>
              </a:rPr>
              <a:t> </a:t>
            </a:r>
            <a:r>
              <a:rPr lang="en-US" sz="2000" dirty="0" err="1">
                <a:latin typeface="+mj-lt"/>
              </a:rPr>
              <a:t>belastningsregistret</a:t>
            </a:r>
            <a:r>
              <a:rPr lang="en-US" sz="2000" dirty="0">
                <a:latin typeface="+mj-lt"/>
              </a:rPr>
              <a:t> </a:t>
            </a:r>
            <a:r>
              <a:rPr lang="en-US" sz="2000" dirty="0" err="1">
                <a:latin typeface="+mj-lt"/>
              </a:rPr>
              <a:t>varje</a:t>
            </a:r>
            <a:r>
              <a:rPr lang="en-US" sz="2000" dirty="0">
                <a:latin typeface="+mj-lt"/>
              </a:rPr>
              <a:t> </a:t>
            </a:r>
            <a:r>
              <a:rPr lang="en-US" sz="2000" dirty="0" err="1">
                <a:latin typeface="+mj-lt"/>
              </a:rPr>
              <a:t>år</a:t>
            </a:r>
            <a:r>
              <a:rPr lang="en-US" sz="2000" dirty="0">
                <a:latin typeface="+mj-lt"/>
              </a:rPr>
              <a:t>.</a:t>
            </a:r>
          </a:p>
          <a:p>
            <a:pPr marL="0" indent="0">
              <a:buNone/>
            </a:pPr>
            <a:endParaRPr lang="en-US" sz="2000" dirty="0">
              <a:latin typeface="+mj-lt"/>
            </a:endParaRPr>
          </a:p>
        </p:txBody>
      </p:sp>
    </p:spTree>
    <p:extLst>
      <p:ext uri="{BB962C8B-B14F-4D97-AF65-F5344CB8AC3E}">
        <p14:creationId xmlns:p14="http://schemas.microsoft.com/office/powerpoint/2010/main" val="345855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10633" y="1088424"/>
            <a:ext cx="3822189" cy="524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sv-SE" sz="2000" dirty="0">
                <a:latin typeface="+mj-lt"/>
              </a:rPr>
              <a:t>Tack vare alla ideella krafter kan vi ha låga avgifter i vår förening. </a:t>
            </a:r>
          </a:p>
          <a:p>
            <a:pPr marL="0" lvl="1" indent="0">
              <a:lnSpc>
                <a:spcPct val="100000"/>
              </a:lnSpc>
              <a:buNone/>
            </a:pPr>
            <a:endParaRPr lang="sv-SE" sz="2000" dirty="0">
              <a:latin typeface="+mj-lt"/>
            </a:endParaRPr>
          </a:p>
          <a:p>
            <a:pPr marL="0" lvl="1" indent="0">
              <a:lnSpc>
                <a:spcPct val="100000"/>
              </a:lnSpc>
              <a:buNone/>
            </a:pPr>
            <a:r>
              <a:rPr lang="sv-SE" sz="2000" dirty="0">
                <a:latin typeface="+mj-lt"/>
              </a:rPr>
              <a:t>Vilka uppgifter ert lag har återkommer vi till.</a:t>
            </a:r>
            <a:endParaRPr lang="en-US" sz="1700" dirty="0"/>
          </a:p>
          <a:p>
            <a:pPr marL="0"/>
            <a:endParaRPr lang="en-US" sz="1700" dirty="0"/>
          </a:p>
        </p:txBody>
      </p:sp>
    </p:spTree>
    <p:extLst>
      <p:ext uri="{BB962C8B-B14F-4D97-AF65-F5344CB8AC3E}">
        <p14:creationId xmlns:p14="http://schemas.microsoft.com/office/powerpoint/2010/main" val="87564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CED2B7AA-5A8B-6F55-566B-9AD5F829D1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36"/>
          <a:stretch/>
        </p:blipFill>
        <p:spPr bwMode="auto">
          <a:xfrm>
            <a:off x="255622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203342" y="1659217"/>
            <a:ext cx="3822189" cy="3759448"/>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571500" lvl="1" indent="-342900"/>
            <a:r>
              <a:rPr lang="sv-SE" sz="2000" dirty="0">
                <a:latin typeface="+mj-lt"/>
              </a:rPr>
              <a:t>och </a:t>
            </a:r>
            <a:r>
              <a:rPr lang="sv-SE" sz="2000" b="1" dirty="0">
                <a:latin typeface="+mj-lt"/>
              </a:rPr>
              <a:t>Sibben Cup</a:t>
            </a:r>
          </a:p>
          <a:p>
            <a:pPr marL="457200" lvl="1" indent="0">
              <a:buNone/>
            </a:pPr>
            <a:endParaRPr lang="sv-SE" sz="2000" dirty="0"/>
          </a:p>
          <a:p>
            <a:pPr marL="0" indent="0">
              <a:buNone/>
            </a:pPr>
            <a:endParaRPr lang="sv-SE" sz="2000" dirty="0"/>
          </a:p>
        </p:txBody>
      </p:sp>
    </p:spTree>
    <p:extLst>
      <p:ext uri="{BB962C8B-B14F-4D97-AF65-F5344CB8AC3E}">
        <p14:creationId xmlns:p14="http://schemas.microsoft.com/office/powerpoint/2010/main" val="178913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objekt 1" descr="En bild som visar person, kvinna&#10;&#10;Automatiskt genererad beskrivning">
            <a:extLst>
              <a:ext uri="{FF2B5EF4-FFF2-40B4-BE49-F238E27FC236}">
                <a16:creationId xmlns:a16="http://schemas.microsoft.com/office/drawing/2014/main" id="{6A517527-762E-2F19-9CDD-5B7F67D583B2}"/>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071" name="Rectangle 20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atshållare för innehåll 5">
            <a:extLst>
              <a:ext uri="{FF2B5EF4-FFF2-40B4-BE49-F238E27FC236}">
                <a16:creationId xmlns:a16="http://schemas.microsoft.com/office/drawing/2014/main" id="{1769D77B-D498-0A8E-0311-96E2AC132749}"/>
              </a:ext>
            </a:extLst>
          </p:cNvPr>
          <p:cNvSpPr>
            <a:spLocks noGrp="1"/>
          </p:cNvSpPr>
          <p:nvPr>
            <p:ph idx="1"/>
          </p:nvPr>
        </p:nvSpPr>
        <p:spPr>
          <a:xfrm>
            <a:off x="294959" y="964399"/>
            <a:ext cx="3253784" cy="5467086"/>
          </a:xfrm>
        </p:spPr>
        <p:txBody>
          <a:bodyPr vert="horz" lIns="91440" tIns="45720" rIns="91440" bIns="45720" rtlCol="0">
            <a:normAutofit/>
          </a:bodyPr>
          <a:lstStyle/>
          <a:p>
            <a:pPr marL="228600" lvl="1" indent="0">
              <a:buNone/>
            </a:pPr>
            <a:r>
              <a:rPr lang="en-US" sz="3200" dirty="0">
                <a:latin typeface="+mj-lt"/>
              </a:rPr>
              <a:t>Sibben cup </a:t>
            </a:r>
            <a:r>
              <a:rPr lang="en-US" sz="2800" dirty="0">
                <a:latin typeface="+mj-lt"/>
              </a:rPr>
              <a:t> </a:t>
            </a:r>
            <a:r>
              <a:rPr lang="en-US" sz="2000" dirty="0" err="1">
                <a:latin typeface="+mj-lt"/>
              </a:rPr>
              <a:t>arrangeras</a:t>
            </a:r>
            <a:r>
              <a:rPr lang="en-US" sz="2000" dirty="0">
                <a:latin typeface="+mj-lt"/>
              </a:rPr>
              <a:t> 2-4 </a:t>
            </a:r>
            <a:r>
              <a:rPr lang="en-US" sz="2000" dirty="0" err="1">
                <a:latin typeface="+mj-lt"/>
              </a:rPr>
              <a:t>januari</a:t>
            </a:r>
            <a:r>
              <a:rPr lang="en-US" sz="2000" dirty="0">
                <a:latin typeface="+mj-lt"/>
              </a:rPr>
              <a:t> 2026.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endParaRPr lang="en-US" sz="2000" dirty="0">
              <a:latin typeface="+mj-lt"/>
            </a:endParaRPr>
          </a:p>
          <a:p>
            <a:pPr marL="228600" lvl="1" indent="0">
              <a:buNone/>
            </a:pPr>
            <a:br>
              <a:rPr lang="en-US" sz="2000" dirty="0">
                <a:latin typeface="+mj-lt"/>
              </a:rPr>
            </a:br>
            <a:endParaRPr lang="en-US" sz="1700" dirty="0"/>
          </a:p>
          <a:p>
            <a:pPr marL="0"/>
            <a:endParaRPr lang="en-US" sz="1700" dirty="0"/>
          </a:p>
        </p:txBody>
      </p:sp>
    </p:spTree>
    <p:extLst>
      <p:ext uri="{BB962C8B-B14F-4D97-AF65-F5344CB8AC3E}">
        <p14:creationId xmlns:p14="http://schemas.microsoft.com/office/powerpoint/2010/main" val="14067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360" y="365125"/>
            <a:ext cx="11521280" cy="1325563"/>
          </a:xfrm>
        </p:spPr>
        <p:txBody>
          <a:bodyPr>
            <a:normAutofit/>
          </a:bodyPr>
          <a:lstStyle/>
          <a:p>
            <a:r>
              <a:rPr lang="sv-SE" sz="4000" b="1" u="sng" dirty="0"/>
              <a:t>Svensk innebandys utvecklingsmodell - SIU modellen</a:t>
            </a:r>
          </a:p>
        </p:txBody>
      </p:sp>
      <p:sp>
        <p:nvSpPr>
          <p:cNvPr id="3" name="Rubrik 1">
            <a:extLst>
              <a:ext uri="{FF2B5EF4-FFF2-40B4-BE49-F238E27FC236}">
                <a16:creationId xmlns:a16="http://schemas.microsoft.com/office/drawing/2014/main" id="{A77D28C4-9B1C-1ED0-455D-D1976B5F9F06}"/>
              </a:ext>
            </a:extLst>
          </p:cNvPr>
          <p:cNvSpPr txBox="1">
            <a:spLocks/>
          </p:cNvSpPr>
          <p:nvPr/>
        </p:nvSpPr>
        <p:spPr>
          <a:xfrm>
            <a:off x="42414" y="1670216"/>
            <a:ext cx="5848147" cy="87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sv-SE" sz="1800" dirty="0">
                <a:solidFill>
                  <a:srgbClr val="000000"/>
                </a:solidFill>
                <a:latin typeface="Assistant" pitchFamily="2" charset="-79"/>
                <a:cs typeface="Assistant" pitchFamily="2" charset="-79"/>
                <a:sym typeface="Arial"/>
              </a:rPr>
              <a:t>Skövde IBF förhåller sig till Svenska innebandyförbundets utvecklingsmodell. Vi har 20 olika träningsgrupper och erbjuder verksamhet i alla SIU-modellens nivåer. </a:t>
            </a:r>
          </a:p>
        </p:txBody>
      </p:sp>
      <p:pic>
        <p:nvPicPr>
          <p:cNvPr id="6" name="Bildobjekt 5">
            <a:extLst>
              <a:ext uri="{FF2B5EF4-FFF2-40B4-BE49-F238E27FC236}">
                <a16:creationId xmlns:a16="http://schemas.microsoft.com/office/drawing/2014/main" id="{D623420D-6DDC-7968-7916-F30A2C237FC0}"/>
              </a:ext>
            </a:extLst>
          </p:cNvPr>
          <p:cNvPicPr>
            <a:picLocks noChangeAspect="1"/>
          </p:cNvPicPr>
          <p:nvPr/>
        </p:nvPicPr>
        <p:blipFill>
          <a:blip r:embed="rId3"/>
          <a:srcRect l="9761" t="13318" r="8543" b="12973"/>
          <a:stretch/>
        </p:blipFill>
        <p:spPr>
          <a:xfrm>
            <a:off x="6008493" y="1888401"/>
            <a:ext cx="5848147" cy="3404145"/>
          </a:xfrm>
          <a:prstGeom prst="rect">
            <a:avLst/>
          </a:prstGeom>
          <a:ln>
            <a:noFill/>
          </a:ln>
          <a:effectLst>
            <a:softEdge rad="112500"/>
          </a:effectLst>
        </p:spPr>
      </p:pic>
      <p:sp>
        <p:nvSpPr>
          <p:cNvPr id="8" name="textruta 7">
            <a:extLst>
              <a:ext uri="{FF2B5EF4-FFF2-40B4-BE49-F238E27FC236}">
                <a16:creationId xmlns:a16="http://schemas.microsoft.com/office/drawing/2014/main" id="{BBAEB84C-AFEE-EE2A-31A1-CEE6797F706B}"/>
              </a:ext>
            </a:extLst>
          </p:cNvPr>
          <p:cNvSpPr txBox="1"/>
          <p:nvPr/>
        </p:nvSpPr>
        <p:spPr>
          <a:xfrm>
            <a:off x="5876514" y="5292546"/>
            <a:ext cx="6098058" cy="1200329"/>
          </a:xfrm>
          <a:prstGeom prst="rect">
            <a:avLst/>
          </a:prstGeom>
          <a:noFill/>
        </p:spPr>
        <p:txBody>
          <a:bodyPr wrap="square">
            <a:spAutoFit/>
          </a:bodyPr>
          <a:lstStyle/>
          <a:p>
            <a:pPr algn="ctr"/>
            <a:r>
              <a:rPr lang="sv-SE" sz="1800" b="0" i="0" dirty="0">
                <a:solidFill>
                  <a:srgbClr val="000000"/>
                </a:solidFill>
                <a:effectLst/>
                <a:latin typeface="Assistant" pitchFamily="2" charset="-79"/>
                <a:cs typeface="Assistant" pitchFamily="2" charset="-79"/>
              </a:rPr>
              <a:t>Att de olika nivåerna visas som pusselbitar (med tvåfärgade bollar mellan nivåerna) vill synliggöra att aktiva ska kunna röra sig mellan olika nivåer utifrån förutsättningar, intresse och ambitionsnivå. </a:t>
            </a:r>
            <a:endParaRPr lang="sv-SE" sz="1800" dirty="0"/>
          </a:p>
        </p:txBody>
      </p:sp>
      <p:graphicFrame>
        <p:nvGraphicFramePr>
          <p:cNvPr id="16" name="Tabell 15">
            <a:extLst>
              <a:ext uri="{FF2B5EF4-FFF2-40B4-BE49-F238E27FC236}">
                <a16:creationId xmlns:a16="http://schemas.microsoft.com/office/drawing/2014/main" id="{D8621146-D1E7-5A5B-B27D-6AF6087298DB}"/>
              </a:ext>
            </a:extLst>
          </p:cNvPr>
          <p:cNvGraphicFramePr>
            <a:graphicFrameLocks noGrp="1"/>
          </p:cNvGraphicFramePr>
          <p:nvPr>
            <p:extLst>
              <p:ext uri="{D42A27DB-BD31-4B8C-83A1-F6EECF244321}">
                <p14:modId xmlns:p14="http://schemas.microsoft.com/office/powerpoint/2010/main" val="1814999408"/>
              </p:ext>
            </p:extLst>
          </p:nvPr>
        </p:nvGraphicFramePr>
        <p:xfrm>
          <a:off x="3287688" y="2591841"/>
          <a:ext cx="2032000" cy="4086225"/>
        </p:xfrm>
        <a:graphic>
          <a:graphicData uri="http://schemas.openxmlformats.org/drawingml/2006/table">
            <a:tbl>
              <a:tblPr/>
              <a:tblGrid>
                <a:gridCol w="1016000">
                  <a:extLst>
                    <a:ext uri="{9D8B030D-6E8A-4147-A177-3AD203B41FA5}">
                      <a16:colId xmlns:a16="http://schemas.microsoft.com/office/drawing/2014/main" val="2763017023"/>
                    </a:ext>
                  </a:extLst>
                </a:gridCol>
                <a:gridCol w="1016000">
                  <a:extLst>
                    <a:ext uri="{9D8B030D-6E8A-4147-A177-3AD203B41FA5}">
                      <a16:colId xmlns:a16="http://schemas.microsoft.com/office/drawing/2014/main" val="3190037258"/>
                    </a:ext>
                  </a:extLst>
                </a:gridCol>
              </a:tblGrid>
              <a:tr h="190500">
                <a:tc>
                  <a:txBody>
                    <a:bodyPr/>
                    <a:lstStyle/>
                    <a:p>
                      <a:pPr algn="ctr" fontAlgn="ctr"/>
                      <a:r>
                        <a:rPr lang="sv-SE" sz="1200" b="1" i="0" u="none" strike="noStrike">
                          <a:solidFill>
                            <a:srgbClr val="000000"/>
                          </a:solidFill>
                          <a:effectLst/>
                          <a:latin typeface="Aptos Narrow" panose="020B0004020202020204" pitchFamily="34" charset="0"/>
                        </a:rPr>
                        <a:t>Träningsgrupp</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1" i="0" u="none" strike="noStrike">
                          <a:solidFill>
                            <a:srgbClr val="000000"/>
                          </a:solidFill>
                          <a:effectLst/>
                          <a:latin typeface="Arial" panose="020B0604020202020204" pitchFamily="34" charset="0"/>
                        </a:rPr>
                        <a:t>Ålder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509150"/>
                  </a:ext>
                </a:extLst>
              </a:tr>
              <a:tr h="190500">
                <a:tc>
                  <a:txBody>
                    <a:bodyPr/>
                    <a:lstStyle/>
                    <a:p>
                      <a:pPr algn="ctr" fontAlgn="ctr"/>
                      <a:r>
                        <a:rPr lang="sv-SE" sz="1000" b="0" i="0" u="none" strike="noStrike">
                          <a:solidFill>
                            <a:srgbClr val="000000"/>
                          </a:solidFill>
                          <a:effectLst/>
                          <a:latin typeface="Arial" panose="020B0604020202020204" pitchFamily="34" charset="0"/>
                        </a:rPr>
                        <a:t>HA</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sv-SE" sz="1200" b="0" i="0" u="none" strike="noStrike">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45387546"/>
                  </a:ext>
                </a:extLst>
              </a:tr>
              <a:tr h="190500">
                <a:tc>
                  <a:txBody>
                    <a:bodyPr/>
                    <a:lstStyle/>
                    <a:p>
                      <a:pPr algn="ctr" fontAlgn="ctr"/>
                      <a:r>
                        <a:rPr lang="sv-SE" sz="1000" b="0" i="0" u="none" strike="noStrike">
                          <a:solidFill>
                            <a:srgbClr val="000000"/>
                          </a:solidFill>
                          <a:effectLst/>
                          <a:latin typeface="Arial" panose="020B0604020202020204" pitchFamily="34" charset="0"/>
                        </a:rPr>
                        <a:t>DAM</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sv-SE" sz="1200" b="0" i="0" u="none" strike="noStrike">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0046041"/>
                  </a:ext>
                </a:extLst>
              </a:tr>
              <a:tr h="190500">
                <a:tc>
                  <a:txBody>
                    <a:bodyPr/>
                    <a:lstStyle/>
                    <a:p>
                      <a:pPr algn="ctr" fontAlgn="ctr"/>
                      <a:r>
                        <a:rPr lang="sv-SE" sz="1000" b="0" i="0" u="none" strike="noStrike">
                          <a:solidFill>
                            <a:srgbClr val="000000"/>
                          </a:solidFill>
                          <a:effectLst/>
                          <a:latin typeface="Arial" panose="020B0604020202020204" pitchFamily="34" charset="0"/>
                        </a:rPr>
                        <a:t>HJ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sv-SE" sz="1200" b="0" i="0" u="none" strike="noStrike">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825651609"/>
                  </a:ext>
                </a:extLst>
              </a:tr>
              <a:tr h="190500">
                <a:tc>
                  <a:txBody>
                    <a:bodyPr/>
                    <a:lstStyle/>
                    <a:p>
                      <a:pPr algn="ctr" fontAlgn="ctr"/>
                      <a:r>
                        <a:rPr lang="sv-SE" sz="1000" b="0" i="0" u="none" strike="noStrike">
                          <a:solidFill>
                            <a:srgbClr val="000000"/>
                          </a:solidFill>
                          <a:effectLst/>
                          <a:latin typeface="Arial" panose="020B0604020202020204" pitchFamily="34" charset="0"/>
                        </a:rPr>
                        <a:t>DJ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200" b="0" i="0" u="none" strike="noStrike" dirty="0">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34787934"/>
                  </a:ext>
                </a:extLst>
              </a:tr>
              <a:tr h="190500">
                <a:tc>
                  <a:txBody>
                    <a:bodyPr/>
                    <a:lstStyle/>
                    <a:p>
                      <a:pPr algn="ctr" fontAlgn="ctr"/>
                      <a:r>
                        <a:rPr lang="sv-SE" sz="1000" b="0" i="0" u="none" strike="noStrike">
                          <a:solidFill>
                            <a:srgbClr val="000000"/>
                          </a:solidFill>
                          <a:effectLst/>
                          <a:latin typeface="Arial" panose="020B0604020202020204" pitchFamily="34" charset="0"/>
                        </a:rPr>
                        <a:t>P 08/09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b"/>
                      <a:r>
                        <a:rPr lang="sv-SE" sz="1200" b="0" i="0" u="none" strike="noStrike" dirty="0">
                          <a:solidFill>
                            <a:srgbClr val="FFFFFF"/>
                          </a:solidFill>
                          <a:effectLst/>
                          <a:latin typeface="Arial" panose="020B0604020202020204" pitchFamily="34" charset="0"/>
                        </a:rPr>
                        <a:t>15-16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21670217"/>
                  </a:ext>
                </a:extLst>
              </a:tr>
              <a:tr h="190500">
                <a:tc>
                  <a:txBody>
                    <a:bodyPr/>
                    <a:lstStyle/>
                    <a:p>
                      <a:pPr algn="ctr" fontAlgn="ctr"/>
                      <a:r>
                        <a:rPr lang="sv-SE" sz="1000" b="0" i="0" u="none" strike="noStrike">
                          <a:solidFill>
                            <a:srgbClr val="FFFFFF"/>
                          </a:solidFill>
                          <a:effectLst/>
                          <a:latin typeface="Arial" panose="020B0604020202020204" pitchFamily="34" charset="0"/>
                        </a:rPr>
                        <a:t>P 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33375939"/>
                  </a:ext>
                </a:extLst>
              </a:tr>
              <a:tr h="200025">
                <a:tc>
                  <a:txBody>
                    <a:bodyPr/>
                    <a:lstStyle/>
                    <a:p>
                      <a:pPr algn="ctr" fontAlgn="ctr"/>
                      <a:r>
                        <a:rPr lang="sv-SE" sz="1000" b="0" i="0" u="none" strike="noStrike" dirty="0">
                          <a:solidFill>
                            <a:srgbClr val="000000"/>
                          </a:solidFill>
                          <a:effectLst/>
                          <a:latin typeface="Arial" panose="020B0604020202020204" pitchFamily="34" charset="0"/>
                        </a:rPr>
                        <a:t>F 10/11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50811228"/>
                  </a:ext>
                </a:extLst>
              </a:tr>
              <a:tr h="190500">
                <a:tc>
                  <a:txBody>
                    <a:bodyPr/>
                    <a:lstStyle/>
                    <a:p>
                      <a:pPr algn="ctr" fontAlgn="ctr"/>
                      <a:r>
                        <a:rPr lang="sv-SE" sz="1000" b="0" i="0" u="none" strike="noStrike">
                          <a:solidFill>
                            <a:srgbClr val="000000"/>
                          </a:solidFill>
                          <a:effectLst/>
                          <a:latin typeface="Arial" panose="020B0604020202020204" pitchFamily="34" charset="0"/>
                        </a:rPr>
                        <a:t>P 11/12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fontAlgn="b"/>
                      <a:r>
                        <a:rPr lang="sv-SE" sz="1200" b="0" i="0" u="none" strike="noStrike" dirty="0">
                          <a:solidFill>
                            <a:srgbClr val="FFFFFF"/>
                          </a:solidFill>
                          <a:effectLst/>
                          <a:latin typeface="Arial" panose="020B0604020202020204" pitchFamily="34" charset="0"/>
                        </a:rPr>
                        <a:t>13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02118215"/>
                  </a:ext>
                </a:extLst>
              </a:tr>
              <a:tr h="190500">
                <a:tc>
                  <a:txBody>
                    <a:bodyPr/>
                    <a:lstStyle/>
                    <a:p>
                      <a:pPr algn="ctr" fontAlgn="ctr"/>
                      <a:r>
                        <a:rPr lang="sv-SE" sz="1000" b="0" i="0" u="none" strike="noStrike">
                          <a:solidFill>
                            <a:srgbClr val="000000"/>
                          </a:solidFill>
                          <a:effectLst/>
                          <a:latin typeface="Arial" panose="020B0604020202020204" pitchFamily="34" charset="0"/>
                        </a:rPr>
                        <a:t>F12/13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sv-SE" sz="1200" b="0" i="0" u="none" strike="noStrike" dirty="0">
                          <a:solidFill>
                            <a:srgbClr val="FFFFFF"/>
                          </a:solidFill>
                          <a:effectLst/>
                          <a:latin typeface="Arial" panose="020B0604020202020204" pitchFamily="34" charset="0"/>
                        </a:rPr>
                        <a:t>11-12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6279070"/>
                  </a:ext>
                </a:extLst>
              </a:tr>
              <a:tr h="190500">
                <a:tc>
                  <a:txBody>
                    <a:bodyPr/>
                    <a:lstStyle/>
                    <a:p>
                      <a:pPr algn="ctr" fontAlgn="ctr"/>
                      <a:r>
                        <a:rPr lang="sv-SE" sz="1000" b="0" i="0" u="none" strike="noStrike">
                          <a:solidFill>
                            <a:srgbClr val="FFFFFF"/>
                          </a:solidFill>
                          <a:effectLst/>
                          <a:latin typeface="Arial" panose="020B0604020202020204" pitchFamily="34" charset="0"/>
                        </a:rPr>
                        <a:t>P13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b"/>
                      <a:r>
                        <a:rPr lang="sv-SE" sz="1200" b="0" i="0" u="none" strike="noStrike" dirty="0">
                          <a:solidFill>
                            <a:srgbClr val="FFFFFF"/>
                          </a:solidFill>
                          <a:effectLst/>
                          <a:latin typeface="Arial" panose="020B0604020202020204" pitchFamily="34" charset="0"/>
                        </a:rPr>
                        <a:t>11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941561059"/>
                  </a:ext>
                </a:extLst>
              </a:tr>
              <a:tr h="190500">
                <a:tc>
                  <a:txBody>
                    <a:bodyPr/>
                    <a:lstStyle/>
                    <a:p>
                      <a:pPr algn="ctr" fontAlgn="ctr"/>
                      <a:r>
                        <a:rPr lang="sv-SE" sz="1000" b="0" i="0" u="none" strike="noStrike">
                          <a:solidFill>
                            <a:srgbClr val="000000"/>
                          </a:solidFill>
                          <a:effectLst/>
                          <a:latin typeface="Arial" panose="020B0604020202020204" pitchFamily="34" charset="0"/>
                        </a:rPr>
                        <a:t>P 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B4"/>
                    </a:solidFill>
                  </a:tcPr>
                </a:tc>
                <a:tc>
                  <a:txBody>
                    <a:bodyPr/>
                    <a:lstStyle/>
                    <a:p>
                      <a:pPr algn="ctr" fontAlgn="b"/>
                      <a:r>
                        <a:rPr lang="sv-SE" sz="1200" b="0" i="0" u="none" strike="noStrike" dirty="0">
                          <a:solidFill>
                            <a:srgbClr val="FFFFFF"/>
                          </a:solidFill>
                          <a:effectLst/>
                          <a:latin typeface="Arial" panose="020B0604020202020204" pitchFamily="34" charset="0"/>
                        </a:rPr>
                        <a:t>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9207352"/>
                  </a:ext>
                </a:extLst>
              </a:tr>
              <a:tr h="200025">
                <a:tc>
                  <a:txBody>
                    <a:bodyPr/>
                    <a:lstStyle/>
                    <a:p>
                      <a:pPr algn="ctr" fontAlgn="ctr"/>
                      <a:r>
                        <a:rPr lang="sv-SE" sz="1000" b="0" i="0" u="none" strike="noStrike">
                          <a:solidFill>
                            <a:srgbClr val="000000"/>
                          </a:solidFill>
                          <a:effectLst/>
                          <a:latin typeface="Arial" panose="020B0604020202020204" pitchFamily="34" charset="0"/>
                        </a:rPr>
                        <a:t>F 14/15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6C09"/>
                    </a:solidFill>
                  </a:tcPr>
                </a:tc>
                <a:tc>
                  <a:txBody>
                    <a:bodyPr/>
                    <a:lstStyle/>
                    <a:p>
                      <a:pPr algn="ctr" fontAlgn="b"/>
                      <a:r>
                        <a:rPr lang="sv-SE" sz="1200" b="0" i="0" u="none" strike="noStrike" dirty="0">
                          <a:solidFill>
                            <a:srgbClr val="FFFFFF"/>
                          </a:solidFill>
                          <a:effectLst/>
                          <a:latin typeface="Arial" panose="020B0604020202020204" pitchFamily="34" charset="0"/>
                        </a:rPr>
                        <a:t>9-10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598291149"/>
                  </a:ext>
                </a:extLst>
              </a:tr>
              <a:tr h="200025">
                <a:tc>
                  <a:txBody>
                    <a:bodyPr/>
                    <a:lstStyle/>
                    <a:p>
                      <a:pPr algn="ctr" fontAlgn="ctr"/>
                      <a:r>
                        <a:rPr lang="sv-SE" sz="1000" b="0" i="0" u="none" strike="noStrike">
                          <a:solidFill>
                            <a:srgbClr val="000000"/>
                          </a:solidFill>
                          <a:effectLst/>
                          <a:latin typeface="Arial" panose="020B0604020202020204" pitchFamily="34" charset="0"/>
                        </a:rPr>
                        <a:t>IBS P15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9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41602659"/>
                  </a:ext>
                </a:extLst>
              </a:tr>
              <a:tr h="190500">
                <a:tc>
                  <a:txBody>
                    <a:bodyPr/>
                    <a:lstStyle/>
                    <a:p>
                      <a:pPr algn="ctr" fontAlgn="ctr"/>
                      <a:r>
                        <a:rPr lang="sv-SE" sz="1000" b="0" i="0" u="none" strike="noStrike" dirty="0">
                          <a:solidFill>
                            <a:srgbClr val="000000"/>
                          </a:solidFill>
                          <a:effectLst/>
                          <a:latin typeface="Arial" panose="020B0604020202020204" pitchFamily="34" charset="0"/>
                        </a:rPr>
                        <a:t>IBS P16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0792220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F16/17/18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6-8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3202823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7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08894741"/>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73122577"/>
                  </a:ext>
                </a:extLst>
              </a:tr>
              <a:tr h="200025">
                <a:tc>
                  <a:txBody>
                    <a:bodyPr/>
                    <a:lstStyle/>
                    <a:p>
                      <a:pPr algn="ctr" fontAlgn="ctr"/>
                      <a:r>
                        <a:rPr lang="sv-SE" sz="1000" b="0" i="0" u="none" strike="noStrike">
                          <a:solidFill>
                            <a:srgbClr val="000000"/>
                          </a:solidFill>
                          <a:effectLst/>
                          <a:latin typeface="Arial" panose="020B0604020202020204" pitchFamily="34" charset="0"/>
                        </a:rPr>
                        <a:t>Innebandylek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5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2241480487"/>
                  </a:ext>
                </a:extLst>
              </a:tr>
              <a:tr h="200025">
                <a:tc>
                  <a:txBody>
                    <a:bodyPr/>
                    <a:lstStyle/>
                    <a:p>
                      <a:pPr algn="ctr" fontAlgn="ctr"/>
                      <a:r>
                        <a:rPr lang="sv-SE" sz="1000" b="0" i="0" u="none" strike="noStrike">
                          <a:solidFill>
                            <a:srgbClr val="000000"/>
                          </a:solidFill>
                          <a:effectLst/>
                          <a:latin typeface="Arial" panose="020B0604020202020204" pitchFamily="34" charset="0"/>
                        </a:rPr>
                        <a:t>F-35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sv-SE" sz="1200" b="0" i="0" u="none" strike="noStrike">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545293377"/>
                  </a:ext>
                </a:extLst>
              </a:tr>
              <a:tr h="200025">
                <a:tc>
                  <a:txBody>
                    <a:bodyPr/>
                    <a:lstStyle/>
                    <a:p>
                      <a:pPr algn="ctr" fontAlgn="ctr"/>
                      <a:r>
                        <a:rPr lang="sv-SE" sz="1000" b="0" i="0" u="none" strike="noStrike">
                          <a:solidFill>
                            <a:srgbClr val="FFFFFF"/>
                          </a:solidFill>
                          <a:effectLst/>
                          <a:latin typeface="Arial" panose="020B0604020202020204" pitchFamily="34" charset="0"/>
                        </a:rPr>
                        <a:t>PF-40isch</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fontAlgn="b"/>
                      <a:r>
                        <a:rPr lang="sv-SE" sz="1200" b="0" i="0" u="none" strike="noStrike" dirty="0">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3619478796"/>
                  </a:ext>
                </a:extLst>
              </a:tr>
            </a:tbl>
          </a:graphicData>
        </a:graphic>
      </p:graphicFrame>
      <p:sp>
        <p:nvSpPr>
          <p:cNvPr id="18" name="textruta 17">
            <a:extLst>
              <a:ext uri="{FF2B5EF4-FFF2-40B4-BE49-F238E27FC236}">
                <a16:creationId xmlns:a16="http://schemas.microsoft.com/office/drawing/2014/main" id="{79FAD1D3-8817-9836-869D-5A58B429A239}"/>
              </a:ext>
            </a:extLst>
          </p:cNvPr>
          <p:cNvSpPr txBox="1"/>
          <p:nvPr/>
        </p:nvSpPr>
        <p:spPr>
          <a:xfrm>
            <a:off x="5721010" y="6551108"/>
            <a:ext cx="6598126" cy="253916"/>
          </a:xfrm>
          <a:prstGeom prst="rect">
            <a:avLst/>
          </a:prstGeom>
          <a:noFill/>
        </p:spPr>
        <p:txBody>
          <a:bodyPr wrap="square">
            <a:spAutoFit/>
          </a:bodyPr>
          <a:lstStyle/>
          <a:p>
            <a:r>
              <a:rPr lang="sv-SE" sz="1050" dirty="0">
                <a:hlinkClick r:id="rId4"/>
              </a:rPr>
              <a:t>https://www.innebandy.se/utveckling/svensk-innebandys-utvecklingsmodell-siu/siu-modellens-olika-nivaer</a:t>
            </a:r>
            <a:endParaRPr lang="sv-SE" sz="1050" dirty="0"/>
          </a:p>
        </p:txBody>
      </p:sp>
      <p:pic>
        <p:nvPicPr>
          <p:cNvPr id="19" name="Google Shape;227;p14">
            <a:extLst>
              <a:ext uri="{FF2B5EF4-FFF2-40B4-BE49-F238E27FC236}">
                <a16:creationId xmlns:a16="http://schemas.microsoft.com/office/drawing/2014/main" id="{34B8E564-AD74-2DCF-C9E6-BD28ECD4E20A}"/>
              </a:ext>
            </a:extLst>
          </p:cNvPr>
          <p:cNvPicPr preferRelativeResize="0"/>
          <p:nvPr/>
        </p:nvPicPr>
        <p:blipFill rotWithShape="1">
          <a:blip r:embed="rId5">
            <a:alphaModFix/>
          </a:blip>
          <a:srcRect/>
          <a:stretch/>
        </p:blipFill>
        <p:spPr>
          <a:xfrm>
            <a:off x="463452" y="3834160"/>
            <a:ext cx="2479834" cy="1511516"/>
          </a:xfrm>
          <a:prstGeom prst="rect">
            <a:avLst/>
          </a:prstGeom>
          <a:noFill/>
          <a:ln>
            <a:noFill/>
          </a:ln>
        </p:spPr>
      </p:pic>
    </p:spTree>
    <p:extLst>
      <p:ext uri="{BB962C8B-B14F-4D97-AF65-F5344CB8AC3E}">
        <p14:creationId xmlns:p14="http://schemas.microsoft.com/office/powerpoint/2010/main" val="159240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629874" y="1332512"/>
            <a:ext cx="4531860"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err="1"/>
              <a:t>Välkomna</a:t>
            </a:r>
            <a:r>
              <a:rPr lang="en-US" sz="4400" dirty="0"/>
              <a:t> till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209283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1524000" y="1122363"/>
            <a:ext cx="9144000" cy="19827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Information från egna laget</a:t>
            </a:r>
            <a:endParaRPr/>
          </a:p>
        </p:txBody>
      </p:sp>
      <p:pic>
        <p:nvPicPr>
          <p:cNvPr id="227" name="Google Shape;227;p14"/>
          <p:cNvPicPr preferRelativeResize="0"/>
          <p:nvPr/>
        </p:nvPicPr>
        <p:blipFill rotWithShape="1">
          <a:blip r:embed="rId3">
            <a:alphaModFix/>
          </a:blip>
          <a:srcRect/>
          <a:stretch/>
        </p:blipFill>
        <p:spPr>
          <a:xfrm>
            <a:off x="4856083" y="3837100"/>
            <a:ext cx="2479834" cy="1511516"/>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fea2623-af8f-4fb8-b1cf-b63cc8e496aa}" enabled="1" method="Standard" siteId="{81fa766e-a349-4867-8bf4-ab35e250a08f}" removed="0"/>
</clbl:labelList>
</file>

<file path=docProps/app.xml><?xml version="1.0" encoding="utf-8"?>
<Properties xmlns="http://schemas.openxmlformats.org/officeDocument/2006/extended-properties" xmlns:vt="http://schemas.openxmlformats.org/officeDocument/2006/docPropsVTypes">
  <TotalTime>2729</TotalTime>
  <Words>1537</Words>
  <Application>Microsoft Office PowerPoint</Application>
  <PresentationFormat>Widescreen</PresentationFormat>
  <Paragraphs>135</Paragraphs>
  <Slides>18</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Assistant-Bold</vt:lpstr>
      <vt:lpstr>Aptos Narrow</vt:lpstr>
      <vt:lpstr>Arial</vt:lpstr>
      <vt:lpstr>Assistant</vt:lpstr>
      <vt:lpstr>Calibri</vt:lpstr>
      <vt:lpstr>Calibri Light</vt:lpstr>
      <vt:lpstr>montserrat</vt:lpstr>
      <vt:lpstr>Roboto</vt:lpstr>
      <vt:lpstr>Wingdings</vt:lpstr>
      <vt:lpstr>Office-tema</vt:lpstr>
      <vt:lpstr>1_Office-tema</vt:lpstr>
      <vt:lpstr>2_Office-tema</vt:lpstr>
      <vt:lpstr>PowerPoint Presentation</vt:lpstr>
      <vt:lpstr>Vår vision och verksamhetsidé</vt:lpstr>
      <vt:lpstr>PowerPoint Presentation</vt:lpstr>
      <vt:lpstr>PowerPoint Presentation</vt:lpstr>
      <vt:lpstr>PowerPoint Presentation</vt:lpstr>
      <vt:lpstr>PowerPoint Presentation</vt:lpstr>
      <vt:lpstr>Svensk innebandys utvecklingsmodell - SIU modellen</vt:lpstr>
      <vt:lpstr>PowerPoint Presentation</vt:lpstr>
      <vt:lpstr>Information från egna laget</vt:lpstr>
      <vt:lpstr>P-2014, 25-26</vt:lpstr>
      <vt:lpstr>Information inför säsongen 2024   Träningstider  Tisdagar 16:30 – 18:00  Onsdagar 16:30 – 17:45  Utrustning till träning / match  Innebandyklubba, skor, skyddsglasögon och vattenflaska. Till matcher ser vi gärna att ni tar med något lättare att äta ex. macka, frukt eller liknande.  Viktigast är fortfarande att vi har roligt tillsammans!  I år fortsätter vi på blå nivå, ”Lära sig att träna”.  Vi har fortsatt en uppvärmning vi kommer tillämpa varje träning och match.  Knäövningar kommer genomföras vid varje träning för att förebygga skador. Inom innebandy är det mycket start- och stopp och knäna behöver underhållas hela tiden.  Vi vill gärna ha hjälp att bygga och riva sarg. Tar mycket tid, men går snabbt om man är flera. Grabbarna kommer också få börja bygga sarg under hösten.       </vt:lpstr>
      <vt:lpstr>Seriespel blå nivå P-2014    </vt:lpstr>
      <vt:lpstr>Vänerns pärla  </vt:lpstr>
      <vt:lpstr>Matcher 2025-2026 för P-2014    </vt:lpstr>
      <vt:lpstr>Planeras för nytt spelarmöte inom kort.          </vt:lpstr>
      <vt:lpstr>Ansvariga föräldrar- ska lösas idag    Tränare: Hannes Arnesson, Jessica Johansson och Fredrik Morell.  Sibben Cup-ansvarig: Andreas Kjellqvist Sibben cup föräldrar: Daniel Sunnerlöf, Ricard Weinö  Kiosk-ansvarig: Josefin Lindberg  Kassör (Lagkassa, idrottsrabatten och försäljning): Caroline Larsson   Lagledare (Ansvarar för fördelning av hallvärd, sekretariat vid hemmamatcher): Fredrik Morell        </vt:lpstr>
      <vt:lpstr>Vårt lags uppgifter under säsongen 25/26.  Sälja idrottsrabatten:  - 5 st häften per spelare under hösten (inga på våren)  Arbete under Sibben Cup:  - 9 timmar arbete per spelare under cupen (2-4 januari)  Arrangemang av eget lags hemmamatcher: - Hallvärd (minst 1 vuxen) - Sekretariat (1 st klockan och 1 st matchprotokoll) - Gärna även Musik och Streaming  Övriga uppgifter åt föreningen: Uppdateras inom kort när info kommit ut</vt:lpstr>
      <vt:lpstr>Övrigt    Försäljning under säsongen? Tanken är att vi ska försöka sälja i två omgångar i år. Samma nästa år för att kunna finansiera en cup våren 2027.  Övriga frågor?  Siktar på att sälja Chips i höst och Newbody till våren! Caroline beställer hem uppstartspaket.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Olofsson</dc:creator>
  <cp:lastModifiedBy>Arnesson, Hannes (H.)</cp:lastModifiedBy>
  <cp:revision>30</cp:revision>
  <dcterms:created xsi:type="dcterms:W3CDTF">2020-05-02T07:17:49Z</dcterms:created>
  <dcterms:modified xsi:type="dcterms:W3CDTF">2025-10-08T19:59:52Z</dcterms:modified>
</cp:coreProperties>
</file>