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15" r:id="rId2"/>
    <p:sldId id="295" r:id="rId3"/>
    <p:sldId id="282" r:id="rId4"/>
    <p:sldId id="283" r:id="rId5"/>
    <p:sldId id="296" r:id="rId6"/>
    <p:sldId id="410" r:id="rId7"/>
    <p:sldId id="412" r:id="rId8"/>
    <p:sldId id="413" r:id="rId9"/>
    <p:sldId id="419" r:id="rId10"/>
    <p:sldId id="263" r:id="rId11"/>
    <p:sldId id="300" r:id="rId12"/>
    <p:sldId id="416" r:id="rId13"/>
    <p:sldId id="414" r:id="rId14"/>
    <p:sldId id="299" r:id="rId15"/>
    <p:sldId id="417" r:id="rId16"/>
    <p:sldId id="418" r:id="rId17"/>
  </p:sldIdLst>
  <p:sldSz cx="12192000" cy="6858000"/>
  <p:notesSz cx="6797675" cy="99250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612" autoAdjust="0"/>
  </p:normalViewPr>
  <p:slideViewPr>
    <p:cSldViewPr snapToGrid="0">
      <p:cViewPr varScale="1">
        <p:scale>
          <a:sx n="100" d="100"/>
          <a:sy n="100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CC5C2-1FFF-44E3-A2AF-898E2186F008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C216D-629E-4C46-A1AF-9824A5DA4B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103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Frågor kring bildspelet – kontakta utbildningsansvarig på sib.utbildning@gmail.com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C216D-629E-4C46-A1AF-9824A5DA4BC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444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Verksamhetsidén beskriver tanken med vår verksamhet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C216D-629E-4C46-A1AF-9824A5DA4BC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835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Visionen beskriver vad vi strävar efter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C216D-629E-4C46-A1AF-9824A5DA4BC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701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C216D-629E-4C46-A1AF-9824A5DA4BC2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2277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Frågor kring bildspelet – kontakta utbildningsansvarig på sib.utbildning@gmail.com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C216D-629E-4C46-A1AF-9824A5DA4BC2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923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130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723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955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662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313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710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60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693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52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70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624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5A6D-FFC4-4C1F-ADC6-C5E5705D803A}" type="datetimeFigureOut">
              <a:rPr lang="sv-SE" smtClean="0"/>
              <a:t>2020-09-17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C7988-94A2-4357-B494-FF446E7AC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0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www.laget.se/SkovdeIBF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hyperlink" Target="https://www.innebandy.se/vastergotland/" TargetMode="External"/><Relationship Id="rId4" Type="http://schemas.openxmlformats.org/officeDocument/2006/relationships/hyperlink" Target="https://www.innebandy.se/" TargetMode="External"/><Relationship Id="rId9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innebandy.se/media/15158/protokoll-t%C3%A4vlingsverksamheten-p%C3%A5-sdf-niv%C3%A5-under-covid19-version-200827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laget.se/SkovdeIBF/Document/Download/1575640/914227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ib.sponsring@gmail.com" TargetMode="External"/><Relationship Id="rId2" Type="http://schemas.openxmlformats.org/officeDocument/2006/relationships/hyperlink" Target="https://www.laget.se/SkovdeIBF/Page/41433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laget.se/skovdeib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BA5B9FD2-5829-4D47-8BFF-53CDA48DA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2787"/>
          </a:xfrm>
        </p:spPr>
        <p:txBody>
          <a:bodyPr/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Välkommen till Skövde IBF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972FA43-7ADA-46CF-AFBB-12EC152B94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083" y="3837100"/>
            <a:ext cx="2479834" cy="151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947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969B8E-1BA1-4619-9356-10C9B8FE8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55" y="139702"/>
            <a:ext cx="10515600" cy="665015"/>
          </a:xfrm>
        </p:spPr>
        <p:txBody>
          <a:bodyPr>
            <a:normAutofit/>
          </a:bodyPr>
          <a:lstStyle/>
          <a:p>
            <a:r>
              <a:rPr lang="sv-S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Medlemsavgifter 2020/2021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6EDA3458-C7CE-4B57-A815-C50BC3E7DB8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04848" y="2291774"/>
          <a:ext cx="1051560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925">
                  <a:extLst>
                    <a:ext uri="{9D8B030D-6E8A-4147-A177-3AD203B41FA5}">
                      <a16:colId xmlns:a16="http://schemas.microsoft.com/office/drawing/2014/main" val="304330818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31727628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40221934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60991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Nivå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Ålder (födelseår)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Säsongsavgift inkl. licens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Varav licenskostnad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20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Grön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6-8 år (2012 och yngre)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250 kr**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50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469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Blå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9-12 år (2008-2011)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700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100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906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Röd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13-16 år (2004-2007)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1200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150 kr (340 kr från 16 år)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038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Juniorlag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17 år – (2003 och tidigare)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1700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340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6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Seniorlag i seriespel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19 år -  (2001 och tidigare)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1700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340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309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Alla åldrar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250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50 kr (motionslicens)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958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Gå-innebandyn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60+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0 (finansieras via projektmedel 2020/2021)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50 kr (motionslicens)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461567"/>
                  </a:ext>
                </a:extLst>
              </a:tr>
            </a:tbl>
          </a:graphicData>
        </a:graphic>
      </p:graphicFrame>
      <p:graphicFrame>
        <p:nvGraphicFramePr>
          <p:cNvPr id="6" name="Tabell 4">
            <a:extLst>
              <a:ext uri="{FF2B5EF4-FFF2-40B4-BE49-F238E27FC236}">
                <a16:creationId xmlns:a16="http://schemas.microsoft.com/office/drawing/2014/main" id="{AEBFEE99-5A89-4F22-8EBE-C06A192E350D}"/>
              </a:ext>
            </a:extLst>
          </p:cNvPr>
          <p:cNvGraphicFramePr>
            <a:graphicFrameLocks/>
          </p:cNvGraphicFramePr>
          <p:nvPr/>
        </p:nvGraphicFramePr>
        <p:xfrm>
          <a:off x="704849" y="806450"/>
          <a:ext cx="10515599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093">
                  <a:extLst>
                    <a:ext uri="{9D8B030D-6E8A-4147-A177-3AD203B41FA5}">
                      <a16:colId xmlns:a16="http://schemas.microsoft.com/office/drawing/2014/main" val="3043308181"/>
                    </a:ext>
                  </a:extLst>
                </a:gridCol>
                <a:gridCol w="3393283">
                  <a:extLst>
                    <a:ext uri="{9D8B030D-6E8A-4147-A177-3AD203B41FA5}">
                      <a16:colId xmlns:a16="http://schemas.microsoft.com/office/drawing/2014/main" val="231727628"/>
                    </a:ext>
                  </a:extLst>
                </a:gridCol>
                <a:gridCol w="1838323">
                  <a:extLst>
                    <a:ext uri="{9D8B030D-6E8A-4147-A177-3AD203B41FA5}">
                      <a16:colId xmlns:a16="http://schemas.microsoft.com/office/drawing/2014/main" val="40221934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60991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Medlemsavgift alla åldrar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Familjemedlemskap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Hedersmedlem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Gå-innebandyn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20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250 kr***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Utgår</a:t>
                      </a:r>
                    </a:p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Införs: Maxbelopp per familj* 1000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O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O kr (finansieras via projektmedel 2020/2021)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912969"/>
                  </a:ext>
                </a:extLst>
              </a:tr>
            </a:tbl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B77AE4FF-114D-48A0-8BC3-62D79CD22C9A}"/>
              </a:ext>
            </a:extLst>
          </p:cNvPr>
          <p:cNvSpPr txBox="1"/>
          <p:nvPr/>
        </p:nvSpPr>
        <p:spPr>
          <a:xfrm>
            <a:off x="704848" y="5466774"/>
            <a:ext cx="10515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* med familj avses familjemedlemmar registrerade på samma folkbokföringsadress. </a:t>
            </a:r>
            <a:br>
              <a:rPr lang="sv-SE" sz="1400" dirty="0"/>
            </a:br>
            <a:r>
              <a:rPr lang="sv-SE" sz="1400" dirty="0"/>
              <a:t>   Ansökan om maxbelopp görs senast 30 juni till:   skovdeinnebandyf@gmail.com </a:t>
            </a:r>
          </a:p>
          <a:p>
            <a:r>
              <a:rPr lang="sv-SE" sz="1400" dirty="0"/>
              <a:t>** t-shirt och boll ingår</a:t>
            </a:r>
          </a:p>
          <a:p>
            <a:r>
              <a:rPr lang="sv-SE" sz="1400" dirty="0"/>
              <a:t>*** serviceavgift på 10 kr ingår</a:t>
            </a:r>
          </a:p>
          <a:p>
            <a:r>
              <a:rPr lang="sv-SE" sz="1400" b="1" dirty="0"/>
              <a:t>Spelare som börjar spela efter 1 januari 2021 betalar hel medlemsavgift och halv träningsavgift och efter 1 mars 2021 endast medlemsavgift.</a:t>
            </a:r>
          </a:p>
        </p:txBody>
      </p:sp>
      <p:pic>
        <p:nvPicPr>
          <p:cNvPr id="7" name="Shape 85">
            <a:extLst>
              <a:ext uri="{FF2B5EF4-FFF2-40B4-BE49-F238E27FC236}">
                <a16:creationId xmlns:a16="http://schemas.microsoft.com/office/drawing/2014/main" id="{1C518974-C3B5-4576-987F-4400A042A826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904" y="136526"/>
            <a:ext cx="1091593" cy="66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A7A67BC-9B85-41BD-8E5F-70D5D06ED817}"/>
              </a:ext>
            </a:extLst>
          </p:cNvPr>
          <p:cNvSpPr txBox="1"/>
          <p:nvPr/>
        </p:nvSpPr>
        <p:spPr>
          <a:xfrm rot="16200000">
            <a:off x="-280986" y="887379"/>
            <a:ext cx="1276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Årsmötet</a:t>
            </a:r>
          </a:p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beslutade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72FD0FB-B921-49A2-887C-35A33485DB4C}"/>
              </a:ext>
            </a:extLst>
          </p:cNvPr>
          <p:cNvSpPr txBox="1"/>
          <p:nvPr/>
        </p:nvSpPr>
        <p:spPr>
          <a:xfrm rot="16200000">
            <a:off x="-1242639" y="3431049"/>
            <a:ext cx="319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Styrelsen beslutade</a:t>
            </a:r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947555B4-BBBB-4B45-B2B4-F68699D95C07}"/>
              </a:ext>
            </a:extLst>
          </p:cNvPr>
          <p:cNvSpPr txBox="1">
            <a:spLocks/>
          </p:cNvSpPr>
          <p:nvPr/>
        </p:nvSpPr>
        <p:spPr>
          <a:xfrm>
            <a:off x="680355" y="1603258"/>
            <a:ext cx="10515600" cy="768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Säsongsavgifter 2020/2021</a:t>
            </a:r>
          </a:p>
        </p:txBody>
      </p:sp>
    </p:spTree>
    <p:extLst>
      <p:ext uri="{BB962C8B-B14F-4D97-AF65-F5344CB8AC3E}">
        <p14:creationId xmlns:p14="http://schemas.microsoft.com/office/powerpoint/2010/main" val="261033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0C77710-9C39-4B5E-A87F-4591D598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 att känna till för Innebandyskolan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3BEAD5-1E8D-4846-9FC3-47BBD1238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10515599" cy="4667250"/>
          </a:xfrm>
        </p:spPr>
        <p:txBody>
          <a:bodyPr>
            <a:normAutofit lnSpcReduction="10000"/>
          </a:bodyPr>
          <a:lstStyle/>
          <a:p>
            <a:pPr lvl="1"/>
            <a:r>
              <a:rPr lang="sv-SE" sz="3200" dirty="0"/>
              <a:t>Vi har en färdig </a:t>
            </a:r>
            <a:r>
              <a:rPr lang="sv-SE" sz="3200" dirty="0" err="1"/>
              <a:t>tränarpärm</a:t>
            </a:r>
            <a:r>
              <a:rPr lang="sv-SE" sz="3200" dirty="0"/>
              <a:t> med planerade träningar och övningar för nya ledare i innebandyskolan</a:t>
            </a:r>
          </a:p>
          <a:p>
            <a:pPr lvl="1"/>
            <a:r>
              <a:rPr lang="sv-SE" sz="3200" dirty="0"/>
              <a:t>Innebandyintroduktion genomförs för nya ledare och föräldrar</a:t>
            </a:r>
          </a:p>
          <a:p>
            <a:pPr lvl="1"/>
            <a:r>
              <a:rPr lang="sv-SE" sz="3200" dirty="0"/>
              <a:t>Utrustning </a:t>
            </a:r>
          </a:p>
          <a:p>
            <a:pPr lvl="2"/>
            <a:r>
              <a:rPr lang="sv-SE" sz="2800" dirty="0"/>
              <a:t>Raka skaft</a:t>
            </a:r>
          </a:p>
          <a:p>
            <a:pPr lvl="2"/>
            <a:r>
              <a:rPr lang="sv-SE" sz="2800" dirty="0"/>
              <a:t>Hög </a:t>
            </a:r>
            <a:r>
              <a:rPr lang="sv-SE" sz="2800" dirty="0" err="1"/>
              <a:t>flex</a:t>
            </a:r>
            <a:r>
              <a:rPr lang="sv-SE" sz="2800" dirty="0"/>
              <a:t> </a:t>
            </a:r>
          </a:p>
          <a:p>
            <a:pPr lvl="2"/>
            <a:r>
              <a:rPr lang="sv-SE" sz="2800" dirty="0"/>
              <a:t>Innebandyglasögon</a:t>
            </a:r>
          </a:p>
          <a:p>
            <a:pPr lvl="2"/>
            <a:r>
              <a:rPr lang="sv-SE" sz="2800" dirty="0"/>
              <a:t>Stabila inomhusskor</a:t>
            </a:r>
          </a:p>
          <a:p>
            <a:pPr lvl="1"/>
            <a:r>
              <a:rPr lang="sv-SE" sz="3200" dirty="0"/>
              <a:t>Våra sponsorer Team Sportia och Salming har erbjudanden och klubbkvällar</a:t>
            </a:r>
          </a:p>
          <a:p>
            <a:pPr marL="0" indent="0">
              <a:buNone/>
            </a:pPr>
            <a:endParaRPr lang="sv-SE" sz="32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0B18160-D1C3-4328-905C-0DD461603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75" y="469796"/>
            <a:ext cx="1454468" cy="88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936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0C77710-9C39-4B5E-A87F-4591D598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 att känna till för övriga lag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3BEAD5-1E8D-4846-9FC3-47BBD1238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125076" cy="4667250"/>
          </a:xfrm>
        </p:spPr>
        <p:txBody>
          <a:bodyPr>
            <a:normAutofit/>
          </a:bodyPr>
          <a:lstStyle/>
          <a:p>
            <a:pPr lvl="1"/>
            <a:r>
              <a:rPr lang="sv-SE" sz="3200" dirty="0"/>
              <a:t>Att tänka på vad gäller utrustning:</a:t>
            </a:r>
          </a:p>
          <a:p>
            <a:pPr lvl="2"/>
            <a:r>
              <a:rPr lang="sv-SE" sz="2800" dirty="0"/>
              <a:t>Raka skaft </a:t>
            </a:r>
          </a:p>
          <a:p>
            <a:pPr lvl="2"/>
            <a:r>
              <a:rPr lang="sv-SE" sz="2800" dirty="0"/>
              <a:t>Hög </a:t>
            </a:r>
            <a:r>
              <a:rPr lang="sv-SE" sz="2800" dirty="0" err="1"/>
              <a:t>flex</a:t>
            </a:r>
            <a:endParaRPr lang="sv-SE" sz="2800" dirty="0"/>
          </a:p>
          <a:p>
            <a:pPr lvl="2"/>
            <a:r>
              <a:rPr lang="sv-SE" sz="2800" dirty="0"/>
              <a:t>Innebandyglasögon tom 16 år, gärna längre </a:t>
            </a:r>
          </a:p>
          <a:p>
            <a:pPr lvl="2"/>
            <a:r>
              <a:rPr lang="sv-SE" sz="2800" dirty="0"/>
              <a:t>Stabila inomhusskor</a:t>
            </a:r>
          </a:p>
          <a:p>
            <a:pPr lvl="1"/>
            <a:r>
              <a:rPr lang="sv-SE" sz="3200" dirty="0"/>
              <a:t>Våra sponsorer Team Sportia och Salming har erbjudanden och klubbkvällar</a:t>
            </a:r>
          </a:p>
          <a:p>
            <a:pPr marL="0" indent="0">
              <a:buNone/>
            </a:pPr>
            <a:endParaRPr lang="sv-SE" sz="32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0B18160-D1C3-4328-905C-0DD461603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75" y="469796"/>
            <a:ext cx="1454468" cy="88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35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F69058-D4D7-42F3-AFA7-32866F40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152775" cy="4351338"/>
          </a:xfrm>
        </p:spPr>
        <p:txBody>
          <a:bodyPr>
            <a:normAutofit lnSpcReduction="10000"/>
          </a:bodyPr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Laget.se </a:t>
            </a:r>
            <a:r>
              <a:rPr lang="sv-SE" dirty="0"/>
              <a:t>där bl.a. medlemskort och information finns</a:t>
            </a:r>
          </a:p>
          <a:p>
            <a:endParaRPr lang="sv-SE" dirty="0"/>
          </a:p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Svensk Innebandy</a:t>
            </a:r>
            <a:r>
              <a:rPr lang="sv-SE" dirty="0"/>
              <a:t> bl.a. med alla matcher </a:t>
            </a:r>
          </a:p>
          <a:p>
            <a:endParaRPr lang="sv-SE" dirty="0"/>
          </a:p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Sibben</a:t>
            </a:r>
            <a:r>
              <a:rPr lang="sv-SE" dirty="0"/>
              <a:t> </a:t>
            </a:r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Cup </a:t>
            </a:r>
            <a:r>
              <a:rPr lang="sv-SE" dirty="0"/>
              <a:t>med spelprogram m.m.</a:t>
            </a:r>
            <a:endParaRPr lang="sv-S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Bildobjekt 6" descr="En bild som visar skärmbild, blå, telefon&#10;&#10;Automatiskt genererad beskrivning">
            <a:extLst>
              <a:ext uri="{FF2B5EF4-FFF2-40B4-BE49-F238E27FC236}">
                <a16:creationId xmlns:a16="http://schemas.microsoft.com/office/drawing/2014/main" id="{8EC99510-DB12-4B1B-B106-BCA78EA7BB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975" y="3781425"/>
            <a:ext cx="2487369" cy="73303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64AB970-D862-4E50-9796-044D529E8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7526"/>
            <a:ext cx="10515600" cy="1173162"/>
          </a:xfrm>
        </p:spPr>
        <p:txBody>
          <a:bodyPr/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 länkar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F73850-2E81-47A1-BD71-E3DC15968D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>
                <a:hlinkClick r:id="rId3"/>
              </a:rPr>
              <a:t>Skövde IBF:s hemsida på laget.se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hlinkClick r:id="rId4"/>
              </a:rPr>
              <a:t>Svenska Innebandyförbundets hemsida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hlinkClick r:id="rId5"/>
              </a:rPr>
              <a:t>Västergötlands Innebandyförbunds hemsida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AF32252-283E-4075-B473-4962FC46A960}"/>
              </a:ext>
            </a:extLst>
          </p:cNvPr>
          <p:cNvSpPr txBox="1">
            <a:spLocks/>
          </p:cNvSpPr>
          <p:nvPr/>
        </p:nvSpPr>
        <p:spPr>
          <a:xfrm>
            <a:off x="6172200" y="517526"/>
            <a:ext cx="5334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 </a:t>
            </a:r>
            <a:r>
              <a:rPr lang="sv-S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appar</a:t>
            </a:r>
            <a:endParaRPr lang="sv-S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Bildobjekt 8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4A8CF799-3E2D-4242-8AB6-C2865BCDF6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374" y="1301750"/>
            <a:ext cx="1774826" cy="1774826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E1307D47-9A69-41FB-800A-FB74B418CE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31374" y="4869537"/>
            <a:ext cx="1849811" cy="1600720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ACD77B8F-42BA-412C-B414-A28D4A9156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7341"/>
            <a:ext cx="3240445" cy="11426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EC377EB-3F54-4F98-88A6-2CA964F44A5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187091"/>
            <a:ext cx="1344691" cy="81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761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0C77710-9C39-4B5E-A87F-4591D5985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1218"/>
            <a:ext cx="9553575" cy="886533"/>
          </a:xfrm>
        </p:spPr>
        <p:txBody>
          <a:bodyPr>
            <a:normAutofit fontScale="90000"/>
          </a:bodyPr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Utifrån rådande </a:t>
            </a:r>
            <a:r>
              <a:rPr lang="sv-S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</a:t>
            </a:r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19-förutsättningar </a:t>
            </a:r>
            <a:b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råder följande styrningar i föreningen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3BEAD5-1E8D-4846-9FC3-47BBD1238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6327"/>
            <a:ext cx="11039475" cy="41538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300" dirty="0"/>
              <a:t>Vi i Skövde IBF följer </a:t>
            </a:r>
            <a:r>
              <a:rPr lang="sv-SE" sz="2300" dirty="0">
                <a:hlinkClick r:id="rId2"/>
              </a:rPr>
              <a:t>Svenska Innebandyförbundets rekommendationer</a:t>
            </a:r>
            <a:r>
              <a:rPr lang="sv-SE" sz="2300" dirty="0"/>
              <a:t>.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2300" dirty="0"/>
              <a:t>Följande rekommendationer gäller för dig som spelare och förälder: </a:t>
            </a:r>
          </a:p>
          <a:p>
            <a:r>
              <a:rPr lang="sv-SE" sz="2300" dirty="0"/>
              <a:t>Stanna hemma om du känner minsta symtom eller på annat sätt inte </a:t>
            </a:r>
            <a:br>
              <a:rPr lang="sv-SE" sz="2300" dirty="0"/>
            </a:br>
            <a:r>
              <a:rPr lang="sv-SE" sz="2300" dirty="0"/>
              <a:t>känner dig helt frisk.</a:t>
            </a:r>
          </a:p>
          <a:p>
            <a:pPr marL="0" indent="0">
              <a:buNone/>
            </a:pPr>
            <a:r>
              <a:rPr lang="sv-SE" sz="2300" dirty="0"/>
              <a:t>• Vistas i arenan så kort tid som möjligt och byt gärna om hemma.</a:t>
            </a:r>
          </a:p>
          <a:p>
            <a:pPr marL="0" indent="0">
              <a:buNone/>
            </a:pPr>
            <a:r>
              <a:rPr lang="sv-SE" sz="2300" dirty="0"/>
              <a:t>• Tvätta och sprita händerna ofta.</a:t>
            </a:r>
          </a:p>
          <a:p>
            <a:pPr marL="0" indent="0">
              <a:buNone/>
            </a:pPr>
            <a:r>
              <a:rPr lang="sv-SE" sz="2300" dirty="0"/>
              <a:t>• Undvik fysisk kontakt som inte är en nödvändig del av spelet.</a:t>
            </a:r>
          </a:p>
          <a:p>
            <a:pPr marL="0" indent="0">
              <a:buNone/>
            </a:pPr>
            <a:r>
              <a:rPr lang="sv-SE" sz="2300" dirty="0"/>
              <a:t>• Drick inte ur andras vattenflaskor.</a:t>
            </a:r>
          </a:p>
          <a:p>
            <a:pPr marL="0" indent="0">
              <a:buNone/>
            </a:pPr>
            <a:r>
              <a:rPr lang="sv-SE" sz="2300" dirty="0"/>
              <a:t>• Använd inte andra spelares utrustning.</a:t>
            </a:r>
          </a:p>
          <a:p>
            <a:pPr marL="0" indent="0">
              <a:buNone/>
            </a:pPr>
            <a:r>
              <a:rPr lang="sv-SE" sz="2300" dirty="0"/>
              <a:t>• Lämna avbytarbås och omklädningsrum rent och snyggt.</a:t>
            </a:r>
          </a:p>
          <a:p>
            <a:pPr marL="0" indent="0">
              <a:buNone/>
            </a:pPr>
            <a:r>
              <a:rPr lang="sv-SE" sz="2300" dirty="0"/>
              <a:t>• Undvik kollektivtrafik om det är möjligt.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0B18160-D1C3-4328-905C-0DD461603B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75" y="469796"/>
            <a:ext cx="1454468" cy="88653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CE3A5A88-9A4C-4EDE-891F-43ED5A815548}"/>
              </a:ext>
            </a:extLst>
          </p:cNvPr>
          <p:cNvSpPr txBox="1"/>
          <p:nvPr/>
        </p:nvSpPr>
        <p:spPr>
          <a:xfrm>
            <a:off x="8829675" y="6267450"/>
            <a:ext cx="2371725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Uppdaterat 2020-09-13</a:t>
            </a:r>
          </a:p>
        </p:txBody>
      </p:sp>
    </p:spTree>
    <p:extLst>
      <p:ext uri="{BB962C8B-B14F-4D97-AF65-F5344CB8AC3E}">
        <p14:creationId xmlns:p14="http://schemas.microsoft.com/office/powerpoint/2010/main" val="494265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0C77710-9C39-4B5E-A87F-4591D598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Utvecklingstrappa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3BEAD5-1E8D-4846-9FC3-47BBD123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Skövde IBF håller på att arbeta fram en utvecklingstrappa som beskriver vad spelarna ska lära sig i varje åldersgrupp.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Den innehåller även andra aktiviteter som t ex cuper och läger.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Våra ledare kommer omfattas av en utvecklingstrappa som ska möjliggöra att utveckla spelarna i trappan.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0B18160-D1C3-4328-905C-0DD461603B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75" y="469796"/>
            <a:ext cx="1454468" cy="886532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CBB279CB-D712-4D15-B997-29A9062D902F}"/>
              </a:ext>
            </a:extLst>
          </p:cNvPr>
          <p:cNvSpPr txBox="1"/>
          <p:nvPr/>
        </p:nvSpPr>
        <p:spPr>
          <a:xfrm rot="1208556">
            <a:off x="4686222" y="589895"/>
            <a:ext cx="6048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>
                <a:solidFill>
                  <a:srgbClr val="FF0000"/>
                </a:solidFill>
              </a:rPr>
              <a:t>Arbete pågår</a:t>
            </a:r>
          </a:p>
        </p:txBody>
      </p:sp>
    </p:spTree>
    <p:extLst>
      <p:ext uri="{BB962C8B-B14F-4D97-AF65-F5344CB8AC3E}">
        <p14:creationId xmlns:p14="http://schemas.microsoft.com/office/powerpoint/2010/main" val="1016205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BA5B9FD2-5829-4D47-8BFF-53CDA48DA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2787"/>
          </a:xfrm>
        </p:spPr>
        <p:txBody>
          <a:bodyPr/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från egna laget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972FA43-7ADA-46CF-AFBB-12EC152B94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083" y="3837100"/>
            <a:ext cx="2479834" cy="151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0C77710-9C39-4B5E-A87F-4591D598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Fakta om föreningen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3BEAD5-1E8D-4846-9FC3-47BBD1238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5625"/>
            <a:ext cx="11144250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sv-SE" sz="3600" dirty="0"/>
              <a:t>Vi är en ideell idrottsförening som bildades 1993 genom en sammanslagning av två föreningar.</a:t>
            </a:r>
          </a:p>
          <a:p>
            <a:pPr marL="457200" lvl="1" indent="0">
              <a:buNone/>
            </a:pPr>
            <a:r>
              <a:rPr lang="sv-SE" sz="3600" dirty="0"/>
              <a:t>Vi har denna säsong cirka 20 olika träningsgrupper från 6 år upp till +60 år</a:t>
            </a:r>
          </a:p>
          <a:p>
            <a:pPr marL="457200" lvl="1" indent="0">
              <a:buNone/>
            </a:pPr>
            <a:r>
              <a:rPr lang="sv-SE" sz="3600" dirty="0"/>
              <a:t>Vi är en försäljningsfri förening (förutom Idrottsrabatten och sponsring) – </a:t>
            </a:r>
            <a:r>
              <a:rPr lang="sv-SE" sz="3600" dirty="0">
                <a:hlinkClick r:id="rId2"/>
              </a:rPr>
              <a:t>policy för lotterier och försäljning</a:t>
            </a:r>
            <a:endParaRPr lang="sv-SE" sz="3600" dirty="0"/>
          </a:p>
          <a:p>
            <a:pPr lvl="1"/>
            <a:endParaRPr lang="sv-SE" sz="3600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0B18160-D1C3-4328-905C-0DD461603B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75" y="469796"/>
            <a:ext cx="1454468" cy="88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780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75" y="469796"/>
            <a:ext cx="1454468" cy="88653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180387" cy="1325563"/>
          </a:xfrm>
        </p:spPr>
        <p:txBody>
          <a:bodyPr>
            <a:normAutofit/>
          </a:bodyPr>
          <a:lstStyle/>
          <a:p>
            <a:r>
              <a:rPr lang="sv-SE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Vår verksamhetsidé</a:t>
            </a:r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839788" y="2466407"/>
            <a:ext cx="9150373" cy="1028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3600" dirty="0"/>
              <a:t>Skövde innebandyförening är en förening för alla med innebandy i fokus. </a:t>
            </a:r>
          </a:p>
          <a:p>
            <a:pPr marL="0" indent="0">
              <a:buNone/>
            </a:pPr>
            <a:r>
              <a:rPr lang="sv-SE" sz="3600" dirty="0"/>
              <a:t>Vi bygger vår verksamhet på gemenskap, stolthet och glädje. </a:t>
            </a:r>
          </a:p>
          <a:p>
            <a:pPr marL="0" indent="0">
              <a:buNone/>
            </a:pPr>
            <a:r>
              <a:rPr lang="sv-SE" sz="3600" dirty="0"/>
              <a:t>Vi vill erbjuda en verksamhet som skapar ett livslångt intresse för innebandy och träning. </a:t>
            </a:r>
          </a:p>
        </p:txBody>
      </p:sp>
    </p:spTree>
    <p:extLst>
      <p:ext uri="{BB962C8B-B14F-4D97-AF65-F5344CB8AC3E}">
        <p14:creationId xmlns:p14="http://schemas.microsoft.com/office/powerpoint/2010/main" val="3707273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44963" y="1065283"/>
            <a:ext cx="5192302" cy="1325563"/>
          </a:xfrm>
        </p:spPr>
        <p:txBody>
          <a:bodyPr>
            <a:normAutofit/>
          </a:bodyPr>
          <a:lstStyle/>
          <a:p>
            <a:r>
              <a:rPr lang="sv-SE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Vår vision</a:t>
            </a:r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324182" y="3480561"/>
            <a:ext cx="11543635" cy="1028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Skövde IBF – </a:t>
            </a:r>
            <a:r>
              <a:rPr lang="sv-SE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tillsammans</a:t>
            </a:r>
            <a:r>
              <a:rPr lang="sv-SE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tar vi innebandyn in i framtiden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100" y="524081"/>
            <a:ext cx="1772288" cy="108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45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0C77710-9C39-4B5E-A87F-4591D598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Styrelse och organisation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0B18160-D1C3-4328-905C-0DD461603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75" y="469796"/>
            <a:ext cx="1454468" cy="886532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7E81D1B-CFE2-4352-BB0A-8DD74CECD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57" y="1690688"/>
            <a:ext cx="7553324" cy="4653960"/>
          </a:xfrm>
          <a:prstGeom prst="rect">
            <a:avLst/>
          </a:prstGeom>
        </p:spPr>
      </p:pic>
      <p:sp>
        <p:nvSpPr>
          <p:cNvPr id="7" name="Platshållare för innehåll 5">
            <a:extLst>
              <a:ext uri="{FF2B5EF4-FFF2-40B4-BE49-F238E27FC236}">
                <a16:creationId xmlns:a16="http://schemas.microsoft.com/office/drawing/2014/main" id="{4BF22626-6427-4087-9CAC-727C5C516832}"/>
              </a:ext>
            </a:extLst>
          </p:cNvPr>
          <p:cNvSpPr txBox="1">
            <a:spLocks/>
          </p:cNvSpPr>
          <p:nvPr/>
        </p:nvSpPr>
        <p:spPr>
          <a:xfrm>
            <a:off x="8391524" y="1825625"/>
            <a:ext cx="29622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Varje lag ska ha minst 6 ledare (tränare, ledare och lagföräldrar)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911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0C77710-9C39-4B5E-A87F-4591D598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Våra ledare – vår viktigaste resurs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3BEAD5-1E8D-4846-9FC3-47BBD1238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>
            <a:normAutofit/>
          </a:bodyPr>
          <a:lstStyle/>
          <a:p>
            <a:r>
              <a:rPr lang="sv-SE" sz="3600" dirty="0"/>
              <a:t>Vi sätter krav på att någon ledare i varje lag har rätt utbildning för lagets nivå. Detta för att vi ska kunna erbjuda en bra verksamhet till våra ungdomar. </a:t>
            </a:r>
          </a:p>
          <a:p>
            <a:r>
              <a:rPr lang="sv-SE" sz="3600" dirty="0"/>
              <a:t>Alla ledare erbjuds kontinuerligt utbildningar och vi strävar efter att alla ledare har en aktuell ledarlicens.</a:t>
            </a:r>
          </a:p>
          <a:p>
            <a:r>
              <a:rPr lang="sv-SE" sz="3600" dirty="0"/>
              <a:t>Alla ledare ska årligen uppvisa registerutdrag ur belastningsregistret.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0B18160-D1C3-4328-905C-0DD461603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75" y="469796"/>
            <a:ext cx="1454468" cy="88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322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98E90E-4E56-4D94-ACC3-F8E1923D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7E607F-BA7F-4080-BC9D-3D5CD6027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Våra viktigaste inkomstkällor är:</a:t>
            </a:r>
          </a:p>
          <a:p>
            <a:r>
              <a:rPr lang="sv-SE" dirty="0"/>
              <a:t>Medlems- och säsongsavgifter</a:t>
            </a:r>
          </a:p>
          <a:p>
            <a:r>
              <a:rPr lang="sv-SE" dirty="0"/>
              <a:t>Sibben cup i början på januari</a:t>
            </a:r>
          </a:p>
          <a:p>
            <a:r>
              <a:rPr lang="sv-SE" dirty="0"/>
              <a:t>Idrottsrabatten</a:t>
            </a:r>
          </a:p>
          <a:p>
            <a:r>
              <a:rPr lang="sv-SE" dirty="0"/>
              <a:t>Kioskverksamheten</a:t>
            </a:r>
          </a:p>
          <a:p>
            <a:r>
              <a:rPr lang="sv-SE" dirty="0"/>
              <a:t>Kommunala och statliga bidrag</a:t>
            </a:r>
          </a:p>
          <a:p>
            <a:r>
              <a:rPr lang="sv-SE" dirty="0"/>
              <a:t>Sponsring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795AD2A-CA5D-4CAE-8AD5-6652156B74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75" y="469796"/>
            <a:ext cx="1454468" cy="88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67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16C0A-6EAB-4241-8AA6-4C010394B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52" y="365124"/>
            <a:ext cx="11460141" cy="1325563"/>
          </a:xfrm>
        </p:spPr>
        <p:txBody>
          <a:bodyPr>
            <a:normAutofit/>
          </a:bodyPr>
          <a:lstStyle/>
          <a:p>
            <a:r>
              <a:rPr lang="sv-S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Hur kan du som förälder bidra till föreningens ekonomi?</a:t>
            </a:r>
            <a:br>
              <a:rPr lang="sv-S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Hur kan vi fortsatt vara en försäljningsfri förening?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46A4D3-91D7-4A7D-8703-6E6520AC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Bli medlem eller stödmedlem för 250 kr/år</a:t>
            </a:r>
          </a:p>
          <a:p>
            <a:r>
              <a:rPr lang="sv-SE" dirty="0"/>
              <a:t>Kan ditt företag eller arbetsplats sponsra föreningen? </a:t>
            </a:r>
            <a:br>
              <a:rPr lang="sv-SE" dirty="0"/>
            </a:br>
            <a:r>
              <a:rPr lang="sv-SE" dirty="0"/>
              <a:t>Känner du något företag som skulle kunna sponsra föreningen?</a:t>
            </a:r>
          </a:p>
          <a:p>
            <a:pPr lvl="1"/>
            <a:r>
              <a:rPr lang="sv-SE" dirty="0"/>
              <a:t>Information om erbjudanden hittar du på </a:t>
            </a:r>
            <a:r>
              <a:rPr lang="sv-SE" dirty="0">
                <a:hlinkClick r:id="rId2"/>
              </a:rPr>
              <a:t>laget.se/skovdeibf</a:t>
            </a:r>
            <a:endParaRPr lang="sv-SE" dirty="0"/>
          </a:p>
          <a:p>
            <a:pPr lvl="1"/>
            <a:r>
              <a:rPr lang="sv-SE" dirty="0"/>
              <a:t>Kontakta sponsoransvarige Oscar Grönlund tel. 0709-320367 eller mail </a:t>
            </a:r>
            <a:r>
              <a:rPr lang="sv-SE" dirty="0">
                <a:hlinkClick r:id="rId3"/>
              </a:rPr>
              <a:t>sib.sponsring@gmail.com</a:t>
            </a:r>
            <a:r>
              <a:rPr lang="sv-SE" dirty="0"/>
              <a:t> </a:t>
            </a:r>
          </a:p>
          <a:p>
            <a:r>
              <a:rPr lang="sv-SE" dirty="0"/>
              <a:t>Engagera dig i någon av våra arbetsgrupper (sponsorgrupp, kioskgrupp, Sibben cup, evenemangsgrupp, matcharrangemang, styrelsen osv.)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320DE3C-53B3-45CA-A4FB-8D7C58B743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400" y="141374"/>
            <a:ext cx="1454468" cy="88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03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16C0A-6EAB-4241-8AA6-4C010394B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52" y="365124"/>
            <a:ext cx="11460141" cy="1325563"/>
          </a:xfrm>
        </p:spPr>
        <p:txBody>
          <a:bodyPr>
            <a:normAutofit/>
          </a:bodyPr>
          <a:lstStyle/>
          <a:p>
            <a:r>
              <a:rPr lang="sv-S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Hur kan du som förälder bidra till föreningens ekonomi?</a:t>
            </a:r>
            <a:br>
              <a:rPr lang="sv-S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Hur kan vi fortsatt vara en försäljningsfri förening?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46A4D3-91D7-4A7D-8703-6E6520AC2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2699"/>
            <a:ext cx="10515600" cy="3624263"/>
          </a:xfrm>
        </p:spPr>
        <p:txBody>
          <a:bodyPr>
            <a:normAutofit/>
          </a:bodyPr>
          <a:lstStyle/>
          <a:p>
            <a:r>
              <a:rPr lang="sv-SE" dirty="0"/>
              <a:t>Arbeta dina pass under Sibben cup (minst 3 </a:t>
            </a:r>
            <a:r>
              <a:rPr lang="sv-SE" dirty="0" err="1"/>
              <a:t>st</a:t>
            </a:r>
            <a:r>
              <a:rPr lang="sv-SE" dirty="0"/>
              <a:t>) och i kiosken </a:t>
            </a:r>
            <a:br>
              <a:rPr lang="sv-SE" dirty="0"/>
            </a:br>
            <a:r>
              <a:rPr lang="sv-SE" dirty="0"/>
              <a:t>(två veckor/lag under säsongen)* </a:t>
            </a:r>
          </a:p>
          <a:p>
            <a:r>
              <a:rPr lang="sv-SE" dirty="0"/>
              <a:t>Arbeta dina pass på våra evenemang (ansvar fördelas årligen enligt rullande schema)*</a:t>
            </a:r>
          </a:p>
          <a:p>
            <a:r>
              <a:rPr lang="sv-SE" dirty="0"/>
              <a:t>Sälja 5 </a:t>
            </a:r>
            <a:r>
              <a:rPr lang="sv-SE" dirty="0" err="1"/>
              <a:t>st</a:t>
            </a:r>
            <a:r>
              <a:rPr lang="sv-SE" dirty="0"/>
              <a:t> Idrottsrabatten per spelare på hösten*</a:t>
            </a:r>
          </a:p>
          <a:p>
            <a:r>
              <a:rPr lang="sv-SE" dirty="0"/>
              <a:t>Månadsprenumerera på livesändningarna från våra hemmamatcher (information kommer inom kort på </a:t>
            </a:r>
            <a:r>
              <a:rPr lang="sv-SE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laget.se/skovdeibf </a:t>
            </a:r>
            <a:r>
              <a:rPr lang="sv-SE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sv-SE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320DE3C-53B3-45CA-A4FB-8D7C58B74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400" y="141374"/>
            <a:ext cx="1454468" cy="88653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385F6C0B-E494-4533-997C-D57BEADD0791}"/>
              </a:ext>
            </a:extLst>
          </p:cNvPr>
          <p:cNvSpPr txBox="1"/>
          <p:nvPr/>
        </p:nvSpPr>
        <p:spPr>
          <a:xfrm>
            <a:off x="7010400" y="6123544"/>
            <a:ext cx="469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*Med reservation för ändringar </a:t>
            </a:r>
            <a:r>
              <a:rPr lang="sv-SE" dirty="0" err="1"/>
              <a:t>pga</a:t>
            </a:r>
            <a:r>
              <a:rPr lang="sv-SE" dirty="0"/>
              <a:t> </a:t>
            </a:r>
            <a:r>
              <a:rPr lang="sv-SE" dirty="0" err="1"/>
              <a:t>Covid</a:t>
            </a:r>
            <a:r>
              <a:rPr lang="sv-SE" dirty="0"/>
              <a:t> 19</a:t>
            </a:r>
          </a:p>
        </p:txBody>
      </p:sp>
    </p:spTree>
    <p:extLst>
      <p:ext uri="{BB962C8B-B14F-4D97-AF65-F5344CB8AC3E}">
        <p14:creationId xmlns:p14="http://schemas.microsoft.com/office/powerpoint/2010/main" val="118204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5075</TotalTime>
  <Words>943</Words>
  <Application>Microsoft Office PowerPoint</Application>
  <PresentationFormat>Bredbild</PresentationFormat>
  <Paragraphs>145</Paragraphs>
  <Slides>16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Office-tema</vt:lpstr>
      <vt:lpstr>Välkommen till Skövde IBF</vt:lpstr>
      <vt:lpstr>Fakta om föreningen</vt:lpstr>
      <vt:lpstr>Vår verksamhetsidé</vt:lpstr>
      <vt:lpstr>Vår vision</vt:lpstr>
      <vt:lpstr>Styrelse och organisation</vt:lpstr>
      <vt:lpstr>Våra ledare – vår viktigaste resurs</vt:lpstr>
      <vt:lpstr>Ekonomi</vt:lpstr>
      <vt:lpstr>Hur kan du som förälder bidra till föreningens ekonomi? Hur kan vi fortsatt vara en försäljningsfri förening?</vt:lpstr>
      <vt:lpstr>Hur kan du som förälder bidra till föreningens ekonomi? Hur kan vi fortsatt vara en försäljningsfri förening?</vt:lpstr>
      <vt:lpstr>Medlemsavgifter 2020/2021</vt:lpstr>
      <vt:lpstr>Bra att känna till för Innebandyskolan</vt:lpstr>
      <vt:lpstr>Bra att känna till för övriga lag</vt:lpstr>
      <vt:lpstr>Bra länkar</vt:lpstr>
      <vt:lpstr>Utifrån rådande Covid 19-förutsättningar  råder följande styrningar i föreningen</vt:lpstr>
      <vt:lpstr>Utvecklingstrappa</vt:lpstr>
      <vt:lpstr>Information från egna laget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Verksamhetsidé</dc:title>
  <dc:creator>Thomas Olofsson</dc:creator>
  <cp:lastModifiedBy>Thomas Olofsson</cp:lastModifiedBy>
  <cp:revision>10</cp:revision>
  <dcterms:created xsi:type="dcterms:W3CDTF">2020-05-02T07:17:49Z</dcterms:created>
  <dcterms:modified xsi:type="dcterms:W3CDTF">2020-09-17T16:00:37Z</dcterms:modified>
</cp:coreProperties>
</file>