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15" r:id="rId2"/>
    <p:sldId id="283" r:id="rId3"/>
    <p:sldId id="295" r:id="rId4"/>
    <p:sldId id="422" r:id="rId5"/>
    <p:sldId id="423" r:id="rId6"/>
    <p:sldId id="420" r:id="rId7"/>
    <p:sldId id="421" r:id="rId8"/>
    <p:sldId id="429" r:id="rId9"/>
    <p:sldId id="430" r:id="rId10"/>
    <p:sldId id="428" r:id="rId11"/>
    <p:sldId id="427" r:id="rId12"/>
    <p:sldId id="431" r:id="rId13"/>
    <p:sldId id="432" r:id="rId14"/>
  </p:sldIdLst>
  <p:sldSz cx="12192000" cy="6858000"/>
  <p:notesSz cx="6797675"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4EABF8-D84B-4964-8A56-228F70A5241F}" v="2" dt="2021-09-24T11:47:02.76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612" autoAdjust="0"/>
  </p:normalViewPr>
  <p:slideViewPr>
    <p:cSldViewPr snapToGrid="0">
      <p:cViewPr varScale="1">
        <p:scale>
          <a:sx n="54" d="100"/>
          <a:sy n="54" d="100"/>
        </p:scale>
        <p:origin x="11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Olofsson" userId="dbea6dc39fbbe1ff" providerId="LiveId" clId="{B54EABF8-D84B-4964-8A56-228F70A5241F}"/>
    <pc:docChg chg="custSel addSld modSld">
      <pc:chgData name="Thomas Olofsson" userId="dbea6dc39fbbe1ff" providerId="LiveId" clId="{B54EABF8-D84B-4964-8A56-228F70A5241F}" dt="2021-09-26T14:00:05.538" v="1867" actId="20577"/>
      <pc:docMkLst>
        <pc:docMk/>
      </pc:docMkLst>
      <pc:sldChg chg="addSp modSp new mod setBg">
        <pc:chgData name="Thomas Olofsson" userId="dbea6dc39fbbe1ff" providerId="LiveId" clId="{B54EABF8-D84B-4964-8A56-228F70A5241F}" dt="2021-09-24T11:47:31.556" v="1817" actId="26606"/>
        <pc:sldMkLst>
          <pc:docMk/>
          <pc:sldMk cId="2771479813" sldId="431"/>
        </pc:sldMkLst>
        <pc:spChg chg="mod">
          <ac:chgData name="Thomas Olofsson" userId="dbea6dc39fbbe1ff" providerId="LiveId" clId="{B54EABF8-D84B-4964-8A56-228F70A5241F}" dt="2021-09-24T11:47:31.556" v="1817" actId="26606"/>
          <ac:spMkLst>
            <pc:docMk/>
            <pc:sldMk cId="2771479813" sldId="431"/>
            <ac:spMk id="2" creationId="{AD32DBC3-6B20-46A9-8A9F-E90A47B3C322}"/>
          </ac:spMkLst>
        </pc:spChg>
        <pc:spChg chg="mod">
          <ac:chgData name="Thomas Olofsson" userId="dbea6dc39fbbe1ff" providerId="LiveId" clId="{B54EABF8-D84B-4964-8A56-228F70A5241F}" dt="2021-09-24T11:47:31.556" v="1817" actId="26606"/>
          <ac:spMkLst>
            <pc:docMk/>
            <pc:sldMk cId="2771479813" sldId="431"/>
            <ac:spMk id="3" creationId="{43573A4B-376B-4680-A6C9-D5054B5EC6A2}"/>
          </ac:spMkLst>
        </pc:spChg>
        <pc:spChg chg="add">
          <ac:chgData name="Thomas Olofsson" userId="dbea6dc39fbbe1ff" providerId="LiveId" clId="{B54EABF8-D84B-4964-8A56-228F70A5241F}" dt="2021-09-24T11:47:31.556" v="1817" actId="26606"/>
          <ac:spMkLst>
            <pc:docMk/>
            <pc:sldMk cId="2771479813" sldId="431"/>
            <ac:spMk id="9" creationId="{7FF47CB7-972F-479F-A36D-9E72D26EC8DA}"/>
          </ac:spMkLst>
        </pc:spChg>
        <pc:spChg chg="add">
          <ac:chgData name="Thomas Olofsson" userId="dbea6dc39fbbe1ff" providerId="LiveId" clId="{B54EABF8-D84B-4964-8A56-228F70A5241F}" dt="2021-09-24T11:47:31.556" v="1817" actId="26606"/>
          <ac:spMkLst>
            <pc:docMk/>
            <pc:sldMk cId="2771479813" sldId="431"/>
            <ac:spMk id="11" creationId="{0D153B68-5844-490D-8E67-F616D6D721CA}"/>
          </ac:spMkLst>
        </pc:spChg>
        <pc:spChg chg="add">
          <ac:chgData name="Thomas Olofsson" userId="dbea6dc39fbbe1ff" providerId="LiveId" clId="{B54EABF8-D84B-4964-8A56-228F70A5241F}" dt="2021-09-24T11:47:31.556" v="1817" actId="26606"/>
          <ac:spMkLst>
            <pc:docMk/>
            <pc:sldMk cId="2771479813" sldId="431"/>
            <ac:spMk id="13" creationId="{9A0D773F-7A7D-4DBB-9DEA-86BB8B8F4BC8}"/>
          </ac:spMkLst>
        </pc:spChg>
        <pc:picChg chg="add mod">
          <ac:chgData name="Thomas Olofsson" userId="dbea6dc39fbbe1ff" providerId="LiveId" clId="{B54EABF8-D84B-4964-8A56-228F70A5241F}" dt="2021-09-24T11:47:31.556" v="1817" actId="26606"/>
          <ac:picMkLst>
            <pc:docMk/>
            <pc:sldMk cId="2771479813" sldId="431"/>
            <ac:picMk id="4" creationId="{FE1413F1-8435-46E6-99B9-D4A07F20D322}"/>
          </ac:picMkLst>
        </pc:picChg>
      </pc:sldChg>
      <pc:sldChg chg="addSp delSp modSp new mod setBg modClrScheme chgLayout">
        <pc:chgData name="Thomas Olofsson" userId="dbea6dc39fbbe1ff" providerId="LiveId" clId="{B54EABF8-D84B-4964-8A56-228F70A5241F}" dt="2021-09-26T14:00:05.538" v="1867" actId="20577"/>
        <pc:sldMkLst>
          <pc:docMk/>
          <pc:sldMk cId="1589310552" sldId="432"/>
        </pc:sldMkLst>
        <pc:spChg chg="mod ord">
          <ac:chgData name="Thomas Olofsson" userId="dbea6dc39fbbe1ff" providerId="LiveId" clId="{B54EABF8-D84B-4964-8A56-228F70A5241F}" dt="2021-09-24T11:48:21.210" v="1832" actId="26606"/>
          <ac:spMkLst>
            <pc:docMk/>
            <pc:sldMk cId="1589310552" sldId="432"/>
            <ac:spMk id="2" creationId="{DD201DEA-9989-41EB-A051-987F06441DDF}"/>
          </ac:spMkLst>
        </pc:spChg>
        <pc:spChg chg="mod ord">
          <ac:chgData name="Thomas Olofsson" userId="dbea6dc39fbbe1ff" providerId="LiveId" clId="{B54EABF8-D84B-4964-8A56-228F70A5241F}" dt="2021-09-26T14:00:05.538" v="1867" actId="20577"/>
          <ac:spMkLst>
            <pc:docMk/>
            <pc:sldMk cId="1589310552" sldId="432"/>
            <ac:spMk id="3" creationId="{FB4682A0-DAF6-4AED-9CEC-A85BAA65A1CC}"/>
          </ac:spMkLst>
        </pc:spChg>
        <pc:spChg chg="add del mod ord">
          <ac:chgData name="Thomas Olofsson" userId="dbea6dc39fbbe1ff" providerId="LiveId" clId="{B54EABF8-D84B-4964-8A56-228F70A5241F}" dt="2021-09-24T11:48:03.301" v="1821" actId="700"/>
          <ac:spMkLst>
            <pc:docMk/>
            <pc:sldMk cId="1589310552" sldId="432"/>
            <ac:spMk id="4" creationId="{C9EAA6DF-0F7D-4F3F-8C67-1041D929B17D}"/>
          </ac:spMkLst>
        </pc:spChg>
        <pc:spChg chg="add">
          <ac:chgData name="Thomas Olofsson" userId="dbea6dc39fbbe1ff" providerId="LiveId" clId="{B54EABF8-D84B-4964-8A56-228F70A5241F}" dt="2021-09-24T11:48:21.210" v="1832" actId="26606"/>
          <ac:spMkLst>
            <pc:docMk/>
            <pc:sldMk cId="1589310552" sldId="432"/>
            <ac:spMk id="10" creationId="{7FF47CB7-972F-479F-A36D-9E72D26EC8DA}"/>
          </ac:spMkLst>
        </pc:spChg>
        <pc:spChg chg="add">
          <ac:chgData name="Thomas Olofsson" userId="dbea6dc39fbbe1ff" providerId="LiveId" clId="{B54EABF8-D84B-4964-8A56-228F70A5241F}" dt="2021-09-24T11:48:21.210" v="1832" actId="26606"/>
          <ac:spMkLst>
            <pc:docMk/>
            <pc:sldMk cId="1589310552" sldId="432"/>
            <ac:spMk id="12" creationId="{0D153B68-5844-490D-8E67-F616D6D721CA}"/>
          </ac:spMkLst>
        </pc:spChg>
        <pc:spChg chg="add">
          <ac:chgData name="Thomas Olofsson" userId="dbea6dc39fbbe1ff" providerId="LiveId" clId="{B54EABF8-D84B-4964-8A56-228F70A5241F}" dt="2021-09-24T11:48:21.210" v="1832" actId="26606"/>
          <ac:spMkLst>
            <pc:docMk/>
            <pc:sldMk cId="1589310552" sldId="432"/>
            <ac:spMk id="14" creationId="{9A0D773F-7A7D-4DBB-9DEA-86BB8B8F4BC8}"/>
          </ac:spMkLst>
        </pc:spChg>
        <pc:picChg chg="add mod">
          <ac:chgData name="Thomas Olofsson" userId="dbea6dc39fbbe1ff" providerId="LiveId" clId="{B54EABF8-D84B-4964-8A56-228F70A5241F}" dt="2021-09-24T11:48:32.536" v="1834" actId="1076"/>
          <ac:picMkLst>
            <pc:docMk/>
            <pc:sldMk cId="1589310552" sldId="432"/>
            <ac:picMk id="5" creationId="{097F3C29-5616-42FF-BCBE-22197EB3F3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2A8CC5C2-1FFF-44E3-A2AF-898E2186F008}" type="datetimeFigureOut">
              <a:rPr lang="sv-SE" smtClean="0"/>
              <a:t>2021-09-26</a:t>
            </a:fld>
            <a:endParaRPr lang="sv-SE"/>
          </a:p>
        </p:txBody>
      </p:sp>
      <p:sp>
        <p:nvSpPr>
          <p:cNvPr id="4" name="Platshållare för bildobjekt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DB8C216D-629E-4C46-A1AF-9824A5DA4BC2}" type="slidenum">
              <a:rPr lang="sv-SE" smtClean="0"/>
              <a:t>‹#›</a:t>
            </a:fld>
            <a:endParaRPr lang="sv-SE"/>
          </a:p>
        </p:txBody>
      </p:sp>
    </p:spTree>
    <p:extLst>
      <p:ext uri="{BB962C8B-B14F-4D97-AF65-F5344CB8AC3E}">
        <p14:creationId xmlns:p14="http://schemas.microsoft.com/office/powerpoint/2010/main" val="152103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Frågor kring bildspelet – kontakta styrelsen.</a:t>
            </a:r>
          </a:p>
        </p:txBody>
      </p:sp>
      <p:sp>
        <p:nvSpPr>
          <p:cNvPr id="4" name="Platshållare för bildnummer 3"/>
          <p:cNvSpPr>
            <a:spLocks noGrp="1"/>
          </p:cNvSpPr>
          <p:nvPr>
            <p:ph type="sldNum" sz="quarter" idx="5"/>
          </p:nvPr>
        </p:nvSpPr>
        <p:spPr/>
        <p:txBody>
          <a:bodyPr/>
          <a:lstStyle/>
          <a:p>
            <a:fld id="{DB8C216D-629E-4C46-A1AF-9824A5DA4BC2}" type="slidenum">
              <a:rPr lang="sv-SE" smtClean="0"/>
              <a:t>1</a:t>
            </a:fld>
            <a:endParaRPr lang="sv-SE"/>
          </a:p>
        </p:txBody>
      </p:sp>
    </p:spTree>
    <p:extLst>
      <p:ext uri="{BB962C8B-B14F-4D97-AF65-F5344CB8AC3E}">
        <p14:creationId xmlns:p14="http://schemas.microsoft.com/office/powerpoint/2010/main" val="277744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2</a:t>
            </a:fld>
            <a:endParaRPr lang="sv-SE"/>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11</a:t>
            </a:fld>
            <a:endParaRPr lang="sv-SE"/>
          </a:p>
        </p:txBody>
      </p:sp>
    </p:spTree>
    <p:extLst>
      <p:ext uri="{BB962C8B-B14F-4D97-AF65-F5344CB8AC3E}">
        <p14:creationId xmlns:p14="http://schemas.microsoft.com/office/powerpoint/2010/main" val="16112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t>2021-09-26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65130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2021-09-26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81723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2021-09-26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128955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2021-09-26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44662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t>2021-09-26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6531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t>2021-09-26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57710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t>2021-09-26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5960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t>2021-09-26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55693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t>2021-09-26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14852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t>2021-09-26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107370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t>2021-09-26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60624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C5A6D-FFC4-4C1F-ADC6-C5E5705D803A}" type="datetimeFigureOut">
              <a:rPr lang="sv-SE" smtClean="0"/>
              <a:t>2021-09-26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C7988-94A2-4357-B494-FF446E7ACE94}" type="slidenum">
              <a:rPr lang="sv-SE" smtClean="0"/>
              <a:t>‹#›</a:t>
            </a:fld>
            <a:endParaRPr lang="sv-SE"/>
          </a:p>
        </p:txBody>
      </p:sp>
    </p:spTree>
    <p:extLst>
      <p:ext uri="{BB962C8B-B14F-4D97-AF65-F5344CB8AC3E}">
        <p14:creationId xmlns:p14="http://schemas.microsoft.com/office/powerpoint/2010/main" val="234204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ib.sponsring@gmail.co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laget.se/SkovdeIBF/Page/41433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olkhalsomyndigheten.se/nyheter-och-press/nyhetsarkiv/2021/september/manga-restriktioner-tas-bort-den-29-septembe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mark, sport, person, golv&#10;&#10;Automatiskt genererad beskrivning">
            <a:extLst>
              <a:ext uri="{FF2B5EF4-FFF2-40B4-BE49-F238E27FC236}">
                <a16:creationId xmlns:a16="http://schemas.microsoft.com/office/drawing/2014/main" id="{7101EC70-14C9-4928-815D-4F604D01A9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4" b="13717"/>
          <a:stretch/>
        </p:blipFill>
        <p:spPr>
          <a:xfrm rot="21600000">
            <a:off x="20" y="10"/>
            <a:ext cx="12191980" cy="6857990"/>
          </a:xfrm>
          <a:prstGeom prst="rect">
            <a:avLst/>
          </a:prstGeom>
        </p:spPr>
      </p:pic>
      <p:sp>
        <p:nvSpPr>
          <p:cNvPr id="61" name="Rectangle 6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6">
            <a:extLst>
              <a:ext uri="{FF2B5EF4-FFF2-40B4-BE49-F238E27FC236}">
                <a16:creationId xmlns:a16="http://schemas.microsoft.com/office/drawing/2014/main" id="{79FC9238-DBE2-4DBA-96B3-0C1659D59E37}"/>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err="1">
                <a:effectLst>
                  <a:outerShdw blurRad="38100" dist="38100" dir="2700000" algn="tl">
                    <a:srgbClr val="000000">
                      <a:alpha val="43137"/>
                    </a:srgbClr>
                  </a:outerShdw>
                </a:effectLst>
                <a:latin typeface="+mj-lt"/>
                <a:ea typeface="+mj-ea"/>
                <a:cs typeface="+mj-cs"/>
              </a:rPr>
              <a:t>Välkomna</a:t>
            </a:r>
            <a:r>
              <a:rPr lang="en-US" sz="4400" dirty="0">
                <a:effectLst>
                  <a:outerShdw blurRad="38100" dist="38100" dir="2700000" algn="tl">
                    <a:srgbClr val="000000">
                      <a:alpha val="43137"/>
                    </a:srgbClr>
                  </a:outerShdw>
                </a:effectLst>
                <a:latin typeface="+mj-lt"/>
                <a:ea typeface="+mj-ea"/>
                <a:cs typeface="+mj-cs"/>
              </a:rPr>
              <a:t> till </a:t>
            </a:r>
            <a:r>
              <a:rPr lang="en-US" sz="4400" dirty="0" err="1">
                <a:effectLst>
                  <a:outerShdw blurRad="38100" dist="38100" dir="2700000" algn="tl">
                    <a:srgbClr val="000000">
                      <a:alpha val="43137"/>
                    </a:srgbClr>
                  </a:outerShdw>
                </a:effectLst>
                <a:latin typeface="+mj-lt"/>
                <a:ea typeface="+mj-ea"/>
                <a:cs typeface="+mj-cs"/>
              </a:rPr>
              <a:t>säsongen</a:t>
            </a:r>
            <a:r>
              <a:rPr lang="en-US" sz="4400" dirty="0">
                <a:effectLst>
                  <a:outerShdw blurRad="38100" dist="38100" dir="2700000" algn="tl">
                    <a:srgbClr val="000000">
                      <a:alpha val="43137"/>
                    </a:srgbClr>
                  </a:outerShdw>
                </a:effectLst>
                <a:latin typeface="+mj-lt"/>
                <a:ea typeface="+mj-ea"/>
                <a:cs typeface="+mj-cs"/>
              </a:rPr>
              <a:t> 2021/2022</a:t>
            </a:r>
          </a:p>
        </p:txBody>
      </p:sp>
      <p:cxnSp>
        <p:nvCxnSpPr>
          <p:cNvPr id="63" name="Straight Connector 6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3" name="Bildobjekt 22">
            <a:extLst>
              <a:ext uri="{FF2B5EF4-FFF2-40B4-BE49-F238E27FC236}">
                <a16:creationId xmlns:a16="http://schemas.microsoft.com/office/drawing/2014/main" id="{F43FA177-F720-43B1-8340-ADAF5E641C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5681" y="5328257"/>
            <a:ext cx="1209426" cy="737173"/>
          </a:xfrm>
          <a:prstGeom prst="rect">
            <a:avLst/>
          </a:prstGeom>
        </p:spPr>
      </p:pic>
    </p:spTree>
    <p:extLst>
      <p:ext uri="{BB962C8B-B14F-4D97-AF65-F5344CB8AC3E}">
        <p14:creationId xmlns:p14="http://schemas.microsoft.com/office/powerpoint/2010/main" val="1563947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golv, inomhus, sport&#10;&#10;Automatiskt genererad beskrivning">
            <a:extLst>
              <a:ext uri="{FF2B5EF4-FFF2-40B4-BE49-F238E27FC236}">
                <a16:creationId xmlns:a16="http://schemas.microsoft.com/office/drawing/2014/main" id="{140F3AE2-4B44-4B9E-9F3C-91C5DDDBEC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066" b="2792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4654294" y="4777739"/>
            <a:ext cx="6897626" cy="1942550"/>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endParaRPr lang="en-US" sz="4400" dirty="0"/>
          </a:p>
          <a:p>
            <a:pPr marL="228600" lvl="1" indent="0">
              <a:buNone/>
            </a:pPr>
            <a:r>
              <a:rPr lang="en-US" sz="4400" dirty="0"/>
              <a:t>Nu ser vi </a:t>
            </a:r>
            <a:r>
              <a:rPr lang="en-US" sz="4400" dirty="0" err="1"/>
              <a:t>fram</a:t>
            </a:r>
            <a:r>
              <a:rPr lang="en-US" sz="4400" dirty="0"/>
              <a:t> </a:t>
            </a:r>
            <a:r>
              <a:rPr lang="en-US" sz="4400" dirty="0" err="1"/>
              <a:t>emot</a:t>
            </a:r>
            <a:r>
              <a:rPr lang="en-US" sz="4400" dirty="0"/>
              <a:t>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228600" lvl="1" indent="0">
              <a:buNone/>
            </a:pPr>
            <a:r>
              <a:rPr lang="en-US" sz="3300" dirty="0" err="1"/>
              <a:t>hälsar</a:t>
            </a:r>
            <a:r>
              <a:rPr lang="en-US" sz="3300" dirty="0"/>
              <a:t> </a:t>
            </a:r>
            <a:r>
              <a:rPr lang="en-US" sz="3300" dirty="0" err="1"/>
              <a:t>styrelsen</a:t>
            </a:r>
            <a:endParaRPr lang="en-US" sz="3300" dirty="0"/>
          </a:p>
          <a:p>
            <a:pPr marL="0"/>
            <a:endParaRPr lang="en-US" sz="4400" dirty="0"/>
          </a:p>
        </p:txBody>
      </p:sp>
    </p:spTree>
    <p:extLst>
      <p:ext uri="{BB962C8B-B14F-4D97-AF65-F5344CB8AC3E}">
        <p14:creationId xmlns:p14="http://schemas.microsoft.com/office/powerpoint/2010/main" val="33098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A5B9FD2-5829-4D47-8BFF-53CDA48DAC64}"/>
              </a:ext>
            </a:extLst>
          </p:cNvPr>
          <p:cNvSpPr>
            <a:spLocks noGrp="1"/>
          </p:cNvSpPr>
          <p:nvPr>
            <p:ph type="ctrTitle"/>
          </p:nvPr>
        </p:nvSpPr>
        <p:spPr>
          <a:xfrm>
            <a:off x="1524000" y="1122363"/>
            <a:ext cx="9144000" cy="1982787"/>
          </a:xfrm>
        </p:spPr>
        <p:txBody>
          <a:bodyPr/>
          <a:lstStyle/>
          <a:p>
            <a:r>
              <a:rPr lang="sv-SE" b="1" dirty="0">
                <a:effectLst>
                  <a:outerShdw blurRad="38100" dist="38100" dir="2700000" algn="tl">
                    <a:srgbClr val="000000">
                      <a:alpha val="43137"/>
                    </a:srgbClr>
                  </a:outerShdw>
                </a:effectLst>
              </a:rPr>
              <a:t>Information från egna laget</a:t>
            </a:r>
          </a:p>
        </p:txBody>
      </p:sp>
      <p:pic>
        <p:nvPicPr>
          <p:cNvPr id="8" name="Bildobjekt 7">
            <a:extLst>
              <a:ext uri="{FF2B5EF4-FFF2-40B4-BE49-F238E27FC236}">
                <a16:creationId xmlns:a16="http://schemas.microsoft.com/office/drawing/2014/main" id="{9972FA43-7ADA-46CF-AFBB-12EC152B9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083" y="3837100"/>
            <a:ext cx="2479834" cy="1511516"/>
          </a:xfrm>
          <a:prstGeom prst="rect">
            <a:avLst/>
          </a:prstGeom>
        </p:spPr>
      </p:pic>
    </p:spTree>
    <p:extLst>
      <p:ext uri="{BB962C8B-B14F-4D97-AF65-F5344CB8AC3E}">
        <p14:creationId xmlns:p14="http://schemas.microsoft.com/office/powerpoint/2010/main" val="18377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AD32DBC3-6B20-46A9-8A9F-E90A47B3C322}"/>
              </a:ext>
            </a:extLst>
          </p:cNvPr>
          <p:cNvSpPr>
            <a:spLocks noGrp="1"/>
          </p:cNvSpPr>
          <p:nvPr>
            <p:ph type="title"/>
          </p:nvPr>
        </p:nvSpPr>
        <p:spPr>
          <a:xfrm>
            <a:off x="1137034" y="609597"/>
            <a:ext cx="9392421" cy="1330841"/>
          </a:xfrm>
        </p:spPr>
        <p:txBody>
          <a:bodyPr>
            <a:normAutofit/>
          </a:bodyPr>
          <a:lstStyle/>
          <a:p>
            <a:r>
              <a:rPr lang="sv-SE" dirty="0"/>
              <a:t>Uppgifter på plan</a:t>
            </a:r>
          </a:p>
        </p:txBody>
      </p:sp>
      <p:sp>
        <p:nvSpPr>
          <p:cNvPr id="3" name="Platshållare för innehåll 2">
            <a:extLst>
              <a:ext uri="{FF2B5EF4-FFF2-40B4-BE49-F238E27FC236}">
                <a16:creationId xmlns:a16="http://schemas.microsoft.com/office/drawing/2014/main" id="{43573A4B-376B-4680-A6C9-D5054B5EC6A2}"/>
              </a:ext>
            </a:extLst>
          </p:cNvPr>
          <p:cNvSpPr>
            <a:spLocks noGrp="1"/>
          </p:cNvSpPr>
          <p:nvPr>
            <p:ph idx="1"/>
          </p:nvPr>
        </p:nvSpPr>
        <p:spPr>
          <a:xfrm>
            <a:off x="1137034" y="2198362"/>
            <a:ext cx="4958966" cy="3917773"/>
          </a:xfrm>
        </p:spPr>
        <p:txBody>
          <a:bodyPr>
            <a:normAutofit/>
          </a:bodyPr>
          <a:lstStyle/>
          <a:p>
            <a:pPr>
              <a:buFont typeface="Courier New" panose="02070309020205020404" pitchFamily="49" charset="0"/>
              <a:buChar char="o"/>
            </a:pPr>
            <a:r>
              <a:rPr lang="sv-SE" sz="2000"/>
              <a:t>En huvudtränare som håller i den övergripande träningsplaneringen (vilket redan är planerad och klar för år 1) </a:t>
            </a:r>
          </a:p>
          <a:p>
            <a:pPr>
              <a:buFont typeface="Courier New" panose="02070309020205020404" pitchFamily="49" charset="0"/>
              <a:buChar char="o"/>
            </a:pPr>
            <a:r>
              <a:rPr lang="sv-SE" sz="2000"/>
              <a:t>Assisterande ledare kan fördela ansvaret för träningarna mellan sig</a:t>
            </a:r>
          </a:p>
          <a:p>
            <a:pPr>
              <a:buFont typeface="Courier New" panose="02070309020205020404" pitchFamily="49" charset="0"/>
              <a:buChar char="o"/>
            </a:pPr>
            <a:r>
              <a:rPr lang="sv-SE" sz="2000"/>
              <a:t>Assisterande ledare kan fördela ansvaret för övningarna mellan sig</a:t>
            </a:r>
          </a:p>
          <a:p>
            <a:pPr>
              <a:buFont typeface="Courier New" panose="02070309020205020404" pitchFamily="49" charset="0"/>
              <a:buChar char="o"/>
            </a:pPr>
            <a:r>
              <a:rPr lang="sv-SE" sz="2000"/>
              <a:t>Målvaktstränare som fokuserar på målvaktsträning</a:t>
            </a:r>
          </a:p>
          <a:p>
            <a:pPr>
              <a:buFont typeface="Courier New" panose="02070309020205020404" pitchFamily="49" charset="0"/>
              <a:buChar char="o"/>
            </a:pPr>
            <a:r>
              <a:rPr lang="sv-SE" sz="2000"/>
              <a:t>En kontaktperson för hjälptränare (unga ledare)</a:t>
            </a:r>
          </a:p>
          <a:p>
            <a:endParaRPr lang="sv-SE" sz="2000"/>
          </a:p>
          <a:p>
            <a:endParaRPr lang="sv-SE" sz="2000"/>
          </a:p>
        </p:txBody>
      </p:sp>
      <p:pic>
        <p:nvPicPr>
          <p:cNvPr id="4" name="Bildobjekt 3">
            <a:extLst>
              <a:ext uri="{FF2B5EF4-FFF2-40B4-BE49-F238E27FC236}">
                <a16:creationId xmlns:a16="http://schemas.microsoft.com/office/drawing/2014/main" id="{FE1413F1-8435-46E6-99B9-D4A07F20D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2603518"/>
            <a:ext cx="4788505" cy="2918707"/>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7147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DD201DEA-9989-41EB-A051-987F06441DDF}"/>
              </a:ext>
            </a:extLst>
          </p:cNvPr>
          <p:cNvSpPr>
            <a:spLocks noGrp="1"/>
          </p:cNvSpPr>
          <p:nvPr>
            <p:ph type="title"/>
          </p:nvPr>
        </p:nvSpPr>
        <p:spPr>
          <a:xfrm>
            <a:off x="1137034" y="609597"/>
            <a:ext cx="9392421" cy="1330841"/>
          </a:xfrm>
        </p:spPr>
        <p:txBody>
          <a:bodyPr>
            <a:normAutofit/>
          </a:bodyPr>
          <a:lstStyle/>
          <a:p>
            <a:r>
              <a:rPr lang="sv-SE" dirty="0"/>
              <a:t>Uppgifter utanför plan</a:t>
            </a:r>
          </a:p>
        </p:txBody>
      </p:sp>
      <p:sp>
        <p:nvSpPr>
          <p:cNvPr id="3" name="Platshållare för innehåll 2">
            <a:extLst>
              <a:ext uri="{FF2B5EF4-FFF2-40B4-BE49-F238E27FC236}">
                <a16:creationId xmlns:a16="http://schemas.microsoft.com/office/drawing/2014/main" id="{FB4682A0-DAF6-4AED-9CEC-A85BAA65A1CC}"/>
              </a:ext>
            </a:extLst>
          </p:cNvPr>
          <p:cNvSpPr>
            <a:spLocks noGrp="1"/>
          </p:cNvSpPr>
          <p:nvPr>
            <p:ph idx="1"/>
          </p:nvPr>
        </p:nvSpPr>
        <p:spPr>
          <a:xfrm>
            <a:off x="1137034" y="2198362"/>
            <a:ext cx="9907018" cy="4299129"/>
          </a:xfrm>
        </p:spPr>
        <p:txBody>
          <a:bodyPr>
            <a:normAutofit fontScale="92500" lnSpcReduction="20000"/>
          </a:bodyPr>
          <a:lstStyle/>
          <a:p>
            <a:pPr>
              <a:buFont typeface="Courier New" panose="02070309020205020404" pitchFamily="49" charset="0"/>
              <a:buChar char="o"/>
            </a:pPr>
            <a:r>
              <a:rPr lang="sv-SE" sz="1800" dirty="0"/>
              <a:t>Lagets kontaktperson gentemot föreningen (lagledare)</a:t>
            </a:r>
          </a:p>
          <a:p>
            <a:pPr>
              <a:buFont typeface="Courier New" panose="02070309020205020404" pitchFamily="49" charset="0"/>
              <a:buChar char="o"/>
            </a:pPr>
            <a:r>
              <a:rPr lang="sv-SE" sz="1800" dirty="0"/>
              <a:t>Ansvarig för närvarorapportering och redovisning av andra aktiviteter</a:t>
            </a:r>
          </a:p>
          <a:p>
            <a:pPr>
              <a:buFont typeface="Courier New" panose="02070309020205020404" pitchFamily="49" charset="0"/>
              <a:buChar char="o"/>
            </a:pPr>
            <a:r>
              <a:rPr lang="sv-SE" sz="1800"/>
              <a:t>Materielansvarig</a:t>
            </a:r>
            <a:endParaRPr lang="sv-SE" sz="1800" dirty="0"/>
          </a:p>
          <a:p>
            <a:pPr>
              <a:buFont typeface="Courier New" panose="02070309020205020404" pitchFamily="49" charset="0"/>
              <a:buChar char="o"/>
            </a:pPr>
            <a:r>
              <a:rPr lang="sv-SE" sz="1800" dirty="0"/>
              <a:t>Ansvarig för intern kommunikation genom nyheter och utskick via Laget.se</a:t>
            </a:r>
          </a:p>
          <a:p>
            <a:pPr>
              <a:buFont typeface="Courier New" panose="02070309020205020404" pitchFamily="49" charset="0"/>
              <a:buChar char="o"/>
            </a:pPr>
            <a:r>
              <a:rPr lang="sv-SE" sz="1800" dirty="0"/>
              <a:t>Ansvarig för sjukvård och skadeförebyggande</a:t>
            </a:r>
          </a:p>
          <a:p>
            <a:pPr>
              <a:buFont typeface="Courier New" panose="02070309020205020404" pitchFamily="49" charset="0"/>
              <a:buChar char="o"/>
            </a:pPr>
            <a:r>
              <a:rPr lang="sv-SE" sz="1800" dirty="0"/>
              <a:t>Ansvarig för medlemsregistret i laget och kontaktuppgifter till spelare, ledare och föräldrar</a:t>
            </a:r>
          </a:p>
          <a:p>
            <a:pPr>
              <a:buFont typeface="Courier New" panose="02070309020205020404" pitchFamily="49" charset="0"/>
              <a:buChar char="o"/>
            </a:pPr>
            <a:r>
              <a:rPr lang="sv-SE" sz="1800" dirty="0"/>
              <a:t>Ansvarig för att bevaka och boka träningstider</a:t>
            </a:r>
          </a:p>
          <a:p>
            <a:pPr>
              <a:buFont typeface="Courier New" panose="02070309020205020404" pitchFamily="49" charset="0"/>
              <a:buChar char="o"/>
            </a:pPr>
            <a:r>
              <a:rPr lang="sv-SE" sz="1800" dirty="0"/>
              <a:t>Planera och genomföra julaktivitet</a:t>
            </a:r>
          </a:p>
          <a:p>
            <a:pPr>
              <a:buFont typeface="Courier New" panose="02070309020205020404" pitchFamily="49" charset="0"/>
              <a:buChar char="o"/>
            </a:pPr>
            <a:r>
              <a:rPr lang="sv-SE" sz="1800" dirty="0"/>
              <a:t>Planera och genomföra studiebesök på SIBBEN CUP 6-8 januari</a:t>
            </a:r>
          </a:p>
          <a:p>
            <a:pPr>
              <a:buFont typeface="Courier New" panose="02070309020205020404" pitchFamily="49" charset="0"/>
              <a:buChar char="o"/>
            </a:pPr>
            <a:r>
              <a:rPr lang="sv-SE" sz="1800" dirty="0"/>
              <a:t>Planera och genomföra aktivitet tillsammans för innebandyskolan år 1-3 i februari</a:t>
            </a:r>
          </a:p>
          <a:p>
            <a:pPr>
              <a:buFont typeface="Courier New" panose="02070309020205020404" pitchFamily="49" charset="0"/>
              <a:buChar char="o"/>
            </a:pPr>
            <a:r>
              <a:rPr lang="sv-SE" sz="1800" dirty="0"/>
              <a:t>Planera och genomföra avslutning av innebandyskolan i slutet på mars</a:t>
            </a:r>
          </a:p>
          <a:p>
            <a:pPr>
              <a:buFont typeface="Courier New" panose="02070309020205020404" pitchFamily="49" charset="0"/>
              <a:buChar char="o"/>
            </a:pPr>
            <a:r>
              <a:rPr lang="sv-SE" sz="1800" dirty="0"/>
              <a:t>Ansvarig lagkontot</a:t>
            </a:r>
          </a:p>
          <a:p>
            <a:pPr>
              <a:buFont typeface="Courier New" panose="02070309020205020404" pitchFamily="49" charset="0"/>
              <a:buChar char="o"/>
            </a:pPr>
            <a:r>
              <a:rPr lang="sv-SE" sz="1800" dirty="0"/>
              <a:t>Bygga sarg (alla hjälps åt)</a:t>
            </a:r>
          </a:p>
        </p:txBody>
      </p:sp>
      <p:pic>
        <p:nvPicPr>
          <p:cNvPr id="5" name="Bildobjekt 4">
            <a:extLst>
              <a:ext uri="{FF2B5EF4-FFF2-40B4-BE49-F238E27FC236}">
                <a16:creationId xmlns:a16="http://schemas.microsoft.com/office/drawing/2014/main" id="{097F3C29-5616-42FF-BCBE-22197EB3F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395" y="360509"/>
            <a:ext cx="3015228" cy="1837853"/>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8931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838200" y="2333297"/>
            <a:ext cx="4619621" cy="3843666"/>
          </a:xfrm>
        </p:spPr>
        <p:txBody>
          <a:bodyPr vert="horz" lIns="91440" tIns="45720" rIns="91440" bIns="45720" rtlCol="0">
            <a:normAutofit lnSpcReduction="10000"/>
          </a:bodyPr>
          <a:lstStyle/>
          <a:p>
            <a:pPr marL="0" indent="0">
              <a:buNone/>
            </a:pPr>
            <a:r>
              <a:rPr lang="en-US" sz="2400" dirty="0" err="1"/>
              <a:t>Skövde</a:t>
            </a:r>
            <a:r>
              <a:rPr lang="en-US" sz="2400" dirty="0">
                <a:effectLst>
                  <a:outerShdw blurRad="38100" dist="38100" dir="2700000" algn="tl">
                    <a:srgbClr val="000000">
                      <a:alpha val="43137"/>
                    </a:srgbClr>
                  </a:outerShdw>
                </a:effectLst>
              </a:rPr>
              <a:t> </a:t>
            </a:r>
            <a:r>
              <a:rPr lang="en-US" sz="2400" dirty="0"/>
              <a:t>IBF – </a:t>
            </a:r>
            <a:r>
              <a:rPr lang="en-US" sz="2400" dirty="0" err="1"/>
              <a:t>tillsammans</a:t>
            </a:r>
            <a:r>
              <a:rPr lang="en-US" sz="2400" dirty="0"/>
              <a:t> tar vi </a:t>
            </a:r>
            <a:r>
              <a:rPr lang="en-US" sz="2400" dirty="0" err="1"/>
              <a:t>innebandyn</a:t>
            </a:r>
            <a:r>
              <a:rPr lang="en-US" sz="2400" dirty="0"/>
              <a:t> in </a:t>
            </a:r>
            <a:r>
              <a:rPr lang="en-US" sz="2400" dirty="0" err="1"/>
              <a:t>i</a:t>
            </a:r>
            <a:r>
              <a:rPr lang="en-US" sz="2400" dirty="0"/>
              <a:t> </a:t>
            </a:r>
            <a:r>
              <a:rPr lang="en-US" sz="2400" dirty="0" err="1"/>
              <a:t>framtiden</a:t>
            </a:r>
            <a:r>
              <a:rPr lang="en-US" sz="2400" dirty="0"/>
              <a:t>!</a:t>
            </a:r>
          </a:p>
          <a:p>
            <a:pPr marL="0"/>
            <a:endParaRPr lang="en-US" sz="2400" i="1" dirty="0">
              <a:effectLst>
                <a:outerShdw blurRad="38100" dist="38100" dir="2700000" algn="tl">
                  <a:srgbClr val="000000">
                    <a:alpha val="43137"/>
                  </a:srgbClr>
                </a:outerShdw>
              </a:effectLst>
            </a:endParaRPr>
          </a:p>
          <a:p>
            <a:pPr marL="0" indent="0">
              <a:buNone/>
            </a:pPr>
            <a:r>
              <a:rPr lang="en-US" sz="2400" dirty="0"/>
              <a:t>Vi </a:t>
            </a:r>
            <a:r>
              <a:rPr lang="en-US" sz="2400" dirty="0" err="1"/>
              <a:t>är</a:t>
            </a:r>
            <a:r>
              <a:rPr lang="en-US" sz="2400" dirty="0"/>
              <a:t> </a:t>
            </a:r>
            <a:r>
              <a:rPr lang="en-US" sz="2400" dirty="0" err="1"/>
              <a:t>en</a:t>
            </a:r>
            <a:r>
              <a:rPr lang="en-US" sz="2400" dirty="0"/>
              <a:t> </a:t>
            </a:r>
            <a:r>
              <a:rPr lang="en-US" sz="2400" dirty="0" err="1"/>
              <a:t>förening</a:t>
            </a:r>
            <a:r>
              <a:rPr lang="en-US" sz="2400" dirty="0"/>
              <a:t> </a:t>
            </a:r>
            <a:r>
              <a:rPr lang="en-US" sz="2400" dirty="0" err="1"/>
              <a:t>för</a:t>
            </a:r>
            <a:r>
              <a:rPr lang="en-US" sz="2400" dirty="0"/>
              <a:t> </a:t>
            </a:r>
            <a:r>
              <a:rPr lang="en-US" sz="2400" dirty="0" err="1"/>
              <a:t>alla</a:t>
            </a:r>
            <a:r>
              <a:rPr lang="en-US" sz="2400" dirty="0"/>
              <a:t> med </a:t>
            </a:r>
            <a:r>
              <a:rPr lang="en-US" sz="2400" dirty="0" err="1"/>
              <a:t>innebandy</a:t>
            </a:r>
            <a:r>
              <a:rPr lang="en-US" sz="2400" dirty="0"/>
              <a:t> </a:t>
            </a:r>
            <a:r>
              <a:rPr lang="en-US" sz="2400" dirty="0" err="1"/>
              <a:t>i</a:t>
            </a:r>
            <a:r>
              <a:rPr lang="en-US" sz="2400" dirty="0"/>
              <a:t> </a:t>
            </a:r>
            <a:r>
              <a:rPr lang="en-US" sz="2400" dirty="0" err="1"/>
              <a:t>fokus</a:t>
            </a:r>
            <a:r>
              <a:rPr lang="en-US" sz="2400" dirty="0"/>
              <a:t>. </a:t>
            </a:r>
          </a:p>
          <a:p>
            <a:pPr marL="0" indent="0">
              <a:buNone/>
            </a:pPr>
            <a:r>
              <a:rPr lang="en-US" sz="2400" dirty="0"/>
              <a:t>Vi </a:t>
            </a:r>
            <a:r>
              <a:rPr lang="en-US" sz="2400" dirty="0" err="1"/>
              <a:t>bygger</a:t>
            </a:r>
            <a:r>
              <a:rPr lang="en-US" sz="2400" dirty="0"/>
              <a:t> </a:t>
            </a:r>
            <a:r>
              <a:rPr lang="en-US" sz="2400" dirty="0" err="1"/>
              <a:t>vår</a:t>
            </a:r>
            <a:r>
              <a:rPr lang="en-US" sz="2400" dirty="0"/>
              <a:t> </a:t>
            </a:r>
            <a:r>
              <a:rPr lang="en-US" sz="2400" dirty="0" err="1"/>
              <a:t>verksamhet</a:t>
            </a:r>
            <a:r>
              <a:rPr lang="en-US" sz="2400" dirty="0"/>
              <a:t> </a:t>
            </a:r>
            <a:r>
              <a:rPr lang="en-US" sz="2400" dirty="0" err="1"/>
              <a:t>på</a:t>
            </a:r>
            <a:r>
              <a:rPr lang="en-US" sz="2400" dirty="0"/>
              <a:t> </a:t>
            </a:r>
            <a:r>
              <a:rPr lang="en-US" sz="2400" dirty="0" err="1"/>
              <a:t>gemenskap</a:t>
            </a:r>
            <a:r>
              <a:rPr lang="en-US" sz="2400" dirty="0"/>
              <a:t>, </a:t>
            </a:r>
            <a:r>
              <a:rPr lang="en-US" sz="2400" dirty="0" err="1"/>
              <a:t>stolthet</a:t>
            </a:r>
            <a:r>
              <a:rPr lang="en-US" sz="2400" dirty="0"/>
              <a:t> </a:t>
            </a:r>
            <a:r>
              <a:rPr lang="en-US" sz="2400" dirty="0" err="1"/>
              <a:t>och</a:t>
            </a:r>
            <a:r>
              <a:rPr lang="en-US" sz="2400" dirty="0"/>
              <a:t> </a:t>
            </a:r>
            <a:r>
              <a:rPr lang="en-US" sz="2400" dirty="0" err="1"/>
              <a:t>glädje</a:t>
            </a:r>
            <a:r>
              <a:rPr lang="en-US" sz="2400" dirty="0"/>
              <a:t>. </a:t>
            </a:r>
          </a:p>
          <a:p>
            <a:pPr marL="0" indent="0">
              <a:buNone/>
            </a:pPr>
            <a:r>
              <a:rPr lang="en-US" sz="2400" dirty="0"/>
              <a:t>Vi </a:t>
            </a:r>
            <a:r>
              <a:rPr lang="en-US" sz="2400" dirty="0" err="1"/>
              <a:t>vill</a:t>
            </a:r>
            <a:r>
              <a:rPr lang="en-US" sz="2400" dirty="0"/>
              <a:t> </a:t>
            </a:r>
            <a:r>
              <a:rPr lang="en-US" sz="2400" dirty="0" err="1"/>
              <a:t>erbjuda</a:t>
            </a:r>
            <a:r>
              <a:rPr lang="en-US" sz="2400" dirty="0"/>
              <a:t> </a:t>
            </a:r>
            <a:r>
              <a:rPr lang="en-US" sz="2400" dirty="0" err="1"/>
              <a:t>en</a:t>
            </a:r>
            <a:r>
              <a:rPr lang="en-US" sz="2400" dirty="0"/>
              <a:t> </a:t>
            </a:r>
            <a:r>
              <a:rPr lang="en-US" sz="2400" dirty="0" err="1"/>
              <a:t>verksamhet</a:t>
            </a:r>
            <a:r>
              <a:rPr lang="en-US" sz="2400" dirty="0"/>
              <a:t> </a:t>
            </a:r>
            <a:r>
              <a:rPr lang="en-US" sz="2400" dirty="0" err="1"/>
              <a:t>som</a:t>
            </a:r>
            <a:r>
              <a:rPr lang="en-US" sz="2400" dirty="0"/>
              <a:t> </a:t>
            </a:r>
            <a:r>
              <a:rPr lang="en-US" sz="2400" dirty="0" err="1"/>
              <a:t>skapar</a:t>
            </a:r>
            <a:r>
              <a:rPr lang="en-US" sz="2400" dirty="0"/>
              <a:t> </a:t>
            </a:r>
            <a:r>
              <a:rPr lang="en-US" sz="2400" dirty="0" err="1"/>
              <a:t>ett</a:t>
            </a:r>
            <a:r>
              <a:rPr lang="en-US" sz="2400" dirty="0"/>
              <a:t> </a:t>
            </a:r>
            <a:r>
              <a:rPr lang="en-US" sz="2400" dirty="0" err="1"/>
              <a:t>livslångt</a:t>
            </a:r>
            <a:r>
              <a:rPr lang="en-US" sz="2400" dirty="0"/>
              <a:t> </a:t>
            </a:r>
            <a:r>
              <a:rPr lang="en-US" sz="2400" dirty="0" err="1"/>
              <a:t>intresse</a:t>
            </a:r>
            <a:r>
              <a:rPr lang="en-US" sz="2400" dirty="0"/>
              <a:t> </a:t>
            </a:r>
            <a:r>
              <a:rPr lang="en-US" sz="2400" dirty="0" err="1"/>
              <a:t>för</a:t>
            </a:r>
            <a:r>
              <a:rPr lang="en-US" sz="2400" dirty="0"/>
              <a:t> </a:t>
            </a:r>
            <a:r>
              <a:rPr lang="en-US" sz="2400" dirty="0" err="1"/>
              <a:t>innebandy</a:t>
            </a:r>
            <a:r>
              <a:rPr lang="en-US" sz="2400" dirty="0"/>
              <a:t> </a:t>
            </a:r>
            <a:r>
              <a:rPr lang="en-US" sz="2400" dirty="0" err="1"/>
              <a:t>och</a:t>
            </a:r>
            <a:r>
              <a:rPr lang="en-US" sz="2400" dirty="0"/>
              <a:t> </a:t>
            </a:r>
            <a:r>
              <a:rPr lang="en-US" sz="2400" dirty="0" err="1"/>
              <a:t>träning</a:t>
            </a:r>
            <a:r>
              <a:rPr lang="en-US" sz="2400" dirty="0"/>
              <a:t>. </a:t>
            </a:r>
          </a:p>
          <a:p>
            <a:pPr marL="0"/>
            <a:endParaRPr lang="en-US" sz="20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0724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golv, person, sport&#10;&#10;Automatiskt genererad beskrivning">
            <a:extLst>
              <a:ext uri="{FF2B5EF4-FFF2-40B4-BE49-F238E27FC236}">
                <a16:creationId xmlns:a16="http://schemas.microsoft.com/office/drawing/2014/main" id="{240E7F31-BBB3-4BF3-9B1A-41CA1B6885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2519309" y="-4568"/>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latshållare för innehåll 5">
            <a:extLst>
              <a:ext uri="{FF2B5EF4-FFF2-40B4-BE49-F238E27FC236}">
                <a16:creationId xmlns:a16="http://schemas.microsoft.com/office/drawing/2014/main" id="{A73BEAD5-1E8D-4846-9FC3-47BBD1238272}"/>
              </a:ext>
            </a:extLst>
          </p:cNvPr>
          <p:cNvSpPr>
            <a:spLocks noGrp="1"/>
          </p:cNvSpPr>
          <p:nvPr>
            <p:ph idx="1"/>
          </p:nvPr>
        </p:nvSpPr>
        <p:spPr>
          <a:xfrm>
            <a:off x="385011" y="2015555"/>
            <a:ext cx="4876799" cy="3742762"/>
          </a:xfrm>
        </p:spPr>
        <p:txBody>
          <a:bodyPr>
            <a:normAutofit/>
          </a:bodyPr>
          <a:lstStyle/>
          <a:p>
            <a:pPr marL="457200" lvl="1" indent="0">
              <a:buNone/>
            </a:pPr>
            <a:r>
              <a:rPr lang="sv-SE" dirty="0"/>
              <a:t>Denna säsong har vi 22 olika träningsgrupper från 6 år upp till +60 år. Alla tränar och spelar match i Kavelbro, så här skapar vi tillsammans en härlig föreningskänsla. </a:t>
            </a:r>
          </a:p>
          <a:p>
            <a:pPr marL="457200" lvl="1" indent="0">
              <a:buNone/>
            </a:pPr>
            <a:endParaRPr lang="sv-SE" dirty="0"/>
          </a:p>
          <a:p>
            <a:pPr marL="457200" lvl="1" indent="0">
              <a:buNone/>
            </a:pPr>
            <a:r>
              <a:rPr lang="sv-SE" dirty="0"/>
              <a:t>Sibben-kiosken är en viktig samlingspunkt och alla lag hjälper  till att hålla kiosken öppen.</a:t>
            </a:r>
          </a:p>
          <a:p>
            <a:pPr marL="0" indent="0">
              <a:buNone/>
            </a:pPr>
            <a:endParaRPr lang="sv-SE" sz="2000" dirty="0"/>
          </a:p>
        </p:txBody>
      </p:sp>
    </p:spTree>
    <p:extLst>
      <p:ext uri="{BB962C8B-B14F-4D97-AF65-F5344CB8AC3E}">
        <p14:creationId xmlns:p14="http://schemas.microsoft.com/office/powerpoint/2010/main" val="218278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person, tak, inomhus, stående&#10;&#10;Automatiskt genererad beskrivning">
            <a:extLst>
              <a:ext uri="{FF2B5EF4-FFF2-40B4-BE49-F238E27FC236}">
                <a16:creationId xmlns:a16="http://schemas.microsoft.com/office/drawing/2014/main" id="{D3039899-7DAA-4498-AF43-A75A650A3FC6}"/>
              </a:ext>
            </a:extLst>
          </p:cNvPr>
          <p:cNvPicPr>
            <a:picLocks noChangeAspect="1"/>
          </p:cNvPicPr>
          <p:nvPr/>
        </p:nvPicPr>
        <p:blipFill rotWithShape="1">
          <a:blip r:embed="rId2">
            <a:extLst>
              <a:ext uri="{28A0092B-C50C-407E-A947-70E740481C1C}">
                <a14:useLocalDpi xmlns:a14="http://schemas.microsoft.com/office/drawing/2010/main" val="0"/>
              </a:ext>
            </a:extLst>
          </a:blip>
          <a:srcRect t="3637" b="26326"/>
          <a:stretch/>
        </p:blipFill>
        <p:spPr>
          <a:xfrm>
            <a:off x="2522356" y="10"/>
            <a:ext cx="966964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166169" y="1454231"/>
            <a:ext cx="4989723" cy="50897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sv-SE" dirty="0"/>
              <a:t>Nästan 70 personer engagerar sig som ledare för våra lag och vi är tacksamma för all den tid och det engagemang de lägger ner för våra barn och ungdomar.</a:t>
            </a:r>
          </a:p>
          <a:p>
            <a:pPr marL="457200" lvl="1" indent="0">
              <a:buFont typeface="Arial" panose="020B0604020202020204" pitchFamily="34" charset="0"/>
              <a:buNone/>
            </a:pPr>
            <a:endParaRPr lang="sv-SE" dirty="0"/>
          </a:p>
          <a:p>
            <a:pPr marL="457200" lvl="1" indent="0">
              <a:buFont typeface="Arial" panose="020B0604020202020204" pitchFamily="34" charset="0"/>
              <a:buNone/>
            </a:pPr>
            <a:r>
              <a:rPr lang="sv-SE" dirty="0"/>
              <a:t>Våra ledare går utbildningar som innebandyförbundet anordnar så att de har rätt utbildning för lagets åldersnivå. Det finns också fler utbildningar som vi erbjuder ledare och funktionärer.</a:t>
            </a:r>
          </a:p>
          <a:p>
            <a:pPr marL="457200" lvl="1" indent="0">
              <a:buFont typeface="Arial" panose="020B0604020202020204" pitchFamily="34" charset="0"/>
              <a:buNone/>
            </a:pPr>
            <a:endParaRPr lang="sv-SE" dirty="0"/>
          </a:p>
          <a:p>
            <a:pPr marL="457200" lvl="1" indent="0">
              <a:buFont typeface="Arial" panose="020B0604020202020204" pitchFamily="34" charset="0"/>
              <a:buNone/>
            </a:pPr>
            <a:r>
              <a:rPr lang="sv-SE" dirty="0"/>
              <a:t>Visste du att? Alla ledare ska uppvisa registerutdrag ur belastningsregistret varje år.</a:t>
            </a:r>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415221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479278" y="520727"/>
            <a:ext cx="4148630" cy="565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err="1"/>
              <a:t>Föreningen</a:t>
            </a:r>
            <a:r>
              <a:rPr lang="en-US" sz="2000" dirty="0"/>
              <a:t> </a:t>
            </a:r>
            <a:r>
              <a:rPr lang="en-US" sz="2000" dirty="0" err="1"/>
              <a:t>leds</a:t>
            </a:r>
            <a:r>
              <a:rPr lang="en-US" sz="2000" dirty="0"/>
              <a:t> av </a:t>
            </a:r>
            <a:r>
              <a:rPr lang="en-US" sz="2000" dirty="0" err="1"/>
              <a:t>en</a:t>
            </a:r>
            <a:r>
              <a:rPr lang="en-US" sz="2000" dirty="0"/>
              <a:t> </a:t>
            </a:r>
            <a:r>
              <a:rPr lang="en-US" sz="2000" dirty="0" err="1"/>
              <a:t>styrelse</a:t>
            </a:r>
            <a:r>
              <a:rPr lang="en-US" sz="2000" dirty="0"/>
              <a:t> </a:t>
            </a:r>
            <a:r>
              <a:rPr lang="en-US" sz="2000" dirty="0" err="1"/>
              <a:t>som</a:t>
            </a:r>
            <a:r>
              <a:rPr lang="en-US" sz="2000" dirty="0"/>
              <a:t> </a:t>
            </a:r>
            <a:r>
              <a:rPr lang="en-US" sz="2000" dirty="0" err="1"/>
              <a:t>väljs</a:t>
            </a:r>
            <a:r>
              <a:rPr lang="en-US" sz="2000" dirty="0"/>
              <a:t> av </a:t>
            </a:r>
            <a:r>
              <a:rPr lang="en-US" sz="2000" dirty="0" err="1"/>
              <a:t>medlemmarna</a:t>
            </a:r>
            <a:r>
              <a:rPr lang="en-US" sz="2000" dirty="0"/>
              <a:t> </a:t>
            </a:r>
            <a:r>
              <a:rPr lang="en-US" sz="2000" dirty="0" err="1"/>
              <a:t>på</a:t>
            </a:r>
            <a:r>
              <a:rPr lang="en-US" sz="2000" dirty="0"/>
              <a:t> </a:t>
            </a:r>
            <a:r>
              <a:rPr lang="en-US" sz="2000" dirty="0" err="1"/>
              <a:t>årsmötet</a:t>
            </a:r>
            <a:r>
              <a:rPr lang="en-US" sz="2000" dirty="0"/>
              <a:t>. </a:t>
            </a:r>
            <a:r>
              <a:rPr lang="en-US" sz="2000" dirty="0" err="1"/>
              <a:t>Lika</a:t>
            </a:r>
            <a:r>
              <a:rPr lang="en-US" sz="2000" dirty="0"/>
              <a:t> </a:t>
            </a:r>
            <a:r>
              <a:rPr lang="en-US" sz="2000" dirty="0" err="1"/>
              <a:t>viktiga</a:t>
            </a:r>
            <a:r>
              <a:rPr lang="en-US" sz="2000" dirty="0"/>
              <a:t> </a:t>
            </a:r>
            <a:r>
              <a:rPr lang="en-US" sz="2000" dirty="0" err="1"/>
              <a:t>är</a:t>
            </a:r>
            <a:r>
              <a:rPr lang="en-US" sz="2000" dirty="0"/>
              <a:t> </a:t>
            </a:r>
            <a:r>
              <a:rPr lang="en-US" sz="2000" dirty="0" err="1"/>
              <a:t>alla</a:t>
            </a:r>
            <a:r>
              <a:rPr lang="en-US" sz="2000" dirty="0"/>
              <a:t> </a:t>
            </a:r>
            <a:r>
              <a:rPr lang="en-US" sz="2000" dirty="0" err="1"/>
              <a:t>föräldrar</a:t>
            </a:r>
            <a:r>
              <a:rPr lang="en-US" sz="2000" dirty="0"/>
              <a:t> </a:t>
            </a:r>
            <a:r>
              <a:rPr lang="en-US" sz="2000" dirty="0" err="1"/>
              <a:t>och</a:t>
            </a:r>
            <a:r>
              <a:rPr lang="en-US" sz="2000" dirty="0"/>
              <a:t> </a:t>
            </a:r>
            <a:r>
              <a:rPr lang="en-US" sz="2000" dirty="0" err="1"/>
              <a:t>andra</a:t>
            </a:r>
            <a:r>
              <a:rPr lang="en-US" sz="2000" dirty="0"/>
              <a:t> </a:t>
            </a:r>
            <a:r>
              <a:rPr lang="en-US" sz="2000" dirty="0" err="1"/>
              <a:t>anhöriga</a:t>
            </a:r>
            <a:r>
              <a:rPr lang="en-US" sz="2000" dirty="0"/>
              <a:t> </a:t>
            </a:r>
            <a:r>
              <a:rPr lang="en-US" sz="2000" dirty="0" err="1"/>
              <a:t>som</a:t>
            </a:r>
            <a:r>
              <a:rPr lang="en-US" sz="2000" dirty="0"/>
              <a:t>  </a:t>
            </a:r>
            <a:r>
              <a:rPr lang="en-US" sz="2000" dirty="0" err="1"/>
              <a:t>hjälper</a:t>
            </a:r>
            <a:r>
              <a:rPr lang="en-US" sz="2000" dirty="0"/>
              <a:t> till med </a:t>
            </a:r>
            <a:r>
              <a:rPr lang="en-US" sz="2000" dirty="0" err="1"/>
              <a:t>olika</a:t>
            </a:r>
            <a:r>
              <a:rPr lang="en-US" sz="2000" dirty="0"/>
              <a:t> </a:t>
            </a:r>
            <a:r>
              <a:rPr lang="en-US" sz="2000" dirty="0" err="1"/>
              <a:t>föreningsuppgifter</a:t>
            </a:r>
            <a:r>
              <a:rPr lang="en-US" sz="2000" dirty="0"/>
              <a:t> </a:t>
            </a:r>
            <a:r>
              <a:rPr lang="en-US" sz="2000" dirty="0" err="1"/>
              <a:t>utanför</a:t>
            </a:r>
            <a:r>
              <a:rPr lang="en-US" sz="2000" dirty="0"/>
              <a:t> </a:t>
            </a:r>
            <a:r>
              <a:rPr lang="en-US" sz="2000" dirty="0" err="1"/>
              <a:t>planen</a:t>
            </a:r>
            <a:r>
              <a:rPr lang="en-US" sz="2000" dirty="0"/>
              <a:t>. </a:t>
            </a:r>
          </a:p>
          <a:p>
            <a:pPr marL="0" indent="0">
              <a:buNone/>
            </a:pPr>
            <a:endParaRPr lang="en-US" sz="2000" dirty="0"/>
          </a:p>
          <a:p>
            <a:pPr marL="0" indent="0">
              <a:buNone/>
            </a:pPr>
            <a:r>
              <a:rPr lang="en-US" sz="2000" dirty="0" err="1"/>
              <a:t>Här</a:t>
            </a:r>
            <a:r>
              <a:rPr lang="en-US" sz="2000" dirty="0"/>
              <a:t> </a:t>
            </a:r>
            <a:r>
              <a:rPr lang="en-US" sz="2000" dirty="0" err="1"/>
              <a:t>är</a:t>
            </a:r>
            <a:r>
              <a:rPr lang="en-US" sz="2000" dirty="0"/>
              <a:t> </a:t>
            </a:r>
            <a:r>
              <a:rPr lang="en-US" sz="2000" dirty="0" err="1"/>
              <a:t>några</a:t>
            </a:r>
            <a:r>
              <a:rPr lang="en-US" sz="2000" dirty="0"/>
              <a:t> </a:t>
            </a:r>
            <a:r>
              <a:rPr lang="en-US" sz="2000" dirty="0" err="1"/>
              <a:t>uppgifter</a:t>
            </a:r>
            <a:r>
              <a:rPr lang="en-US" sz="2000" dirty="0"/>
              <a:t> </a:t>
            </a:r>
            <a:r>
              <a:rPr lang="en-US" sz="2000" dirty="0" err="1"/>
              <a:t>där</a:t>
            </a:r>
            <a:r>
              <a:rPr lang="en-US" sz="2000" dirty="0"/>
              <a:t> vi </a:t>
            </a:r>
            <a:r>
              <a:rPr lang="en-US" sz="2000" dirty="0" err="1"/>
              <a:t>gärna</a:t>
            </a:r>
            <a:r>
              <a:rPr lang="en-US" sz="2000" dirty="0"/>
              <a:t> </a:t>
            </a:r>
            <a:r>
              <a:rPr lang="en-US" sz="2000" dirty="0" err="1"/>
              <a:t>är</a:t>
            </a:r>
            <a:r>
              <a:rPr lang="en-US" sz="2000" dirty="0"/>
              <a:t> </a:t>
            </a:r>
            <a:r>
              <a:rPr lang="en-US" sz="2000" dirty="0" err="1"/>
              <a:t>fler</a:t>
            </a:r>
            <a:r>
              <a:rPr lang="en-US" sz="2000" dirty="0"/>
              <a:t>:</a:t>
            </a:r>
          </a:p>
          <a:p>
            <a:r>
              <a:rPr lang="en-US" sz="2000" dirty="0" err="1"/>
              <a:t>Planera</a:t>
            </a:r>
            <a:r>
              <a:rPr lang="en-US" sz="2000" dirty="0"/>
              <a:t> </a:t>
            </a:r>
            <a:r>
              <a:rPr lang="en-US" sz="2000" dirty="0" err="1"/>
              <a:t>aktiviteter</a:t>
            </a:r>
            <a:r>
              <a:rPr lang="en-US" sz="2000" dirty="0"/>
              <a:t> </a:t>
            </a:r>
            <a:r>
              <a:rPr lang="en-US" sz="2000" dirty="0" err="1"/>
              <a:t>och</a:t>
            </a:r>
            <a:r>
              <a:rPr lang="en-US" sz="2000" dirty="0"/>
              <a:t> </a:t>
            </a:r>
            <a:r>
              <a:rPr lang="en-US" sz="2000" dirty="0" err="1"/>
              <a:t>evenemang</a:t>
            </a:r>
            <a:r>
              <a:rPr lang="en-US" sz="2000" dirty="0"/>
              <a:t>, </a:t>
            </a:r>
            <a:r>
              <a:rPr lang="en-US" sz="2000" dirty="0" err="1"/>
              <a:t>som</a:t>
            </a:r>
            <a:r>
              <a:rPr lang="en-US" sz="2000" dirty="0"/>
              <a:t> ex. </a:t>
            </a:r>
            <a:r>
              <a:rPr lang="en-US" sz="2000" dirty="0" err="1"/>
              <a:t>Klassinnebandyn</a:t>
            </a:r>
            <a:r>
              <a:rPr lang="en-US" sz="2000" dirty="0"/>
              <a:t> </a:t>
            </a:r>
            <a:r>
              <a:rPr lang="en-US" sz="2000" dirty="0" err="1"/>
              <a:t>och</a:t>
            </a:r>
            <a:r>
              <a:rPr lang="en-US" sz="2000" dirty="0"/>
              <a:t> Sibben Cup</a:t>
            </a:r>
          </a:p>
          <a:p>
            <a:r>
              <a:rPr lang="en-US" sz="2000" dirty="0" err="1"/>
              <a:t>Jobba</a:t>
            </a:r>
            <a:r>
              <a:rPr lang="en-US" sz="2000" dirty="0"/>
              <a:t> med PR, </a:t>
            </a:r>
            <a:r>
              <a:rPr lang="en-US" sz="2000" dirty="0" err="1"/>
              <a:t>foto</a:t>
            </a:r>
            <a:r>
              <a:rPr lang="en-US" sz="2000" dirty="0"/>
              <a:t> </a:t>
            </a:r>
            <a:r>
              <a:rPr lang="en-US" sz="2000" dirty="0" err="1"/>
              <a:t>och</a:t>
            </a:r>
            <a:r>
              <a:rPr lang="en-US" sz="2000" dirty="0"/>
              <a:t> </a:t>
            </a:r>
            <a:r>
              <a:rPr lang="en-US" sz="2000" dirty="0" err="1"/>
              <a:t>informationsfrågor</a:t>
            </a:r>
            <a:endParaRPr lang="en-US" sz="2000" dirty="0"/>
          </a:p>
          <a:p>
            <a:r>
              <a:rPr lang="en-US" sz="2000" dirty="0" err="1"/>
              <a:t>Hjälpa</a:t>
            </a:r>
            <a:r>
              <a:rPr lang="en-US" sz="2000" dirty="0"/>
              <a:t> till med </a:t>
            </a:r>
            <a:r>
              <a:rPr lang="en-US" sz="2000" dirty="0" err="1"/>
              <a:t>sponsorfrågor</a:t>
            </a:r>
            <a:endParaRPr lang="en-US" sz="2000" dirty="0"/>
          </a:p>
          <a:p>
            <a:r>
              <a:rPr lang="en-US" sz="2000" dirty="0" err="1"/>
              <a:t>Jobba</a:t>
            </a:r>
            <a:r>
              <a:rPr lang="en-US" sz="2000" dirty="0"/>
              <a:t> med </a:t>
            </a:r>
            <a:r>
              <a:rPr lang="en-US" sz="2000" dirty="0" err="1"/>
              <a:t>matcharrangemang</a:t>
            </a:r>
            <a:r>
              <a:rPr lang="en-US" sz="2000" dirty="0"/>
              <a:t> </a:t>
            </a:r>
            <a:r>
              <a:rPr lang="en-US" sz="2000" dirty="0" err="1"/>
              <a:t>för</a:t>
            </a:r>
            <a:r>
              <a:rPr lang="en-US" sz="2000" dirty="0"/>
              <a:t> </a:t>
            </a:r>
            <a:r>
              <a:rPr lang="en-US" sz="2000" dirty="0" err="1"/>
              <a:t>härlig</a:t>
            </a:r>
            <a:r>
              <a:rPr lang="en-US" sz="2000" dirty="0"/>
              <a:t> </a:t>
            </a:r>
            <a:r>
              <a:rPr lang="en-US" sz="2000" dirty="0" err="1"/>
              <a:t>stämning</a:t>
            </a:r>
            <a:r>
              <a:rPr lang="en-US" sz="2000" dirty="0"/>
              <a:t> </a:t>
            </a:r>
            <a:r>
              <a:rPr lang="en-US" sz="2000" dirty="0" err="1"/>
              <a:t>i</a:t>
            </a:r>
            <a:r>
              <a:rPr lang="en-US" sz="2000" dirty="0"/>
              <a:t> </a:t>
            </a:r>
            <a:r>
              <a:rPr lang="en-US" sz="2000" dirty="0" err="1"/>
              <a:t>hallen</a:t>
            </a:r>
            <a:endParaRPr lang="en-US" sz="2000" dirty="0"/>
          </a:p>
          <a:p>
            <a:endParaRPr lang="en-US" sz="1400" dirty="0"/>
          </a:p>
          <a:p>
            <a:endParaRPr lang="en-US" sz="1400" dirty="0"/>
          </a:p>
          <a:p>
            <a:endParaRPr lang="en-US" sz="1400" dirty="0"/>
          </a:p>
          <a:p>
            <a:endParaRPr lang="en-US" sz="1400" dirty="0"/>
          </a:p>
          <a:p>
            <a:endParaRPr lang="en-US" sz="1400" dirty="0"/>
          </a:p>
        </p:txBody>
      </p:sp>
      <p:pic>
        <p:nvPicPr>
          <p:cNvPr id="3" name="Bildobjekt 2" descr="En bild som visar golv, person, inomhus, stående&#10;&#10;Automatiskt genererad beskrivning">
            <a:extLst>
              <a:ext uri="{FF2B5EF4-FFF2-40B4-BE49-F238E27FC236}">
                <a16:creationId xmlns:a16="http://schemas.microsoft.com/office/drawing/2014/main" id="{45A1D57C-DF1E-4D78-9AFD-C1AD5E4BFD30}"/>
              </a:ext>
            </a:extLst>
          </p:cNvPr>
          <p:cNvPicPr>
            <a:picLocks noChangeAspect="1"/>
          </p:cNvPicPr>
          <p:nvPr/>
        </p:nvPicPr>
        <p:blipFill rotWithShape="1">
          <a:blip r:embed="rId2">
            <a:extLst>
              <a:ext uri="{28A0092B-C50C-407E-A947-70E740481C1C}">
                <a14:useLocalDpi xmlns:a14="http://schemas.microsoft.com/office/drawing/2010/main" val="0"/>
              </a:ext>
            </a:extLst>
          </a:blip>
          <a:srcRect l="8616" r="8617" b="1"/>
          <a:stretch/>
        </p:blipFill>
        <p:spPr>
          <a:xfrm>
            <a:off x="5170507" y="484633"/>
            <a:ext cx="6542215" cy="5888736"/>
          </a:xfrm>
          <a:prstGeom prst="rect">
            <a:avLst/>
          </a:prstGeom>
        </p:spPr>
      </p:pic>
      <p:sp>
        <p:nvSpPr>
          <p:cNvPr id="5" name="Rektangel 4">
            <a:extLst>
              <a:ext uri="{FF2B5EF4-FFF2-40B4-BE49-F238E27FC236}">
                <a16:creationId xmlns:a16="http://schemas.microsoft.com/office/drawing/2014/main" id="{2D60C1B8-13C1-4FDB-8794-F26BE4A06F9B}"/>
              </a:ext>
            </a:extLst>
          </p:cNvPr>
          <p:cNvSpPr/>
          <p:nvPr/>
        </p:nvSpPr>
        <p:spPr>
          <a:xfrm>
            <a:off x="-4" y="6223452"/>
            <a:ext cx="12191984" cy="642491"/>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8C2BEE50-5650-42DE-8715-C39BA554A045}"/>
              </a:ext>
            </a:extLst>
          </p:cNvPr>
          <p:cNvSpPr txBox="1"/>
          <p:nvPr/>
        </p:nvSpPr>
        <p:spPr>
          <a:xfrm>
            <a:off x="5691068" y="5860590"/>
            <a:ext cx="5479055" cy="307777"/>
          </a:xfrm>
          <a:prstGeom prst="rect">
            <a:avLst/>
          </a:prstGeom>
          <a:noFill/>
        </p:spPr>
        <p:txBody>
          <a:bodyPr wrap="square" rtlCol="0">
            <a:spAutoFit/>
          </a:bodyPr>
          <a:lstStyle/>
          <a:p>
            <a:pPr algn="ctr">
              <a:spcAft>
                <a:spcPts val="600"/>
              </a:spcAft>
            </a:pPr>
            <a:r>
              <a:rPr lang="sv-SE" sz="1400" i="1" dirty="0"/>
              <a:t>Styrelsen 21/22: Nils, Malin, Sara, Marie, Paula</a:t>
            </a:r>
          </a:p>
        </p:txBody>
      </p:sp>
      <p:sp>
        <p:nvSpPr>
          <p:cNvPr id="7" name="textruta 6">
            <a:extLst>
              <a:ext uri="{FF2B5EF4-FFF2-40B4-BE49-F238E27FC236}">
                <a16:creationId xmlns:a16="http://schemas.microsoft.com/office/drawing/2014/main" id="{195EBA9A-E094-4983-9A46-372F4DC52C18}"/>
              </a:ext>
            </a:extLst>
          </p:cNvPr>
          <p:cNvSpPr txBox="1"/>
          <p:nvPr/>
        </p:nvSpPr>
        <p:spPr>
          <a:xfrm>
            <a:off x="402158" y="6367748"/>
            <a:ext cx="10592676" cy="400110"/>
          </a:xfrm>
          <a:prstGeom prst="rect">
            <a:avLst/>
          </a:prstGeom>
          <a:noFill/>
        </p:spPr>
        <p:txBody>
          <a:bodyPr wrap="square" rtlCol="0">
            <a:spAutoFit/>
          </a:bodyPr>
          <a:lstStyle/>
          <a:p>
            <a:r>
              <a:rPr lang="sv-SE" sz="2000" b="1" dirty="0"/>
              <a:t>Har du lust att bidra på något sätt? </a:t>
            </a:r>
            <a:r>
              <a:rPr lang="sv-SE" dirty="0"/>
              <a:t>Kontakta ledaren i ditt lag eller maila skovdeinnebandyf@gmail.com</a:t>
            </a:r>
          </a:p>
        </p:txBody>
      </p:sp>
    </p:spTree>
    <p:extLst>
      <p:ext uri="{BB962C8B-B14F-4D97-AF65-F5344CB8AC3E}">
        <p14:creationId xmlns:p14="http://schemas.microsoft.com/office/powerpoint/2010/main" val="369867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Bildobjekt 15" descr="En bild som visar sport, person, friidrott&#10;&#10;Automatiskt genererad beskrivning">
            <a:extLst>
              <a:ext uri="{FF2B5EF4-FFF2-40B4-BE49-F238E27FC236}">
                <a16:creationId xmlns:a16="http://schemas.microsoft.com/office/drawing/2014/main" id="{909D7767-0F81-4626-B580-94B7BC9884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DE6047ED-96E4-47D3-BE25-23CF68599C16}"/>
              </a:ext>
            </a:extLst>
          </p:cNvPr>
          <p:cNvSpPr>
            <a:spLocks noGrp="1"/>
          </p:cNvSpPr>
          <p:nvPr>
            <p:ph idx="1"/>
          </p:nvPr>
        </p:nvSpPr>
        <p:spPr>
          <a:xfrm>
            <a:off x="375491" y="1454226"/>
            <a:ext cx="4824470" cy="3547431"/>
          </a:xfrm>
        </p:spPr>
        <p:txBody>
          <a:bodyPr>
            <a:normAutofit/>
          </a:bodyPr>
          <a:lstStyle/>
          <a:p>
            <a:pPr marL="457200" lvl="1" indent="0">
              <a:buNone/>
            </a:pPr>
            <a:r>
              <a:rPr lang="sv-SE" dirty="0"/>
              <a:t>Våra viktigaste inkomstkällor är:</a:t>
            </a:r>
            <a:br>
              <a:rPr lang="sv-SE" dirty="0"/>
            </a:br>
            <a:endParaRPr lang="sv-SE" dirty="0"/>
          </a:p>
          <a:p>
            <a:pPr lvl="1">
              <a:buFontTx/>
              <a:buChar char="-"/>
            </a:pPr>
            <a:r>
              <a:rPr lang="sv-SE" dirty="0"/>
              <a:t>Medlems- och säsongsavgifter</a:t>
            </a:r>
          </a:p>
          <a:p>
            <a:pPr lvl="1">
              <a:buFontTx/>
              <a:buChar char="-"/>
            </a:pPr>
            <a:r>
              <a:rPr lang="sv-SE" dirty="0"/>
              <a:t>Sibben cup i början på januari</a:t>
            </a:r>
          </a:p>
          <a:p>
            <a:pPr lvl="1">
              <a:buFontTx/>
              <a:buChar char="-"/>
            </a:pPr>
            <a:r>
              <a:rPr lang="sv-SE" dirty="0"/>
              <a:t>Idrottsrabatten</a:t>
            </a:r>
          </a:p>
          <a:p>
            <a:pPr lvl="1">
              <a:buFontTx/>
              <a:buChar char="-"/>
            </a:pPr>
            <a:r>
              <a:rPr lang="sv-SE" dirty="0"/>
              <a:t>Kioskverksamheten</a:t>
            </a:r>
          </a:p>
          <a:p>
            <a:pPr lvl="1">
              <a:buFontTx/>
              <a:buChar char="-"/>
            </a:pPr>
            <a:r>
              <a:rPr lang="sv-SE" dirty="0"/>
              <a:t>Kommunala och statliga bidrag</a:t>
            </a:r>
          </a:p>
          <a:p>
            <a:pPr lvl="1">
              <a:buFontTx/>
              <a:buChar char="-"/>
            </a:pPr>
            <a:r>
              <a:rPr lang="sv-SE" dirty="0"/>
              <a:t>Sponsring</a:t>
            </a:r>
          </a:p>
          <a:p>
            <a:pPr marL="457200" lvl="1" indent="0">
              <a:buNone/>
            </a:pPr>
            <a:endParaRPr lang="sv-SE" dirty="0"/>
          </a:p>
          <a:p>
            <a:pPr marL="0" indent="0">
              <a:buNone/>
            </a:pPr>
            <a:endParaRPr lang="sv-SE" sz="2400" dirty="0"/>
          </a:p>
        </p:txBody>
      </p:sp>
    </p:spTree>
    <p:extLst>
      <p:ext uri="{BB962C8B-B14F-4D97-AF65-F5344CB8AC3E}">
        <p14:creationId xmlns:p14="http://schemas.microsoft.com/office/powerpoint/2010/main" val="62666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Bildobjekt 2" descr="En bild som visar person, kvinna&#10;&#10;Automatiskt genererad beskrivning">
            <a:extLst>
              <a:ext uri="{FF2B5EF4-FFF2-40B4-BE49-F238E27FC236}">
                <a16:creationId xmlns:a16="http://schemas.microsoft.com/office/drawing/2014/main" id="{58B02711-98CA-4DFE-9CD9-CFAADD3B8D2A}"/>
              </a:ext>
            </a:extLst>
          </p:cNvPr>
          <p:cNvPicPr>
            <a:picLocks noChangeAspect="1"/>
          </p:cNvPicPr>
          <p:nvPr/>
        </p:nvPicPr>
        <p:blipFill rotWithShape="1">
          <a:blip r:embed="rId2">
            <a:extLst>
              <a:ext uri="{28A0092B-C50C-407E-A947-70E740481C1C}">
                <a14:useLocalDpi xmlns:a14="http://schemas.microsoft.com/office/drawing/2010/main" val="0"/>
              </a:ext>
            </a:extLst>
          </a:blip>
          <a:srcRect r="14364"/>
          <a:stretch/>
        </p:blipFill>
        <p:spPr>
          <a:xfrm>
            <a:off x="3359639" y="10"/>
            <a:ext cx="8831444"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66D457E5-05E1-413D-804E-ABB6BF2CE838}"/>
              </a:ext>
            </a:extLst>
          </p:cNvPr>
          <p:cNvSpPr>
            <a:spLocks noGrp="1"/>
          </p:cNvSpPr>
          <p:nvPr>
            <p:ph idx="1"/>
          </p:nvPr>
        </p:nvSpPr>
        <p:spPr>
          <a:xfrm>
            <a:off x="166169" y="561860"/>
            <a:ext cx="5022776" cy="6191479"/>
          </a:xfrm>
        </p:spPr>
        <p:txBody>
          <a:bodyPr>
            <a:normAutofit lnSpcReduction="10000"/>
          </a:bodyPr>
          <a:lstStyle/>
          <a:p>
            <a:pPr lvl="1">
              <a:buFontTx/>
              <a:buChar char="-"/>
            </a:pPr>
            <a:r>
              <a:rPr lang="sv-SE" dirty="0"/>
              <a:t>Sibben cup </a:t>
            </a:r>
            <a:br>
              <a:rPr lang="sv-SE" dirty="0"/>
            </a:br>
            <a:r>
              <a:rPr lang="sv-SE" sz="2000" dirty="0"/>
              <a:t>Arrangeras för 17 gången den 6-8 januari 2022. Detta är en riktig innebandyfest! 2020 deltog 116 lag från 46 olika föreningar. Vi gör det till en minnesvärd upplevelse för 1800 spelare tack vare att alla i vår förening hjälper till i logi, frukost, kiosker, sekretariat och prisutdelningar. </a:t>
            </a:r>
            <a:br>
              <a:rPr lang="sv-SE" sz="2000" dirty="0"/>
            </a:br>
            <a:endParaRPr lang="sv-SE" sz="2000" dirty="0"/>
          </a:p>
          <a:p>
            <a:pPr lvl="1">
              <a:buFontTx/>
              <a:buChar char="-"/>
            </a:pPr>
            <a:r>
              <a:rPr lang="sv-SE" dirty="0"/>
              <a:t>Idrottsrabatten</a:t>
            </a:r>
            <a:br>
              <a:rPr lang="sv-SE" dirty="0"/>
            </a:br>
            <a:r>
              <a:rPr lang="sv-SE" sz="2000" dirty="0"/>
              <a:t>Är den enda försäljningen i föreningen* Varje spelare säljer 5 st. på hösten (max 10 i en familj).  </a:t>
            </a:r>
            <a:br>
              <a:rPr lang="sv-SE" sz="2000" dirty="0"/>
            </a:br>
            <a:r>
              <a:rPr lang="sv-SE" sz="2000" dirty="0"/>
              <a:t>* </a:t>
            </a:r>
            <a:r>
              <a:rPr lang="sv-SE" sz="1600" dirty="0"/>
              <a:t>såvida inte laget bestämmer att genomföra egen försäljning  </a:t>
            </a:r>
            <a:br>
              <a:rPr lang="sv-SE" sz="2000" dirty="0"/>
            </a:br>
            <a:endParaRPr lang="sv-SE" sz="2000" dirty="0"/>
          </a:p>
          <a:p>
            <a:pPr lvl="1">
              <a:buFontTx/>
              <a:buChar char="-"/>
            </a:pPr>
            <a:r>
              <a:rPr lang="sv-SE" dirty="0"/>
              <a:t>Sponsring</a:t>
            </a:r>
            <a:br>
              <a:rPr lang="sv-SE" dirty="0"/>
            </a:br>
            <a:r>
              <a:rPr lang="sv-SE" sz="2000" dirty="0"/>
              <a:t>Tillsammans har vi ett stort kontaktnät. I år kommer lag som ger en kontakt till ett företag som vill sponsra föreningen att få en bonus på 10% tillbaka till lagkassan när avtal är tecknat. </a:t>
            </a:r>
          </a:p>
          <a:p>
            <a:pPr marL="457200" lvl="1" indent="0">
              <a:buNone/>
            </a:pPr>
            <a:endParaRPr lang="sv-SE" dirty="0"/>
          </a:p>
          <a:p>
            <a:pPr marL="0" indent="0">
              <a:buNone/>
            </a:pPr>
            <a:endParaRPr lang="sv-SE" sz="2400" dirty="0"/>
          </a:p>
        </p:txBody>
      </p:sp>
    </p:spTree>
    <p:extLst>
      <p:ext uri="{BB962C8B-B14F-4D97-AF65-F5344CB8AC3E}">
        <p14:creationId xmlns:p14="http://schemas.microsoft.com/office/powerpoint/2010/main" val="99013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Bildobjekt 6" descr="En bild som visar person, sport&#10;&#10;Automatiskt genererad beskrivning">
            <a:extLst>
              <a:ext uri="{FF2B5EF4-FFF2-40B4-BE49-F238E27FC236}">
                <a16:creationId xmlns:a16="http://schemas.microsoft.com/office/drawing/2014/main" id="{DAF0A24F-E9B9-435A-9575-CA7EA81009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57" name="Rectangle 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ubrik 1">
            <a:extLst>
              <a:ext uri="{FF2B5EF4-FFF2-40B4-BE49-F238E27FC236}">
                <a16:creationId xmlns:a16="http://schemas.microsoft.com/office/drawing/2014/main" id="{D4E1F2DD-AE62-4BA8-86D9-275ADF95317B}"/>
              </a:ext>
            </a:extLst>
          </p:cNvPr>
          <p:cNvSpPr>
            <a:spLocks noGrp="1"/>
          </p:cNvSpPr>
          <p:nvPr>
            <p:ph type="title"/>
          </p:nvPr>
        </p:nvSpPr>
        <p:spPr>
          <a:xfrm>
            <a:off x="838200" y="365125"/>
            <a:ext cx="3822189" cy="1899912"/>
          </a:xfrm>
        </p:spPr>
        <p:txBody>
          <a:bodyPr vert="horz" lIns="91440" tIns="45720" rIns="91440" bIns="45720" rtlCol="0">
            <a:normAutofit/>
          </a:bodyPr>
          <a:lstStyle/>
          <a:p>
            <a:r>
              <a:rPr lang="en-US" sz="4000" dirty="0" err="1">
                <a:effectLst>
                  <a:outerShdw blurRad="38100" dist="38100" dir="2700000" algn="tl">
                    <a:srgbClr val="000000">
                      <a:alpha val="43137"/>
                    </a:srgbClr>
                  </a:outerShdw>
                </a:effectLst>
              </a:rPr>
              <a:t>Tipsa</a:t>
            </a:r>
            <a:r>
              <a:rPr lang="en-US" sz="4000" dirty="0">
                <a:effectLst>
                  <a:outerShdw blurRad="38100" dist="38100" dir="2700000" algn="tl">
                    <a:srgbClr val="000000">
                      <a:alpha val="43137"/>
                    </a:srgbClr>
                  </a:outerShdw>
                </a:effectLst>
              </a:rPr>
              <a:t> om </a:t>
            </a:r>
            <a:r>
              <a:rPr lang="en-US" sz="4000" dirty="0" err="1">
                <a:effectLst>
                  <a:outerShdw blurRad="38100" dist="38100" dir="2700000" algn="tl">
                    <a:srgbClr val="000000">
                      <a:alpha val="43137"/>
                    </a:srgbClr>
                  </a:outerShdw>
                </a:effectLst>
              </a:rPr>
              <a:t>en</a:t>
            </a:r>
            <a:r>
              <a:rPr lang="en-US" sz="4000" dirty="0">
                <a:effectLst>
                  <a:outerShdw blurRad="38100" dist="38100" dir="2700000" algn="tl">
                    <a:srgbClr val="000000">
                      <a:alpha val="43137"/>
                    </a:srgbClr>
                  </a:outerShdw>
                </a:effectLst>
              </a:rPr>
              <a:t> sponsor! </a:t>
            </a:r>
          </a:p>
        </p:txBody>
      </p:sp>
      <p:sp>
        <p:nvSpPr>
          <p:cNvPr id="13" name="Platshållare för innehåll 5">
            <a:extLst>
              <a:ext uri="{FF2B5EF4-FFF2-40B4-BE49-F238E27FC236}">
                <a16:creationId xmlns:a16="http://schemas.microsoft.com/office/drawing/2014/main" id="{15B16CE6-EEBD-456B-AEF1-CB9C52C23E3B}"/>
              </a:ext>
            </a:extLst>
          </p:cNvPr>
          <p:cNvSpPr>
            <a:spLocks noGrp="1"/>
          </p:cNvSpPr>
          <p:nvPr>
            <p:ph idx="1"/>
          </p:nvPr>
        </p:nvSpPr>
        <p:spPr>
          <a:xfrm>
            <a:off x="397524" y="2434201"/>
            <a:ext cx="5165994" cy="3742762"/>
          </a:xfrm>
        </p:spPr>
        <p:txBody>
          <a:bodyPr>
            <a:normAutofit lnSpcReduction="10000"/>
          </a:bodyPr>
          <a:lstStyle/>
          <a:p>
            <a:pPr marL="457200" lvl="1" indent="0">
              <a:buNone/>
            </a:pPr>
            <a:r>
              <a:rPr lang="sv-SE" sz="2000" dirty="0"/>
              <a:t>Det vi behöver är en kontaktperson på det företag du tror eller vet är intresserad av att samarbeta med Skövde innebandy. Allra bäst är att personen vet att vi kommer att höra av oss. </a:t>
            </a:r>
          </a:p>
          <a:p>
            <a:pPr marL="457200" lvl="1" indent="0">
              <a:buNone/>
            </a:pPr>
            <a:r>
              <a:rPr lang="sv-SE" sz="2000" dirty="0"/>
              <a:t>När du har ett namn,  telefonnummer och mail meddelar du marknadsgruppen på </a:t>
            </a:r>
            <a:r>
              <a:rPr lang="sv-SE" sz="2000" dirty="0">
                <a:hlinkClick r:id="rId3"/>
              </a:rPr>
              <a:t>sib.sponsring@gmail.com</a:t>
            </a:r>
            <a:endParaRPr lang="sv-SE" sz="2000" dirty="0"/>
          </a:p>
          <a:p>
            <a:pPr marL="457200" lvl="1" indent="0">
              <a:buNone/>
            </a:pPr>
            <a:r>
              <a:rPr lang="sv-SE" sz="2000" dirty="0"/>
              <a:t>Glöm inte att skriva vilket lag tipset kommer från så att ni får er bonus.</a:t>
            </a:r>
          </a:p>
          <a:p>
            <a:pPr marL="457200" lvl="1" indent="0">
              <a:buNone/>
            </a:pPr>
            <a:r>
              <a:rPr lang="sv-SE" sz="2000" dirty="0"/>
              <a:t>Information om våra sponsorerbjudanden hittar du här: </a:t>
            </a:r>
            <a:r>
              <a:rPr lang="sv-SE" sz="1600" dirty="0">
                <a:hlinkClick r:id="rId4"/>
              </a:rPr>
              <a:t>Sponsra Skövde IBF | Skövde IBF (laget.se)</a:t>
            </a:r>
            <a:endParaRPr lang="sv-SE" sz="2000" dirty="0"/>
          </a:p>
          <a:p>
            <a:pPr marL="0" indent="0">
              <a:buNone/>
            </a:pPr>
            <a:endParaRPr lang="sv-SE" sz="2000" dirty="0"/>
          </a:p>
        </p:txBody>
      </p:sp>
    </p:spTree>
    <p:extLst>
      <p:ext uri="{BB962C8B-B14F-4D97-AF65-F5344CB8AC3E}">
        <p14:creationId xmlns:p14="http://schemas.microsoft.com/office/powerpoint/2010/main" val="25211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person, utomhus, kvinna, arm&#10;&#10;Automatiskt genererad beskrivning">
            <a:extLst>
              <a:ext uri="{FF2B5EF4-FFF2-40B4-BE49-F238E27FC236}">
                <a16:creationId xmlns:a16="http://schemas.microsoft.com/office/drawing/2014/main" id="{021A41D5-3215-4EC8-B559-7216503D9E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1" y="10"/>
            <a:ext cx="9669642" cy="6857990"/>
          </a:xfrm>
          <a:prstGeom prst="rect">
            <a:avLst/>
          </a:prstGeom>
        </p:spPr>
      </p:pic>
      <p:sp>
        <p:nvSpPr>
          <p:cNvPr id="43" name="Rectangle 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6698256" y="673768"/>
            <a:ext cx="5365214" cy="6184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0" i="0" dirty="0">
                <a:solidFill>
                  <a:srgbClr val="000000"/>
                </a:solidFill>
                <a:effectLst/>
                <a:latin typeface="KlavikaWebBasicLight"/>
              </a:rPr>
              <a:t>Folkhälsomyndigheten bedömer att planen för avveckling av restriktioner som infördes på grund av covid-19 kan fortsätta och har därför rekommenderat regeringen att nästa steg kan tas den 29 september. </a:t>
            </a:r>
          </a:p>
          <a:p>
            <a:pPr marL="0" indent="0">
              <a:buNone/>
            </a:pPr>
            <a:r>
              <a:rPr lang="sv-SE" sz="2000" b="0" i="0" dirty="0">
                <a:solidFill>
                  <a:srgbClr val="000000"/>
                </a:solidFill>
                <a:effectLst/>
                <a:latin typeface="KlavikaWebBasicLight"/>
              </a:rPr>
              <a:t>Restriktionerna avseende bland annat publikbegränsningar bedöms därefter inte längre vara motiverade ur ett smittskydds- och folkhälsoperspektiv. </a:t>
            </a:r>
          </a:p>
          <a:p>
            <a:pPr marL="0" indent="0">
              <a:buNone/>
            </a:pPr>
            <a:r>
              <a:rPr lang="sv-SE" sz="2000" b="0" i="0" dirty="0">
                <a:solidFill>
                  <a:srgbClr val="000000"/>
                </a:solidFill>
                <a:effectLst/>
                <a:latin typeface="KlavikaWebBasicLight"/>
              </a:rPr>
              <a:t>Att så många som möjligt vaccinerar sig så att en hög vaccinationstäckning nås är fortsatt det viktigaste skyddet mot covid-19.</a:t>
            </a:r>
          </a:p>
          <a:p>
            <a:pPr marL="0" indent="0">
              <a:buNone/>
            </a:pPr>
            <a:endParaRPr lang="sv-SE" sz="2000" dirty="0">
              <a:solidFill>
                <a:srgbClr val="000000"/>
              </a:solidFill>
              <a:latin typeface="KlavikaWebBasicLight"/>
            </a:endParaRPr>
          </a:p>
          <a:p>
            <a:pPr marL="0" indent="0">
              <a:buNone/>
            </a:pPr>
            <a:r>
              <a:rPr lang="sv-SE" sz="2400" dirty="0">
                <a:solidFill>
                  <a:srgbClr val="000000"/>
                </a:solidFill>
                <a:latin typeface="KlavikaWebBasicLight"/>
              </a:rPr>
              <a:t>Kvar finns rådet att s</a:t>
            </a:r>
            <a:r>
              <a:rPr lang="sv-SE" sz="2400" dirty="0"/>
              <a:t>tanna hemma vid symptom och att tvätta händerna.</a:t>
            </a:r>
            <a:endParaRPr lang="sv-SE" sz="2400" dirty="0">
              <a:solidFill>
                <a:srgbClr val="000000"/>
              </a:solidFill>
              <a:latin typeface="KlavikaWebBasicLight"/>
            </a:endParaRPr>
          </a:p>
          <a:p>
            <a:pPr marL="0" indent="0">
              <a:buNone/>
            </a:pPr>
            <a:endParaRPr lang="sv-SE" sz="2000" b="0" i="0" dirty="0">
              <a:solidFill>
                <a:srgbClr val="000000"/>
              </a:solidFill>
              <a:effectLst/>
              <a:latin typeface="KlavikaWebBasicLight"/>
            </a:endParaRPr>
          </a:p>
          <a:p>
            <a:pPr marL="0" indent="0">
              <a:buNone/>
            </a:pPr>
            <a:endParaRPr lang="sv-SE" sz="2000" dirty="0">
              <a:solidFill>
                <a:srgbClr val="000000"/>
              </a:solidFill>
              <a:latin typeface="KlavikaWebBasicLight"/>
            </a:endParaRPr>
          </a:p>
          <a:p>
            <a:pPr marL="0" indent="0">
              <a:buNone/>
            </a:pPr>
            <a:r>
              <a:rPr lang="sv-SE" sz="1400" dirty="0">
                <a:hlinkClick r:id="rId3"/>
              </a:rPr>
              <a:t>Många restriktioner tas bort den 29 september — Folkhälsomyndigheten (folkhalsomyndigheten.se)</a:t>
            </a:r>
            <a:endParaRPr lang="sv-SE" sz="2000" b="0" i="0" dirty="0">
              <a:solidFill>
                <a:srgbClr val="000000"/>
              </a:solidFill>
              <a:effectLst/>
              <a:latin typeface="KlavikaWebBasicLight"/>
            </a:endParaRPr>
          </a:p>
          <a:p>
            <a:pPr marL="0" indent="0">
              <a:buNone/>
            </a:pPr>
            <a:endParaRPr lang="en-US" sz="3200" dirty="0"/>
          </a:p>
        </p:txBody>
      </p:sp>
      <p:sp>
        <p:nvSpPr>
          <p:cNvPr id="5" name="textruta 4">
            <a:extLst>
              <a:ext uri="{FF2B5EF4-FFF2-40B4-BE49-F238E27FC236}">
                <a16:creationId xmlns:a16="http://schemas.microsoft.com/office/drawing/2014/main" id="{99C32066-E0F3-4FCB-89A2-386073034B21}"/>
              </a:ext>
            </a:extLst>
          </p:cNvPr>
          <p:cNvSpPr txBox="1"/>
          <p:nvPr/>
        </p:nvSpPr>
        <p:spPr>
          <a:xfrm>
            <a:off x="220337" y="341523"/>
            <a:ext cx="2302020" cy="707886"/>
          </a:xfrm>
          <a:prstGeom prst="rect">
            <a:avLst/>
          </a:prstGeom>
          <a:noFill/>
        </p:spPr>
        <p:txBody>
          <a:bodyPr wrap="square" rtlCol="0">
            <a:spAutoFit/>
          </a:bodyPr>
          <a:lstStyle/>
          <a:p>
            <a:r>
              <a:rPr lang="sv-SE" sz="4000" b="1" dirty="0"/>
              <a:t>COVID-19</a:t>
            </a:r>
          </a:p>
        </p:txBody>
      </p:sp>
    </p:spTree>
    <p:extLst>
      <p:ext uri="{BB962C8B-B14F-4D97-AF65-F5344CB8AC3E}">
        <p14:creationId xmlns:p14="http://schemas.microsoft.com/office/powerpoint/2010/main" val="32381534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8164</TotalTime>
  <Words>804</Words>
  <Application>Microsoft Office PowerPoint</Application>
  <PresentationFormat>Bredbild</PresentationFormat>
  <Paragraphs>79</Paragraphs>
  <Slides>13</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13</vt:i4>
      </vt:variant>
    </vt:vector>
  </HeadingPairs>
  <TitlesOfParts>
    <vt:vector size="19" baseType="lpstr">
      <vt:lpstr>Arial</vt:lpstr>
      <vt:lpstr>Calibri</vt:lpstr>
      <vt:lpstr>Calibri Light</vt:lpstr>
      <vt:lpstr>Courier New</vt:lpstr>
      <vt:lpstr>KlavikaWebBasicLight</vt:lpstr>
      <vt:lpstr>Office-tema</vt:lpstr>
      <vt:lpstr>PowerPoint-presentation</vt:lpstr>
      <vt:lpstr>Vår vision och verksamhetsidé</vt:lpstr>
      <vt:lpstr>PowerPoint-presentation</vt:lpstr>
      <vt:lpstr>PowerPoint-presentation</vt:lpstr>
      <vt:lpstr>PowerPoint-presentation</vt:lpstr>
      <vt:lpstr>PowerPoint-presentation</vt:lpstr>
      <vt:lpstr>PowerPoint-presentation</vt:lpstr>
      <vt:lpstr>Tipsa om en sponsor! </vt:lpstr>
      <vt:lpstr>PowerPoint-presentation</vt:lpstr>
      <vt:lpstr>PowerPoint-presentation</vt:lpstr>
      <vt:lpstr>Information från egna laget</vt:lpstr>
      <vt:lpstr>Uppgifter på plan</vt:lpstr>
      <vt:lpstr>Uppgifter utanför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Verksamhetsidé</dc:title>
  <dc:creator>Thomas Olofsson</dc:creator>
  <cp:lastModifiedBy>Thomas Olofsson</cp:lastModifiedBy>
  <cp:revision>44</cp:revision>
  <dcterms:created xsi:type="dcterms:W3CDTF">2020-05-02T07:17:49Z</dcterms:created>
  <dcterms:modified xsi:type="dcterms:W3CDTF">2021-09-26T14:00:11Z</dcterms:modified>
</cp:coreProperties>
</file>