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1"/>
  </p:sldMasterIdLst>
  <p:sldIdLst>
    <p:sldId id="256" r:id="rId2"/>
    <p:sldId id="257" r:id="rId3"/>
    <p:sldId id="258" r:id="rId4"/>
    <p:sldId id="259" r:id="rId5"/>
    <p:sldId id="260" r:id="rId6"/>
    <p:sldId id="261" r:id="rId7"/>
    <p:sldId id="264" r:id="rId8"/>
    <p:sldId id="262" r:id="rId9"/>
    <p:sldId id="263" r:id="rId10"/>
    <p:sldId id="265" r:id="rId11"/>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23"/>
    <p:restoredTop sz="94767"/>
  </p:normalViewPr>
  <p:slideViewPr>
    <p:cSldViewPr snapToGrid="0">
      <p:cViewPr varScale="1">
        <p:scale>
          <a:sx n="106" d="100"/>
          <a:sy n="106" d="100"/>
        </p:scale>
        <p:origin x="70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9/17/2025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CC057153-B650-4DEB-B370-79DDCFDCE934}" type="slidenum">
              <a:rPr lang="en-US" smtClean="0"/>
              <a:t>‹#›</a:t>
            </a:fld>
            <a:endParaRPr lang="en-US"/>
          </a:p>
        </p:txBody>
      </p:sp>
    </p:spTree>
    <p:extLst>
      <p:ext uri="{BB962C8B-B14F-4D97-AF65-F5344CB8AC3E}">
        <p14:creationId xmlns:p14="http://schemas.microsoft.com/office/powerpoint/2010/main" val="4001762595"/>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Date Placeholder 3"/>
          <p:cNvSpPr>
            <a:spLocks noGrp="1"/>
          </p:cNvSpPr>
          <p:nvPr>
            <p:ph type="dt" sz="half" idx="10"/>
          </p:nvPr>
        </p:nvSpPr>
        <p:spPr/>
        <p:txBody>
          <a:bodyPr/>
          <a:lstStyle/>
          <a:p>
            <a:fld id="{5EE9E671-1C83-40F7-9D33-FE8AAC7F721F}" type="datetime1">
              <a:rPr lang="en-US" smtClean="0"/>
              <a:t>9/17/2025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2074874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9/17/2025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7763334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365760" y="5218032"/>
            <a:ext cx="11460480" cy="786384"/>
          </a:xfrm>
        </p:spPr>
        <p:txBody>
          <a:bodyPr vert="horz" lIns="91440" tIns="45720" rIns="91440" bIns="45720" rtlCol="0" anchor="b">
            <a:normAutofit/>
          </a:bodyPr>
          <a:lstStyle>
            <a:lvl1pPr>
              <a:defRPr lang="en-US" sz="4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365760" y="5972629"/>
            <a:ext cx="11460480" cy="480373"/>
          </a:xfrm>
        </p:spPr>
        <p:txBody>
          <a:bodyPr vert="horz" lIns="91440" tIns="45720" rIns="91440" bIns="45720" rtlCol="0">
            <a:normAutofit/>
          </a:bodyPr>
          <a:lstStyle>
            <a:lvl1pPr marL="0" indent="0">
              <a:buNone/>
              <a:defRPr lang="en-US" dirty="0"/>
            </a:lvl1pPr>
          </a:lstStyle>
          <a:p>
            <a:pPr lvl="0"/>
            <a:r>
              <a:rPr lang="en-US" dirty="0"/>
              <a:t>Click to edit Master subtitle style</a:t>
            </a:r>
          </a:p>
        </p:txBody>
      </p:sp>
      <p:sp>
        <p:nvSpPr>
          <p:cNvPr id="11" name="Picture Placeholder 10">
            <a:extLst>
              <a:ext uri="{FF2B5EF4-FFF2-40B4-BE49-F238E27FC236}">
                <a16:creationId xmlns:a16="http://schemas.microsoft.com/office/drawing/2014/main" id="{B24A208E-BD69-BB12-21B8-DA405B501FA8}"/>
              </a:ext>
            </a:extLst>
          </p:cNvPr>
          <p:cNvSpPr>
            <a:spLocks noGrp="1"/>
          </p:cNvSpPr>
          <p:nvPr>
            <p:ph type="pic" sz="quarter" idx="13" hasCustomPrompt="1"/>
          </p:nvPr>
        </p:nvSpPr>
        <p:spPr>
          <a:xfrm>
            <a:off x="0" y="0"/>
            <a:ext cx="12191999" cy="4986425"/>
          </a:xfrm>
          <a:blipFill dpi="0" rotWithShape="1">
            <a:blip r:embed="rId2">
              <a:alphaModFix amt="60000"/>
            </a:blip>
            <a:srcRect/>
            <a:stretch>
              <a:fillRect/>
            </a:stretch>
          </a:blipFill>
        </p:spPr>
        <p:txBody>
          <a:bodyPr/>
          <a:lstStyle>
            <a:lvl1pPr marL="0" indent="0">
              <a:buNone/>
              <a:defRPr/>
            </a:lvl1pPr>
          </a:lstStyle>
          <a:p>
            <a:r>
              <a:rPr lang="en-US" dirty="0"/>
              <a:t>.</a:t>
            </a:r>
          </a:p>
        </p:txBody>
      </p:sp>
      <p:sp>
        <p:nvSpPr>
          <p:cNvPr id="7" name="Date Placeholder 6">
            <a:extLst>
              <a:ext uri="{FF2B5EF4-FFF2-40B4-BE49-F238E27FC236}">
                <a16:creationId xmlns:a16="http://schemas.microsoft.com/office/drawing/2014/main" id="{1AA6C9C7-A264-237A-7F3C-46E6A7A9646D}"/>
              </a:ext>
            </a:extLst>
          </p:cNvPr>
          <p:cNvSpPr>
            <a:spLocks noGrp="1"/>
          </p:cNvSpPr>
          <p:nvPr>
            <p:ph type="dt" sz="half" idx="14"/>
          </p:nvPr>
        </p:nvSpPr>
        <p:spPr/>
        <p:txBody>
          <a:bodyPr/>
          <a:lstStyle/>
          <a:p>
            <a:fld id="{567B50E4-2343-4B20-80BE-1605C97DFB16}" type="datetime1">
              <a:rPr lang="en-US" smtClean="0"/>
              <a:t>9/17/2025</a:t>
            </a:fld>
            <a:endParaRPr lang="en-US"/>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47BC820F-C031-6832-5CA0-B972903E0D5F}"/>
              </a:ext>
            </a:extLst>
          </p:cNvPr>
          <p:cNvSpPr>
            <a:spLocks noGrp="1"/>
          </p:cNvSpPr>
          <p:nvPr>
            <p:ph type="sldNum" sz="quarter" idx="16"/>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79594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EE9E671-1C83-40F7-9D33-FE8AAC7F721F}" type="datetime1">
              <a:rPr lang="en-US" smtClean="0"/>
              <a:t>9/17/2025</a:t>
            </a:fld>
            <a:endParaRPr lang="en-US"/>
          </a:p>
        </p:txBody>
      </p:sp>
      <p:sp>
        <p:nvSpPr>
          <p:cNvPr id="5" name="Footer Placeholder 4"/>
          <p:cNvSpPr>
            <a:spLocks noGrp="1"/>
          </p:cNvSpPr>
          <p:nvPr>
            <p:ph type="ftr" sz="quarter" idx="11"/>
          </p:nvPr>
        </p:nvSpPr>
        <p:spPr/>
        <p:txBody>
          <a:bodyPr/>
          <a:lstStyle/>
          <a:p>
            <a:r>
              <a:rPr lang="en-US"/>
              <a:t>Sample Footer Text</a:t>
            </a:r>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9769185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sv-SE"/>
              <a:t>Klicka här för att ändra mall för rubrikformat</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a:xfrm>
            <a:off x="8593667" y="6272784"/>
            <a:ext cx="2644309" cy="365125"/>
          </a:xfrm>
        </p:spPr>
        <p:txBody>
          <a:bodyPr/>
          <a:lstStyle/>
          <a:p>
            <a:fld id="{5EE9E671-1C83-40F7-9D33-FE8AAC7F721F}" type="datetime1">
              <a:rPr lang="en-US" smtClean="0"/>
              <a:t>9/17/2025</a:t>
            </a:fld>
            <a:endParaRPr lang="en-US"/>
          </a:p>
        </p:txBody>
      </p:sp>
      <p:sp>
        <p:nvSpPr>
          <p:cNvPr id="5" name="Footer Placeholder 4"/>
          <p:cNvSpPr>
            <a:spLocks noGrp="1"/>
          </p:cNvSpPr>
          <p:nvPr>
            <p:ph type="ftr" sz="quarter" idx="11"/>
          </p:nvPr>
        </p:nvSpPr>
        <p:spPr>
          <a:xfrm>
            <a:off x="2182708" y="6272784"/>
            <a:ext cx="6327648" cy="365125"/>
          </a:xfrm>
        </p:spPr>
        <p:txBody>
          <a:bodyPr/>
          <a:lstStyle/>
          <a:p>
            <a:r>
              <a:rPr lang="en-US"/>
              <a:t>Sample Footer Text</a:t>
            </a: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CC057153-B650-4DEB-B370-79DDCFDCE934}" type="slidenum">
              <a:rPr lang="en-US" smtClean="0"/>
              <a:t>‹#›</a:t>
            </a:fld>
            <a:endParaRPr lang="en-US"/>
          </a:p>
        </p:txBody>
      </p:sp>
    </p:spTree>
    <p:extLst>
      <p:ext uri="{BB962C8B-B14F-4D97-AF65-F5344CB8AC3E}">
        <p14:creationId xmlns:p14="http://schemas.microsoft.com/office/powerpoint/2010/main" val="234138177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5EE9E671-1C83-40F7-9D33-FE8AAC7F721F}" type="datetime1">
              <a:rPr lang="en-US" smtClean="0"/>
              <a:t>9/17/2025</a:t>
            </a:fld>
            <a:endParaRPr lang="en-US"/>
          </a:p>
        </p:txBody>
      </p:sp>
      <p:sp>
        <p:nvSpPr>
          <p:cNvPr id="6" name="Footer Placeholder 5"/>
          <p:cNvSpPr>
            <a:spLocks noGrp="1"/>
          </p:cNvSpPr>
          <p:nvPr>
            <p:ph type="ftr" sz="quarter" idx="11"/>
          </p:nvPr>
        </p:nvSpPr>
        <p:spPr/>
        <p:txBody>
          <a:bodyPr/>
          <a:lstStyle/>
          <a:p>
            <a:r>
              <a:rPr lang="en-US"/>
              <a:t>Sample Footer Text</a:t>
            </a:r>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1789075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5EE9E671-1C83-40F7-9D33-FE8AAC7F721F}" type="datetime1">
              <a:rPr lang="en-US" smtClean="0"/>
              <a:t>9/17/2025</a:t>
            </a:fld>
            <a:endParaRPr lang="en-US"/>
          </a:p>
        </p:txBody>
      </p:sp>
      <p:sp>
        <p:nvSpPr>
          <p:cNvPr id="8" name="Footer Placeholder 7"/>
          <p:cNvSpPr>
            <a:spLocks noGrp="1"/>
          </p:cNvSpPr>
          <p:nvPr>
            <p:ph type="ftr" sz="quarter" idx="11"/>
          </p:nvPr>
        </p:nvSpPr>
        <p:spPr/>
        <p:txBody>
          <a:bodyPr/>
          <a:lstStyle/>
          <a:p>
            <a:r>
              <a:rPr lang="en-US"/>
              <a:t>Sample Footer Text</a:t>
            </a:r>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sp>
        <p:nvSpPr>
          <p:cNvPr id="10" name="Title 9"/>
          <p:cNvSpPr>
            <a:spLocks noGrp="1"/>
          </p:cNvSpPr>
          <p:nvPr>
            <p:ph type="title"/>
          </p:nvPr>
        </p:nvSpPr>
        <p:spPr/>
        <p:txBody>
          <a:bodyPr/>
          <a:lstStyle/>
          <a:p>
            <a:r>
              <a:rPr lang="sv-SE"/>
              <a:t>Klicka här för att ändra mall för rubrikformat</a:t>
            </a:r>
            <a:endParaRPr lang="en-US" dirty="0"/>
          </a:p>
        </p:txBody>
      </p:sp>
    </p:spTree>
    <p:extLst>
      <p:ext uri="{BB962C8B-B14F-4D97-AF65-F5344CB8AC3E}">
        <p14:creationId xmlns:p14="http://schemas.microsoft.com/office/powerpoint/2010/main" val="136333442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ndast rubri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EE9E671-1C83-40F7-9D33-FE8AAC7F721F}" type="datetime1">
              <a:rPr lang="en-US" smtClean="0"/>
              <a:t>9/17/2025</a:t>
            </a:fld>
            <a:endParaRPr lang="en-US"/>
          </a:p>
        </p:txBody>
      </p:sp>
      <p:sp>
        <p:nvSpPr>
          <p:cNvPr id="4" name="Footer Placeholder 3"/>
          <p:cNvSpPr>
            <a:spLocks noGrp="1"/>
          </p:cNvSpPr>
          <p:nvPr>
            <p:ph type="ftr" sz="quarter" idx="11"/>
          </p:nvPr>
        </p:nvSpPr>
        <p:spPr/>
        <p:txBody>
          <a:bodyPr/>
          <a:lstStyle/>
          <a:p>
            <a:r>
              <a:rPr lang="en-US"/>
              <a:t>Sample Footer Text</a:t>
            </a:r>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
        <p:nvSpPr>
          <p:cNvPr id="6" name="Title 5"/>
          <p:cNvSpPr>
            <a:spLocks noGrp="1"/>
          </p:cNvSpPr>
          <p:nvPr>
            <p:ph type="title"/>
          </p:nvPr>
        </p:nvSpPr>
        <p:spPr/>
        <p:txBody>
          <a:bodyPr/>
          <a:lstStyle/>
          <a:p>
            <a:r>
              <a:rPr lang="sv-SE"/>
              <a:t>Klicka här för att ändra mall för rubrikformat</a:t>
            </a:r>
            <a:endParaRPr lang="en-US"/>
          </a:p>
        </p:txBody>
      </p:sp>
    </p:spTree>
    <p:extLst>
      <p:ext uri="{BB962C8B-B14F-4D97-AF65-F5344CB8AC3E}">
        <p14:creationId xmlns:p14="http://schemas.microsoft.com/office/powerpoint/2010/main" val="770238543"/>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E9E671-1C83-40F7-9D33-FE8AAC7F721F}" type="datetime1">
              <a:rPr lang="en-US" smtClean="0"/>
              <a:t>9/17/2025</a:t>
            </a:fld>
            <a:endParaRPr lang="en-US"/>
          </a:p>
        </p:txBody>
      </p:sp>
      <p:sp>
        <p:nvSpPr>
          <p:cNvPr id="3" name="Footer Placeholder 2"/>
          <p:cNvSpPr>
            <a:spLocks noGrp="1"/>
          </p:cNvSpPr>
          <p:nvPr>
            <p:ph type="ftr" sz="quarter" idx="11"/>
          </p:nvPr>
        </p:nvSpPr>
        <p:spPr/>
        <p:txBody>
          <a:bodyPr/>
          <a:lstStyle/>
          <a:p>
            <a:r>
              <a:rPr lang="en-US"/>
              <a:t>Sample Footer Text</a:t>
            </a:r>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7553400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v-SE"/>
              <a:t>Klicka här för att ändra mall för rubrikformat</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EE9E671-1C83-40F7-9D33-FE8AAC7F721F}" type="datetime1">
              <a:rPr lang="en-US" smtClean="0"/>
              <a:t>9/17/2025</a:t>
            </a:fld>
            <a:endParaRPr lang="en-US"/>
          </a:p>
        </p:txBody>
      </p:sp>
      <p:sp>
        <p:nvSpPr>
          <p:cNvPr id="6" name="Footer Placeholder 5"/>
          <p:cNvSpPr>
            <a:spLocks noGrp="1"/>
          </p:cNvSpPr>
          <p:nvPr>
            <p:ph type="ftr" sz="quarter" idx="11"/>
          </p:nvPr>
        </p:nvSpPr>
        <p:spPr/>
        <p:txBody>
          <a:bodyPr/>
          <a:lstStyle/>
          <a:p>
            <a:r>
              <a:rPr lang="en-US"/>
              <a:t>Sample Footer Text</a:t>
            </a: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4208833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sv-SE"/>
              <a:t>Klicka här för att ändra mall för rubrikformat</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EE9E671-1C83-40F7-9D33-FE8AAC7F721F}" type="datetime1">
              <a:rPr lang="en-US" smtClean="0"/>
              <a:t>9/17/2025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7982806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EE9E671-1C83-40F7-9D33-FE8AAC7F721F}" type="datetime1">
              <a:rPr lang="en-US" smtClean="0"/>
              <a:t>9/17/2025</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en-US"/>
              <a:t>Sample Footer Text</a:t>
            </a: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4">
                <a:duotone>
                  <a:schemeClr val="accent1">
                    <a:shade val="45000"/>
                    <a:satMod val="135000"/>
                  </a:schemeClr>
                  <a:prstClr val="white"/>
                </a:duotone>
                <a:extLst>
                  <a:ext uri="{BEBA8EAE-BF5A-486C-A8C5-ECC9F3942E4B}">
                    <a14:imgProps xmlns:a14="http://schemas.microsoft.com/office/drawing/2010/main">
                      <a14:imgLayer r:embed="rId1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902612114"/>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Lst>
  <p:hf sldNum="0" hdr="0" ftr="0" dt="0"/>
  <p:txStyles>
    <p:titleStyle>
      <a:lvl1pPr algn="l" defTabSz="914400" rtl="0" eaLnBrk="1" latinLnBrk="0" hangingPunct="1">
        <a:lnSpc>
          <a:spcPct val="90000"/>
        </a:lnSpc>
        <a:spcBef>
          <a:spcPct val="0"/>
        </a:spcBef>
        <a:buNone/>
        <a:defRPr sz="5400" kern="1200" cap="all" baseline="0">
          <a:blipFill>
            <a:blip r:embed="rId16">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image" Target="../media/image6.jpeg"/><Relationship Id="rId5" Type="http://schemas.microsoft.com/office/2007/relationships/hdphoto" Target="../media/hdphoto1.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550AE69-AC86-4188-83E5-A856C4F1DC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7" name="Rectangle 16">
            <a:extLst>
              <a:ext uri="{FF2B5EF4-FFF2-40B4-BE49-F238E27FC236}">
                <a16:creationId xmlns:a16="http://schemas.microsoft.com/office/drawing/2014/main" id="{EC4CA156-2C9D-4F0C-B229-88D8B5E17B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sp>
        <p:nvSpPr>
          <p:cNvPr id="19" name="Rectangle 18">
            <a:extLst>
              <a:ext uri="{FF2B5EF4-FFF2-40B4-BE49-F238E27FC236}">
                <a16:creationId xmlns:a16="http://schemas.microsoft.com/office/drawing/2014/main" id="{D7361ED3-EBE5-4EFC-8DA3-D0CE4BF2F4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a:p>
        </p:txBody>
      </p:sp>
      <p:grpSp>
        <p:nvGrpSpPr>
          <p:cNvPr id="21" name="Group 20">
            <a:extLst>
              <a:ext uri="{FF2B5EF4-FFF2-40B4-BE49-F238E27FC236}">
                <a16:creationId xmlns:a16="http://schemas.microsoft.com/office/drawing/2014/main" id="{85105087-7F16-4C94-837C-C4544511666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22" name="Oval 21">
              <a:extLst>
                <a:ext uri="{FF2B5EF4-FFF2-40B4-BE49-F238E27FC236}">
                  <a16:creationId xmlns:a16="http://schemas.microsoft.com/office/drawing/2014/main" id="{4F2F3467-E50F-4A91-B27D-E324936A66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sv-SE"/>
            </a:p>
          </p:txBody>
        </p:sp>
        <p:sp>
          <p:nvSpPr>
            <p:cNvPr id="23" name="Oval 22">
              <a:extLst>
                <a:ext uri="{FF2B5EF4-FFF2-40B4-BE49-F238E27FC236}">
                  <a16:creationId xmlns:a16="http://schemas.microsoft.com/office/drawing/2014/main" id="{D678BE03-AC84-4940-A7FD-5B143FE2D6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sv-SE"/>
            </a:p>
          </p:txBody>
        </p:sp>
      </p:grpSp>
      <p:sp useBgFill="1">
        <p:nvSpPr>
          <p:cNvPr id="25" name="Rectangle 24">
            <a:extLst>
              <a:ext uri="{FF2B5EF4-FFF2-40B4-BE49-F238E27FC236}">
                <a16:creationId xmlns:a16="http://schemas.microsoft.com/office/drawing/2014/main" id="{2A0E4E09-FC02-4ADC-951A-3FFA90B6FE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E6AF369-6389-0A7A-EA3F-3AD8D58B1980}"/>
              </a:ext>
            </a:extLst>
          </p:cNvPr>
          <p:cNvSpPr>
            <a:spLocks noGrp="1"/>
          </p:cNvSpPr>
          <p:nvPr>
            <p:ph type="ctrTitle"/>
          </p:nvPr>
        </p:nvSpPr>
        <p:spPr>
          <a:xfrm>
            <a:off x="6556100" y="1360493"/>
            <a:ext cx="4972511" cy="3106732"/>
          </a:xfrm>
        </p:spPr>
        <p:txBody>
          <a:bodyPr vert="horz" lIns="91440" tIns="45720" rIns="91440" bIns="45720" rtlCol="0" anchor="b">
            <a:normAutofit/>
          </a:bodyPr>
          <a:lstStyle/>
          <a:p>
            <a:pPr>
              <a:lnSpc>
                <a:spcPct val="80000"/>
              </a:lnSpc>
            </a:pPr>
            <a:r>
              <a:rPr lang="en-US" sz="5600" dirty="0" err="1">
                <a:blipFill dpi="0" rotWithShape="1">
                  <a:blip r:embed="rId4"/>
                  <a:srcRect/>
                  <a:tile tx="6350" ty="-127000" sx="65000" sy="64000" flip="none" algn="tl"/>
                </a:blipFill>
              </a:rPr>
              <a:t>Flickor</a:t>
            </a:r>
            <a:r>
              <a:rPr lang="en-US" sz="5600" dirty="0">
                <a:blipFill dpi="0" rotWithShape="1">
                  <a:blip r:embed="rId4"/>
                  <a:srcRect/>
                  <a:tile tx="6350" ty="-127000" sx="65000" sy="64000" flip="none" algn="tl"/>
                </a:blipFill>
              </a:rPr>
              <a:t> 2012/13</a:t>
            </a:r>
            <a:br>
              <a:rPr lang="en-US" sz="5600" dirty="0">
                <a:blipFill dpi="0" rotWithShape="1">
                  <a:blip r:embed="rId4"/>
                  <a:srcRect/>
                  <a:tile tx="6350" ty="-127000" sx="65000" sy="64000" flip="none" algn="tl"/>
                </a:blipFill>
              </a:rPr>
            </a:br>
            <a:br>
              <a:rPr lang="en-US" sz="5600" dirty="0">
                <a:blipFill dpi="0" rotWithShape="1">
                  <a:blip r:embed="rId4"/>
                  <a:srcRect/>
                  <a:tile tx="6350" ty="-127000" sx="65000" sy="64000" flip="none" algn="tl"/>
                </a:blipFill>
              </a:rPr>
            </a:br>
            <a:r>
              <a:rPr lang="en-US" sz="5600" dirty="0" err="1">
                <a:blipFill dpi="0" rotWithShape="1">
                  <a:blip r:embed="rId4"/>
                  <a:srcRect/>
                  <a:tile tx="6350" ty="-127000" sx="65000" sy="64000" flip="none" algn="tl"/>
                </a:blipFill>
              </a:rPr>
              <a:t>Säsongsplanering</a:t>
            </a:r>
            <a:r>
              <a:rPr lang="en-US" sz="5600" dirty="0">
                <a:blipFill dpi="0" rotWithShape="1">
                  <a:blip r:embed="rId4"/>
                  <a:srcRect/>
                  <a:tile tx="6350" ty="-127000" sx="65000" sy="64000" flip="none" algn="tl"/>
                </a:blipFill>
              </a:rPr>
              <a:t> 2025/26</a:t>
            </a:r>
          </a:p>
        </p:txBody>
      </p:sp>
      <p:pic>
        <p:nvPicPr>
          <p:cNvPr id="5" name="Bildobjekt 4" descr="En bild som visar text, logotyp, Teckensnitt, symbol&#10;&#10;AI-genererat innehåll kan vara felaktigt.">
            <a:extLst>
              <a:ext uri="{FF2B5EF4-FFF2-40B4-BE49-F238E27FC236}">
                <a16:creationId xmlns:a16="http://schemas.microsoft.com/office/drawing/2014/main" id="{4013A0AF-607F-01CF-FEB1-14136CF028F1}"/>
              </a:ext>
            </a:extLst>
          </p:cNvPr>
          <p:cNvPicPr>
            <a:picLocks noChangeAspect="1"/>
          </p:cNvPicPr>
          <p:nvPr/>
        </p:nvPicPr>
        <p:blipFill>
          <a:blip r:embed="rId6"/>
          <a:srcRect l="22890" r="22891" b="2"/>
          <a:stretch>
            <a:fillRect/>
          </a:stretch>
        </p:blipFill>
        <p:spPr>
          <a:xfrm>
            <a:off x="1" y="2"/>
            <a:ext cx="6095695" cy="6857997"/>
          </a:xfrm>
          <a:custGeom>
            <a:avLst/>
            <a:gdLst/>
            <a:ahLst/>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noFill/>
        </p:spPr>
      </p:pic>
      <p:sp>
        <p:nvSpPr>
          <p:cNvPr id="27" name="Freeform: Shape 26">
            <a:extLst>
              <a:ext uri="{FF2B5EF4-FFF2-40B4-BE49-F238E27FC236}">
                <a16:creationId xmlns:a16="http://schemas.microsoft.com/office/drawing/2014/main" id="{0060CE1A-A2ED-43AC-857D-05822177F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8"/>
            <a:ext cx="6095695" cy="6857997"/>
          </a:xfrm>
          <a:custGeom>
            <a:avLst/>
            <a:gdLst>
              <a:gd name="connsiteX0" fmla="*/ 3435036 w 6095695"/>
              <a:gd name="connsiteY0" fmla="*/ 0 h 6857997"/>
              <a:gd name="connsiteX1" fmla="*/ 4198562 w 6095695"/>
              <a:gd name="connsiteY1" fmla="*/ 0 h 6857997"/>
              <a:gd name="connsiteX2" fmla="*/ 4365987 w 6095695"/>
              <a:gd name="connsiteY2" fmla="*/ 128761 h 6857997"/>
              <a:gd name="connsiteX3" fmla="*/ 6095695 w 6095695"/>
              <a:gd name="connsiteY3" fmla="*/ 3718209 h 6857997"/>
              <a:gd name="connsiteX4" fmla="*/ 4860911 w 6095695"/>
              <a:gd name="connsiteY4" fmla="*/ 6845880 h 6857997"/>
              <a:gd name="connsiteX5" fmla="*/ 4849107 w 6095695"/>
              <a:gd name="connsiteY5" fmla="*/ 6857997 h 6857997"/>
              <a:gd name="connsiteX6" fmla="*/ 4253869 w 6095695"/>
              <a:gd name="connsiteY6" fmla="*/ 6857997 h 6857997"/>
              <a:gd name="connsiteX7" fmla="*/ 4409441 w 6095695"/>
              <a:gd name="connsiteY7" fmla="*/ 6719623 h 6857997"/>
              <a:gd name="connsiteX8" fmla="*/ 5679794 w 6095695"/>
              <a:gd name="connsiteY8" fmla="*/ 3718209 h 6857997"/>
              <a:gd name="connsiteX9" fmla="*/ 3591563 w 6095695"/>
              <a:gd name="connsiteY9" fmla="*/ 88079 h 6857997"/>
              <a:gd name="connsiteX10" fmla="*/ 0 w 6095695"/>
              <a:gd name="connsiteY10" fmla="*/ 0 h 6857997"/>
              <a:gd name="connsiteX11" fmla="*/ 3177466 w 6095695"/>
              <a:gd name="connsiteY11" fmla="*/ 0 h 6857997"/>
              <a:gd name="connsiteX12" fmla="*/ 3353291 w 6095695"/>
              <a:gd name="connsiteY12" fmla="*/ 88129 h 6857997"/>
              <a:gd name="connsiteX13" fmla="*/ 5560965 w 6095695"/>
              <a:gd name="connsiteY13" fmla="*/ 3718209 h 6857997"/>
              <a:gd name="connsiteX14" fmla="*/ 4325417 w 6095695"/>
              <a:gd name="connsiteY14" fmla="*/ 6637392 h 6857997"/>
              <a:gd name="connsiteX15" fmla="*/ 4077394 w 6095695"/>
              <a:gd name="connsiteY15" fmla="*/ 6857997 h 6857997"/>
              <a:gd name="connsiteX16" fmla="*/ 0 w 6095695"/>
              <a:gd name="connsiteY16" fmla="*/ 6857997 h 6857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695" h="6857997">
                <a:moveTo>
                  <a:pt x="3435036" y="0"/>
                </a:moveTo>
                <a:lnTo>
                  <a:pt x="4198562" y="0"/>
                </a:lnTo>
                <a:lnTo>
                  <a:pt x="4365987" y="128761"/>
                </a:lnTo>
                <a:cubicBezTo>
                  <a:pt x="5422363" y="981944"/>
                  <a:pt x="6095695" y="2273123"/>
                  <a:pt x="6095695" y="3718209"/>
                </a:cubicBezTo>
                <a:cubicBezTo>
                  <a:pt x="6095695" y="4922447"/>
                  <a:pt x="5628104" y="6019805"/>
                  <a:pt x="4860911" y="6845880"/>
                </a:cubicBezTo>
                <a:lnTo>
                  <a:pt x="4849107" y="6857997"/>
                </a:lnTo>
                <a:lnTo>
                  <a:pt x="4253869" y="6857997"/>
                </a:lnTo>
                <a:lnTo>
                  <a:pt x="4409441" y="6719623"/>
                </a:lnTo>
                <a:cubicBezTo>
                  <a:pt x="5194330" y="5951494"/>
                  <a:pt x="5679794" y="4890334"/>
                  <a:pt x="5679794" y="3718209"/>
                </a:cubicBezTo>
                <a:cubicBezTo>
                  <a:pt x="5679794" y="2179795"/>
                  <a:pt x="4843506" y="832535"/>
                  <a:pt x="3591563" y="88079"/>
                </a:cubicBezTo>
                <a:close/>
                <a:moveTo>
                  <a:pt x="0" y="0"/>
                </a:moveTo>
                <a:lnTo>
                  <a:pt x="3177466" y="0"/>
                </a:lnTo>
                <a:lnTo>
                  <a:pt x="3353291" y="88129"/>
                </a:lnTo>
                <a:cubicBezTo>
                  <a:pt x="4668281" y="787221"/>
                  <a:pt x="5560965" y="2150692"/>
                  <a:pt x="5560965" y="3718209"/>
                </a:cubicBezTo>
                <a:cubicBezTo>
                  <a:pt x="5560965" y="4858221"/>
                  <a:pt x="5088802" y="5890308"/>
                  <a:pt x="4325417" y="6637392"/>
                </a:cubicBezTo>
                <a:lnTo>
                  <a:pt x="4077394" y="6857997"/>
                </a:lnTo>
                <a:lnTo>
                  <a:pt x="0" y="6857997"/>
                </a:lnTo>
                <a:close/>
              </a:path>
            </a:pathLst>
          </a:custGeom>
          <a:blipFill dpi="0" rotWithShape="1">
            <a:blip r:embed="rId7">
              <a:alphaModFix amt="30000"/>
              <a:duotone>
                <a:prstClr val="black"/>
                <a:schemeClr val="accent1">
                  <a:tint val="45000"/>
                  <a:satMod val="400000"/>
                </a:schemeClr>
              </a:duotone>
              <a:extLst>
                <a:ext uri="{BEBA8EAE-BF5A-486C-A8C5-ECC9F3942E4B}">
                  <a14:imgProps xmlns:a14="http://schemas.microsoft.com/office/drawing/2010/main">
                    <a14:imgLayer r:embed="rId3">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spTree>
    <p:extLst>
      <p:ext uri="{BB962C8B-B14F-4D97-AF65-F5344CB8AC3E}">
        <p14:creationId xmlns:p14="http://schemas.microsoft.com/office/powerpoint/2010/main" val="2682890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5B53-51A5-83AB-CFDD-1FF004C293F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8AB4272-6F20-8C3A-25FF-607D959490B3}"/>
              </a:ext>
            </a:extLst>
          </p:cNvPr>
          <p:cNvSpPr>
            <a:spLocks noGrp="1"/>
          </p:cNvSpPr>
          <p:nvPr>
            <p:ph type="ctrTitle"/>
          </p:nvPr>
        </p:nvSpPr>
        <p:spPr>
          <a:xfrm>
            <a:off x="365760" y="255740"/>
            <a:ext cx="11460480" cy="786384"/>
          </a:xfrm>
        </p:spPr>
        <p:txBody>
          <a:bodyPr/>
          <a:lstStyle/>
          <a:p>
            <a:r>
              <a:rPr lang="sv-SE" dirty="0"/>
              <a:t>TRÄNINGSUPPLÄGG vecka 42 - INFÖR PREMIÄR</a:t>
            </a:r>
          </a:p>
        </p:txBody>
      </p:sp>
      <p:sp>
        <p:nvSpPr>
          <p:cNvPr id="3" name="Underrubrik 2">
            <a:extLst>
              <a:ext uri="{FF2B5EF4-FFF2-40B4-BE49-F238E27FC236}">
                <a16:creationId xmlns:a16="http://schemas.microsoft.com/office/drawing/2014/main" id="{6A621EB3-5DE1-8EE4-2FB8-486A4A334D15}"/>
              </a:ext>
            </a:extLst>
          </p:cNvPr>
          <p:cNvSpPr>
            <a:spLocks noGrp="1"/>
          </p:cNvSpPr>
          <p:nvPr>
            <p:ph type="subTitle" idx="1"/>
          </p:nvPr>
        </p:nvSpPr>
        <p:spPr>
          <a:xfrm>
            <a:off x="7699546" y="1162736"/>
            <a:ext cx="3302991" cy="5591923"/>
          </a:xfrm>
        </p:spPr>
        <p:txBody>
          <a:bodyPr>
            <a:noAutofit/>
          </a:bodyPr>
          <a:lstStyle/>
          <a:p>
            <a:r>
              <a:rPr lang="sv-SE" sz="1200" b="1" i="1" dirty="0"/>
              <a:t>Träning 3 (Efter matchen)</a:t>
            </a:r>
            <a:endParaRPr lang="sv-SE" sz="1200" dirty="0"/>
          </a:p>
          <a:p>
            <a:pPr marL="171450" indent="-171450">
              <a:buFont typeface="Wingdings" pitchFamily="2" charset="2"/>
              <a:buChar char="ü"/>
            </a:pPr>
            <a:r>
              <a:rPr lang="sv-SE" sz="1200" dirty="0"/>
              <a:t>Uppvärmning: lek/stafetter (10 min)</a:t>
            </a:r>
          </a:p>
          <a:p>
            <a:pPr marL="171450" indent="-171450">
              <a:buFont typeface="Wingdings" pitchFamily="2" charset="2"/>
              <a:buChar char="ü"/>
            </a:pPr>
            <a:r>
              <a:rPr lang="sv-SE" sz="1200" dirty="0"/>
              <a:t>Roliga smålagsspel (20 min)</a:t>
            </a:r>
          </a:p>
          <a:p>
            <a:pPr marL="171450" indent="-171450">
              <a:buFont typeface="Wingdings" pitchFamily="2" charset="2"/>
              <a:buChar char="ü"/>
            </a:pPr>
            <a:r>
              <a:rPr lang="sv-SE" sz="1200" dirty="0"/>
              <a:t>Skottövningar (15 min)</a:t>
            </a:r>
          </a:p>
          <a:p>
            <a:pPr marL="171450" indent="-171450">
              <a:buFont typeface="Wingdings" pitchFamily="2" charset="2"/>
              <a:buChar char="ü"/>
            </a:pPr>
            <a:r>
              <a:rPr lang="sv-SE" sz="1200" dirty="0"/>
              <a:t>Mixat matchspel (20 min)</a:t>
            </a:r>
          </a:p>
          <a:p>
            <a:pPr marL="171450" indent="-171450">
              <a:buFont typeface="Wingdings" pitchFamily="2" charset="2"/>
              <a:buChar char="ü"/>
            </a:pPr>
            <a:r>
              <a:rPr lang="sv-SE" sz="1200" dirty="0"/>
              <a:t>Avslutning: reflektion &amp; snack (10 min)</a:t>
            </a:r>
          </a:p>
        </p:txBody>
      </p:sp>
      <p:sp>
        <p:nvSpPr>
          <p:cNvPr id="4" name="Underrubrik 2">
            <a:extLst>
              <a:ext uri="{FF2B5EF4-FFF2-40B4-BE49-F238E27FC236}">
                <a16:creationId xmlns:a16="http://schemas.microsoft.com/office/drawing/2014/main" id="{7521BF6A-DB13-6BBC-F696-E1CAFCCA087B}"/>
              </a:ext>
            </a:extLst>
          </p:cNvPr>
          <p:cNvSpPr txBox="1">
            <a:spLocks/>
          </p:cNvSpPr>
          <p:nvPr/>
        </p:nvSpPr>
        <p:spPr>
          <a:xfrm>
            <a:off x="4108853" y="1162735"/>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2 (Tempo/spelfokus)</a:t>
            </a:r>
            <a:endParaRPr lang="sv-SE" sz="1200" dirty="0"/>
          </a:p>
          <a:p>
            <a:pPr marL="171450" indent="-171450">
              <a:buFont typeface="Wingdings" pitchFamily="2" charset="2"/>
              <a:buChar char="ü"/>
            </a:pPr>
            <a:r>
              <a:rPr lang="sv-SE" sz="1200" dirty="0"/>
              <a:t>Uppvärmning: smålagsspel (10 min)</a:t>
            </a:r>
          </a:p>
          <a:p>
            <a:pPr marL="171450" indent="-171450">
              <a:buFont typeface="Wingdings" pitchFamily="2" charset="2"/>
              <a:buChar char="ü"/>
            </a:pPr>
            <a:r>
              <a:rPr lang="sv-SE" sz="1200" dirty="0"/>
              <a:t>Positionsövning (15 min)</a:t>
            </a:r>
          </a:p>
          <a:p>
            <a:pPr marL="171450" indent="-171450">
              <a:buFont typeface="Wingdings" pitchFamily="2" charset="2"/>
              <a:buChar char="ü"/>
            </a:pPr>
            <a:r>
              <a:rPr lang="sv-SE" sz="1200" dirty="0"/>
              <a:t>2v1 och 3v2 anfall (20 min)</a:t>
            </a:r>
          </a:p>
          <a:p>
            <a:pPr marL="171450" indent="-171450">
              <a:buFont typeface="Wingdings" pitchFamily="2" charset="2"/>
              <a:buChar char="ü"/>
            </a:pPr>
            <a:r>
              <a:rPr lang="sv-SE" sz="1200" dirty="0"/>
              <a:t>Matchspel 4v4/5v5 (25 min)</a:t>
            </a:r>
          </a:p>
          <a:p>
            <a:pPr marL="171450" indent="-171450">
              <a:buFont typeface="Wingdings" pitchFamily="2" charset="2"/>
              <a:buChar char="ü"/>
            </a:pPr>
            <a:r>
              <a:rPr lang="sv-SE" sz="1200" dirty="0"/>
              <a:t>Avslut: lagutmaning (5 min)</a:t>
            </a:r>
          </a:p>
        </p:txBody>
      </p:sp>
      <p:sp>
        <p:nvSpPr>
          <p:cNvPr id="5" name="Underrubrik 2">
            <a:extLst>
              <a:ext uri="{FF2B5EF4-FFF2-40B4-BE49-F238E27FC236}">
                <a16:creationId xmlns:a16="http://schemas.microsoft.com/office/drawing/2014/main" id="{6C160CDA-ADF1-E2BF-94BE-75334C9728BE}"/>
              </a:ext>
            </a:extLst>
          </p:cNvPr>
          <p:cNvSpPr txBox="1">
            <a:spLocks/>
          </p:cNvSpPr>
          <p:nvPr/>
        </p:nvSpPr>
        <p:spPr>
          <a:xfrm>
            <a:off x="518160" y="1162737"/>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1 (Teknik/lugnare)</a:t>
            </a:r>
          </a:p>
          <a:p>
            <a:pPr marL="171450" indent="-171450">
              <a:buFont typeface="Wingdings" pitchFamily="2" charset="2"/>
              <a:buChar char="ü"/>
            </a:pPr>
            <a:r>
              <a:rPr lang="sv-SE" sz="1200" dirty="0"/>
              <a:t>Uppvärmning: bollkontroll-lekar (10 min)</a:t>
            </a:r>
          </a:p>
          <a:p>
            <a:pPr marL="171450" indent="-171450">
              <a:buFont typeface="Wingdings" pitchFamily="2" charset="2"/>
              <a:buChar char="ü"/>
            </a:pPr>
            <a:r>
              <a:rPr lang="sv-SE" sz="1200" dirty="0"/>
              <a:t>Passningar i trianglar (15 min)</a:t>
            </a:r>
          </a:p>
          <a:p>
            <a:pPr marL="171450" indent="-171450">
              <a:buFont typeface="Wingdings" pitchFamily="2" charset="2"/>
              <a:buChar char="ü"/>
            </a:pPr>
            <a:r>
              <a:rPr lang="sv-SE" sz="1200" dirty="0"/>
              <a:t>Smålagsspel 3v3 (20 min)</a:t>
            </a:r>
          </a:p>
          <a:p>
            <a:pPr marL="171450" indent="-171450">
              <a:buFont typeface="Wingdings" pitchFamily="2" charset="2"/>
              <a:buChar char="ü"/>
            </a:pPr>
            <a:r>
              <a:rPr lang="sv-SE" sz="1200" dirty="0"/>
              <a:t>Avslut nära mål (15 min)</a:t>
            </a:r>
          </a:p>
          <a:p>
            <a:pPr marL="171450" indent="-171450">
              <a:buFont typeface="Wingdings" pitchFamily="2" charset="2"/>
              <a:buChar char="ü"/>
            </a:pPr>
            <a:r>
              <a:rPr lang="sv-SE" sz="1200" dirty="0"/>
              <a:t>Avslutning: straffar/stafett (10 min)</a:t>
            </a:r>
          </a:p>
        </p:txBody>
      </p:sp>
    </p:spTree>
    <p:extLst>
      <p:ext uri="{BB962C8B-B14F-4D97-AF65-F5344CB8AC3E}">
        <p14:creationId xmlns:p14="http://schemas.microsoft.com/office/powerpoint/2010/main" val="1206793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FD97FB-7419-027B-5443-C8E6CE02BB5D}"/>
              </a:ext>
            </a:extLst>
          </p:cNvPr>
          <p:cNvSpPr>
            <a:spLocks noGrp="1"/>
          </p:cNvSpPr>
          <p:nvPr>
            <p:ph type="ctrTitle"/>
          </p:nvPr>
        </p:nvSpPr>
        <p:spPr>
          <a:xfrm>
            <a:off x="365760" y="255740"/>
            <a:ext cx="11460480" cy="786384"/>
          </a:xfrm>
        </p:spPr>
        <p:txBody>
          <a:bodyPr/>
          <a:lstStyle/>
          <a:p>
            <a:r>
              <a:rPr lang="sv-SE" dirty="0"/>
              <a:t>VARFÖR VI VILL att ni VÄLJER TVÅ POSITIONER</a:t>
            </a:r>
          </a:p>
        </p:txBody>
      </p:sp>
      <p:sp>
        <p:nvSpPr>
          <p:cNvPr id="3" name="Underrubrik 2">
            <a:extLst>
              <a:ext uri="{FF2B5EF4-FFF2-40B4-BE49-F238E27FC236}">
                <a16:creationId xmlns:a16="http://schemas.microsoft.com/office/drawing/2014/main" id="{D71928A1-28D0-3CA1-E08A-93A4AFC23425}"/>
              </a:ext>
            </a:extLst>
          </p:cNvPr>
          <p:cNvSpPr>
            <a:spLocks noGrp="1"/>
          </p:cNvSpPr>
          <p:nvPr>
            <p:ph type="subTitle" idx="1"/>
          </p:nvPr>
        </p:nvSpPr>
        <p:spPr>
          <a:xfrm>
            <a:off x="365760" y="1010337"/>
            <a:ext cx="11460480" cy="5591923"/>
          </a:xfrm>
        </p:spPr>
        <p:txBody>
          <a:bodyPr>
            <a:normAutofit/>
          </a:bodyPr>
          <a:lstStyle/>
          <a:p>
            <a:r>
              <a:rPr lang="sv-SE" sz="1800" dirty="0"/>
              <a:t>För att vi ska bli ett ännu starkare lag vill vi att alla väljer </a:t>
            </a:r>
            <a:r>
              <a:rPr lang="sv-SE" sz="1800" b="1" dirty="0"/>
              <a:t>två positioner</a:t>
            </a:r>
            <a:r>
              <a:rPr lang="sv-SE" sz="1800" dirty="0"/>
              <a:t> att spela på. </a:t>
            </a:r>
          </a:p>
          <a:p>
            <a:r>
              <a:rPr lang="sv-SE" sz="1800" dirty="0"/>
              <a:t>Det gör stor skillnad – både för er själva och för laget.</a:t>
            </a:r>
          </a:p>
          <a:p>
            <a:endParaRPr lang="sv-SE" sz="1800" dirty="0"/>
          </a:p>
          <a:p>
            <a:r>
              <a:rPr lang="sv-SE" sz="1800" dirty="0"/>
              <a:t>❤️ </a:t>
            </a:r>
            <a:r>
              <a:rPr lang="sv-SE" sz="1800" b="1" dirty="0"/>
              <a:t>Bättre lag</a:t>
            </a:r>
            <a:r>
              <a:rPr lang="sv-SE" sz="1800" dirty="0"/>
              <a:t> – Om någon inte kan spela, kan vi snabbt flytta runt utan att laget tappar styrka. Alla kan bidra, och vi står alltid starka tillsammans.</a:t>
            </a:r>
          </a:p>
          <a:p>
            <a:r>
              <a:rPr lang="sv-SE" sz="1800" dirty="0"/>
              <a:t>❤️ </a:t>
            </a:r>
            <a:r>
              <a:rPr lang="sv-SE" sz="1800" b="1" dirty="0"/>
              <a:t>Utvecklas som spelare</a:t>
            </a:r>
            <a:r>
              <a:rPr lang="sv-SE" sz="1800" dirty="0"/>
              <a:t> – När man provar fler positioner lär man sig spelet på ett helt nytt sätt. En forward som också har spelat back förstår bättre hur backarna tänker, och tvärtom. Det gör er smartare och mer kompletta spelare.</a:t>
            </a:r>
          </a:p>
          <a:p>
            <a:r>
              <a:rPr lang="sv-SE" sz="1800" dirty="0"/>
              <a:t>❤️ </a:t>
            </a:r>
            <a:r>
              <a:rPr lang="sv-SE" sz="1800" b="1" dirty="0"/>
              <a:t>Trygghet på planen</a:t>
            </a:r>
            <a:r>
              <a:rPr lang="sv-SE" sz="1800" dirty="0"/>
              <a:t> – Har man två roller man kan spela blir man säkrare och mer flexibel i match. Oavsett var ni hamnar på planen vet ni vad som krävs.</a:t>
            </a:r>
          </a:p>
          <a:p>
            <a:r>
              <a:rPr lang="sv-SE" sz="1800" dirty="0"/>
              <a:t>❤️ </a:t>
            </a:r>
            <a:r>
              <a:rPr lang="sv-SE" sz="1800" b="1" dirty="0"/>
              <a:t>Hitta rätt roll</a:t>
            </a:r>
            <a:r>
              <a:rPr lang="sv-SE" sz="1800" dirty="0"/>
              <a:t> – Ibland upptäcker man att man trivs ännu bättre på en annan position än man trodde. Genom att testa mer hittar ni den plats där ni glänser mest.</a:t>
            </a:r>
          </a:p>
          <a:p>
            <a:endParaRPr lang="sv-SE" sz="1800" dirty="0"/>
          </a:p>
          <a:p>
            <a:r>
              <a:rPr lang="sv-SE" sz="1800" dirty="0"/>
              <a:t>👉 Målet är att </a:t>
            </a:r>
            <a:r>
              <a:rPr lang="sv-SE" sz="1800" b="1" dirty="0"/>
              <a:t>alla ska få utvecklas, känna sig viktiga och bidra till lagets framgång</a:t>
            </a:r>
            <a:r>
              <a:rPr lang="sv-SE" sz="1800" dirty="0"/>
              <a:t>. När vi kan spela på flera positioner blir både ni och laget tryggare – och vi blir riktigt svåra att möta!</a:t>
            </a:r>
          </a:p>
        </p:txBody>
      </p:sp>
    </p:spTree>
    <p:extLst>
      <p:ext uri="{BB962C8B-B14F-4D97-AF65-F5344CB8AC3E}">
        <p14:creationId xmlns:p14="http://schemas.microsoft.com/office/powerpoint/2010/main" val="295987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EDBF6-91A3-1D67-9DBF-404E573BBAA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723F9D7-77BD-C93A-33EF-7C0410D74194}"/>
              </a:ext>
            </a:extLst>
          </p:cNvPr>
          <p:cNvSpPr>
            <a:spLocks noGrp="1"/>
          </p:cNvSpPr>
          <p:nvPr>
            <p:ph type="ctrTitle"/>
          </p:nvPr>
        </p:nvSpPr>
        <p:spPr>
          <a:xfrm>
            <a:off x="365760" y="255740"/>
            <a:ext cx="11460480" cy="786384"/>
          </a:xfrm>
        </p:spPr>
        <p:txBody>
          <a:bodyPr/>
          <a:lstStyle/>
          <a:p>
            <a:r>
              <a:rPr lang="sv-SE" dirty="0"/>
              <a:t>HÖGRE KRAV den här </a:t>
            </a:r>
            <a:r>
              <a:rPr lang="sv-SE" dirty="0" err="1"/>
              <a:t>SÄSONGen</a:t>
            </a:r>
            <a:endParaRPr lang="sv-SE" dirty="0"/>
          </a:p>
        </p:txBody>
      </p:sp>
      <p:sp>
        <p:nvSpPr>
          <p:cNvPr id="3" name="Underrubrik 2">
            <a:extLst>
              <a:ext uri="{FF2B5EF4-FFF2-40B4-BE49-F238E27FC236}">
                <a16:creationId xmlns:a16="http://schemas.microsoft.com/office/drawing/2014/main" id="{A5F18B7A-C33E-11B0-7766-5B896C1E23D6}"/>
              </a:ext>
            </a:extLst>
          </p:cNvPr>
          <p:cNvSpPr>
            <a:spLocks noGrp="1"/>
          </p:cNvSpPr>
          <p:nvPr>
            <p:ph type="subTitle" idx="1"/>
          </p:nvPr>
        </p:nvSpPr>
        <p:spPr>
          <a:xfrm>
            <a:off x="365760" y="1010337"/>
            <a:ext cx="11460480" cy="5591923"/>
          </a:xfrm>
        </p:spPr>
        <p:txBody>
          <a:bodyPr>
            <a:normAutofit/>
          </a:bodyPr>
          <a:lstStyle/>
          <a:p>
            <a:r>
              <a:rPr lang="sv-SE" sz="1800" dirty="0"/>
              <a:t>I år vill vi ta nästa steg tillsammans – och därför kommer vi att ställa lite högre krav på er, både på träning och på match. Det här gör vi för att ni ska få chansen att utvecklas ännu mer och för att laget ska bli ännu starkare.</a:t>
            </a:r>
          </a:p>
          <a:p>
            <a:endParaRPr lang="sv-SE" sz="1800" dirty="0"/>
          </a:p>
          <a:p>
            <a:r>
              <a:rPr lang="sv-SE" sz="1800" b="1" dirty="0"/>
              <a:t>Vad vi förväntar oss av er:</a:t>
            </a:r>
            <a:endParaRPr lang="sv-SE" sz="1800" dirty="0"/>
          </a:p>
          <a:p>
            <a:r>
              <a:rPr lang="sv-SE" sz="1800" dirty="0"/>
              <a:t>❤️ Att ni </a:t>
            </a:r>
            <a:r>
              <a:rPr lang="sv-SE" sz="1800" b="1" dirty="0"/>
              <a:t>förbereder er ordentligt</a:t>
            </a:r>
            <a:r>
              <a:rPr lang="sv-SE" sz="1800" dirty="0"/>
              <a:t> innan träning och match, till exempel genom att äta bra så ni orkar prestera.</a:t>
            </a:r>
          </a:p>
          <a:p>
            <a:r>
              <a:rPr lang="sv-SE" sz="1800" dirty="0"/>
              <a:t>❤️ Att ni </a:t>
            </a:r>
            <a:r>
              <a:rPr lang="sv-SE" sz="1800" b="1" dirty="0"/>
              <a:t>är fokuserade och lyssnar</a:t>
            </a:r>
            <a:r>
              <a:rPr lang="sv-SE" sz="1800" dirty="0"/>
              <a:t> på träningen, tar instruktioner och gör ert bästa.</a:t>
            </a:r>
          </a:p>
          <a:p>
            <a:r>
              <a:rPr lang="sv-SE" sz="1800" dirty="0"/>
              <a:t>❤️ Att ni visar </a:t>
            </a:r>
            <a:r>
              <a:rPr lang="sv-SE" sz="1800" b="1" dirty="0"/>
              <a:t>engagemang och respekt</a:t>
            </a:r>
            <a:r>
              <a:rPr lang="sv-SE" sz="1800" dirty="0"/>
              <a:t>, både för tränare och för varandra – genom att vara koncentrerade och bidra med energi till laget.</a:t>
            </a:r>
          </a:p>
          <a:p>
            <a:endParaRPr lang="sv-SE" sz="1800" dirty="0"/>
          </a:p>
          <a:p>
            <a:r>
              <a:rPr lang="sv-SE" sz="1800" dirty="0"/>
              <a:t>👉 </a:t>
            </a:r>
            <a:r>
              <a:rPr lang="sv-SE" sz="1800" b="1" dirty="0"/>
              <a:t>Om det inte funkar ibland:</a:t>
            </a:r>
            <a:br>
              <a:rPr lang="sv-SE" sz="1800" dirty="0"/>
            </a:br>
            <a:r>
              <a:rPr lang="sv-SE" sz="1800" dirty="0"/>
              <a:t>Om man inte orkar på grund av dålig förberedelse, eller inte riktigt är med i träningen, kan man få sätta sig vid sidan en stund. Det är inte ett straff – utan ett sätt att skapa en miljö där alla kan utvecklas på bästa sätt.</a:t>
            </a:r>
            <a:endParaRPr lang="sv-SE" sz="1800" b="1" dirty="0"/>
          </a:p>
          <a:p>
            <a:r>
              <a:rPr lang="sv-SE" sz="1800" dirty="0"/>
              <a:t>👉 </a:t>
            </a:r>
            <a:r>
              <a:rPr lang="sv-SE" sz="1800" b="1" dirty="0"/>
              <a:t>Kom ihåg:</a:t>
            </a:r>
            <a:br>
              <a:rPr lang="sv-SE" sz="1800" dirty="0"/>
            </a:br>
            <a:r>
              <a:rPr lang="sv-SE" sz="1800" dirty="0"/>
              <a:t>Vi tror stenhårt på er och vi vet att ni kan ta nästa steg. Men det kräver fokus, förberedelse och ansvar från var och en. Gör vi det tillsammans kommer vi alla bli bättre – både som spelare och som lag! 💪</a:t>
            </a:r>
          </a:p>
        </p:txBody>
      </p:sp>
    </p:spTree>
    <p:extLst>
      <p:ext uri="{BB962C8B-B14F-4D97-AF65-F5344CB8AC3E}">
        <p14:creationId xmlns:p14="http://schemas.microsoft.com/office/powerpoint/2010/main" val="3731788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115DC-6A44-D3FB-CC60-9C5694B51204}"/>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A463AD0-2D22-FA29-CAC8-21BF9DD81D1A}"/>
              </a:ext>
            </a:extLst>
          </p:cNvPr>
          <p:cNvSpPr>
            <a:spLocks noGrp="1"/>
          </p:cNvSpPr>
          <p:nvPr>
            <p:ph type="ctrTitle"/>
          </p:nvPr>
        </p:nvSpPr>
        <p:spPr>
          <a:xfrm>
            <a:off x="365760" y="255740"/>
            <a:ext cx="11460480" cy="786384"/>
          </a:xfrm>
        </p:spPr>
        <p:txBody>
          <a:bodyPr/>
          <a:lstStyle/>
          <a:p>
            <a:r>
              <a:rPr lang="sv-SE" dirty="0"/>
              <a:t>ATTITYD PÅ OCH UTANFÖR PLANEN</a:t>
            </a:r>
          </a:p>
        </p:txBody>
      </p:sp>
      <p:sp>
        <p:nvSpPr>
          <p:cNvPr id="3" name="Underrubrik 2">
            <a:extLst>
              <a:ext uri="{FF2B5EF4-FFF2-40B4-BE49-F238E27FC236}">
                <a16:creationId xmlns:a16="http://schemas.microsoft.com/office/drawing/2014/main" id="{737C1F10-A7C5-E115-00E1-8D33881E2A47}"/>
              </a:ext>
            </a:extLst>
          </p:cNvPr>
          <p:cNvSpPr>
            <a:spLocks noGrp="1"/>
          </p:cNvSpPr>
          <p:nvPr>
            <p:ph type="subTitle" idx="1"/>
          </p:nvPr>
        </p:nvSpPr>
        <p:spPr>
          <a:xfrm>
            <a:off x="365760" y="1010337"/>
            <a:ext cx="11460480" cy="5591923"/>
          </a:xfrm>
        </p:spPr>
        <p:txBody>
          <a:bodyPr>
            <a:normAutofit lnSpcReduction="10000"/>
          </a:bodyPr>
          <a:lstStyle/>
          <a:p>
            <a:r>
              <a:rPr lang="sv-SE" sz="1800" dirty="0"/>
              <a:t>En stor del av vårt lag handlar inte bara om hur vi spelar innebandy – utan också om </a:t>
            </a:r>
            <a:r>
              <a:rPr lang="sv-SE" sz="1800" b="1" dirty="0"/>
              <a:t>hur vi bemöter varandra, motståndare och domare</a:t>
            </a:r>
            <a:r>
              <a:rPr lang="sv-SE" sz="1800" dirty="0"/>
              <a:t>. Vi vill bygga en kultur där alla känner sig trygga, respekterade och sedda, både på träning och på match.</a:t>
            </a:r>
          </a:p>
          <a:p>
            <a:endParaRPr lang="sv-SE" sz="1800" dirty="0"/>
          </a:p>
          <a:p>
            <a:pPr>
              <a:lnSpc>
                <a:spcPct val="100000"/>
              </a:lnSpc>
            </a:pPr>
            <a:r>
              <a:rPr lang="sv-SE" sz="1800" b="1" dirty="0"/>
              <a:t>Vad vi förväntar oss av er:</a:t>
            </a:r>
            <a:br>
              <a:rPr lang="sv-SE" sz="1800" dirty="0"/>
            </a:br>
            <a:r>
              <a:rPr lang="sv-SE" sz="1800" dirty="0"/>
              <a:t>❤️ Att ni </a:t>
            </a:r>
            <a:r>
              <a:rPr lang="sv-SE" sz="1800" b="1" dirty="0"/>
              <a:t>är snälla och respektfulla mot varandra</a:t>
            </a:r>
            <a:r>
              <a:rPr lang="sv-SE" sz="1800" dirty="0"/>
              <a:t>. Ingen i laget ska behöva höra taskiga kommentarer eller bli nedvärderad.</a:t>
            </a:r>
            <a:br>
              <a:rPr lang="sv-SE" sz="1800" dirty="0"/>
            </a:br>
            <a:r>
              <a:rPr lang="sv-SE" sz="1800" dirty="0"/>
              <a:t>❤️ Att ni </a:t>
            </a:r>
            <a:r>
              <a:rPr lang="sv-SE" sz="1800" b="1" dirty="0"/>
              <a:t>visar respekt för motståndare och domare</a:t>
            </a:r>
            <a:r>
              <a:rPr lang="sv-SE" sz="1800" dirty="0"/>
              <a:t>. Det gör att vi blir ett lag andra gillar att möta, och det visar att vi spelar innebandy på rätt sätt.</a:t>
            </a:r>
            <a:br>
              <a:rPr lang="sv-SE" sz="1800" dirty="0"/>
            </a:br>
            <a:r>
              <a:rPr lang="sv-SE" sz="1800" dirty="0"/>
              <a:t>❤️ Att ni </a:t>
            </a:r>
            <a:r>
              <a:rPr lang="sv-SE" sz="1800" b="1" dirty="0"/>
              <a:t>peppar och stöttar varandra</a:t>
            </a:r>
            <a:r>
              <a:rPr lang="sv-SE" sz="1800" dirty="0"/>
              <a:t>, även om det inte alltid går som vi vill. Laganda betyder att vi håller ihop – särskilt när det är tufft.</a:t>
            </a:r>
          </a:p>
          <a:p>
            <a:endParaRPr lang="sv-SE" sz="1800" dirty="0"/>
          </a:p>
          <a:p>
            <a:r>
              <a:rPr lang="sv-SE" sz="1800" dirty="0"/>
              <a:t>👉 </a:t>
            </a:r>
            <a:r>
              <a:rPr lang="sv-SE" sz="1800" b="1" dirty="0"/>
              <a:t>Om det inte funkar ibland:</a:t>
            </a:r>
            <a:br>
              <a:rPr lang="sv-SE" sz="1800" dirty="0"/>
            </a:br>
            <a:r>
              <a:rPr lang="sv-SE" sz="1800" dirty="0"/>
              <a:t>Om någon inte visar rätt attityd kan man få ta en paus från spel en stund. Det är inte ett straff, utan för att markera hur viktigt det är att vi har respekt och samarbetar så att alla kan känna sig trygga i laget.</a:t>
            </a:r>
          </a:p>
          <a:p>
            <a:r>
              <a:rPr lang="sv-SE" sz="1800" dirty="0"/>
              <a:t>👉 </a:t>
            </a:r>
            <a:r>
              <a:rPr lang="sv-SE" sz="1800" b="1" dirty="0"/>
              <a:t>Kom ihåg:</a:t>
            </a:r>
            <a:br>
              <a:rPr lang="sv-SE" sz="1800" dirty="0"/>
            </a:br>
            <a:r>
              <a:rPr lang="sv-SE" sz="1800" dirty="0"/>
              <a:t>Vi vill ha ett lag där vi lyfter varandra, där vi har kul och där vi alltid visar gott exempel – både för varandra och för andra lag. När vi gör det blir vi inte bara bättre spelare, utan också ett lag man verkligen vill vara en del av! ❤️</a:t>
            </a:r>
          </a:p>
        </p:txBody>
      </p:sp>
    </p:spTree>
    <p:extLst>
      <p:ext uri="{BB962C8B-B14F-4D97-AF65-F5344CB8AC3E}">
        <p14:creationId xmlns:p14="http://schemas.microsoft.com/office/powerpoint/2010/main" val="2198084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20E73-B03B-8CE8-1DFF-E24A205822B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81CD09D-3B97-6A2E-1832-C71C63BCE430}"/>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8161F290-5E80-0875-6DF6-A18FF2F69236}"/>
              </a:ext>
            </a:extLst>
          </p:cNvPr>
          <p:cNvSpPr>
            <a:spLocks noGrp="1"/>
          </p:cNvSpPr>
          <p:nvPr>
            <p:ph type="subTitle" idx="1"/>
          </p:nvPr>
        </p:nvSpPr>
        <p:spPr>
          <a:xfrm>
            <a:off x="365760" y="1010337"/>
            <a:ext cx="11460480" cy="5591923"/>
          </a:xfrm>
        </p:spPr>
        <p:txBody>
          <a:bodyPr>
            <a:noAutofit/>
          </a:bodyPr>
          <a:lstStyle/>
          <a:p>
            <a:r>
              <a:rPr lang="sv-SE" sz="1200" dirty="0"/>
              <a:t>Upplägget innehåller 3 träningar/vecka á 75 minuter. En träning lugnare med teknikfokus, två träningar med högre tempo och </a:t>
            </a:r>
            <a:r>
              <a:rPr lang="sv-SE" sz="1200" dirty="0" err="1"/>
              <a:t>matchlikt</a:t>
            </a:r>
            <a:r>
              <a:rPr lang="sv-SE" sz="1200" dirty="0"/>
              <a:t> spel. </a:t>
            </a:r>
          </a:p>
          <a:p>
            <a:r>
              <a:rPr lang="sv-SE" sz="1200" b="1" dirty="0"/>
              <a:t>Vecka 41–42 – Seriepremiär: </a:t>
            </a:r>
            <a:r>
              <a:rPr lang="sv-SE" sz="1200" dirty="0"/>
              <a:t>Se separat planering för detaljerade pass med skisser. </a:t>
            </a:r>
          </a:p>
          <a:p>
            <a:r>
              <a:rPr lang="sv-SE" sz="1200" b="1" dirty="0"/>
              <a:t>Vecka 43–44 – Matchvana &amp; höstlov</a:t>
            </a:r>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passningar i rörelse (15 min)</a:t>
            </a:r>
          </a:p>
          <a:p>
            <a:pPr marL="171450" indent="-171450">
              <a:buFont typeface="Wingdings" pitchFamily="2" charset="2"/>
              <a:buChar char="ü"/>
            </a:pPr>
            <a:r>
              <a:rPr lang="sv-SE" sz="1100" dirty="0"/>
              <a:t>Dribbling i banor + 1v0 mot målvakt (15 min)</a:t>
            </a:r>
          </a:p>
          <a:p>
            <a:pPr marL="171450" indent="-171450">
              <a:buFont typeface="Wingdings" pitchFamily="2" charset="2"/>
              <a:buChar char="ü"/>
            </a:pPr>
            <a:r>
              <a:rPr lang="sv-SE" sz="1100" dirty="0"/>
              <a:t>3v3 smålagsspel (20 min)</a:t>
            </a:r>
          </a:p>
          <a:p>
            <a:pPr marL="171450" indent="-171450">
              <a:buFont typeface="Wingdings" pitchFamily="2" charset="2"/>
              <a:buChar char="ü"/>
            </a:pPr>
            <a:r>
              <a:rPr lang="sv-SE" sz="1100" dirty="0"/>
              <a:t>Skottövningar med olika avslut (15 min)</a:t>
            </a:r>
          </a:p>
          <a:p>
            <a:r>
              <a:rPr lang="sv-SE" sz="1100" b="1" i="1" dirty="0"/>
              <a:t>Träning 2 (Tempo/spel)</a:t>
            </a:r>
            <a:endParaRPr lang="sv-SE" sz="1100" dirty="0"/>
          </a:p>
          <a:p>
            <a:pPr marL="171450" indent="-171450">
              <a:buFont typeface="Wingdings" pitchFamily="2" charset="2"/>
              <a:buChar char="ü"/>
            </a:pPr>
            <a:r>
              <a:rPr lang="sv-SE" sz="1100" dirty="0"/>
              <a:t>1v1 längs sarg (15 min)</a:t>
            </a:r>
          </a:p>
          <a:p>
            <a:pPr marL="171450" indent="-171450">
              <a:buFont typeface="Wingdings" pitchFamily="2" charset="2"/>
              <a:buChar char="ü"/>
            </a:pPr>
            <a:r>
              <a:rPr lang="sv-SE" sz="1100" dirty="0"/>
              <a:t>2v2 speluppbyggnad vs press (15 min)</a:t>
            </a:r>
          </a:p>
          <a:p>
            <a:pPr marL="171450" indent="-171450">
              <a:buFont typeface="Wingdings" pitchFamily="2" charset="2"/>
              <a:buChar char="ü"/>
            </a:pPr>
            <a:r>
              <a:rPr lang="sv-SE" sz="1100" dirty="0"/>
              <a:t>4v4 smålagsspel på halvplan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3v2 spelvändningar (15 min)</a:t>
            </a:r>
          </a:p>
          <a:p>
            <a:pPr marL="171450" indent="-171450">
              <a:buFont typeface="Wingdings" pitchFamily="2" charset="2"/>
              <a:buChar char="ü"/>
            </a:pPr>
            <a:r>
              <a:rPr lang="sv-SE" sz="1100" dirty="0"/>
              <a:t>4v4/5v5 matchspel (25 min)</a:t>
            </a:r>
          </a:p>
          <a:p>
            <a:endParaRPr lang="sv-SE" sz="1100" dirty="0"/>
          </a:p>
          <a:p>
            <a:r>
              <a:rPr lang="sv-SE" sz="1200" b="1" dirty="0"/>
              <a:t>Vecka 44 (Höstlov):</a:t>
            </a:r>
            <a:r>
              <a:rPr lang="sv-SE" sz="1200" dirty="0"/>
              <a:t> Frivillig träning, fokus på lek, teknikstationer och skottövningar.</a:t>
            </a:r>
          </a:p>
        </p:txBody>
      </p:sp>
    </p:spTree>
    <p:extLst>
      <p:ext uri="{BB962C8B-B14F-4D97-AF65-F5344CB8AC3E}">
        <p14:creationId xmlns:p14="http://schemas.microsoft.com/office/powerpoint/2010/main" val="90040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2CD97-E162-4BC3-851F-F42ADF39DA9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30505EA-484C-EBB1-B976-E0DE66A866D6}"/>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EE99D59C-0A11-0533-0B9E-C1DD8EE31A70}"/>
              </a:ext>
            </a:extLst>
          </p:cNvPr>
          <p:cNvSpPr>
            <a:spLocks noGrp="1"/>
          </p:cNvSpPr>
          <p:nvPr>
            <p:ph type="subTitle" idx="1"/>
          </p:nvPr>
        </p:nvSpPr>
        <p:spPr>
          <a:xfrm>
            <a:off x="365760" y="1010337"/>
            <a:ext cx="11460480" cy="5591923"/>
          </a:xfrm>
        </p:spPr>
        <p:txBody>
          <a:bodyPr>
            <a:noAutofit/>
          </a:bodyPr>
          <a:lstStyle/>
          <a:p>
            <a:r>
              <a:rPr lang="sv-SE" sz="1200" b="1" dirty="0"/>
              <a:t>Vecka 45–47 – Utveckling av spelidé</a:t>
            </a:r>
          </a:p>
          <a:p>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koordination (10 min)</a:t>
            </a:r>
          </a:p>
          <a:p>
            <a:pPr marL="171450" indent="-171450">
              <a:buFont typeface="Wingdings" pitchFamily="2" charset="2"/>
              <a:buChar char="ü"/>
            </a:pPr>
            <a:r>
              <a:rPr lang="sv-SE" sz="1100" dirty="0"/>
              <a:t>Passningsövningar i trianglar (15 min)</a:t>
            </a:r>
          </a:p>
          <a:p>
            <a:pPr marL="171450" indent="-171450">
              <a:buFont typeface="Wingdings" pitchFamily="2" charset="2"/>
              <a:buChar char="ü"/>
            </a:pPr>
            <a:r>
              <a:rPr lang="sv-SE" sz="1100" dirty="0"/>
              <a:t>3v3 smålagsspel med max 3 tillslag (20 min)</a:t>
            </a:r>
          </a:p>
          <a:p>
            <a:r>
              <a:rPr lang="sv-SE" sz="1100" b="1" i="1" dirty="0"/>
              <a:t>Träning 2 (Tempo/spelfokus)</a:t>
            </a:r>
            <a:endParaRPr lang="sv-SE" sz="1100" dirty="0"/>
          </a:p>
          <a:p>
            <a:pPr marL="171450" indent="-171450">
              <a:buFont typeface="Wingdings" pitchFamily="2" charset="2"/>
              <a:buChar char="ü"/>
            </a:pPr>
            <a:r>
              <a:rPr lang="sv-SE" sz="1100" dirty="0"/>
              <a:t>1v1 mot mål (15 min)</a:t>
            </a:r>
          </a:p>
          <a:p>
            <a:pPr marL="171450" indent="-171450">
              <a:buFont typeface="Wingdings" pitchFamily="2" charset="2"/>
              <a:buChar char="ü"/>
            </a:pPr>
            <a:r>
              <a:rPr lang="sv-SE" sz="1100" dirty="0"/>
              <a:t>2v2 press vs speluppbyggnad (15 min)</a:t>
            </a:r>
          </a:p>
          <a:p>
            <a:pPr marL="171450" indent="-171450">
              <a:buFont typeface="Wingdings" pitchFamily="2" charset="2"/>
              <a:buChar char="ü"/>
            </a:pPr>
            <a:r>
              <a:rPr lang="sv-SE" sz="1100" dirty="0"/>
              <a:t>4v4 smålagsspel på halvplan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Spelvändningar 3v2 (15 min)</a:t>
            </a:r>
          </a:p>
          <a:p>
            <a:pPr marL="171450" indent="-171450">
              <a:buFont typeface="Wingdings" pitchFamily="2" charset="2"/>
              <a:buChar char="ü"/>
            </a:pPr>
            <a:r>
              <a:rPr lang="sv-SE" sz="1100" dirty="0"/>
              <a:t>Matchspel 4v4/5v5 (25 min)</a:t>
            </a:r>
          </a:p>
        </p:txBody>
      </p:sp>
    </p:spTree>
    <p:extLst>
      <p:ext uri="{BB962C8B-B14F-4D97-AF65-F5344CB8AC3E}">
        <p14:creationId xmlns:p14="http://schemas.microsoft.com/office/powerpoint/2010/main" val="1383447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E82D4-BB11-C910-3268-DB03ADFCAD3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3EC0C76-8BF9-80AB-7CEC-B256E71AF94F}"/>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46B5B0D2-E55D-EDBC-CECB-60667C113FCF}"/>
              </a:ext>
            </a:extLst>
          </p:cNvPr>
          <p:cNvSpPr>
            <a:spLocks noGrp="1"/>
          </p:cNvSpPr>
          <p:nvPr>
            <p:ph type="subTitle" idx="1"/>
          </p:nvPr>
        </p:nvSpPr>
        <p:spPr>
          <a:xfrm>
            <a:off x="365760" y="1010337"/>
            <a:ext cx="11460480" cy="5591923"/>
          </a:xfrm>
        </p:spPr>
        <p:txBody>
          <a:bodyPr>
            <a:noAutofit/>
          </a:bodyPr>
          <a:lstStyle/>
          <a:p>
            <a:r>
              <a:rPr lang="sv-SE" sz="1200" b="1" dirty="0"/>
              <a:t>Vecka 45–47 – Utveckling av spelidé</a:t>
            </a:r>
          </a:p>
          <a:p>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koordination (10 min)</a:t>
            </a:r>
          </a:p>
          <a:p>
            <a:pPr marL="171450" indent="-171450">
              <a:buFont typeface="Wingdings" pitchFamily="2" charset="2"/>
              <a:buChar char="ü"/>
            </a:pPr>
            <a:r>
              <a:rPr lang="sv-SE" sz="1100" dirty="0"/>
              <a:t>Passningsövningar i trianglar (15 min)</a:t>
            </a:r>
          </a:p>
          <a:p>
            <a:pPr marL="171450" indent="-171450">
              <a:buFont typeface="Wingdings" pitchFamily="2" charset="2"/>
              <a:buChar char="ü"/>
            </a:pPr>
            <a:r>
              <a:rPr lang="sv-SE" sz="1100" dirty="0"/>
              <a:t>3v3 smålagsspel med max 3 tillslag (20 min)</a:t>
            </a:r>
          </a:p>
          <a:p>
            <a:r>
              <a:rPr lang="sv-SE" sz="1100" b="1" i="1" dirty="0"/>
              <a:t>Träning 2 (Tempo/spelfokus)</a:t>
            </a:r>
            <a:endParaRPr lang="sv-SE" sz="1100" dirty="0"/>
          </a:p>
          <a:p>
            <a:pPr marL="171450" indent="-171450">
              <a:buFont typeface="Wingdings" pitchFamily="2" charset="2"/>
              <a:buChar char="ü"/>
            </a:pPr>
            <a:r>
              <a:rPr lang="sv-SE" sz="1100" dirty="0"/>
              <a:t>1v1 mot mål (15 min)</a:t>
            </a:r>
          </a:p>
          <a:p>
            <a:pPr marL="171450" indent="-171450">
              <a:buFont typeface="Wingdings" pitchFamily="2" charset="2"/>
              <a:buChar char="ü"/>
            </a:pPr>
            <a:r>
              <a:rPr lang="sv-SE" sz="1100" dirty="0"/>
              <a:t>2v2 press vs speluppbyggnad (15 min)</a:t>
            </a:r>
          </a:p>
          <a:p>
            <a:pPr marL="171450" indent="-171450">
              <a:buFont typeface="Wingdings" pitchFamily="2" charset="2"/>
              <a:buChar char="ü"/>
            </a:pPr>
            <a:r>
              <a:rPr lang="sv-SE" sz="1100" dirty="0"/>
              <a:t>4v4 smålagsspel på halvplan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Spelvändningar 3v2 (15 min)</a:t>
            </a:r>
          </a:p>
          <a:p>
            <a:pPr marL="171450" indent="-171450">
              <a:buFont typeface="Wingdings" pitchFamily="2" charset="2"/>
              <a:buChar char="ü"/>
            </a:pPr>
            <a:r>
              <a:rPr lang="sv-SE" sz="1100" dirty="0"/>
              <a:t>Matchspel 4v4/5v5 (25 min)</a:t>
            </a:r>
          </a:p>
        </p:txBody>
      </p:sp>
    </p:spTree>
    <p:extLst>
      <p:ext uri="{BB962C8B-B14F-4D97-AF65-F5344CB8AC3E}">
        <p14:creationId xmlns:p14="http://schemas.microsoft.com/office/powerpoint/2010/main" val="1588739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30634-07DC-A1AC-E852-7CDEB715B9F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A67BCE6-4D77-0227-7F1C-1DCB59CD94D2}"/>
              </a:ext>
            </a:extLst>
          </p:cNvPr>
          <p:cNvSpPr>
            <a:spLocks noGrp="1"/>
          </p:cNvSpPr>
          <p:nvPr>
            <p:ph type="ctrTitle"/>
          </p:nvPr>
        </p:nvSpPr>
        <p:spPr>
          <a:xfrm>
            <a:off x="365760" y="255740"/>
            <a:ext cx="11460480" cy="786384"/>
          </a:xfrm>
        </p:spPr>
        <p:txBody>
          <a:bodyPr/>
          <a:lstStyle/>
          <a:p>
            <a:r>
              <a:rPr lang="sv-SE" dirty="0"/>
              <a:t>TRÄNINGSUPPLÄGG OKTOBER - DECMEBER</a:t>
            </a:r>
          </a:p>
        </p:txBody>
      </p:sp>
      <p:sp>
        <p:nvSpPr>
          <p:cNvPr id="3" name="Underrubrik 2">
            <a:extLst>
              <a:ext uri="{FF2B5EF4-FFF2-40B4-BE49-F238E27FC236}">
                <a16:creationId xmlns:a16="http://schemas.microsoft.com/office/drawing/2014/main" id="{AA350BAE-A3C8-443C-B3A2-1A33506BA906}"/>
              </a:ext>
            </a:extLst>
          </p:cNvPr>
          <p:cNvSpPr>
            <a:spLocks noGrp="1"/>
          </p:cNvSpPr>
          <p:nvPr>
            <p:ph type="subTitle" idx="1"/>
          </p:nvPr>
        </p:nvSpPr>
        <p:spPr>
          <a:xfrm>
            <a:off x="365760" y="1010337"/>
            <a:ext cx="11460480" cy="5591923"/>
          </a:xfrm>
        </p:spPr>
        <p:txBody>
          <a:bodyPr>
            <a:noAutofit/>
          </a:bodyPr>
          <a:lstStyle/>
          <a:p>
            <a:r>
              <a:rPr lang="sv-SE" sz="1200" b="1" dirty="0"/>
              <a:t>Vecka 48–50 – Matchtempo &amp; intensitet</a:t>
            </a:r>
          </a:p>
          <a:p>
            <a:endParaRPr lang="sv-SE" sz="1200" dirty="0"/>
          </a:p>
          <a:p>
            <a:r>
              <a:rPr lang="sv-SE" sz="1100" b="1" i="1" dirty="0"/>
              <a:t>Träning 1 (Teknik/lugnare)</a:t>
            </a:r>
            <a:endParaRPr lang="sv-SE" sz="1100" dirty="0"/>
          </a:p>
          <a:p>
            <a:pPr marL="171450" indent="-171450">
              <a:buFont typeface="Wingdings" pitchFamily="2" charset="2"/>
              <a:buChar char="ü"/>
            </a:pPr>
            <a:r>
              <a:rPr lang="sv-SE" sz="1100" dirty="0"/>
              <a:t>Bollkontroll och koordination (10 min)</a:t>
            </a:r>
          </a:p>
          <a:p>
            <a:pPr marL="171450" indent="-171450">
              <a:buFont typeface="Wingdings" pitchFamily="2" charset="2"/>
              <a:buChar char="ü"/>
            </a:pPr>
            <a:r>
              <a:rPr lang="sv-SE" sz="1100" dirty="0"/>
              <a:t>Passningsövningar i rörelse (15 min)</a:t>
            </a:r>
          </a:p>
          <a:p>
            <a:pPr marL="171450" indent="-171450">
              <a:buFont typeface="Wingdings" pitchFamily="2" charset="2"/>
              <a:buChar char="ü"/>
            </a:pPr>
            <a:r>
              <a:rPr lang="sv-SE" sz="1100" dirty="0"/>
              <a:t>3v3/4v4 smålagsspel (20 min)</a:t>
            </a:r>
          </a:p>
          <a:p>
            <a:r>
              <a:rPr lang="sv-SE" sz="1100" b="1" i="1" dirty="0"/>
              <a:t>Träning 2 (Tempo/spelfokus)</a:t>
            </a:r>
            <a:endParaRPr lang="sv-SE" sz="1100" dirty="0"/>
          </a:p>
          <a:p>
            <a:pPr marL="171450" indent="-171450">
              <a:buFont typeface="Wingdings" pitchFamily="2" charset="2"/>
              <a:buChar char="ü"/>
            </a:pPr>
            <a:r>
              <a:rPr lang="sv-SE" sz="1100" dirty="0"/>
              <a:t>Intensiva 1v1/2v2 dueller (15 min)</a:t>
            </a:r>
          </a:p>
          <a:p>
            <a:pPr marL="171450" indent="-171450">
              <a:buFont typeface="Wingdings" pitchFamily="2" charset="2"/>
              <a:buChar char="ü"/>
            </a:pPr>
            <a:r>
              <a:rPr lang="sv-SE" sz="1100" dirty="0"/>
              <a:t>Spelvändningsövningar (15 min)</a:t>
            </a:r>
          </a:p>
          <a:p>
            <a:pPr marL="171450" indent="-171450">
              <a:buFont typeface="Wingdings" pitchFamily="2" charset="2"/>
              <a:buChar char="ü"/>
            </a:pPr>
            <a:r>
              <a:rPr lang="sv-SE" sz="1100" dirty="0"/>
              <a:t>Smålagsspel med regler, t.ex. väggpass innan skott (25 min)</a:t>
            </a:r>
          </a:p>
          <a:p>
            <a:r>
              <a:rPr lang="sv-SE" sz="1100" b="1" i="1" dirty="0"/>
              <a:t>Träning 3 (Avslut/match)</a:t>
            </a:r>
            <a:endParaRPr lang="sv-SE" sz="1100" dirty="0"/>
          </a:p>
          <a:p>
            <a:pPr marL="171450" indent="-171450">
              <a:buFont typeface="Wingdings" pitchFamily="2" charset="2"/>
              <a:buChar char="ü"/>
            </a:pPr>
            <a:r>
              <a:rPr lang="sv-SE" sz="1100" dirty="0"/>
              <a:t>Avslut i fart (20 min)</a:t>
            </a:r>
          </a:p>
          <a:p>
            <a:pPr marL="171450" indent="-171450">
              <a:buFont typeface="Wingdings" pitchFamily="2" charset="2"/>
              <a:buChar char="ü"/>
            </a:pPr>
            <a:r>
              <a:rPr lang="sv-SE" sz="1100" dirty="0"/>
              <a:t>Spelvändningar 3v2 (15 min)</a:t>
            </a:r>
          </a:p>
          <a:p>
            <a:pPr marL="171450" indent="-171450">
              <a:buFont typeface="Wingdings" pitchFamily="2" charset="2"/>
              <a:buChar char="ü"/>
            </a:pPr>
            <a:r>
              <a:rPr lang="sv-SE" sz="1100" dirty="0"/>
              <a:t>Matchspel 4v4/5v5 med högt tempo (25 min)</a:t>
            </a:r>
          </a:p>
        </p:txBody>
      </p:sp>
    </p:spTree>
    <p:extLst>
      <p:ext uri="{BB962C8B-B14F-4D97-AF65-F5344CB8AC3E}">
        <p14:creationId xmlns:p14="http://schemas.microsoft.com/office/powerpoint/2010/main" val="3480949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2D3B1A-37E4-5CE7-8F05-07F93217D63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6EA077C-C7E3-9344-6F2B-EBF5C1D516E8}"/>
              </a:ext>
            </a:extLst>
          </p:cNvPr>
          <p:cNvSpPr>
            <a:spLocks noGrp="1"/>
          </p:cNvSpPr>
          <p:nvPr>
            <p:ph type="ctrTitle"/>
          </p:nvPr>
        </p:nvSpPr>
        <p:spPr>
          <a:xfrm>
            <a:off x="365760" y="255740"/>
            <a:ext cx="11460480" cy="786384"/>
          </a:xfrm>
        </p:spPr>
        <p:txBody>
          <a:bodyPr/>
          <a:lstStyle/>
          <a:p>
            <a:r>
              <a:rPr lang="sv-SE" dirty="0"/>
              <a:t>TRÄNINGSUPPLÄGG vecka 41 - INFÖR PREMIÄR</a:t>
            </a:r>
          </a:p>
        </p:txBody>
      </p:sp>
      <p:sp>
        <p:nvSpPr>
          <p:cNvPr id="3" name="Underrubrik 2">
            <a:extLst>
              <a:ext uri="{FF2B5EF4-FFF2-40B4-BE49-F238E27FC236}">
                <a16:creationId xmlns:a16="http://schemas.microsoft.com/office/drawing/2014/main" id="{B2EA90CD-93FC-1DB1-FC81-3F8FE696734A}"/>
              </a:ext>
            </a:extLst>
          </p:cNvPr>
          <p:cNvSpPr>
            <a:spLocks noGrp="1"/>
          </p:cNvSpPr>
          <p:nvPr>
            <p:ph type="subTitle" idx="1"/>
          </p:nvPr>
        </p:nvSpPr>
        <p:spPr>
          <a:xfrm>
            <a:off x="7699546" y="1162736"/>
            <a:ext cx="3302991" cy="5591923"/>
          </a:xfrm>
        </p:spPr>
        <p:txBody>
          <a:bodyPr>
            <a:noAutofit/>
          </a:bodyPr>
          <a:lstStyle/>
          <a:p>
            <a:r>
              <a:rPr lang="sv-SE" sz="1200" b="1" i="1" dirty="0"/>
              <a:t>Träning 3 (Avslut/</a:t>
            </a:r>
            <a:r>
              <a:rPr lang="sv-SE" sz="1200" b="1" i="1" dirty="0" err="1"/>
              <a:t>matchlikt</a:t>
            </a:r>
            <a:r>
              <a:rPr lang="sv-SE" sz="1200" b="1" i="1" dirty="0"/>
              <a:t>)</a:t>
            </a:r>
          </a:p>
          <a:p>
            <a:pPr marL="171450" indent="-171450">
              <a:buFont typeface="Wingdings" pitchFamily="2" charset="2"/>
              <a:buChar char="ü"/>
            </a:pPr>
            <a:r>
              <a:rPr lang="sv-SE" sz="1200" dirty="0"/>
              <a:t>Uppvärmning: stafetter (10 min)</a:t>
            </a:r>
          </a:p>
          <a:p>
            <a:pPr marL="171450" indent="-171450">
              <a:buFont typeface="Wingdings" pitchFamily="2" charset="2"/>
              <a:buChar char="ü"/>
            </a:pPr>
            <a:r>
              <a:rPr lang="sv-SE" sz="1200" dirty="0"/>
              <a:t>Avslut i fart (20 min)</a:t>
            </a:r>
          </a:p>
          <a:p>
            <a:pPr marL="171450" indent="-171450">
              <a:buFont typeface="Wingdings" pitchFamily="2" charset="2"/>
              <a:buChar char="ü"/>
            </a:pPr>
            <a:r>
              <a:rPr lang="sv-SE" sz="1200" dirty="0"/>
              <a:t>Spelvändningar 3v2 (15 min)</a:t>
            </a:r>
          </a:p>
          <a:p>
            <a:pPr marL="171450" indent="-171450">
              <a:buFont typeface="Wingdings" pitchFamily="2" charset="2"/>
              <a:buChar char="ü"/>
            </a:pPr>
            <a:r>
              <a:rPr lang="sv-SE" sz="1200" dirty="0"/>
              <a:t>Matchspel 4v4/5v5 (25 min)</a:t>
            </a:r>
          </a:p>
          <a:p>
            <a:pPr marL="171450" indent="-171450">
              <a:buFont typeface="Wingdings" pitchFamily="2" charset="2"/>
              <a:buChar char="ü"/>
            </a:pPr>
            <a:r>
              <a:rPr lang="sv-SE" sz="1200" dirty="0"/>
              <a:t>Avslut: straffar/lek (5 min)</a:t>
            </a:r>
          </a:p>
          <a:p>
            <a:endParaRPr lang="sv-SE" sz="1200" dirty="0"/>
          </a:p>
          <a:p>
            <a:endParaRPr lang="sv-SE" sz="1200" dirty="0"/>
          </a:p>
        </p:txBody>
      </p:sp>
      <p:sp>
        <p:nvSpPr>
          <p:cNvPr id="4" name="Underrubrik 2">
            <a:extLst>
              <a:ext uri="{FF2B5EF4-FFF2-40B4-BE49-F238E27FC236}">
                <a16:creationId xmlns:a16="http://schemas.microsoft.com/office/drawing/2014/main" id="{98B3C770-6EA6-9CC6-E14A-DEDD1863A4F5}"/>
              </a:ext>
            </a:extLst>
          </p:cNvPr>
          <p:cNvSpPr txBox="1">
            <a:spLocks/>
          </p:cNvSpPr>
          <p:nvPr/>
        </p:nvSpPr>
        <p:spPr>
          <a:xfrm>
            <a:off x="4108853" y="1162735"/>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2 (Tempo/spelfokus)</a:t>
            </a:r>
          </a:p>
          <a:p>
            <a:pPr marL="171450" indent="-171450">
              <a:buFont typeface="Wingdings" pitchFamily="2" charset="2"/>
              <a:buChar char="ü"/>
            </a:pPr>
            <a:r>
              <a:rPr lang="sv-SE" sz="1200" dirty="0"/>
              <a:t>Smålagsspel 3v3 (10 min)</a:t>
            </a:r>
          </a:p>
          <a:p>
            <a:pPr marL="171450" indent="-171450">
              <a:buFont typeface="Wingdings" pitchFamily="2" charset="2"/>
              <a:buChar char="ü"/>
            </a:pPr>
            <a:r>
              <a:rPr lang="sv-SE" sz="1200" dirty="0"/>
              <a:t>1v1 längs sarg (15 min)</a:t>
            </a:r>
          </a:p>
          <a:p>
            <a:pPr marL="171450" indent="-171450">
              <a:buFont typeface="Wingdings" pitchFamily="2" charset="2"/>
              <a:buChar char="ü"/>
            </a:pPr>
            <a:r>
              <a:rPr lang="sv-SE" sz="1200" dirty="0"/>
              <a:t>2v2 speluppbyggnad vs press (15 min)</a:t>
            </a:r>
          </a:p>
          <a:p>
            <a:pPr marL="171450" indent="-171450">
              <a:buFont typeface="Wingdings" pitchFamily="2" charset="2"/>
              <a:buChar char="ü"/>
            </a:pPr>
            <a:r>
              <a:rPr lang="sv-SE" sz="1200" dirty="0"/>
              <a:t>Smålagsspel 4v4 (25 min)</a:t>
            </a:r>
          </a:p>
          <a:p>
            <a:pPr marL="171450" indent="-171450">
              <a:buFont typeface="Wingdings" pitchFamily="2" charset="2"/>
              <a:buChar char="ü"/>
            </a:pPr>
            <a:r>
              <a:rPr lang="sv-SE" sz="1200" dirty="0"/>
              <a:t>Avslutning: straffar/2v1 (10 min)</a:t>
            </a:r>
          </a:p>
          <a:p>
            <a:endParaRPr lang="sv-SE" sz="1200" dirty="0"/>
          </a:p>
        </p:txBody>
      </p:sp>
      <p:sp>
        <p:nvSpPr>
          <p:cNvPr id="5" name="Underrubrik 2">
            <a:extLst>
              <a:ext uri="{FF2B5EF4-FFF2-40B4-BE49-F238E27FC236}">
                <a16:creationId xmlns:a16="http://schemas.microsoft.com/office/drawing/2014/main" id="{46B0A0E4-E065-9CBF-F936-1FA7E6D58626}"/>
              </a:ext>
            </a:extLst>
          </p:cNvPr>
          <p:cNvSpPr txBox="1">
            <a:spLocks/>
          </p:cNvSpPr>
          <p:nvPr/>
        </p:nvSpPr>
        <p:spPr>
          <a:xfrm>
            <a:off x="518160" y="1162737"/>
            <a:ext cx="3302991" cy="559192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lang="en-US" sz="2000" kern="1200" dirty="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r>
              <a:rPr lang="sv-SE" sz="1200" b="1" i="1" dirty="0"/>
              <a:t>Träning 1 (Teknik/lugnare)</a:t>
            </a:r>
            <a:endParaRPr lang="sv-SE" sz="1200" dirty="0"/>
          </a:p>
          <a:p>
            <a:pPr marL="171450" indent="-171450">
              <a:buFont typeface="Wingdings" pitchFamily="2" charset="2"/>
              <a:buChar char="ü"/>
            </a:pPr>
            <a:r>
              <a:rPr lang="sv-SE" sz="1200" dirty="0"/>
              <a:t>Uppvärmning: stafetter med boll (10 min)</a:t>
            </a:r>
          </a:p>
          <a:p>
            <a:pPr marL="171450" indent="-171450">
              <a:buFont typeface="Wingdings" pitchFamily="2" charset="2"/>
              <a:buChar char="ü"/>
            </a:pPr>
            <a:r>
              <a:rPr lang="sv-SE" sz="1200" dirty="0"/>
              <a:t>Passning/mottagning i par (15 min)</a:t>
            </a:r>
          </a:p>
          <a:p>
            <a:pPr marL="171450" indent="-171450">
              <a:buFont typeface="Wingdings" pitchFamily="2" charset="2"/>
              <a:buChar char="ü"/>
            </a:pPr>
            <a:r>
              <a:rPr lang="sv-SE" sz="1200" dirty="0"/>
              <a:t>Dribbling &amp; bollkontroll (15 min)</a:t>
            </a:r>
          </a:p>
          <a:p>
            <a:pPr marL="171450" indent="-171450">
              <a:buFont typeface="Wingdings" pitchFamily="2" charset="2"/>
              <a:buChar char="ü"/>
            </a:pPr>
            <a:r>
              <a:rPr lang="sv-SE" sz="1200" dirty="0"/>
              <a:t>Smålagsspel 3v3 (20 min)</a:t>
            </a:r>
          </a:p>
          <a:p>
            <a:pPr marL="171450" indent="-171450">
              <a:buFont typeface="Wingdings" pitchFamily="2" charset="2"/>
              <a:buChar char="ü"/>
            </a:pPr>
            <a:r>
              <a:rPr lang="sv-SE" sz="1200" dirty="0"/>
              <a:t>Skott &amp; avslut (10 min)</a:t>
            </a:r>
          </a:p>
          <a:p>
            <a:pPr marL="171450" indent="-171450">
              <a:buFont typeface="Wingdings" pitchFamily="2" charset="2"/>
              <a:buChar char="ü"/>
            </a:pPr>
            <a:r>
              <a:rPr lang="sv-SE" sz="1200" dirty="0"/>
              <a:t>Avslut: straffar/lek (5 min)</a:t>
            </a:r>
          </a:p>
          <a:p>
            <a:endParaRPr lang="sv-SE" sz="1200" dirty="0"/>
          </a:p>
          <a:p>
            <a:endParaRPr lang="sv-SE" sz="1200" dirty="0"/>
          </a:p>
        </p:txBody>
      </p:sp>
    </p:spTree>
    <p:extLst>
      <p:ext uri="{BB962C8B-B14F-4D97-AF65-F5344CB8AC3E}">
        <p14:creationId xmlns:p14="http://schemas.microsoft.com/office/powerpoint/2010/main" val="30791567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äslag">
  <a:themeElements>
    <a:clrScheme name="Träslag">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räslag">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räslag">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486</TotalTime>
  <Words>1462</Words>
  <Application>Microsoft Office PowerPoint</Application>
  <PresentationFormat>Bredbild</PresentationFormat>
  <Paragraphs>131</Paragraphs>
  <Slides>10</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10</vt:i4>
      </vt:variant>
    </vt:vector>
  </HeadingPairs>
  <TitlesOfParts>
    <vt:vector size="16" baseType="lpstr">
      <vt:lpstr>Calibri</vt:lpstr>
      <vt:lpstr>Rockwell</vt:lpstr>
      <vt:lpstr>Rockwell Condensed</vt:lpstr>
      <vt:lpstr>Rockwell Extra Bold</vt:lpstr>
      <vt:lpstr>Wingdings</vt:lpstr>
      <vt:lpstr>Träslag</vt:lpstr>
      <vt:lpstr>Flickor 2012/13  Säsongsplanering 2025/26</vt:lpstr>
      <vt:lpstr>VARFÖR VI VILL att ni VÄLJER TVÅ POSITIONER</vt:lpstr>
      <vt:lpstr>HÖGRE KRAV den här SÄSONGen</vt:lpstr>
      <vt:lpstr>ATTITYD PÅ OCH UTANFÖR PLANEN</vt:lpstr>
      <vt:lpstr>TRÄNINGSUPPLÄGG OKTOBER - DECMEBER</vt:lpstr>
      <vt:lpstr>TRÄNINGSUPPLÄGG OKTOBER - DECMEBER</vt:lpstr>
      <vt:lpstr>TRÄNINGSUPPLÄGG OKTOBER - DECMEBER</vt:lpstr>
      <vt:lpstr>TRÄNINGSUPPLÄGG OKTOBER - DECMEBER</vt:lpstr>
      <vt:lpstr>TRÄNINGSUPPLÄGG vecka 41 - INFÖR PREMIÄR</vt:lpstr>
      <vt:lpstr>TRÄNINGSUPPLÄGG vecka 42 - INFÖR PREMIÄR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Hanna Nilsson</dc:creator>
  <cp:lastModifiedBy>Oscar Hjerpe</cp:lastModifiedBy>
  <cp:revision>11</cp:revision>
  <cp:lastPrinted>2025-09-17T10:11:46Z</cp:lastPrinted>
  <dcterms:created xsi:type="dcterms:W3CDTF">2025-09-16T14:30:05Z</dcterms:created>
  <dcterms:modified xsi:type="dcterms:W3CDTF">2025-09-17T10:58:51Z</dcterms:modified>
</cp:coreProperties>
</file>