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1"/>
  </p:sldMasterIdLst>
  <p:notesMasterIdLst>
    <p:notesMasterId r:id="rId19"/>
  </p:notesMasterIdLst>
  <p:sldIdLst>
    <p:sldId id="256" r:id="rId2"/>
    <p:sldId id="257" r:id="rId3"/>
    <p:sldId id="272" r:id="rId4"/>
    <p:sldId id="270" r:id="rId5"/>
    <p:sldId id="268" r:id="rId6"/>
    <p:sldId id="269" r:id="rId7"/>
    <p:sldId id="267" r:id="rId8"/>
    <p:sldId id="266" r:id="rId9"/>
    <p:sldId id="258" r:id="rId10"/>
    <p:sldId id="259" r:id="rId11"/>
    <p:sldId id="260" r:id="rId12"/>
    <p:sldId id="261" r:id="rId13"/>
    <p:sldId id="264" r:id="rId14"/>
    <p:sldId id="262" r:id="rId15"/>
    <p:sldId id="263" r:id="rId16"/>
    <p:sldId id="265"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23"/>
    <p:restoredTop sz="94767"/>
  </p:normalViewPr>
  <p:slideViewPr>
    <p:cSldViewPr snapToGrid="0">
      <p:cViewPr varScale="1">
        <p:scale>
          <a:sx n="70" d="100"/>
          <a:sy n="70" d="100"/>
        </p:scale>
        <p:origin x="1099"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as Göransson" userId="b79f75c12cf3fa81" providerId="LiveId" clId="{D5C191F5-1D58-4A1C-AFC8-D47BE20C57A8}"/>
    <pc:docChg chg="undo custSel modSld">
      <pc:chgData name="Andreas Göransson" userId="b79f75c12cf3fa81" providerId="LiveId" clId="{D5C191F5-1D58-4A1C-AFC8-D47BE20C57A8}" dt="2025-10-09T13:51:07.032" v="166" actId="403"/>
      <pc:docMkLst>
        <pc:docMk/>
      </pc:docMkLst>
      <pc:sldChg chg="modSp mod">
        <pc:chgData name="Andreas Göransson" userId="b79f75c12cf3fa81" providerId="LiveId" clId="{D5C191F5-1D58-4A1C-AFC8-D47BE20C57A8}" dt="2025-10-09T13:50:04.707" v="162" actId="20577"/>
        <pc:sldMkLst>
          <pc:docMk/>
          <pc:sldMk cId="3271589295" sldId="267"/>
        </pc:sldMkLst>
        <pc:spChg chg="mod">
          <ac:chgData name="Andreas Göransson" userId="b79f75c12cf3fa81" providerId="LiveId" clId="{D5C191F5-1D58-4A1C-AFC8-D47BE20C57A8}" dt="2025-10-09T13:50:04.707" v="162" actId="20577"/>
          <ac:spMkLst>
            <pc:docMk/>
            <pc:sldMk cId="3271589295" sldId="267"/>
            <ac:spMk id="4" creationId="{6EC45E0F-C72E-74B7-A849-EEF1B5B72CB7}"/>
          </ac:spMkLst>
        </pc:spChg>
      </pc:sldChg>
      <pc:sldChg chg="modSp mod">
        <pc:chgData name="Andreas Göransson" userId="b79f75c12cf3fa81" providerId="LiveId" clId="{D5C191F5-1D58-4A1C-AFC8-D47BE20C57A8}" dt="2025-10-09T13:51:07.032" v="166" actId="403"/>
        <pc:sldMkLst>
          <pc:docMk/>
          <pc:sldMk cId="1144301132" sldId="269"/>
        </pc:sldMkLst>
        <pc:spChg chg="mod">
          <ac:chgData name="Andreas Göransson" userId="b79f75c12cf3fa81" providerId="LiveId" clId="{D5C191F5-1D58-4A1C-AFC8-D47BE20C57A8}" dt="2025-10-09T13:51:07.032" v="166" actId="403"/>
          <ac:spMkLst>
            <pc:docMk/>
            <pc:sldMk cId="1144301132" sldId="269"/>
            <ac:spMk id="3" creationId="{BB7DD985-364C-9933-A2C9-3329CE5692D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205AF4-3924-49F8-81DD-2CADC567EDF7}" type="datetimeFigureOut">
              <a:rPr lang="sv-SE" smtClean="0"/>
              <a:t>2025-10-09</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858C68-97F4-4D12-BF5C-BD36627439F3}" type="slidenum">
              <a:rPr lang="sv-SE" smtClean="0"/>
              <a:t>‹#›</a:t>
            </a:fld>
            <a:endParaRPr lang="sv-SE"/>
          </a:p>
        </p:txBody>
      </p:sp>
    </p:spTree>
    <p:extLst>
      <p:ext uri="{BB962C8B-B14F-4D97-AF65-F5344CB8AC3E}">
        <p14:creationId xmlns:p14="http://schemas.microsoft.com/office/powerpoint/2010/main" val="1865109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53858C68-97F4-4D12-BF5C-BD36627439F3}" type="slidenum">
              <a:rPr lang="sv-SE" smtClean="0"/>
              <a:t>5</a:t>
            </a:fld>
            <a:endParaRPr lang="sv-SE"/>
          </a:p>
        </p:txBody>
      </p:sp>
    </p:spTree>
    <p:extLst>
      <p:ext uri="{BB962C8B-B14F-4D97-AF65-F5344CB8AC3E}">
        <p14:creationId xmlns:p14="http://schemas.microsoft.com/office/powerpoint/2010/main" val="217137826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10/9/2025</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CC057153-B650-4DEB-B370-79DDCFDCE934}" type="slidenum">
              <a:rPr lang="en-US" smtClean="0"/>
              <a:t>‹#›</a:t>
            </a:fld>
            <a:endParaRPr lang="en-US"/>
          </a:p>
        </p:txBody>
      </p:sp>
    </p:spTree>
    <p:extLst>
      <p:ext uri="{BB962C8B-B14F-4D97-AF65-F5344CB8AC3E}">
        <p14:creationId xmlns:p14="http://schemas.microsoft.com/office/powerpoint/2010/main" val="400176259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Date Placeholder 3"/>
          <p:cNvSpPr>
            <a:spLocks noGrp="1"/>
          </p:cNvSpPr>
          <p:nvPr>
            <p:ph type="dt" sz="half" idx="10"/>
          </p:nvPr>
        </p:nvSpPr>
        <p:spPr/>
        <p:txBody>
          <a:bodyPr/>
          <a:lstStyle/>
          <a:p>
            <a:fld id="{5EE9E671-1C83-40F7-9D33-FE8AAC7F721F}" type="datetime1">
              <a:rPr lang="en-US" smtClean="0"/>
              <a:t>10/9/2025</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2074874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10/9/2025</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763334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365760" y="5218032"/>
            <a:ext cx="11460480" cy="786384"/>
          </a:xfrm>
        </p:spPr>
        <p:txBody>
          <a:bodyPr vert="horz" lIns="91440" tIns="45720" rIns="91440" bIns="45720" rtlCol="0" anchor="b">
            <a:normAutofit/>
          </a:bodyPr>
          <a:lstStyle>
            <a:lvl1pPr>
              <a:defRPr lang="en-US" sz="40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365760" y="5972629"/>
            <a:ext cx="11460480" cy="480373"/>
          </a:xfrm>
        </p:spPr>
        <p:txBody>
          <a:bodyPr vert="horz" lIns="91440" tIns="45720" rIns="91440" bIns="45720" rtlCol="0">
            <a:normAutofit/>
          </a:bodyPr>
          <a:lstStyle>
            <a:lvl1pPr marL="0" indent="0">
              <a:buNone/>
              <a:defRPr lang="en-US"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0" y="0"/>
            <a:ext cx="12191999" cy="4986425"/>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7" name="Date Placeholder 6">
            <a:extLst>
              <a:ext uri="{FF2B5EF4-FFF2-40B4-BE49-F238E27FC236}">
                <a16:creationId xmlns:a16="http://schemas.microsoft.com/office/drawing/2014/main" id="{1AA6C9C7-A264-237A-7F3C-46E6A7A9646D}"/>
              </a:ext>
            </a:extLst>
          </p:cNvPr>
          <p:cNvSpPr>
            <a:spLocks noGrp="1"/>
          </p:cNvSpPr>
          <p:nvPr>
            <p:ph type="dt" sz="half" idx="14"/>
          </p:nvPr>
        </p:nvSpPr>
        <p:spPr/>
        <p:txBody>
          <a:bodyPr/>
          <a:lstStyle/>
          <a:p>
            <a:fld id="{567B50E4-2343-4B20-80BE-1605C97DFB16}" type="datetime1">
              <a:rPr lang="en-US" smtClean="0"/>
              <a:t>10/9/2025</a:t>
            </a:fld>
            <a:endParaRPr lang="en-US"/>
          </a:p>
        </p:txBody>
      </p:sp>
      <p:sp>
        <p:nvSpPr>
          <p:cNvPr id="8" name="Footer Placeholder 7">
            <a:extLst>
              <a:ext uri="{FF2B5EF4-FFF2-40B4-BE49-F238E27FC236}">
                <a16:creationId xmlns:a16="http://schemas.microsoft.com/office/drawing/2014/main" id="{1B5B8C48-05E9-5280-3F6A-22F8BCBB477E}"/>
              </a:ext>
            </a:extLst>
          </p:cNvPr>
          <p:cNvSpPr>
            <a:spLocks noGrp="1"/>
          </p:cNvSpPr>
          <p:nvPr>
            <p:ph type="ftr" sz="quarter" idx="15"/>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47BC820F-C031-6832-5CA0-B972903E0D5F}"/>
              </a:ext>
            </a:extLst>
          </p:cNvPr>
          <p:cNvSpPr>
            <a:spLocks noGrp="1"/>
          </p:cNvSpPr>
          <p:nvPr>
            <p:ph type="sldNum" sz="quarter" idx="16"/>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79594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10/9/2025</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9769185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sv-SE"/>
              <a:t>Klicka här för att ändra mall för rubrikformat</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a:xfrm>
            <a:off x="8593667" y="6272784"/>
            <a:ext cx="2644309" cy="365125"/>
          </a:xfrm>
        </p:spPr>
        <p:txBody>
          <a:bodyPr/>
          <a:lstStyle/>
          <a:p>
            <a:fld id="{5EE9E671-1C83-40F7-9D33-FE8AAC7F721F}" type="datetime1">
              <a:rPr lang="en-US" smtClean="0"/>
              <a:t>10/9/2025</a:t>
            </a:fld>
            <a:endParaRPr lang="en-US"/>
          </a:p>
        </p:txBody>
      </p:sp>
      <p:sp>
        <p:nvSpPr>
          <p:cNvPr id="5" name="Footer Placeholder 4"/>
          <p:cNvSpPr>
            <a:spLocks noGrp="1"/>
          </p:cNvSpPr>
          <p:nvPr>
            <p:ph type="ftr" sz="quarter" idx="11"/>
          </p:nvPr>
        </p:nvSpPr>
        <p:spPr>
          <a:xfrm>
            <a:off x="2182708" y="6272784"/>
            <a:ext cx="6327648" cy="365125"/>
          </a:xfrm>
        </p:spPr>
        <p:txBody>
          <a:bodyPr/>
          <a:lstStyle/>
          <a:p>
            <a:r>
              <a:rPr lang="en-US"/>
              <a:t>Sample Footer Text</a:t>
            </a: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CC057153-B650-4DEB-B370-79DDCFDCE934}" type="slidenum">
              <a:rPr lang="en-US" smtClean="0"/>
              <a:t>‹#›</a:t>
            </a:fld>
            <a:endParaRPr lang="en-US"/>
          </a:p>
        </p:txBody>
      </p:sp>
    </p:spTree>
    <p:extLst>
      <p:ext uri="{BB962C8B-B14F-4D97-AF65-F5344CB8AC3E}">
        <p14:creationId xmlns:p14="http://schemas.microsoft.com/office/powerpoint/2010/main" val="234138177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5EE9E671-1C83-40F7-9D33-FE8AAC7F721F}" type="datetime1">
              <a:rPr lang="en-US" smtClean="0"/>
              <a:t>10/9/2025</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1789075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5EE9E671-1C83-40F7-9D33-FE8AAC7F721F}" type="datetime1">
              <a:rPr lang="en-US" smtClean="0"/>
              <a:t>10/9/2025</a:t>
            </a:fld>
            <a:endParaRPr lang="en-US"/>
          </a:p>
        </p:txBody>
      </p:sp>
      <p:sp>
        <p:nvSpPr>
          <p:cNvPr id="8" name="Footer Placeholder 7"/>
          <p:cNvSpPr>
            <a:spLocks noGrp="1"/>
          </p:cNvSpPr>
          <p:nvPr>
            <p:ph type="ftr" sz="quarter" idx="11"/>
          </p:nvPr>
        </p:nvSpPr>
        <p:spPr/>
        <p:txBody>
          <a:bodyPr/>
          <a:lstStyle/>
          <a:p>
            <a:r>
              <a:rPr lang="en-US"/>
              <a:t>Sample Footer Text</a:t>
            </a:r>
          </a:p>
        </p:txBody>
      </p:sp>
      <p:sp>
        <p:nvSpPr>
          <p:cNvPr id="9" name="Slide Number Placeholder 8"/>
          <p:cNvSpPr>
            <a:spLocks noGrp="1"/>
          </p:cNvSpPr>
          <p:nvPr>
            <p:ph type="sldNum" sz="quarter" idx="12"/>
          </p:nvPr>
        </p:nvSpPr>
        <p:spPr/>
        <p:txBody>
          <a:bodyPr/>
          <a:lstStyle/>
          <a:p>
            <a:fld id="{CC057153-B650-4DEB-B370-79DDCFDCE934}" type="slidenum">
              <a:rPr lang="en-US" smtClean="0"/>
              <a:t>‹#›</a:t>
            </a:fld>
            <a:endParaRPr lang="en-US"/>
          </a:p>
        </p:txBody>
      </p:sp>
      <p:sp>
        <p:nvSpPr>
          <p:cNvPr id="10" name="Title 9"/>
          <p:cNvSpPr>
            <a:spLocks noGrp="1"/>
          </p:cNvSpPr>
          <p:nvPr>
            <p:ph type="title"/>
          </p:nvPr>
        </p:nvSpPr>
        <p:spPr/>
        <p:txBody>
          <a:bodyPr/>
          <a:lstStyle/>
          <a:p>
            <a:r>
              <a:rPr lang="sv-SE"/>
              <a:t>Klicka här för att ändra mall för rubrikformat</a:t>
            </a:r>
            <a:endParaRPr lang="en-US" dirty="0"/>
          </a:p>
        </p:txBody>
      </p:sp>
    </p:spTree>
    <p:extLst>
      <p:ext uri="{BB962C8B-B14F-4D97-AF65-F5344CB8AC3E}">
        <p14:creationId xmlns:p14="http://schemas.microsoft.com/office/powerpoint/2010/main" val="136333442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Endast rubri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EE9E671-1C83-40F7-9D33-FE8AAC7F721F}" type="datetime1">
              <a:rPr lang="en-US" smtClean="0"/>
              <a:t>10/9/2025</a:t>
            </a:fld>
            <a:endParaRPr lang="en-US"/>
          </a:p>
        </p:txBody>
      </p:sp>
      <p:sp>
        <p:nvSpPr>
          <p:cNvPr id="4" name="Footer Placeholder 3"/>
          <p:cNvSpPr>
            <a:spLocks noGrp="1"/>
          </p:cNvSpPr>
          <p:nvPr>
            <p:ph type="ftr" sz="quarter" idx="11"/>
          </p:nvPr>
        </p:nvSpPr>
        <p:spPr/>
        <p:txBody>
          <a:bodyPr/>
          <a:lstStyle/>
          <a:p>
            <a:r>
              <a:rPr lang="en-US"/>
              <a:t>Sample Footer Text</a:t>
            </a:r>
          </a:p>
        </p:txBody>
      </p:sp>
      <p:sp>
        <p:nvSpPr>
          <p:cNvPr id="5" name="Slide Number Placeholder 4"/>
          <p:cNvSpPr>
            <a:spLocks noGrp="1"/>
          </p:cNvSpPr>
          <p:nvPr>
            <p:ph type="sldNum" sz="quarter" idx="12"/>
          </p:nvPr>
        </p:nvSpPr>
        <p:spPr/>
        <p:txBody>
          <a:bodyPr/>
          <a:lstStyle/>
          <a:p>
            <a:fld id="{CC057153-B650-4DEB-B370-79DDCFDCE934}" type="slidenum">
              <a:rPr lang="en-US" smtClean="0"/>
              <a:t>‹#›</a:t>
            </a:fld>
            <a:endParaRPr lang="en-US"/>
          </a:p>
        </p:txBody>
      </p:sp>
      <p:sp>
        <p:nvSpPr>
          <p:cNvPr id="6" name="Title 5"/>
          <p:cNvSpPr>
            <a:spLocks noGrp="1"/>
          </p:cNvSpPr>
          <p:nvPr>
            <p:ph type="title"/>
          </p:nvPr>
        </p:nvSpPr>
        <p:spPr/>
        <p:txBody>
          <a:bodyPr/>
          <a:lstStyle/>
          <a:p>
            <a:r>
              <a:rPr lang="sv-SE"/>
              <a:t>Klicka här för att ändra mall för rubrikformat</a:t>
            </a:r>
            <a:endParaRPr lang="en-US"/>
          </a:p>
        </p:txBody>
      </p:sp>
    </p:spTree>
    <p:extLst>
      <p:ext uri="{BB962C8B-B14F-4D97-AF65-F5344CB8AC3E}">
        <p14:creationId xmlns:p14="http://schemas.microsoft.com/office/powerpoint/2010/main" val="770238543"/>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E9E671-1C83-40F7-9D33-FE8AAC7F721F}" type="datetime1">
              <a:rPr lang="en-US" smtClean="0"/>
              <a:t>10/9/2025</a:t>
            </a:fld>
            <a:endParaRPr lang="en-US"/>
          </a:p>
        </p:txBody>
      </p:sp>
      <p:sp>
        <p:nvSpPr>
          <p:cNvPr id="3" name="Footer Placeholder 2"/>
          <p:cNvSpPr>
            <a:spLocks noGrp="1"/>
          </p:cNvSpPr>
          <p:nvPr>
            <p:ph type="ftr" sz="quarter" idx="11"/>
          </p:nvPr>
        </p:nvSpPr>
        <p:spPr/>
        <p:txBody>
          <a:bodyPr/>
          <a:lstStyle/>
          <a:p>
            <a:r>
              <a:rPr lang="en-US"/>
              <a:t>Sample Footer Text</a:t>
            </a:r>
          </a:p>
        </p:txBody>
      </p:sp>
      <p:sp>
        <p:nvSpPr>
          <p:cNvPr id="4" name="Slide Number Placeholder 3"/>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7553400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ext med bildtext">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sv-SE"/>
              <a:t>Klicka här för att ändra mall för rubrikformat</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5EE9E671-1C83-40F7-9D33-FE8AAC7F721F}" type="datetime1">
              <a:rPr lang="en-US" smtClean="0"/>
              <a:t>10/9/2025</a:t>
            </a:fld>
            <a:endParaRPr lang="en-US"/>
          </a:p>
        </p:txBody>
      </p:sp>
      <p:sp>
        <p:nvSpPr>
          <p:cNvPr id="6" name="Footer Placeholder 5"/>
          <p:cNvSpPr>
            <a:spLocks noGrp="1"/>
          </p:cNvSpPr>
          <p:nvPr>
            <p:ph type="ftr" sz="quarter" idx="11"/>
          </p:nvPr>
        </p:nvSpPr>
        <p:spPr/>
        <p:txBody>
          <a:bodyPr/>
          <a:lstStyle/>
          <a:p>
            <a:r>
              <a:rPr lang="en-US"/>
              <a:t>Sample Footer Text</a:t>
            </a: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4208833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sv-SE"/>
              <a:t>Klicka här för att ändra mall för rubrikformat</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5EE9E671-1C83-40F7-9D33-FE8AAC7F721F}" type="datetime1">
              <a:rPr lang="en-US" smtClean="0"/>
              <a:t>10/9/2025</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7982806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EE9E671-1C83-40F7-9D33-FE8AAC7F721F}" type="datetime1">
              <a:rPr lang="en-US" smtClean="0"/>
              <a:t>10/9/2025</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r>
              <a:rPr lang="en-US"/>
              <a:t>Sample Footer Text</a:t>
            </a: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4">
                <a:duotone>
                  <a:schemeClr val="accent1">
                    <a:shade val="45000"/>
                    <a:satMod val="135000"/>
                  </a:schemeClr>
                  <a:prstClr val="white"/>
                </a:duotone>
                <a:extLst>
                  <a:ext uri="{BEBA8EAE-BF5A-486C-A8C5-ECC9F3942E4B}">
                    <a14:imgProps xmlns:a14="http://schemas.microsoft.com/office/drawing/2010/main">
                      <a14:imgLayer r:embed="rId1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902612114"/>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Lst>
  <p:hf sldNum="0" hdr="0" ftr="0" dt="0"/>
  <p:txStyles>
    <p:titleStyle>
      <a:lvl1pPr algn="l" defTabSz="914400" rtl="0" eaLnBrk="1" latinLnBrk="0" hangingPunct="1">
        <a:lnSpc>
          <a:spcPct val="90000"/>
        </a:lnSpc>
        <a:spcBef>
          <a:spcPct val="0"/>
        </a:spcBef>
        <a:buNone/>
        <a:defRPr sz="5400" kern="1200" cap="all" baseline="0">
          <a:blipFill>
            <a:blip r:embed="rId16">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2.wdp"/><Relationship Id="rId7"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image" Target="../media/image6.jpeg"/><Relationship Id="rId5" Type="http://schemas.microsoft.com/office/2007/relationships/hdphoto" Target="../media/hdphoto1.wdp"/><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microsoft.com/office/2007/relationships/hdphoto" Target="../media/hdphoto2.wdp"/><Relationship Id="rId7"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image" Target="../media/image8.jpg"/><Relationship Id="rId5" Type="http://schemas.microsoft.com/office/2007/relationships/hdphoto" Target="../media/hdphoto1.wdp"/><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hyperlink" Target="mailto:sibf.ekonomi@gmail.com"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550AE69-AC86-4188-83E5-A856C4F1D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17" name="Rectangle 16">
            <a:extLst>
              <a:ext uri="{FF2B5EF4-FFF2-40B4-BE49-F238E27FC236}">
                <a16:creationId xmlns:a16="http://schemas.microsoft.com/office/drawing/2014/main" id="{EC4CA156-2C9D-4F0C-B229-88D8B5E17B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19" name="Rectangle 18">
            <a:extLst>
              <a:ext uri="{FF2B5EF4-FFF2-40B4-BE49-F238E27FC236}">
                <a16:creationId xmlns:a16="http://schemas.microsoft.com/office/drawing/2014/main" id="{D7361ED3-EBE5-4EFC-8DA3-D0CE4BF2F4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grpSp>
        <p:nvGrpSpPr>
          <p:cNvPr id="21" name="Group 20">
            <a:extLst>
              <a:ext uri="{FF2B5EF4-FFF2-40B4-BE49-F238E27FC236}">
                <a16:creationId xmlns:a16="http://schemas.microsoft.com/office/drawing/2014/main" id="{85105087-7F16-4C94-837C-C454451166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49215" y="4068923"/>
            <a:ext cx="1080904" cy="1080902"/>
            <a:chOff x="9685338" y="4460675"/>
            <a:chExt cx="1080904" cy="1080902"/>
          </a:xfrm>
        </p:grpSpPr>
        <p:sp>
          <p:nvSpPr>
            <p:cNvPr id="22" name="Oval 21">
              <a:extLst>
                <a:ext uri="{FF2B5EF4-FFF2-40B4-BE49-F238E27FC236}">
                  <a16:creationId xmlns:a16="http://schemas.microsoft.com/office/drawing/2014/main" id="{4F2F3467-E50F-4A91-B27D-E324936A66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a:lstStyle/>
            <a:p>
              <a:endParaRPr lang="sv-SE"/>
            </a:p>
          </p:txBody>
        </p:sp>
        <p:sp>
          <p:nvSpPr>
            <p:cNvPr id="23" name="Oval 22">
              <a:extLst>
                <a:ext uri="{FF2B5EF4-FFF2-40B4-BE49-F238E27FC236}">
                  <a16:creationId xmlns:a16="http://schemas.microsoft.com/office/drawing/2014/main" id="{D678BE03-AC84-4940-A7FD-5B143FE2D6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endParaRPr lang="sv-SE"/>
            </a:p>
          </p:txBody>
        </p:sp>
      </p:grpSp>
      <p:sp useBgFill="1">
        <p:nvSpPr>
          <p:cNvPr id="25" name="Rectangle 24">
            <a:extLst>
              <a:ext uri="{FF2B5EF4-FFF2-40B4-BE49-F238E27FC236}">
                <a16:creationId xmlns:a16="http://schemas.microsoft.com/office/drawing/2014/main" id="{2A0E4E09-FC02-4ADC-951A-3FFA90B6FE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E6AF369-6389-0A7A-EA3F-3AD8D58B1980}"/>
              </a:ext>
            </a:extLst>
          </p:cNvPr>
          <p:cNvSpPr>
            <a:spLocks noGrp="1"/>
          </p:cNvSpPr>
          <p:nvPr>
            <p:ph type="ctrTitle"/>
          </p:nvPr>
        </p:nvSpPr>
        <p:spPr>
          <a:xfrm>
            <a:off x="6556100" y="1360493"/>
            <a:ext cx="4972511" cy="3106732"/>
          </a:xfrm>
        </p:spPr>
        <p:txBody>
          <a:bodyPr vert="horz" lIns="91440" tIns="45720" rIns="91440" bIns="45720" rtlCol="0" anchor="b">
            <a:normAutofit/>
          </a:bodyPr>
          <a:lstStyle/>
          <a:p>
            <a:pPr>
              <a:lnSpc>
                <a:spcPct val="80000"/>
              </a:lnSpc>
            </a:pPr>
            <a:r>
              <a:rPr lang="en-US" sz="5600" dirty="0" err="1">
                <a:blipFill dpi="0" rotWithShape="1">
                  <a:blip r:embed="rId4"/>
                  <a:srcRect/>
                  <a:tile tx="6350" ty="-127000" sx="65000" sy="64000" flip="none" algn="tl"/>
                </a:blipFill>
              </a:rPr>
              <a:t>Flickor</a:t>
            </a:r>
            <a:r>
              <a:rPr lang="en-US" sz="5600" dirty="0">
                <a:blipFill dpi="0" rotWithShape="1">
                  <a:blip r:embed="rId4"/>
                  <a:srcRect/>
                  <a:tile tx="6350" ty="-127000" sx="65000" sy="64000" flip="none" algn="tl"/>
                </a:blipFill>
              </a:rPr>
              <a:t> 2012/13</a:t>
            </a:r>
            <a:br>
              <a:rPr lang="en-US" sz="5600" dirty="0">
                <a:blipFill dpi="0" rotWithShape="1">
                  <a:blip r:embed="rId4"/>
                  <a:srcRect/>
                  <a:tile tx="6350" ty="-127000" sx="65000" sy="64000" flip="none" algn="tl"/>
                </a:blipFill>
              </a:rPr>
            </a:br>
            <a:br>
              <a:rPr lang="en-US" sz="5600" dirty="0">
                <a:blipFill dpi="0" rotWithShape="1">
                  <a:blip r:embed="rId4"/>
                  <a:srcRect/>
                  <a:tile tx="6350" ty="-127000" sx="65000" sy="64000" flip="none" algn="tl"/>
                </a:blipFill>
              </a:rPr>
            </a:br>
            <a:r>
              <a:rPr lang="en-US" sz="5600" dirty="0" err="1">
                <a:blipFill dpi="0" rotWithShape="1">
                  <a:blip r:embed="rId4"/>
                  <a:srcRect/>
                  <a:tile tx="6350" ty="-127000" sx="65000" sy="64000" flip="none" algn="tl"/>
                </a:blipFill>
              </a:rPr>
              <a:t>Säsongsplanering</a:t>
            </a:r>
            <a:r>
              <a:rPr lang="en-US" sz="5600" dirty="0">
                <a:blipFill dpi="0" rotWithShape="1">
                  <a:blip r:embed="rId4"/>
                  <a:srcRect/>
                  <a:tile tx="6350" ty="-127000" sx="65000" sy="64000" flip="none" algn="tl"/>
                </a:blipFill>
              </a:rPr>
              <a:t> 2025/26</a:t>
            </a:r>
          </a:p>
        </p:txBody>
      </p:sp>
      <p:pic>
        <p:nvPicPr>
          <p:cNvPr id="5" name="Bildobjekt 4" descr="En bild som visar text, logotyp, Teckensnitt, symbol&#10;&#10;AI-genererat innehåll kan vara felaktigt.">
            <a:extLst>
              <a:ext uri="{FF2B5EF4-FFF2-40B4-BE49-F238E27FC236}">
                <a16:creationId xmlns:a16="http://schemas.microsoft.com/office/drawing/2014/main" id="{4013A0AF-607F-01CF-FEB1-14136CF028F1}"/>
              </a:ext>
            </a:extLst>
          </p:cNvPr>
          <p:cNvPicPr>
            <a:picLocks noChangeAspect="1"/>
          </p:cNvPicPr>
          <p:nvPr/>
        </p:nvPicPr>
        <p:blipFill>
          <a:blip r:embed="rId6"/>
          <a:srcRect l="22890" r="22891" b="2"/>
          <a:stretch>
            <a:fillRect/>
          </a:stretch>
        </p:blipFill>
        <p:spPr>
          <a:xfrm>
            <a:off x="1" y="2"/>
            <a:ext cx="6095695" cy="6857997"/>
          </a:xfrm>
          <a:custGeom>
            <a:avLst/>
            <a:gdLst/>
            <a:ahLst/>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noFill/>
        </p:spPr>
      </p:pic>
      <p:sp>
        <p:nvSpPr>
          <p:cNvPr id="27" name="Freeform: Shape 26">
            <a:extLst>
              <a:ext uri="{FF2B5EF4-FFF2-40B4-BE49-F238E27FC236}">
                <a16:creationId xmlns:a16="http://schemas.microsoft.com/office/drawing/2014/main" id="{0060CE1A-A2ED-43AC-857D-05822177F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8"/>
            <a:ext cx="6095695" cy="6857997"/>
          </a:xfrm>
          <a:custGeom>
            <a:avLst/>
            <a:gdLst>
              <a:gd name="connsiteX0" fmla="*/ 3435036 w 6095695"/>
              <a:gd name="connsiteY0" fmla="*/ 0 h 6857997"/>
              <a:gd name="connsiteX1" fmla="*/ 4198562 w 6095695"/>
              <a:gd name="connsiteY1" fmla="*/ 0 h 6857997"/>
              <a:gd name="connsiteX2" fmla="*/ 4365987 w 6095695"/>
              <a:gd name="connsiteY2" fmla="*/ 128761 h 6857997"/>
              <a:gd name="connsiteX3" fmla="*/ 6095695 w 6095695"/>
              <a:gd name="connsiteY3" fmla="*/ 3718209 h 6857997"/>
              <a:gd name="connsiteX4" fmla="*/ 4860911 w 6095695"/>
              <a:gd name="connsiteY4" fmla="*/ 6845880 h 6857997"/>
              <a:gd name="connsiteX5" fmla="*/ 4849107 w 6095695"/>
              <a:gd name="connsiteY5" fmla="*/ 6857997 h 6857997"/>
              <a:gd name="connsiteX6" fmla="*/ 4253869 w 6095695"/>
              <a:gd name="connsiteY6" fmla="*/ 6857997 h 6857997"/>
              <a:gd name="connsiteX7" fmla="*/ 4409441 w 6095695"/>
              <a:gd name="connsiteY7" fmla="*/ 6719623 h 6857997"/>
              <a:gd name="connsiteX8" fmla="*/ 5679794 w 6095695"/>
              <a:gd name="connsiteY8" fmla="*/ 3718209 h 6857997"/>
              <a:gd name="connsiteX9" fmla="*/ 3591563 w 6095695"/>
              <a:gd name="connsiteY9" fmla="*/ 88079 h 6857997"/>
              <a:gd name="connsiteX10" fmla="*/ 0 w 6095695"/>
              <a:gd name="connsiteY10" fmla="*/ 0 h 6857997"/>
              <a:gd name="connsiteX11" fmla="*/ 3177466 w 6095695"/>
              <a:gd name="connsiteY11" fmla="*/ 0 h 6857997"/>
              <a:gd name="connsiteX12" fmla="*/ 3353291 w 6095695"/>
              <a:gd name="connsiteY12" fmla="*/ 88129 h 6857997"/>
              <a:gd name="connsiteX13" fmla="*/ 5560965 w 6095695"/>
              <a:gd name="connsiteY13" fmla="*/ 3718209 h 6857997"/>
              <a:gd name="connsiteX14" fmla="*/ 4325417 w 6095695"/>
              <a:gd name="connsiteY14" fmla="*/ 6637392 h 6857997"/>
              <a:gd name="connsiteX15" fmla="*/ 4077394 w 6095695"/>
              <a:gd name="connsiteY15" fmla="*/ 6857997 h 6857997"/>
              <a:gd name="connsiteX16" fmla="*/ 0 w 6095695"/>
              <a:gd name="connsiteY16" fmla="*/ 6857997 h 6857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blipFill dpi="0" rotWithShape="1">
            <a:blip r:embed="rId7">
              <a:alphaModFix amt="30000"/>
              <a:duotone>
                <a:prstClr val="black"/>
                <a:schemeClr val="accent1">
                  <a:tint val="45000"/>
                  <a:satMod val="400000"/>
                </a:schemeClr>
              </a:duotone>
              <a:extLst>
                <a:ext uri="{BEBA8EAE-BF5A-486C-A8C5-ECC9F3942E4B}">
                  <a14:imgProps xmlns:a14="http://schemas.microsoft.com/office/drawing/2010/main">
                    <a14:imgLayer r:embed="rId3">
                      <a14:imgEffect>
                        <a14:sharpenSoften amount="61000"/>
                      </a14:imgEffect>
                      <a14:imgEffect>
                        <a14:brightnessContrast bright="-25000" contrast="20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Tree>
    <p:extLst>
      <p:ext uri="{BB962C8B-B14F-4D97-AF65-F5344CB8AC3E}">
        <p14:creationId xmlns:p14="http://schemas.microsoft.com/office/powerpoint/2010/main" val="2682890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115DC-6A44-D3FB-CC60-9C5694B5120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A463AD0-2D22-FA29-CAC8-21BF9DD81D1A}"/>
              </a:ext>
            </a:extLst>
          </p:cNvPr>
          <p:cNvSpPr>
            <a:spLocks noGrp="1"/>
          </p:cNvSpPr>
          <p:nvPr>
            <p:ph type="ctrTitle"/>
          </p:nvPr>
        </p:nvSpPr>
        <p:spPr>
          <a:xfrm>
            <a:off x="365760" y="255740"/>
            <a:ext cx="11460480" cy="786384"/>
          </a:xfrm>
        </p:spPr>
        <p:txBody>
          <a:bodyPr/>
          <a:lstStyle/>
          <a:p>
            <a:r>
              <a:rPr lang="sv-SE" dirty="0"/>
              <a:t>ATTITYD PÅ OCH UTANFÖR PLANEN</a:t>
            </a:r>
          </a:p>
        </p:txBody>
      </p:sp>
      <p:sp>
        <p:nvSpPr>
          <p:cNvPr id="3" name="Underrubrik 2">
            <a:extLst>
              <a:ext uri="{FF2B5EF4-FFF2-40B4-BE49-F238E27FC236}">
                <a16:creationId xmlns:a16="http://schemas.microsoft.com/office/drawing/2014/main" id="{737C1F10-A7C5-E115-00E1-8D33881E2A47}"/>
              </a:ext>
            </a:extLst>
          </p:cNvPr>
          <p:cNvSpPr>
            <a:spLocks noGrp="1"/>
          </p:cNvSpPr>
          <p:nvPr>
            <p:ph type="subTitle" idx="1"/>
          </p:nvPr>
        </p:nvSpPr>
        <p:spPr>
          <a:xfrm>
            <a:off x="365760" y="1010337"/>
            <a:ext cx="11460480" cy="5591923"/>
          </a:xfrm>
        </p:spPr>
        <p:txBody>
          <a:bodyPr>
            <a:normAutofit fontScale="85000" lnSpcReduction="20000"/>
          </a:bodyPr>
          <a:lstStyle/>
          <a:p>
            <a:r>
              <a:rPr lang="sv-SE" dirty="0"/>
              <a:t>En viktig del av vårt lagarbete handlar om hur vi bemöter varandra, motståndare och domare. Vi vill skapa en kultur där alla känner sig trygga, respekterade och sedda – både på träning och match.</a:t>
            </a:r>
          </a:p>
          <a:p>
            <a:endParaRPr lang="sv-SE" dirty="0"/>
          </a:p>
          <a:p>
            <a:r>
              <a:rPr lang="sv-SE" dirty="0"/>
              <a:t>Vad vi förväntar oss:</a:t>
            </a:r>
          </a:p>
          <a:p>
            <a:pPr marL="342900" indent="-342900">
              <a:buFont typeface="Wingdings" pitchFamily="2" charset="2"/>
              <a:buChar char="ü"/>
            </a:pPr>
            <a:r>
              <a:rPr lang="sv-SE" dirty="0"/>
              <a:t>Att spelarna är snälla och respektfulla mot sina lagkamrater. Ingen ska behöva höra taskiga kommentarer eller bli nedvärderad.</a:t>
            </a:r>
          </a:p>
          <a:p>
            <a:pPr marL="342900" indent="-342900">
              <a:buFont typeface="Wingdings" pitchFamily="2" charset="2"/>
              <a:buChar char="ü"/>
            </a:pPr>
            <a:r>
              <a:rPr lang="sv-SE" dirty="0"/>
              <a:t>Att vi visar respekt för motståndare och domare. En bra inställning gentemot andra skapar en positiv och säker miljö för alla som spelar innebandy.</a:t>
            </a:r>
          </a:p>
          <a:p>
            <a:pPr marL="342900" indent="-342900">
              <a:buFont typeface="Wingdings" pitchFamily="2" charset="2"/>
              <a:buChar char="ü"/>
            </a:pPr>
            <a:r>
              <a:rPr lang="sv-SE" dirty="0"/>
              <a:t>Att spelarna uppmuntrar varandra och hjälper laget att hålla en god laganda, även när saker inte går som planerat.</a:t>
            </a:r>
          </a:p>
          <a:p>
            <a:br>
              <a:rPr lang="sv-SE" dirty="0"/>
            </a:br>
            <a:endParaRPr lang="sv-SE" dirty="0"/>
          </a:p>
          <a:p>
            <a:r>
              <a:rPr lang="sv-SE" dirty="0"/>
              <a:t>Konsekvenser:</a:t>
            </a:r>
          </a:p>
          <a:p>
            <a:r>
              <a:rPr lang="sv-SE" dirty="0"/>
              <a:t>Om en spelare inte visar rätt attityd kan konsekvensen bli att hon får ta en paus från aktivt spel under träning eller match. Detta görs inte som bestraffning, utan för att markera vikten av respekt och samarbete, och för att alla ska kunna känna sig trygga i laget.</a:t>
            </a:r>
            <a:br>
              <a:rPr lang="sv-SE" dirty="0"/>
            </a:br>
            <a:endParaRPr lang="sv-SE" dirty="0"/>
          </a:p>
          <a:p>
            <a:r>
              <a:rPr lang="sv-SE" dirty="0"/>
              <a:t>Sammanfattning:</a:t>
            </a:r>
          </a:p>
          <a:p>
            <a:r>
              <a:rPr lang="sv-SE" dirty="0"/>
              <a:t>Vi vill bygga ett lag där respekt, omtanke och laganda är grundläggande värden. Genom att alla tar ansvar för sitt beteende blir vi både starkare som lag och roligare att spela med – samtidigt som vi visar gott exempel för andra</a:t>
            </a:r>
          </a:p>
        </p:txBody>
      </p:sp>
    </p:spTree>
    <p:extLst>
      <p:ext uri="{BB962C8B-B14F-4D97-AF65-F5344CB8AC3E}">
        <p14:creationId xmlns:p14="http://schemas.microsoft.com/office/powerpoint/2010/main" val="2198084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20E73-B03B-8CE8-1DFF-E24A205822B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81CD09D-3B97-6A2E-1832-C71C63BCE430}"/>
              </a:ext>
            </a:extLst>
          </p:cNvPr>
          <p:cNvSpPr>
            <a:spLocks noGrp="1"/>
          </p:cNvSpPr>
          <p:nvPr>
            <p:ph type="ctrTitle"/>
          </p:nvPr>
        </p:nvSpPr>
        <p:spPr>
          <a:xfrm>
            <a:off x="365760" y="255740"/>
            <a:ext cx="11460480" cy="786384"/>
          </a:xfrm>
        </p:spPr>
        <p:txBody>
          <a:bodyPr/>
          <a:lstStyle/>
          <a:p>
            <a:r>
              <a:rPr lang="sv-SE" dirty="0"/>
              <a:t>TRÄNINGSUPPLÄGG OKTOBER - DECMEBER</a:t>
            </a:r>
          </a:p>
        </p:txBody>
      </p:sp>
      <p:sp>
        <p:nvSpPr>
          <p:cNvPr id="3" name="Underrubrik 2">
            <a:extLst>
              <a:ext uri="{FF2B5EF4-FFF2-40B4-BE49-F238E27FC236}">
                <a16:creationId xmlns:a16="http://schemas.microsoft.com/office/drawing/2014/main" id="{8161F290-5E80-0875-6DF6-A18FF2F69236}"/>
              </a:ext>
            </a:extLst>
          </p:cNvPr>
          <p:cNvSpPr>
            <a:spLocks noGrp="1"/>
          </p:cNvSpPr>
          <p:nvPr>
            <p:ph type="subTitle" idx="1"/>
          </p:nvPr>
        </p:nvSpPr>
        <p:spPr>
          <a:xfrm>
            <a:off x="365760" y="1010337"/>
            <a:ext cx="11460480" cy="5591923"/>
          </a:xfrm>
        </p:spPr>
        <p:txBody>
          <a:bodyPr>
            <a:noAutofit/>
          </a:bodyPr>
          <a:lstStyle/>
          <a:p>
            <a:r>
              <a:rPr lang="sv-SE" sz="1200" dirty="0"/>
              <a:t>Upplägget innehåller 3 träningar/vecka á 75 minuter. En träning lugnare med teknikfokus, två träningar med högre tempo och </a:t>
            </a:r>
            <a:r>
              <a:rPr lang="sv-SE" sz="1200" dirty="0" err="1"/>
              <a:t>matchlikt</a:t>
            </a:r>
            <a:r>
              <a:rPr lang="sv-SE" sz="1200" dirty="0"/>
              <a:t> spel. </a:t>
            </a:r>
          </a:p>
          <a:p>
            <a:r>
              <a:rPr lang="sv-SE" sz="1200" b="1" dirty="0"/>
              <a:t>Vecka 41–42 – Seriepremiär: </a:t>
            </a:r>
            <a:r>
              <a:rPr lang="sv-SE" sz="1200" dirty="0"/>
              <a:t>Se separat planering för detaljerade pass med skisser. </a:t>
            </a:r>
          </a:p>
          <a:p>
            <a:r>
              <a:rPr lang="sv-SE" sz="1200" b="1" dirty="0"/>
              <a:t>Vecka 43–44 – Matchvana &amp; höstlov</a:t>
            </a:r>
            <a:endParaRPr lang="sv-SE" sz="1200" dirty="0"/>
          </a:p>
          <a:p>
            <a:r>
              <a:rPr lang="sv-SE" sz="1100" b="1" i="1" dirty="0"/>
              <a:t>Träning 1 (Teknik/lugnare)</a:t>
            </a:r>
            <a:endParaRPr lang="sv-SE" sz="1100" dirty="0"/>
          </a:p>
          <a:p>
            <a:pPr marL="171450" indent="-171450">
              <a:buFont typeface="Wingdings" pitchFamily="2" charset="2"/>
              <a:buChar char="ü"/>
            </a:pPr>
            <a:r>
              <a:rPr lang="sv-SE" sz="1100" dirty="0"/>
              <a:t>Bollkontroll och passningar i rörelse (15 min)</a:t>
            </a:r>
          </a:p>
          <a:p>
            <a:pPr marL="171450" indent="-171450">
              <a:buFont typeface="Wingdings" pitchFamily="2" charset="2"/>
              <a:buChar char="ü"/>
            </a:pPr>
            <a:r>
              <a:rPr lang="sv-SE" sz="1100" dirty="0"/>
              <a:t>Dribbling i banor + 1v0 mot målvakt (15 min)</a:t>
            </a:r>
          </a:p>
          <a:p>
            <a:pPr marL="171450" indent="-171450">
              <a:buFont typeface="Wingdings" pitchFamily="2" charset="2"/>
              <a:buChar char="ü"/>
            </a:pPr>
            <a:r>
              <a:rPr lang="sv-SE" sz="1100" dirty="0"/>
              <a:t>3v3 smålagsspel (20 min)</a:t>
            </a:r>
          </a:p>
          <a:p>
            <a:pPr marL="171450" indent="-171450">
              <a:buFont typeface="Wingdings" pitchFamily="2" charset="2"/>
              <a:buChar char="ü"/>
            </a:pPr>
            <a:r>
              <a:rPr lang="sv-SE" sz="1100" dirty="0"/>
              <a:t>Skottövningar med olika avslut (15 min)</a:t>
            </a:r>
          </a:p>
          <a:p>
            <a:r>
              <a:rPr lang="sv-SE" sz="1100" b="1" i="1" dirty="0"/>
              <a:t>Träning 2 (Tempo/spel)</a:t>
            </a:r>
            <a:endParaRPr lang="sv-SE" sz="1100" dirty="0"/>
          </a:p>
          <a:p>
            <a:pPr marL="171450" indent="-171450">
              <a:buFont typeface="Wingdings" pitchFamily="2" charset="2"/>
              <a:buChar char="ü"/>
            </a:pPr>
            <a:r>
              <a:rPr lang="sv-SE" sz="1100" dirty="0"/>
              <a:t>1v1 längs sarg (15 min)</a:t>
            </a:r>
          </a:p>
          <a:p>
            <a:pPr marL="171450" indent="-171450">
              <a:buFont typeface="Wingdings" pitchFamily="2" charset="2"/>
              <a:buChar char="ü"/>
            </a:pPr>
            <a:r>
              <a:rPr lang="sv-SE" sz="1100" dirty="0"/>
              <a:t>2v2 speluppbyggnad vs press (15 min)</a:t>
            </a:r>
          </a:p>
          <a:p>
            <a:pPr marL="171450" indent="-171450">
              <a:buFont typeface="Wingdings" pitchFamily="2" charset="2"/>
              <a:buChar char="ü"/>
            </a:pPr>
            <a:r>
              <a:rPr lang="sv-SE" sz="1100" dirty="0"/>
              <a:t>4v4 smålagsspel på halvplan (25 min)</a:t>
            </a:r>
          </a:p>
          <a:p>
            <a:r>
              <a:rPr lang="sv-SE" sz="1100" b="1" i="1" dirty="0"/>
              <a:t>Träning 3 (Avslut/match)</a:t>
            </a:r>
            <a:endParaRPr lang="sv-SE" sz="1100" dirty="0"/>
          </a:p>
          <a:p>
            <a:pPr marL="171450" indent="-171450">
              <a:buFont typeface="Wingdings" pitchFamily="2" charset="2"/>
              <a:buChar char="ü"/>
            </a:pPr>
            <a:r>
              <a:rPr lang="sv-SE" sz="1100" dirty="0"/>
              <a:t>Avslut i fart (20 min)</a:t>
            </a:r>
          </a:p>
          <a:p>
            <a:pPr marL="171450" indent="-171450">
              <a:buFont typeface="Wingdings" pitchFamily="2" charset="2"/>
              <a:buChar char="ü"/>
            </a:pPr>
            <a:r>
              <a:rPr lang="sv-SE" sz="1100" dirty="0"/>
              <a:t>3v2 spelvändningar (15 min)</a:t>
            </a:r>
          </a:p>
          <a:p>
            <a:pPr marL="171450" indent="-171450">
              <a:buFont typeface="Wingdings" pitchFamily="2" charset="2"/>
              <a:buChar char="ü"/>
            </a:pPr>
            <a:r>
              <a:rPr lang="sv-SE" sz="1100" dirty="0"/>
              <a:t>4v4/5v5 matchspel (25 min)</a:t>
            </a:r>
          </a:p>
          <a:p>
            <a:endParaRPr lang="sv-SE" sz="1100" dirty="0"/>
          </a:p>
          <a:p>
            <a:r>
              <a:rPr lang="sv-SE" sz="1200" b="1" dirty="0"/>
              <a:t>Vecka 44 (Höstlov):</a:t>
            </a:r>
            <a:r>
              <a:rPr lang="sv-SE" sz="1200" dirty="0"/>
              <a:t> Frivillig träning, fokus på lek, teknikstationer och skottövningar.</a:t>
            </a:r>
          </a:p>
        </p:txBody>
      </p:sp>
    </p:spTree>
    <p:extLst>
      <p:ext uri="{BB962C8B-B14F-4D97-AF65-F5344CB8AC3E}">
        <p14:creationId xmlns:p14="http://schemas.microsoft.com/office/powerpoint/2010/main" val="900407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2CD97-E162-4BC3-851F-F42ADF39DA9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30505EA-484C-EBB1-B976-E0DE66A866D6}"/>
              </a:ext>
            </a:extLst>
          </p:cNvPr>
          <p:cNvSpPr>
            <a:spLocks noGrp="1"/>
          </p:cNvSpPr>
          <p:nvPr>
            <p:ph type="ctrTitle"/>
          </p:nvPr>
        </p:nvSpPr>
        <p:spPr>
          <a:xfrm>
            <a:off x="365760" y="255740"/>
            <a:ext cx="11460480" cy="786384"/>
          </a:xfrm>
        </p:spPr>
        <p:txBody>
          <a:bodyPr/>
          <a:lstStyle/>
          <a:p>
            <a:r>
              <a:rPr lang="sv-SE" dirty="0"/>
              <a:t>TRÄNINGSUPPLÄGG OKTOBER - DECMEBER</a:t>
            </a:r>
          </a:p>
        </p:txBody>
      </p:sp>
      <p:sp>
        <p:nvSpPr>
          <p:cNvPr id="3" name="Underrubrik 2">
            <a:extLst>
              <a:ext uri="{FF2B5EF4-FFF2-40B4-BE49-F238E27FC236}">
                <a16:creationId xmlns:a16="http://schemas.microsoft.com/office/drawing/2014/main" id="{EE99D59C-0A11-0533-0B9E-C1DD8EE31A70}"/>
              </a:ext>
            </a:extLst>
          </p:cNvPr>
          <p:cNvSpPr>
            <a:spLocks noGrp="1"/>
          </p:cNvSpPr>
          <p:nvPr>
            <p:ph type="subTitle" idx="1"/>
          </p:nvPr>
        </p:nvSpPr>
        <p:spPr>
          <a:xfrm>
            <a:off x="365760" y="1010337"/>
            <a:ext cx="11460480" cy="5591923"/>
          </a:xfrm>
        </p:spPr>
        <p:txBody>
          <a:bodyPr>
            <a:noAutofit/>
          </a:bodyPr>
          <a:lstStyle/>
          <a:p>
            <a:r>
              <a:rPr lang="sv-SE" sz="1200" b="1" dirty="0"/>
              <a:t>Vecka 45–47 – Utveckling av spelidé</a:t>
            </a:r>
          </a:p>
          <a:p>
            <a:endParaRPr lang="sv-SE" sz="1200" dirty="0"/>
          </a:p>
          <a:p>
            <a:r>
              <a:rPr lang="sv-SE" sz="1100" b="1" i="1" dirty="0"/>
              <a:t>Träning 1 (Teknik/lugnare)</a:t>
            </a:r>
            <a:endParaRPr lang="sv-SE" sz="1100" dirty="0"/>
          </a:p>
          <a:p>
            <a:pPr marL="171450" indent="-171450">
              <a:buFont typeface="Wingdings" pitchFamily="2" charset="2"/>
              <a:buChar char="ü"/>
            </a:pPr>
            <a:r>
              <a:rPr lang="sv-SE" sz="1100" dirty="0"/>
              <a:t>Bollkontroll och koordination (10 min)</a:t>
            </a:r>
          </a:p>
          <a:p>
            <a:pPr marL="171450" indent="-171450">
              <a:buFont typeface="Wingdings" pitchFamily="2" charset="2"/>
              <a:buChar char="ü"/>
            </a:pPr>
            <a:r>
              <a:rPr lang="sv-SE" sz="1100" dirty="0"/>
              <a:t>Passningsövningar i trianglar (15 min)</a:t>
            </a:r>
          </a:p>
          <a:p>
            <a:pPr marL="171450" indent="-171450">
              <a:buFont typeface="Wingdings" pitchFamily="2" charset="2"/>
              <a:buChar char="ü"/>
            </a:pPr>
            <a:r>
              <a:rPr lang="sv-SE" sz="1100" dirty="0"/>
              <a:t>3v3 smålagsspel med max 3 tillslag (20 min)</a:t>
            </a:r>
          </a:p>
          <a:p>
            <a:r>
              <a:rPr lang="sv-SE" sz="1100" b="1" i="1" dirty="0"/>
              <a:t>Träning 2 (Tempo/spelfokus)</a:t>
            </a:r>
            <a:endParaRPr lang="sv-SE" sz="1100" dirty="0"/>
          </a:p>
          <a:p>
            <a:pPr marL="171450" indent="-171450">
              <a:buFont typeface="Wingdings" pitchFamily="2" charset="2"/>
              <a:buChar char="ü"/>
            </a:pPr>
            <a:r>
              <a:rPr lang="sv-SE" sz="1100" dirty="0"/>
              <a:t>1v1 mot mål (15 min)</a:t>
            </a:r>
          </a:p>
          <a:p>
            <a:pPr marL="171450" indent="-171450">
              <a:buFont typeface="Wingdings" pitchFamily="2" charset="2"/>
              <a:buChar char="ü"/>
            </a:pPr>
            <a:r>
              <a:rPr lang="sv-SE" sz="1100" dirty="0"/>
              <a:t>2v2 press vs speluppbyggnad (15 min)</a:t>
            </a:r>
          </a:p>
          <a:p>
            <a:pPr marL="171450" indent="-171450">
              <a:buFont typeface="Wingdings" pitchFamily="2" charset="2"/>
              <a:buChar char="ü"/>
            </a:pPr>
            <a:r>
              <a:rPr lang="sv-SE" sz="1100" dirty="0"/>
              <a:t>4v4 smålagsspel på halvplan (25 min)</a:t>
            </a:r>
          </a:p>
          <a:p>
            <a:r>
              <a:rPr lang="sv-SE" sz="1100" b="1" i="1" dirty="0"/>
              <a:t>Träning 3 (Avslut/match)</a:t>
            </a:r>
            <a:endParaRPr lang="sv-SE" sz="1100" dirty="0"/>
          </a:p>
          <a:p>
            <a:pPr marL="171450" indent="-171450">
              <a:buFont typeface="Wingdings" pitchFamily="2" charset="2"/>
              <a:buChar char="ü"/>
            </a:pPr>
            <a:r>
              <a:rPr lang="sv-SE" sz="1100" dirty="0"/>
              <a:t>Avslut i fart (20 min)</a:t>
            </a:r>
          </a:p>
          <a:p>
            <a:pPr marL="171450" indent="-171450">
              <a:buFont typeface="Wingdings" pitchFamily="2" charset="2"/>
              <a:buChar char="ü"/>
            </a:pPr>
            <a:r>
              <a:rPr lang="sv-SE" sz="1100" dirty="0"/>
              <a:t>Spelvändningar 3v2 (15 min)</a:t>
            </a:r>
          </a:p>
          <a:p>
            <a:pPr marL="171450" indent="-171450">
              <a:buFont typeface="Wingdings" pitchFamily="2" charset="2"/>
              <a:buChar char="ü"/>
            </a:pPr>
            <a:r>
              <a:rPr lang="sv-SE" sz="1100" dirty="0"/>
              <a:t>Matchspel 4v4/5v5 (25 min)</a:t>
            </a:r>
          </a:p>
        </p:txBody>
      </p:sp>
    </p:spTree>
    <p:extLst>
      <p:ext uri="{BB962C8B-B14F-4D97-AF65-F5344CB8AC3E}">
        <p14:creationId xmlns:p14="http://schemas.microsoft.com/office/powerpoint/2010/main" val="1383447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E82D4-BB11-C910-3268-DB03ADFCAD3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3EC0C76-8BF9-80AB-7CEC-B256E71AF94F}"/>
              </a:ext>
            </a:extLst>
          </p:cNvPr>
          <p:cNvSpPr>
            <a:spLocks noGrp="1"/>
          </p:cNvSpPr>
          <p:nvPr>
            <p:ph type="ctrTitle"/>
          </p:nvPr>
        </p:nvSpPr>
        <p:spPr>
          <a:xfrm>
            <a:off x="365760" y="255740"/>
            <a:ext cx="11460480" cy="786384"/>
          </a:xfrm>
        </p:spPr>
        <p:txBody>
          <a:bodyPr/>
          <a:lstStyle/>
          <a:p>
            <a:r>
              <a:rPr lang="sv-SE" dirty="0"/>
              <a:t>TRÄNINGSUPPLÄGG OKTOBER - DECMEBER</a:t>
            </a:r>
          </a:p>
        </p:txBody>
      </p:sp>
      <p:sp>
        <p:nvSpPr>
          <p:cNvPr id="3" name="Underrubrik 2">
            <a:extLst>
              <a:ext uri="{FF2B5EF4-FFF2-40B4-BE49-F238E27FC236}">
                <a16:creationId xmlns:a16="http://schemas.microsoft.com/office/drawing/2014/main" id="{46B5B0D2-E55D-EDBC-CECB-60667C113FCF}"/>
              </a:ext>
            </a:extLst>
          </p:cNvPr>
          <p:cNvSpPr>
            <a:spLocks noGrp="1"/>
          </p:cNvSpPr>
          <p:nvPr>
            <p:ph type="subTitle" idx="1"/>
          </p:nvPr>
        </p:nvSpPr>
        <p:spPr>
          <a:xfrm>
            <a:off x="365760" y="1010337"/>
            <a:ext cx="11460480" cy="5591923"/>
          </a:xfrm>
        </p:spPr>
        <p:txBody>
          <a:bodyPr>
            <a:noAutofit/>
          </a:bodyPr>
          <a:lstStyle/>
          <a:p>
            <a:r>
              <a:rPr lang="sv-SE" sz="1200" b="1" dirty="0"/>
              <a:t>Vecka 45–47 – Utveckling av spelidé</a:t>
            </a:r>
          </a:p>
          <a:p>
            <a:endParaRPr lang="sv-SE" sz="1200" dirty="0"/>
          </a:p>
          <a:p>
            <a:r>
              <a:rPr lang="sv-SE" sz="1100" b="1" i="1" dirty="0"/>
              <a:t>Träning 1 (Teknik/lugnare)</a:t>
            </a:r>
            <a:endParaRPr lang="sv-SE" sz="1100" dirty="0"/>
          </a:p>
          <a:p>
            <a:pPr marL="171450" indent="-171450">
              <a:buFont typeface="Wingdings" pitchFamily="2" charset="2"/>
              <a:buChar char="ü"/>
            </a:pPr>
            <a:r>
              <a:rPr lang="sv-SE" sz="1100" dirty="0"/>
              <a:t>Bollkontroll och koordination (10 min)</a:t>
            </a:r>
          </a:p>
          <a:p>
            <a:pPr marL="171450" indent="-171450">
              <a:buFont typeface="Wingdings" pitchFamily="2" charset="2"/>
              <a:buChar char="ü"/>
            </a:pPr>
            <a:r>
              <a:rPr lang="sv-SE" sz="1100" dirty="0"/>
              <a:t>Passningsövningar i trianglar (15 min)</a:t>
            </a:r>
          </a:p>
          <a:p>
            <a:pPr marL="171450" indent="-171450">
              <a:buFont typeface="Wingdings" pitchFamily="2" charset="2"/>
              <a:buChar char="ü"/>
            </a:pPr>
            <a:r>
              <a:rPr lang="sv-SE" sz="1100" dirty="0"/>
              <a:t>3v3 smålagsspel med max 3 tillslag (20 min)</a:t>
            </a:r>
          </a:p>
          <a:p>
            <a:r>
              <a:rPr lang="sv-SE" sz="1100" b="1" i="1" dirty="0"/>
              <a:t>Träning 2 (Tempo/spelfokus)</a:t>
            </a:r>
            <a:endParaRPr lang="sv-SE" sz="1100" dirty="0"/>
          </a:p>
          <a:p>
            <a:pPr marL="171450" indent="-171450">
              <a:buFont typeface="Wingdings" pitchFamily="2" charset="2"/>
              <a:buChar char="ü"/>
            </a:pPr>
            <a:r>
              <a:rPr lang="sv-SE" sz="1100" dirty="0"/>
              <a:t>1v1 mot mål (15 min)</a:t>
            </a:r>
          </a:p>
          <a:p>
            <a:pPr marL="171450" indent="-171450">
              <a:buFont typeface="Wingdings" pitchFamily="2" charset="2"/>
              <a:buChar char="ü"/>
            </a:pPr>
            <a:r>
              <a:rPr lang="sv-SE" sz="1100" dirty="0"/>
              <a:t>2v2 press vs speluppbyggnad (15 min)</a:t>
            </a:r>
          </a:p>
          <a:p>
            <a:pPr marL="171450" indent="-171450">
              <a:buFont typeface="Wingdings" pitchFamily="2" charset="2"/>
              <a:buChar char="ü"/>
            </a:pPr>
            <a:r>
              <a:rPr lang="sv-SE" sz="1100" dirty="0"/>
              <a:t>4v4 smålagsspel på halvplan (25 min)</a:t>
            </a:r>
          </a:p>
          <a:p>
            <a:r>
              <a:rPr lang="sv-SE" sz="1100" b="1" i="1" dirty="0"/>
              <a:t>Träning 3 (Avslut/match)</a:t>
            </a:r>
            <a:endParaRPr lang="sv-SE" sz="1100" dirty="0"/>
          </a:p>
          <a:p>
            <a:pPr marL="171450" indent="-171450">
              <a:buFont typeface="Wingdings" pitchFamily="2" charset="2"/>
              <a:buChar char="ü"/>
            </a:pPr>
            <a:r>
              <a:rPr lang="sv-SE" sz="1100" dirty="0"/>
              <a:t>Avslut i fart (20 min)</a:t>
            </a:r>
          </a:p>
          <a:p>
            <a:pPr marL="171450" indent="-171450">
              <a:buFont typeface="Wingdings" pitchFamily="2" charset="2"/>
              <a:buChar char="ü"/>
            </a:pPr>
            <a:r>
              <a:rPr lang="sv-SE" sz="1100" dirty="0"/>
              <a:t>Spelvändningar 3v2 (15 min)</a:t>
            </a:r>
          </a:p>
          <a:p>
            <a:pPr marL="171450" indent="-171450">
              <a:buFont typeface="Wingdings" pitchFamily="2" charset="2"/>
              <a:buChar char="ü"/>
            </a:pPr>
            <a:r>
              <a:rPr lang="sv-SE" sz="1100" dirty="0"/>
              <a:t>Matchspel 4v4/5v5 (25 min)</a:t>
            </a:r>
          </a:p>
        </p:txBody>
      </p:sp>
    </p:spTree>
    <p:extLst>
      <p:ext uri="{BB962C8B-B14F-4D97-AF65-F5344CB8AC3E}">
        <p14:creationId xmlns:p14="http://schemas.microsoft.com/office/powerpoint/2010/main" val="1588739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30634-07DC-A1AC-E852-7CDEB715B9F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A67BCE6-4D77-0227-7F1C-1DCB59CD94D2}"/>
              </a:ext>
            </a:extLst>
          </p:cNvPr>
          <p:cNvSpPr>
            <a:spLocks noGrp="1"/>
          </p:cNvSpPr>
          <p:nvPr>
            <p:ph type="ctrTitle"/>
          </p:nvPr>
        </p:nvSpPr>
        <p:spPr>
          <a:xfrm>
            <a:off x="365760" y="255740"/>
            <a:ext cx="11460480" cy="786384"/>
          </a:xfrm>
        </p:spPr>
        <p:txBody>
          <a:bodyPr/>
          <a:lstStyle/>
          <a:p>
            <a:r>
              <a:rPr lang="sv-SE" dirty="0"/>
              <a:t>TRÄNINGSUPPLÄGG OKTOBER - DECMEBER</a:t>
            </a:r>
          </a:p>
        </p:txBody>
      </p:sp>
      <p:sp>
        <p:nvSpPr>
          <p:cNvPr id="3" name="Underrubrik 2">
            <a:extLst>
              <a:ext uri="{FF2B5EF4-FFF2-40B4-BE49-F238E27FC236}">
                <a16:creationId xmlns:a16="http://schemas.microsoft.com/office/drawing/2014/main" id="{AA350BAE-A3C8-443C-B3A2-1A33506BA906}"/>
              </a:ext>
            </a:extLst>
          </p:cNvPr>
          <p:cNvSpPr>
            <a:spLocks noGrp="1"/>
          </p:cNvSpPr>
          <p:nvPr>
            <p:ph type="subTitle" idx="1"/>
          </p:nvPr>
        </p:nvSpPr>
        <p:spPr>
          <a:xfrm>
            <a:off x="365760" y="1010337"/>
            <a:ext cx="11460480" cy="5591923"/>
          </a:xfrm>
        </p:spPr>
        <p:txBody>
          <a:bodyPr>
            <a:noAutofit/>
          </a:bodyPr>
          <a:lstStyle/>
          <a:p>
            <a:r>
              <a:rPr lang="sv-SE" sz="1200" b="1" dirty="0"/>
              <a:t>Vecka 48–50 – Matchtempo &amp; intensitet</a:t>
            </a:r>
          </a:p>
          <a:p>
            <a:endParaRPr lang="sv-SE" sz="1200" dirty="0"/>
          </a:p>
          <a:p>
            <a:r>
              <a:rPr lang="sv-SE" sz="1100" b="1" i="1" dirty="0"/>
              <a:t>Träning 1 (Teknik/lugnare)</a:t>
            </a:r>
            <a:endParaRPr lang="sv-SE" sz="1100" dirty="0"/>
          </a:p>
          <a:p>
            <a:pPr marL="171450" indent="-171450">
              <a:buFont typeface="Wingdings" pitchFamily="2" charset="2"/>
              <a:buChar char="ü"/>
            </a:pPr>
            <a:r>
              <a:rPr lang="sv-SE" sz="1100" dirty="0"/>
              <a:t>Bollkontroll och koordination (10 min)</a:t>
            </a:r>
          </a:p>
          <a:p>
            <a:pPr marL="171450" indent="-171450">
              <a:buFont typeface="Wingdings" pitchFamily="2" charset="2"/>
              <a:buChar char="ü"/>
            </a:pPr>
            <a:r>
              <a:rPr lang="sv-SE" sz="1100" dirty="0"/>
              <a:t>Passningsövningar i rörelse (15 min)</a:t>
            </a:r>
          </a:p>
          <a:p>
            <a:pPr marL="171450" indent="-171450">
              <a:buFont typeface="Wingdings" pitchFamily="2" charset="2"/>
              <a:buChar char="ü"/>
            </a:pPr>
            <a:r>
              <a:rPr lang="sv-SE" sz="1100" dirty="0"/>
              <a:t>3v3/4v4 smålagsspel (20 min)</a:t>
            </a:r>
          </a:p>
          <a:p>
            <a:r>
              <a:rPr lang="sv-SE" sz="1100" b="1" i="1" dirty="0"/>
              <a:t>Träning 2 (Tempo/spelfokus)</a:t>
            </a:r>
            <a:endParaRPr lang="sv-SE" sz="1100" dirty="0"/>
          </a:p>
          <a:p>
            <a:pPr marL="171450" indent="-171450">
              <a:buFont typeface="Wingdings" pitchFamily="2" charset="2"/>
              <a:buChar char="ü"/>
            </a:pPr>
            <a:r>
              <a:rPr lang="sv-SE" sz="1100" dirty="0"/>
              <a:t>Intensiva 1v1/2v2 dueller (15 min)</a:t>
            </a:r>
          </a:p>
          <a:p>
            <a:pPr marL="171450" indent="-171450">
              <a:buFont typeface="Wingdings" pitchFamily="2" charset="2"/>
              <a:buChar char="ü"/>
            </a:pPr>
            <a:r>
              <a:rPr lang="sv-SE" sz="1100" dirty="0"/>
              <a:t>Spelvändningsövningar (15 min)</a:t>
            </a:r>
          </a:p>
          <a:p>
            <a:pPr marL="171450" indent="-171450">
              <a:buFont typeface="Wingdings" pitchFamily="2" charset="2"/>
              <a:buChar char="ü"/>
            </a:pPr>
            <a:r>
              <a:rPr lang="sv-SE" sz="1100" dirty="0"/>
              <a:t>Smålagsspel med regler, t.ex. väggpass innan skott (25 min)</a:t>
            </a:r>
          </a:p>
          <a:p>
            <a:r>
              <a:rPr lang="sv-SE" sz="1100" b="1" i="1" dirty="0"/>
              <a:t>Träning 3 (Avslut/match)</a:t>
            </a:r>
            <a:endParaRPr lang="sv-SE" sz="1100" dirty="0"/>
          </a:p>
          <a:p>
            <a:pPr marL="171450" indent="-171450">
              <a:buFont typeface="Wingdings" pitchFamily="2" charset="2"/>
              <a:buChar char="ü"/>
            </a:pPr>
            <a:r>
              <a:rPr lang="sv-SE" sz="1100" dirty="0"/>
              <a:t>Avslut i fart (20 min)</a:t>
            </a:r>
          </a:p>
          <a:p>
            <a:pPr marL="171450" indent="-171450">
              <a:buFont typeface="Wingdings" pitchFamily="2" charset="2"/>
              <a:buChar char="ü"/>
            </a:pPr>
            <a:r>
              <a:rPr lang="sv-SE" sz="1100" dirty="0"/>
              <a:t>Spelvändningar 3v2 (15 min)</a:t>
            </a:r>
          </a:p>
          <a:p>
            <a:pPr marL="171450" indent="-171450">
              <a:buFont typeface="Wingdings" pitchFamily="2" charset="2"/>
              <a:buChar char="ü"/>
            </a:pPr>
            <a:r>
              <a:rPr lang="sv-SE" sz="1100" dirty="0"/>
              <a:t>Matchspel 4v4/5v5 med högt tempo (25 min)</a:t>
            </a:r>
          </a:p>
        </p:txBody>
      </p:sp>
    </p:spTree>
    <p:extLst>
      <p:ext uri="{BB962C8B-B14F-4D97-AF65-F5344CB8AC3E}">
        <p14:creationId xmlns:p14="http://schemas.microsoft.com/office/powerpoint/2010/main" val="3480949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D3B1A-37E4-5CE7-8F05-07F93217D63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6EA077C-C7E3-9344-6F2B-EBF5C1D516E8}"/>
              </a:ext>
            </a:extLst>
          </p:cNvPr>
          <p:cNvSpPr>
            <a:spLocks noGrp="1"/>
          </p:cNvSpPr>
          <p:nvPr>
            <p:ph type="ctrTitle"/>
          </p:nvPr>
        </p:nvSpPr>
        <p:spPr>
          <a:xfrm>
            <a:off x="365760" y="255740"/>
            <a:ext cx="11460480" cy="786384"/>
          </a:xfrm>
        </p:spPr>
        <p:txBody>
          <a:bodyPr/>
          <a:lstStyle/>
          <a:p>
            <a:r>
              <a:rPr lang="sv-SE" dirty="0"/>
              <a:t>TRÄNINGSUPPLÄGG vecka 41 - INFÖR PREMIÄR</a:t>
            </a:r>
          </a:p>
        </p:txBody>
      </p:sp>
      <p:sp>
        <p:nvSpPr>
          <p:cNvPr id="3" name="Underrubrik 2">
            <a:extLst>
              <a:ext uri="{FF2B5EF4-FFF2-40B4-BE49-F238E27FC236}">
                <a16:creationId xmlns:a16="http://schemas.microsoft.com/office/drawing/2014/main" id="{B2EA90CD-93FC-1DB1-FC81-3F8FE696734A}"/>
              </a:ext>
            </a:extLst>
          </p:cNvPr>
          <p:cNvSpPr>
            <a:spLocks noGrp="1"/>
          </p:cNvSpPr>
          <p:nvPr>
            <p:ph type="subTitle" idx="1"/>
          </p:nvPr>
        </p:nvSpPr>
        <p:spPr>
          <a:xfrm>
            <a:off x="7699546" y="1162736"/>
            <a:ext cx="3302991" cy="5591923"/>
          </a:xfrm>
        </p:spPr>
        <p:txBody>
          <a:bodyPr>
            <a:noAutofit/>
          </a:bodyPr>
          <a:lstStyle/>
          <a:p>
            <a:r>
              <a:rPr lang="sv-SE" sz="1200" b="1" i="1" dirty="0"/>
              <a:t>Träning 3 (Avslut/</a:t>
            </a:r>
            <a:r>
              <a:rPr lang="sv-SE" sz="1200" b="1" i="1" dirty="0" err="1"/>
              <a:t>matchlikt</a:t>
            </a:r>
            <a:r>
              <a:rPr lang="sv-SE" sz="1200" b="1" i="1" dirty="0"/>
              <a:t>)</a:t>
            </a:r>
          </a:p>
          <a:p>
            <a:pPr marL="171450" indent="-171450">
              <a:buFont typeface="Wingdings" pitchFamily="2" charset="2"/>
              <a:buChar char="ü"/>
            </a:pPr>
            <a:r>
              <a:rPr lang="sv-SE" sz="1200" dirty="0"/>
              <a:t>Uppvärmning: stafetter (10 min)</a:t>
            </a:r>
          </a:p>
          <a:p>
            <a:pPr marL="171450" indent="-171450">
              <a:buFont typeface="Wingdings" pitchFamily="2" charset="2"/>
              <a:buChar char="ü"/>
            </a:pPr>
            <a:r>
              <a:rPr lang="sv-SE" sz="1200" dirty="0"/>
              <a:t>Avslut i fart (20 min)</a:t>
            </a:r>
          </a:p>
          <a:p>
            <a:pPr marL="171450" indent="-171450">
              <a:buFont typeface="Wingdings" pitchFamily="2" charset="2"/>
              <a:buChar char="ü"/>
            </a:pPr>
            <a:r>
              <a:rPr lang="sv-SE" sz="1200" dirty="0"/>
              <a:t>Spelvändningar 3v2 (15 min)</a:t>
            </a:r>
          </a:p>
          <a:p>
            <a:pPr marL="171450" indent="-171450">
              <a:buFont typeface="Wingdings" pitchFamily="2" charset="2"/>
              <a:buChar char="ü"/>
            </a:pPr>
            <a:r>
              <a:rPr lang="sv-SE" sz="1200" dirty="0"/>
              <a:t>Matchspel 4v4/5v5 (25 min)</a:t>
            </a:r>
          </a:p>
          <a:p>
            <a:pPr marL="171450" indent="-171450">
              <a:buFont typeface="Wingdings" pitchFamily="2" charset="2"/>
              <a:buChar char="ü"/>
            </a:pPr>
            <a:r>
              <a:rPr lang="sv-SE" sz="1200" dirty="0"/>
              <a:t>Avslut: straffar/lek (5 min)</a:t>
            </a:r>
          </a:p>
          <a:p>
            <a:endParaRPr lang="sv-SE" sz="1200" dirty="0"/>
          </a:p>
          <a:p>
            <a:endParaRPr lang="sv-SE" sz="1200" dirty="0"/>
          </a:p>
        </p:txBody>
      </p:sp>
      <p:sp>
        <p:nvSpPr>
          <p:cNvPr id="4" name="Underrubrik 2">
            <a:extLst>
              <a:ext uri="{FF2B5EF4-FFF2-40B4-BE49-F238E27FC236}">
                <a16:creationId xmlns:a16="http://schemas.microsoft.com/office/drawing/2014/main" id="{98B3C770-6EA6-9CC6-E14A-DEDD1863A4F5}"/>
              </a:ext>
            </a:extLst>
          </p:cNvPr>
          <p:cNvSpPr txBox="1">
            <a:spLocks/>
          </p:cNvSpPr>
          <p:nvPr/>
        </p:nvSpPr>
        <p:spPr>
          <a:xfrm>
            <a:off x="4108853" y="1162735"/>
            <a:ext cx="3302991" cy="559192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lang="en-US" sz="2000" kern="1200" dirty="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sv-SE" sz="1200" b="1" i="1" dirty="0"/>
              <a:t>Träning 2 (Tempo/spelfokus)</a:t>
            </a:r>
          </a:p>
          <a:p>
            <a:pPr marL="171450" indent="-171450">
              <a:buFont typeface="Wingdings" pitchFamily="2" charset="2"/>
              <a:buChar char="ü"/>
            </a:pPr>
            <a:r>
              <a:rPr lang="sv-SE" sz="1200" dirty="0"/>
              <a:t>Smålagsspel 3v3 (10 min)</a:t>
            </a:r>
          </a:p>
          <a:p>
            <a:pPr marL="171450" indent="-171450">
              <a:buFont typeface="Wingdings" pitchFamily="2" charset="2"/>
              <a:buChar char="ü"/>
            </a:pPr>
            <a:r>
              <a:rPr lang="sv-SE" sz="1200" dirty="0"/>
              <a:t>1v1 längs sarg (15 min)</a:t>
            </a:r>
          </a:p>
          <a:p>
            <a:pPr marL="171450" indent="-171450">
              <a:buFont typeface="Wingdings" pitchFamily="2" charset="2"/>
              <a:buChar char="ü"/>
            </a:pPr>
            <a:r>
              <a:rPr lang="sv-SE" sz="1200" dirty="0"/>
              <a:t>2v2 speluppbyggnad vs press (15 min)</a:t>
            </a:r>
          </a:p>
          <a:p>
            <a:pPr marL="171450" indent="-171450">
              <a:buFont typeface="Wingdings" pitchFamily="2" charset="2"/>
              <a:buChar char="ü"/>
            </a:pPr>
            <a:r>
              <a:rPr lang="sv-SE" sz="1200" dirty="0"/>
              <a:t>Smålagsspel 4v4 (25 min)</a:t>
            </a:r>
          </a:p>
          <a:p>
            <a:pPr marL="171450" indent="-171450">
              <a:buFont typeface="Wingdings" pitchFamily="2" charset="2"/>
              <a:buChar char="ü"/>
            </a:pPr>
            <a:r>
              <a:rPr lang="sv-SE" sz="1200" dirty="0"/>
              <a:t>Avslutning: straffar/2v1 (10 min)</a:t>
            </a:r>
          </a:p>
          <a:p>
            <a:endParaRPr lang="sv-SE" sz="1200" dirty="0"/>
          </a:p>
        </p:txBody>
      </p:sp>
      <p:sp>
        <p:nvSpPr>
          <p:cNvPr id="5" name="Underrubrik 2">
            <a:extLst>
              <a:ext uri="{FF2B5EF4-FFF2-40B4-BE49-F238E27FC236}">
                <a16:creationId xmlns:a16="http://schemas.microsoft.com/office/drawing/2014/main" id="{46B0A0E4-E065-9CBF-F936-1FA7E6D58626}"/>
              </a:ext>
            </a:extLst>
          </p:cNvPr>
          <p:cNvSpPr txBox="1">
            <a:spLocks/>
          </p:cNvSpPr>
          <p:nvPr/>
        </p:nvSpPr>
        <p:spPr>
          <a:xfrm>
            <a:off x="518160" y="1162737"/>
            <a:ext cx="3302991" cy="559192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lang="en-US" sz="2000" kern="1200" dirty="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sv-SE" sz="1200" b="1" i="1" dirty="0"/>
              <a:t>Träning 1 (Teknik/lugnare)</a:t>
            </a:r>
            <a:endParaRPr lang="sv-SE" sz="1200" dirty="0"/>
          </a:p>
          <a:p>
            <a:pPr marL="171450" indent="-171450">
              <a:buFont typeface="Wingdings" pitchFamily="2" charset="2"/>
              <a:buChar char="ü"/>
            </a:pPr>
            <a:r>
              <a:rPr lang="sv-SE" sz="1200" dirty="0"/>
              <a:t>Uppvärmning: stafetter med boll (10 min)</a:t>
            </a:r>
          </a:p>
          <a:p>
            <a:pPr marL="171450" indent="-171450">
              <a:buFont typeface="Wingdings" pitchFamily="2" charset="2"/>
              <a:buChar char="ü"/>
            </a:pPr>
            <a:r>
              <a:rPr lang="sv-SE" sz="1200" dirty="0"/>
              <a:t>Passning/mottagning i par (15 min)</a:t>
            </a:r>
          </a:p>
          <a:p>
            <a:pPr marL="171450" indent="-171450">
              <a:buFont typeface="Wingdings" pitchFamily="2" charset="2"/>
              <a:buChar char="ü"/>
            </a:pPr>
            <a:r>
              <a:rPr lang="sv-SE" sz="1200" dirty="0"/>
              <a:t>Dribbling &amp; bollkontroll (15 min)</a:t>
            </a:r>
          </a:p>
          <a:p>
            <a:pPr marL="171450" indent="-171450">
              <a:buFont typeface="Wingdings" pitchFamily="2" charset="2"/>
              <a:buChar char="ü"/>
            </a:pPr>
            <a:r>
              <a:rPr lang="sv-SE" sz="1200" dirty="0"/>
              <a:t>Smålagsspel 3v3 (20 min)</a:t>
            </a:r>
          </a:p>
          <a:p>
            <a:pPr marL="171450" indent="-171450">
              <a:buFont typeface="Wingdings" pitchFamily="2" charset="2"/>
              <a:buChar char="ü"/>
            </a:pPr>
            <a:r>
              <a:rPr lang="sv-SE" sz="1200" dirty="0"/>
              <a:t>Skott &amp; avslut (10 min)</a:t>
            </a:r>
          </a:p>
          <a:p>
            <a:pPr marL="171450" indent="-171450">
              <a:buFont typeface="Wingdings" pitchFamily="2" charset="2"/>
              <a:buChar char="ü"/>
            </a:pPr>
            <a:r>
              <a:rPr lang="sv-SE" sz="1200" dirty="0"/>
              <a:t>Avslut: straffar/lek (5 min)</a:t>
            </a:r>
          </a:p>
          <a:p>
            <a:endParaRPr lang="sv-SE" sz="1200" dirty="0"/>
          </a:p>
          <a:p>
            <a:endParaRPr lang="sv-SE" sz="1200" dirty="0"/>
          </a:p>
        </p:txBody>
      </p:sp>
    </p:spTree>
    <p:extLst>
      <p:ext uri="{BB962C8B-B14F-4D97-AF65-F5344CB8AC3E}">
        <p14:creationId xmlns:p14="http://schemas.microsoft.com/office/powerpoint/2010/main" val="3079156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15B53-51A5-83AB-CFDD-1FF004C293F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8AB4272-6F20-8C3A-25FF-607D959490B3}"/>
              </a:ext>
            </a:extLst>
          </p:cNvPr>
          <p:cNvSpPr>
            <a:spLocks noGrp="1"/>
          </p:cNvSpPr>
          <p:nvPr>
            <p:ph type="ctrTitle"/>
          </p:nvPr>
        </p:nvSpPr>
        <p:spPr>
          <a:xfrm>
            <a:off x="365760" y="255740"/>
            <a:ext cx="11460480" cy="786384"/>
          </a:xfrm>
        </p:spPr>
        <p:txBody>
          <a:bodyPr/>
          <a:lstStyle/>
          <a:p>
            <a:r>
              <a:rPr lang="sv-SE" dirty="0"/>
              <a:t>TRÄNINGSUPPLÄGG vecka 42 - INFÖR PREMIÄR</a:t>
            </a:r>
          </a:p>
        </p:txBody>
      </p:sp>
      <p:sp>
        <p:nvSpPr>
          <p:cNvPr id="3" name="Underrubrik 2">
            <a:extLst>
              <a:ext uri="{FF2B5EF4-FFF2-40B4-BE49-F238E27FC236}">
                <a16:creationId xmlns:a16="http://schemas.microsoft.com/office/drawing/2014/main" id="{6A621EB3-5DE1-8EE4-2FB8-486A4A334D15}"/>
              </a:ext>
            </a:extLst>
          </p:cNvPr>
          <p:cNvSpPr>
            <a:spLocks noGrp="1"/>
          </p:cNvSpPr>
          <p:nvPr>
            <p:ph type="subTitle" idx="1"/>
          </p:nvPr>
        </p:nvSpPr>
        <p:spPr>
          <a:xfrm>
            <a:off x="7699546" y="1162736"/>
            <a:ext cx="3302991" cy="5591923"/>
          </a:xfrm>
        </p:spPr>
        <p:txBody>
          <a:bodyPr>
            <a:noAutofit/>
          </a:bodyPr>
          <a:lstStyle/>
          <a:p>
            <a:r>
              <a:rPr lang="sv-SE" sz="1200" b="1" i="1" dirty="0"/>
              <a:t>Träning 3 (Efter matchen)</a:t>
            </a:r>
            <a:endParaRPr lang="sv-SE" sz="1200" dirty="0"/>
          </a:p>
          <a:p>
            <a:pPr marL="171450" indent="-171450">
              <a:buFont typeface="Wingdings" pitchFamily="2" charset="2"/>
              <a:buChar char="ü"/>
            </a:pPr>
            <a:r>
              <a:rPr lang="sv-SE" sz="1200" dirty="0"/>
              <a:t>Uppvärmning: lek/stafetter (10 min)</a:t>
            </a:r>
          </a:p>
          <a:p>
            <a:pPr marL="171450" indent="-171450">
              <a:buFont typeface="Wingdings" pitchFamily="2" charset="2"/>
              <a:buChar char="ü"/>
            </a:pPr>
            <a:r>
              <a:rPr lang="sv-SE" sz="1200" dirty="0"/>
              <a:t>Roliga smålagsspel (20 min)</a:t>
            </a:r>
          </a:p>
          <a:p>
            <a:pPr marL="171450" indent="-171450">
              <a:buFont typeface="Wingdings" pitchFamily="2" charset="2"/>
              <a:buChar char="ü"/>
            </a:pPr>
            <a:r>
              <a:rPr lang="sv-SE" sz="1200" dirty="0"/>
              <a:t>Skottövningar (15 min)</a:t>
            </a:r>
          </a:p>
          <a:p>
            <a:pPr marL="171450" indent="-171450">
              <a:buFont typeface="Wingdings" pitchFamily="2" charset="2"/>
              <a:buChar char="ü"/>
            </a:pPr>
            <a:r>
              <a:rPr lang="sv-SE" sz="1200" dirty="0"/>
              <a:t>Mixat matchspel (20 min)</a:t>
            </a:r>
          </a:p>
          <a:p>
            <a:pPr marL="171450" indent="-171450">
              <a:buFont typeface="Wingdings" pitchFamily="2" charset="2"/>
              <a:buChar char="ü"/>
            </a:pPr>
            <a:r>
              <a:rPr lang="sv-SE" sz="1200" dirty="0"/>
              <a:t>Avslutning: reflektion &amp; snack (10 min)</a:t>
            </a:r>
          </a:p>
        </p:txBody>
      </p:sp>
      <p:sp>
        <p:nvSpPr>
          <p:cNvPr id="4" name="Underrubrik 2">
            <a:extLst>
              <a:ext uri="{FF2B5EF4-FFF2-40B4-BE49-F238E27FC236}">
                <a16:creationId xmlns:a16="http://schemas.microsoft.com/office/drawing/2014/main" id="{7521BF6A-DB13-6BBC-F696-E1CAFCCA087B}"/>
              </a:ext>
            </a:extLst>
          </p:cNvPr>
          <p:cNvSpPr txBox="1">
            <a:spLocks/>
          </p:cNvSpPr>
          <p:nvPr/>
        </p:nvSpPr>
        <p:spPr>
          <a:xfrm>
            <a:off x="4108853" y="1162735"/>
            <a:ext cx="3302991" cy="559192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lang="en-US" sz="2000" kern="1200" dirty="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sv-SE" sz="1200" b="1" i="1" dirty="0"/>
              <a:t>Träning 2 (Tempo/spelfokus)</a:t>
            </a:r>
            <a:endParaRPr lang="sv-SE" sz="1200" dirty="0"/>
          </a:p>
          <a:p>
            <a:pPr marL="171450" indent="-171450">
              <a:buFont typeface="Wingdings" pitchFamily="2" charset="2"/>
              <a:buChar char="ü"/>
            </a:pPr>
            <a:r>
              <a:rPr lang="sv-SE" sz="1200" dirty="0"/>
              <a:t>Uppvärmning: smålagsspel (10 min)</a:t>
            </a:r>
          </a:p>
          <a:p>
            <a:pPr marL="171450" indent="-171450">
              <a:buFont typeface="Wingdings" pitchFamily="2" charset="2"/>
              <a:buChar char="ü"/>
            </a:pPr>
            <a:r>
              <a:rPr lang="sv-SE" sz="1200" dirty="0"/>
              <a:t>Positionsövning (15 min)</a:t>
            </a:r>
          </a:p>
          <a:p>
            <a:pPr marL="171450" indent="-171450">
              <a:buFont typeface="Wingdings" pitchFamily="2" charset="2"/>
              <a:buChar char="ü"/>
            </a:pPr>
            <a:r>
              <a:rPr lang="sv-SE" sz="1200" dirty="0"/>
              <a:t>2v1 och 3v2 anfall (20 min)</a:t>
            </a:r>
          </a:p>
          <a:p>
            <a:pPr marL="171450" indent="-171450">
              <a:buFont typeface="Wingdings" pitchFamily="2" charset="2"/>
              <a:buChar char="ü"/>
            </a:pPr>
            <a:r>
              <a:rPr lang="sv-SE" sz="1200" dirty="0"/>
              <a:t>Matchspel 4v4/5v5 (25 min)</a:t>
            </a:r>
          </a:p>
          <a:p>
            <a:pPr marL="171450" indent="-171450">
              <a:buFont typeface="Wingdings" pitchFamily="2" charset="2"/>
              <a:buChar char="ü"/>
            </a:pPr>
            <a:r>
              <a:rPr lang="sv-SE" sz="1200" dirty="0"/>
              <a:t>Avslut: lagutmaning (5 min)</a:t>
            </a:r>
          </a:p>
        </p:txBody>
      </p:sp>
      <p:sp>
        <p:nvSpPr>
          <p:cNvPr id="5" name="Underrubrik 2">
            <a:extLst>
              <a:ext uri="{FF2B5EF4-FFF2-40B4-BE49-F238E27FC236}">
                <a16:creationId xmlns:a16="http://schemas.microsoft.com/office/drawing/2014/main" id="{6C160CDA-ADF1-E2BF-94BE-75334C9728BE}"/>
              </a:ext>
            </a:extLst>
          </p:cNvPr>
          <p:cNvSpPr txBox="1">
            <a:spLocks/>
          </p:cNvSpPr>
          <p:nvPr/>
        </p:nvSpPr>
        <p:spPr>
          <a:xfrm>
            <a:off x="518160" y="1162737"/>
            <a:ext cx="3302991" cy="559192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lang="en-US" sz="2000" kern="1200" dirty="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sv-SE" sz="1200" b="1" i="1" dirty="0"/>
              <a:t>Träning 1 (Teknik/lugnare)</a:t>
            </a:r>
          </a:p>
          <a:p>
            <a:pPr marL="171450" indent="-171450">
              <a:buFont typeface="Wingdings" pitchFamily="2" charset="2"/>
              <a:buChar char="ü"/>
            </a:pPr>
            <a:r>
              <a:rPr lang="sv-SE" sz="1200" dirty="0"/>
              <a:t>Uppvärmning: bollkontroll-lekar (10 min)</a:t>
            </a:r>
          </a:p>
          <a:p>
            <a:pPr marL="171450" indent="-171450">
              <a:buFont typeface="Wingdings" pitchFamily="2" charset="2"/>
              <a:buChar char="ü"/>
            </a:pPr>
            <a:r>
              <a:rPr lang="sv-SE" sz="1200" dirty="0"/>
              <a:t>Passningar i trianglar (15 min)</a:t>
            </a:r>
          </a:p>
          <a:p>
            <a:pPr marL="171450" indent="-171450">
              <a:buFont typeface="Wingdings" pitchFamily="2" charset="2"/>
              <a:buChar char="ü"/>
            </a:pPr>
            <a:r>
              <a:rPr lang="sv-SE" sz="1200" dirty="0"/>
              <a:t>Smålagsspel 3v3 (20 min)</a:t>
            </a:r>
          </a:p>
          <a:p>
            <a:pPr marL="171450" indent="-171450">
              <a:buFont typeface="Wingdings" pitchFamily="2" charset="2"/>
              <a:buChar char="ü"/>
            </a:pPr>
            <a:r>
              <a:rPr lang="sv-SE" sz="1200" dirty="0"/>
              <a:t>Avslut nära mål (15 min)</a:t>
            </a:r>
          </a:p>
          <a:p>
            <a:pPr marL="171450" indent="-171450">
              <a:buFont typeface="Wingdings" pitchFamily="2" charset="2"/>
              <a:buChar char="ü"/>
            </a:pPr>
            <a:r>
              <a:rPr lang="sv-SE" sz="1200" dirty="0"/>
              <a:t>Avslutning: straffar/stafett (10 min)</a:t>
            </a:r>
          </a:p>
        </p:txBody>
      </p:sp>
    </p:spTree>
    <p:extLst>
      <p:ext uri="{BB962C8B-B14F-4D97-AF65-F5344CB8AC3E}">
        <p14:creationId xmlns:p14="http://schemas.microsoft.com/office/powerpoint/2010/main" val="1206793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0CB2D77-BD25-9A6C-6017-64AB6A41B86C}"/>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DBD8301D-8252-73A2-3033-AA0299DE88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17" name="Rectangle 16">
            <a:extLst>
              <a:ext uri="{FF2B5EF4-FFF2-40B4-BE49-F238E27FC236}">
                <a16:creationId xmlns:a16="http://schemas.microsoft.com/office/drawing/2014/main" id="{9B37FCAA-D09E-71EB-328D-C35180D9C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19" name="Rectangle 18">
            <a:extLst>
              <a:ext uri="{FF2B5EF4-FFF2-40B4-BE49-F238E27FC236}">
                <a16:creationId xmlns:a16="http://schemas.microsoft.com/office/drawing/2014/main" id="{A08EC247-DE85-7E88-1ABD-AA9A708EA9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grpSp>
        <p:nvGrpSpPr>
          <p:cNvPr id="21" name="Group 20">
            <a:extLst>
              <a:ext uri="{FF2B5EF4-FFF2-40B4-BE49-F238E27FC236}">
                <a16:creationId xmlns:a16="http://schemas.microsoft.com/office/drawing/2014/main" id="{E582710A-C431-2461-EB5F-6106A341554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49215" y="4068923"/>
            <a:ext cx="1080904" cy="1080902"/>
            <a:chOff x="9685338" y="4460675"/>
            <a:chExt cx="1080904" cy="1080902"/>
          </a:xfrm>
        </p:grpSpPr>
        <p:sp>
          <p:nvSpPr>
            <p:cNvPr id="22" name="Oval 21">
              <a:extLst>
                <a:ext uri="{FF2B5EF4-FFF2-40B4-BE49-F238E27FC236}">
                  <a16:creationId xmlns:a16="http://schemas.microsoft.com/office/drawing/2014/main" id="{6ED5C04B-642F-CF22-A525-6495D3BE0E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a:lstStyle/>
            <a:p>
              <a:endParaRPr lang="sv-SE"/>
            </a:p>
          </p:txBody>
        </p:sp>
        <p:sp>
          <p:nvSpPr>
            <p:cNvPr id="23" name="Oval 22">
              <a:extLst>
                <a:ext uri="{FF2B5EF4-FFF2-40B4-BE49-F238E27FC236}">
                  <a16:creationId xmlns:a16="http://schemas.microsoft.com/office/drawing/2014/main" id="{049B4EEF-A454-9C6B-777A-6F5F4E077E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endParaRPr lang="sv-SE"/>
            </a:p>
          </p:txBody>
        </p:sp>
      </p:grpSp>
      <p:sp useBgFill="1">
        <p:nvSpPr>
          <p:cNvPr id="25" name="Rectangle 24">
            <a:extLst>
              <a:ext uri="{FF2B5EF4-FFF2-40B4-BE49-F238E27FC236}">
                <a16:creationId xmlns:a16="http://schemas.microsoft.com/office/drawing/2014/main" id="{C526E06F-9974-C709-41E3-9C05400C7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440BE0C-3D2F-964D-E39C-D056710ED8B7}"/>
              </a:ext>
            </a:extLst>
          </p:cNvPr>
          <p:cNvSpPr>
            <a:spLocks noGrp="1"/>
          </p:cNvSpPr>
          <p:nvPr>
            <p:ph type="ctrTitle"/>
          </p:nvPr>
        </p:nvSpPr>
        <p:spPr>
          <a:xfrm>
            <a:off x="6509688" y="2591521"/>
            <a:ext cx="4972511" cy="1678148"/>
          </a:xfrm>
        </p:spPr>
        <p:txBody>
          <a:bodyPr vert="horz" lIns="91440" tIns="45720" rIns="91440" bIns="45720" rtlCol="0" anchor="b">
            <a:normAutofit/>
          </a:bodyPr>
          <a:lstStyle/>
          <a:p>
            <a:pPr>
              <a:lnSpc>
                <a:spcPct val="80000"/>
              </a:lnSpc>
            </a:pPr>
            <a:r>
              <a:rPr lang="en-US" sz="9600" dirty="0">
                <a:blipFill dpi="0" rotWithShape="1">
                  <a:blip r:embed="rId4"/>
                  <a:srcRect/>
                  <a:tile tx="6350" ty="-127000" sx="65000" sy="64000" flip="none" algn="tl"/>
                </a:blipFill>
              </a:rPr>
              <a:t>NU KÖR VI!</a:t>
            </a:r>
          </a:p>
        </p:txBody>
      </p:sp>
      <p:pic>
        <p:nvPicPr>
          <p:cNvPr id="5" name="Bildobjekt 4">
            <a:extLst>
              <a:ext uri="{FF2B5EF4-FFF2-40B4-BE49-F238E27FC236}">
                <a16:creationId xmlns:a16="http://schemas.microsoft.com/office/drawing/2014/main" id="{DB85AC70-95D1-C5A4-CA89-FB5482208191}"/>
              </a:ext>
            </a:extLst>
          </p:cNvPr>
          <p:cNvPicPr>
            <a:picLocks noChangeAspect="1"/>
          </p:cNvPicPr>
          <p:nvPr/>
        </p:nvPicPr>
        <p:blipFill>
          <a:blip r:embed="rId6"/>
          <a:srcRect l="24961" r="24961"/>
          <a:stretch/>
        </p:blipFill>
        <p:spPr>
          <a:xfrm>
            <a:off x="1" y="2"/>
            <a:ext cx="6095695" cy="6857997"/>
          </a:xfrm>
          <a:custGeom>
            <a:avLst/>
            <a:gdLst/>
            <a:ahLst/>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noFill/>
        </p:spPr>
      </p:pic>
      <p:sp>
        <p:nvSpPr>
          <p:cNvPr id="27" name="Freeform: Shape 26">
            <a:extLst>
              <a:ext uri="{FF2B5EF4-FFF2-40B4-BE49-F238E27FC236}">
                <a16:creationId xmlns:a16="http://schemas.microsoft.com/office/drawing/2014/main" id="{A29881C0-023E-EAF2-1642-EBDCB7010D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8"/>
            <a:ext cx="6095695" cy="6857997"/>
          </a:xfrm>
          <a:custGeom>
            <a:avLst/>
            <a:gdLst>
              <a:gd name="connsiteX0" fmla="*/ 3435036 w 6095695"/>
              <a:gd name="connsiteY0" fmla="*/ 0 h 6857997"/>
              <a:gd name="connsiteX1" fmla="*/ 4198562 w 6095695"/>
              <a:gd name="connsiteY1" fmla="*/ 0 h 6857997"/>
              <a:gd name="connsiteX2" fmla="*/ 4365987 w 6095695"/>
              <a:gd name="connsiteY2" fmla="*/ 128761 h 6857997"/>
              <a:gd name="connsiteX3" fmla="*/ 6095695 w 6095695"/>
              <a:gd name="connsiteY3" fmla="*/ 3718209 h 6857997"/>
              <a:gd name="connsiteX4" fmla="*/ 4860911 w 6095695"/>
              <a:gd name="connsiteY4" fmla="*/ 6845880 h 6857997"/>
              <a:gd name="connsiteX5" fmla="*/ 4849107 w 6095695"/>
              <a:gd name="connsiteY5" fmla="*/ 6857997 h 6857997"/>
              <a:gd name="connsiteX6" fmla="*/ 4253869 w 6095695"/>
              <a:gd name="connsiteY6" fmla="*/ 6857997 h 6857997"/>
              <a:gd name="connsiteX7" fmla="*/ 4409441 w 6095695"/>
              <a:gd name="connsiteY7" fmla="*/ 6719623 h 6857997"/>
              <a:gd name="connsiteX8" fmla="*/ 5679794 w 6095695"/>
              <a:gd name="connsiteY8" fmla="*/ 3718209 h 6857997"/>
              <a:gd name="connsiteX9" fmla="*/ 3591563 w 6095695"/>
              <a:gd name="connsiteY9" fmla="*/ 88079 h 6857997"/>
              <a:gd name="connsiteX10" fmla="*/ 0 w 6095695"/>
              <a:gd name="connsiteY10" fmla="*/ 0 h 6857997"/>
              <a:gd name="connsiteX11" fmla="*/ 3177466 w 6095695"/>
              <a:gd name="connsiteY11" fmla="*/ 0 h 6857997"/>
              <a:gd name="connsiteX12" fmla="*/ 3353291 w 6095695"/>
              <a:gd name="connsiteY12" fmla="*/ 88129 h 6857997"/>
              <a:gd name="connsiteX13" fmla="*/ 5560965 w 6095695"/>
              <a:gd name="connsiteY13" fmla="*/ 3718209 h 6857997"/>
              <a:gd name="connsiteX14" fmla="*/ 4325417 w 6095695"/>
              <a:gd name="connsiteY14" fmla="*/ 6637392 h 6857997"/>
              <a:gd name="connsiteX15" fmla="*/ 4077394 w 6095695"/>
              <a:gd name="connsiteY15" fmla="*/ 6857997 h 6857997"/>
              <a:gd name="connsiteX16" fmla="*/ 0 w 6095695"/>
              <a:gd name="connsiteY16" fmla="*/ 6857997 h 6857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blipFill dpi="0" rotWithShape="1">
            <a:blip r:embed="rId7">
              <a:alphaModFix amt="30000"/>
              <a:duotone>
                <a:prstClr val="black"/>
                <a:schemeClr val="accent1">
                  <a:tint val="45000"/>
                  <a:satMod val="400000"/>
                </a:schemeClr>
              </a:duotone>
              <a:extLst>
                <a:ext uri="{BEBA8EAE-BF5A-486C-A8C5-ECC9F3942E4B}">
                  <a14:imgProps xmlns:a14="http://schemas.microsoft.com/office/drawing/2010/main">
                    <a14:imgLayer r:embed="rId3">
                      <a14:imgEffect>
                        <a14:sharpenSoften amount="61000"/>
                      </a14:imgEffect>
                      <a14:imgEffect>
                        <a14:brightnessContrast bright="-25000" contrast="20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Tree>
    <p:extLst>
      <p:ext uri="{BB962C8B-B14F-4D97-AF65-F5344CB8AC3E}">
        <p14:creationId xmlns:p14="http://schemas.microsoft.com/office/powerpoint/2010/main" val="4000335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FD97FB-7419-027B-5443-C8E6CE02BB5D}"/>
              </a:ext>
            </a:extLst>
          </p:cNvPr>
          <p:cNvSpPr>
            <a:spLocks noGrp="1"/>
          </p:cNvSpPr>
          <p:nvPr>
            <p:ph type="ctrTitle"/>
          </p:nvPr>
        </p:nvSpPr>
        <p:spPr>
          <a:xfrm>
            <a:off x="365760" y="255740"/>
            <a:ext cx="11460480" cy="786384"/>
          </a:xfrm>
        </p:spPr>
        <p:txBody>
          <a:bodyPr/>
          <a:lstStyle/>
          <a:p>
            <a:r>
              <a:rPr lang="sv-SE" dirty="0"/>
              <a:t>FÖRUTSÄTTNINGAR 2025/26</a:t>
            </a:r>
          </a:p>
        </p:txBody>
      </p:sp>
      <p:sp>
        <p:nvSpPr>
          <p:cNvPr id="3" name="Underrubrik 2">
            <a:extLst>
              <a:ext uri="{FF2B5EF4-FFF2-40B4-BE49-F238E27FC236}">
                <a16:creationId xmlns:a16="http://schemas.microsoft.com/office/drawing/2014/main" id="{D71928A1-28D0-3CA1-E08A-93A4AFC23425}"/>
              </a:ext>
            </a:extLst>
          </p:cNvPr>
          <p:cNvSpPr>
            <a:spLocks noGrp="1"/>
          </p:cNvSpPr>
          <p:nvPr>
            <p:ph type="subTitle" idx="1"/>
          </p:nvPr>
        </p:nvSpPr>
        <p:spPr>
          <a:xfrm>
            <a:off x="365760" y="1010337"/>
            <a:ext cx="11460480" cy="5591923"/>
          </a:xfrm>
        </p:spPr>
        <p:txBody>
          <a:bodyPr>
            <a:normAutofit/>
          </a:bodyPr>
          <a:lstStyle/>
          <a:p>
            <a:pPr>
              <a:lnSpc>
                <a:spcPct val="100000"/>
              </a:lnSpc>
            </a:pPr>
            <a:endParaRPr lang="en-US" sz="1700" b="1" dirty="0"/>
          </a:p>
          <a:p>
            <a:pPr>
              <a:lnSpc>
                <a:spcPct val="100000"/>
              </a:lnSpc>
            </a:pPr>
            <a:r>
              <a:rPr lang="en-US" sz="1700" b="1" dirty="0" err="1"/>
              <a:t>Ledare</a:t>
            </a:r>
            <a:endParaRPr lang="en-US" sz="1700" b="1" dirty="0"/>
          </a:p>
          <a:p>
            <a:pPr marL="285750" indent="-285750">
              <a:lnSpc>
                <a:spcPct val="100000"/>
              </a:lnSpc>
              <a:spcBef>
                <a:spcPts val="0"/>
              </a:spcBef>
              <a:buFont typeface="Wingdings" panose="05000000000000000000" pitchFamily="2" charset="2"/>
              <a:buChar char="ü"/>
            </a:pPr>
            <a:r>
              <a:rPr lang="en-US" sz="1700" dirty="0"/>
              <a:t>Oscar Hjerpe		</a:t>
            </a:r>
            <a:r>
              <a:rPr lang="en-US" sz="1700" dirty="0" err="1"/>
              <a:t>Tränare</a:t>
            </a:r>
            <a:endParaRPr lang="en-US" sz="1700" dirty="0"/>
          </a:p>
          <a:p>
            <a:pPr marL="285750" indent="-285750">
              <a:lnSpc>
                <a:spcPct val="100000"/>
              </a:lnSpc>
              <a:spcBef>
                <a:spcPts val="0"/>
              </a:spcBef>
              <a:buFont typeface="Wingdings" panose="05000000000000000000" pitchFamily="2" charset="2"/>
              <a:buChar char="ü"/>
            </a:pPr>
            <a:r>
              <a:rPr lang="en-US" sz="1700" dirty="0"/>
              <a:t>Daniel </a:t>
            </a:r>
            <a:r>
              <a:rPr lang="en-US" sz="1700" dirty="0" err="1"/>
              <a:t>Ledstedt</a:t>
            </a:r>
            <a:r>
              <a:rPr lang="en-US" sz="1700" dirty="0"/>
              <a:t>	</a:t>
            </a:r>
            <a:r>
              <a:rPr lang="en-US" sz="1700" dirty="0" err="1"/>
              <a:t>Tränare</a:t>
            </a:r>
            <a:endParaRPr lang="en-US" sz="1700" dirty="0"/>
          </a:p>
          <a:p>
            <a:pPr marL="285750" indent="-285750">
              <a:lnSpc>
                <a:spcPct val="100000"/>
              </a:lnSpc>
              <a:spcBef>
                <a:spcPts val="0"/>
              </a:spcBef>
              <a:buFont typeface="Wingdings" panose="05000000000000000000" pitchFamily="2" charset="2"/>
              <a:buChar char="ü"/>
            </a:pPr>
            <a:r>
              <a:rPr lang="en-US" sz="1700" dirty="0"/>
              <a:t>Andreas Göransson	</a:t>
            </a:r>
            <a:r>
              <a:rPr lang="en-US" sz="1700" dirty="0" err="1"/>
              <a:t>Lagledare</a:t>
            </a:r>
            <a:r>
              <a:rPr lang="en-US" sz="1700" dirty="0"/>
              <a:t> + </a:t>
            </a:r>
            <a:r>
              <a:rPr lang="en-US" sz="1700" dirty="0" err="1"/>
              <a:t>admin.ansvarig</a:t>
            </a:r>
            <a:endParaRPr lang="en-US" sz="1700" dirty="0"/>
          </a:p>
          <a:p>
            <a:pPr marL="285750" indent="-285750">
              <a:lnSpc>
                <a:spcPct val="100000"/>
              </a:lnSpc>
              <a:spcBef>
                <a:spcPts val="0"/>
              </a:spcBef>
              <a:buFont typeface="Wingdings" panose="05000000000000000000" pitchFamily="2" charset="2"/>
              <a:buChar char="ü"/>
            </a:pPr>
            <a:r>
              <a:rPr lang="en-US" sz="1700" dirty="0"/>
              <a:t>Marie Palmqvist	</a:t>
            </a:r>
            <a:r>
              <a:rPr lang="en-US" sz="1700" dirty="0" err="1"/>
              <a:t>Lagledare</a:t>
            </a:r>
            <a:endParaRPr lang="en-US" sz="1700" dirty="0"/>
          </a:p>
          <a:p>
            <a:pPr marL="285750" indent="-285750">
              <a:lnSpc>
                <a:spcPct val="100000"/>
              </a:lnSpc>
              <a:spcBef>
                <a:spcPts val="0"/>
              </a:spcBef>
              <a:buFont typeface="Wingdings" panose="05000000000000000000" pitchFamily="2" charset="2"/>
              <a:buChar char="ü"/>
            </a:pPr>
            <a:r>
              <a:rPr lang="en-US" sz="1700" dirty="0"/>
              <a:t>Johan Lindén		</a:t>
            </a:r>
            <a:r>
              <a:rPr lang="en-US" sz="1700" dirty="0" err="1"/>
              <a:t>Lagledare</a:t>
            </a:r>
            <a:endParaRPr lang="en-US" sz="1700" dirty="0"/>
          </a:p>
          <a:p>
            <a:pPr>
              <a:lnSpc>
                <a:spcPct val="100000"/>
              </a:lnSpc>
            </a:pPr>
            <a:endParaRPr lang="en-US" sz="1700" dirty="0"/>
          </a:p>
          <a:p>
            <a:pPr>
              <a:lnSpc>
                <a:spcPct val="100000"/>
              </a:lnSpc>
              <a:spcBef>
                <a:spcPts val="0"/>
              </a:spcBef>
            </a:pPr>
            <a:r>
              <a:rPr lang="en-US" sz="1700" b="1" dirty="0" err="1"/>
              <a:t>Träningar</a:t>
            </a:r>
            <a:endParaRPr lang="en-US" sz="1700" dirty="0"/>
          </a:p>
          <a:p>
            <a:pPr marL="285750" indent="-285750">
              <a:lnSpc>
                <a:spcPct val="100000"/>
              </a:lnSpc>
              <a:spcBef>
                <a:spcPts val="0"/>
              </a:spcBef>
              <a:buFont typeface="Wingdings" panose="05000000000000000000" pitchFamily="2" charset="2"/>
              <a:buChar char="ü"/>
            </a:pPr>
            <a:r>
              <a:rPr lang="en-US" sz="1700" dirty="0" err="1"/>
              <a:t>Måndagar</a:t>
            </a:r>
            <a:r>
              <a:rPr lang="en-US" sz="1700" dirty="0"/>
              <a:t> 19:30-21:00, </a:t>
            </a:r>
            <a:r>
              <a:rPr lang="en-US" sz="1700" dirty="0" err="1"/>
              <a:t>Kavelbrohallen</a:t>
            </a:r>
            <a:endParaRPr lang="en-US" sz="1700" dirty="0"/>
          </a:p>
          <a:p>
            <a:pPr marL="285750" indent="-285750">
              <a:lnSpc>
                <a:spcPct val="100000"/>
              </a:lnSpc>
              <a:spcBef>
                <a:spcPts val="0"/>
              </a:spcBef>
              <a:buFont typeface="Wingdings" panose="05000000000000000000" pitchFamily="2" charset="2"/>
              <a:buChar char="ü"/>
            </a:pPr>
            <a:r>
              <a:rPr lang="en-US" sz="1700" dirty="0" err="1"/>
              <a:t>Onsdagar</a:t>
            </a:r>
            <a:r>
              <a:rPr lang="en-US" sz="1700" dirty="0"/>
              <a:t> 17:45-19:00, </a:t>
            </a:r>
            <a:r>
              <a:rPr lang="en-US" sz="1700" dirty="0" err="1"/>
              <a:t>Kavelbrohallen</a:t>
            </a:r>
            <a:endParaRPr lang="en-US" sz="1700" dirty="0"/>
          </a:p>
          <a:p>
            <a:pPr marL="285750" indent="-285750">
              <a:lnSpc>
                <a:spcPct val="100000"/>
              </a:lnSpc>
              <a:spcBef>
                <a:spcPts val="0"/>
              </a:spcBef>
              <a:buFont typeface="Wingdings" panose="05000000000000000000" pitchFamily="2" charset="2"/>
              <a:buChar char="ü"/>
            </a:pPr>
            <a:r>
              <a:rPr lang="en-US" sz="1700" dirty="0" err="1"/>
              <a:t>Fredagar</a:t>
            </a:r>
            <a:r>
              <a:rPr lang="en-US" sz="1700" dirty="0"/>
              <a:t> 17:00-18:30, </a:t>
            </a:r>
            <a:r>
              <a:rPr lang="en-US" sz="1700" dirty="0" err="1"/>
              <a:t>Kavelbrohallen</a:t>
            </a:r>
            <a:endParaRPr lang="en-US" sz="1700" dirty="0"/>
          </a:p>
          <a:p>
            <a:endParaRPr lang="en-US" sz="1700" dirty="0"/>
          </a:p>
          <a:p>
            <a:r>
              <a:rPr lang="en-US" sz="1700" b="1" dirty="0"/>
              <a:t>Samling 15 min </a:t>
            </a:r>
            <a:r>
              <a:rPr lang="en-US" sz="1700" b="1" dirty="0" err="1"/>
              <a:t>innan</a:t>
            </a:r>
            <a:r>
              <a:rPr lang="en-US" sz="1700" dirty="0"/>
              <a:t>, </a:t>
            </a:r>
            <a:r>
              <a:rPr lang="en-US" sz="1700" dirty="0" err="1"/>
              <a:t>alltid</a:t>
            </a:r>
            <a:r>
              <a:rPr lang="en-US" sz="1700" dirty="0"/>
              <a:t> </a:t>
            </a:r>
            <a:r>
              <a:rPr lang="en-US" sz="1700" dirty="0" err="1"/>
              <a:t>ombytta</a:t>
            </a:r>
            <a:r>
              <a:rPr lang="en-US" sz="1700" dirty="0"/>
              <a:t> </a:t>
            </a:r>
            <a:r>
              <a:rPr lang="en-US" sz="1700" dirty="0" err="1"/>
              <a:t>och</a:t>
            </a:r>
            <a:r>
              <a:rPr lang="en-US" sz="1700" dirty="0"/>
              <a:t> </a:t>
            </a:r>
            <a:r>
              <a:rPr lang="en-US" sz="1700" dirty="0" err="1"/>
              <a:t>klara</a:t>
            </a:r>
            <a:r>
              <a:rPr lang="en-US" sz="1700" dirty="0"/>
              <a:t> till </a:t>
            </a:r>
            <a:r>
              <a:rPr lang="en-US" sz="1700" dirty="0" err="1"/>
              <a:t>starttid</a:t>
            </a:r>
            <a:r>
              <a:rPr lang="en-US" sz="1700" dirty="0"/>
              <a:t>.</a:t>
            </a:r>
          </a:p>
          <a:p>
            <a:r>
              <a:rPr lang="en-US" sz="1700" dirty="0"/>
              <a:t>Vid </a:t>
            </a:r>
            <a:r>
              <a:rPr lang="en-US" sz="1700" dirty="0" err="1"/>
              <a:t>lovtider</a:t>
            </a:r>
            <a:r>
              <a:rPr lang="en-US" sz="1700" dirty="0"/>
              <a:t> </a:t>
            </a:r>
            <a:r>
              <a:rPr lang="en-US" sz="1700" dirty="0" err="1"/>
              <a:t>kan</a:t>
            </a:r>
            <a:r>
              <a:rPr lang="en-US" sz="1700" dirty="0"/>
              <a:t> </a:t>
            </a:r>
            <a:r>
              <a:rPr lang="en-US" sz="1700" dirty="0" err="1"/>
              <a:t>tiderna</a:t>
            </a:r>
            <a:r>
              <a:rPr lang="en-US" sz="1700" dirty="0"/>
              <a:t> </a:t>
            </a:r>
            <a:r>
              <a:rPr lang="en-US" sz="1700" dirty="0" err="1"/>
              <a:t>komma</a:t>
            </a:r>
            <a:r>
              <a:rPr lang="en-US" sz="1700" dirty="0"/>
              <a:t> </a:t>
            </a:r>
            <a:r>
              <a:rPr lang="en-US" sz="1700" dirty="0" err="1"/>
              <a:t>att</a:t>
            </a:r>
            <a:r>
              <a:rPr lang="en-US" sz="1700" dirty="0"/>
              <a:t> </a:t>
            </a:r>
            <a:r>
              <a:rPr lang="en-US" sz="1700" dirty="0" err="1"/>
              <a:t>ändras</a:t>
            </a:r>
            <a:r>
              <a:rPr lang="en-US" sz="1700" dirty="0"/>
              <a:t>!</a:t>
            </a:r>
            <a:endParaRPr lang="sv-SE" sz="1700" dirty="0"/>
          </a:p>
        </p:txBody>
      </p:sp>
    </p:spTree>
    <p:extLst>
      <p:ext uri="{BB962C8B-B14F-4D97-AF65-F5344CB8AC3E}">
        <p14:creationId xmlns:p14="http://schemas.microsoft.com/office/powerpoint/2010/main" val="2959877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2252C-366E-58A3-5D0B-F0D73C1764B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3757BC4-30F5-3BAC-1DDF-CB5823D1B7D5}"/>
              </a:ext>
            </a:extLst>
          </p:cNvPr>
          <p:cNvSpPr>
            <a:spLocks noGrp="1"/>
          </p:cNvSpPr>
          <p:nvPr>
            <p:ph type="ctrTitle"/>
          </p:nvPr>
        </p:nvSpPr>
        <p:spPr>
          <a:xfrm>
            <a:off x="365760" y="255740"/>
            <a:ext cx="11460480" cy="786384"/>
          </a:xfrm>
        </p:spPr>
        <p:txBody>
          <a:bodyPr/>
          <a:lstStyle/>
          <a:p>
            <a:r>
              <a:rPr lang="sv-SE" dirty="0"/>
              <a:t>PÅ GÅNG..</a:t>
            </a:r>
          </a:p>
        </p:txBody>
      </p:sp>
      <p:sp>
        <p:nvSpPr>
          <p:cNvPr id="3" name="Underrubrik 2">
            <a:extLst>
              <a:ext uri="{FF2B5EF4-FFF2-40B4-BE49-F238E27FC236}">
                <a16:creationId xmlns:a16="http://schemas.microsoft.com/office/drawing/2014/main" id="{E7DD1F49-BF1B-004B-ADF2-35D7DCA52C97}"/>
              </a:ext>
            </a:extLst>
          </p:cNvPr>
          <p:cNvSpPr>
            <a:spLocks noGrp="1"/>
          </p:cNvSpPr>
          <p:nvPr>
            <p:ph type="subTitle" idx="1"/>
          </p:nvPr>
        </p:nvSpPr>
        <p:spPr>
          <a:xfrm>
            <a:off x="365760" y="1010337"/>
            <a:ext cx="11460480" cy="5591923"/>
          </a:xfrm>
        </p:spPr>
        <p:txBody>
          <a:bodyPr>
            <a:normAutofit/>
          </a:bodyPr>
          <a:lstStyle/>
          <a:p>
            <a:pPr>
              <a:lnSpc>
                <a:spcPct val="100000"/>
              </a:lnSpc>
            </a:pPr>
            <a:endParaRPr lang="en-US" sz="1700" b="1" dirty="0"/>
          </a:p>
          <a:p>
            <a:pPr marL="285750" indent="-285750">
              <a:lnSpc>
                <a:spcPct val="100000"/>
              </a:lnSpc>
              <a:buFont typeface="Wingdings" panose="05000000000000000000" pitchFamily="2" charset="2"/>
              <a:buChar char="ü"/>
            </a:pPr>
            <a:r>
              <a:rPr lang="en-US" sz="1700" dirty="0"/>
              <a:t>Nya </a:t>
            </a:r>
            <a:r>
              <a:rPr lang="en-US" sz="1700" dirty="0" err="1"/>
              <a:t>profilbilder</a:t>
            </a:r>
            <a:r>
              <a:rPr lang="en-US" sz="1700" dirty="0"/>
              <a:t> </a:t>
            </a:r>
            <a:r>
              <a:rPr lang="en-US" sz="1700" dirty="0" err="1"/>
              <a:t>och</a:t>
            </a:r>
            <a:r>
              <a:rPr lang="en-US" sz="1700" dirty="0"/>
              <a:t> </a:t>
            </a:r>
            <a:r>
              <a:rPr lang="en-US" sz="1700" dirty="0" err="1"/>
              <a:t>ev</a:t>
            </a:r>
            <a:r>
              <a:rPr lang="en-US" sz="1700" dirty="0"/>
              <a:t>. </a:t>
            </a:r>
            <a:r>
              <a:rPr lang="en-US" sz="1700" dirty="0" err="1"/>
              <a:t>lagfoto</a:t>
            </a:r>
            <a:r>
              <a:rPr lang="en-US" sz="1700" dirty="0"/>
              <a:t> (</a:t>
            </a:r>
            <a:r>
              <a:rPr lang="en-US" sz="1700" i="1" dirty="0"/>
              <a:t>Niclas </a:t>
            </a:r>
            <a:r>
              <a:rPr lang="en-US" sz="1700" i="1" dirty="0" err="1"/>
              <a:t>Pontén</a:t>
            </a:r>
            <a:r>
              <a:rPr lang="en-US" sz="1700" dirty="0"/>
              <a:t>) till </a:t>
            </a:r>
            <a:r>
              <a:rPr lang="en-US" sz="1700" dirty="0" err="1"/>
              <a:t>hemsidan</a:t>
            </a:r>
            <a:r>
              <a:rPr lang="en-US" sz="1700" dirty="0"/>
              <a:t>.</a:t>
            </a:r>
          </a:p>
          <a:p>
            <a:pPr marL="285750" indent="-285750">
              <a:lnSpc>
                <a:spcPct val="100000"/>
              </a:lnSpc>
              <a:buFont typeface="Wingdings" panose="05000000000000000000" pitchFamily="2" charset="2"/>
              <a:buChar char="ü"/>
            </a:pPr>
            <a:r>
              <a:rPr lang="en-US" sz="1700" dirty="0" err="1"/>
              <a:t>Teoripass</a:t>
            </a:r>
            <a:r>
              <a:rPr lang="en-US" sz="1700" dirty="0"/>
              <a:t> </a:t>
            </a:r>
            <a:r>
              <a:rPr lang="en-US" sz="1700" dirty="0" err="1"/>
              <a:t>istället</a:t>
            </a:r>
            <a:r>
              <a:rPr lang="en-US" sz="1700" dirty="0"/>
              <a:t> för </a:t>
            </a:r>
            <a:r>
              <a:rPr lang="en-US" sz="1700" dirty="0" err="1"/>
              <a:t>fysträning</a:t>
            </a:r>
            <a:r>
              <a:rPr lang="en-US" sz="1700" dirty="0"/>
              <a:t>.</a:t>
            </a:r>
          </a:p>
          <a:p>
            <a:pPr marL="285750" indent="-285750">
              <a:lnSpc>
                <a:spcPct val="100000"/>
              </a:lnSpc>
              <a:buFont typeface="Wingdings" panose="05000000000000000000" pitchFamily="2" charset="2"/>
              <a:buChar char="ü"/>
            </a:pPr>
            <a:r>
              <a:rPr lang="en-US" sz="1700" dirty="0" err="1"/>
              <a:t>Inspirationsföreläsningar</a:t>
            </a:r>
            <a:r>
              <a:rPr lang="en-US" sz="1700" dirty="0"/>
              <a:t>?</a:t>
            </a:r>
          </a:p>
          <a:p>
            <a:pPr marL="285750" indent="-285750">
              <a:lnSpc>
                <a:spcPct val="100000"/>
              </a:lnSpc>
              <a:buFont typeface="Wingdings" panose="05000000000000000000" pitchFamily="2" charset="2"/>
              <a:buChar char="ü"/>
            </a:pPr>
            <a:r>
              <a:rPr lang="en-US" sz="1700" dirty="0"/>
              <a:t>F10/11 &gt; </a:t>
            </a:r>
            <a:r>
              <a:rPr lang="en-US" sz="1700" dirty="0" err="1"/>
              <a:t>Damjunior</a:t>
            </a:r>
            <a:r>
              <a:rPr lang="en-US" sz="1700" dirty="0"/>
              <a:t> &gt; Dam-A</a:t>
            </a:r>
          </a:p>
          <a:p>
            <a:pPr marL="285750" indent="-285750">
              <a:lnSpc>
                <a:spcPct val="100000"/>
              </a:lnSpc>
              <a:buFont typeface="Wingdings" panose="05000000000000000000" pitchFamily="2" charset="2"/>
              <a:buChar char="ü"/>
            </a:pPr>
            <a:endParaRPr lang="en-US" sz="1700" dirty="0"/>
          </a:p>
          <a:p>
            <a:pPr marL="285750" indent="-285750">
              <a:lnSpc>
                <a:spcPct val="100000"/>
              </a:lnSpc>
              <a:buFont typeface="Wingdings" panose="05000000000000000000" pitchFamily="2" charset="2"/>
              <a:buChar char="ü"/>
            </a:pPr>
            <a:r>
              <a:rPr lang="en-US" sz="1700" dirty="0" err="1"/>
              <a:t>Övrigt</a:t>
            </a:r>
            <a:r>
              <a:rPr lang="en-US" sz="1700" dirty="0"/>
              <a:t> </a:t>
            </a:r>
            <a:r>
              <a:rPr lang="en-US" sz="1700" dirty="0" err="1"/>
              <a:t>från</a:t>
            </a:r>
            <a:r>
              <a:rPr lang="en-US" sz="1700" dirty="0"/>
              <a:t> er </a:t>
            </a:r>
            <a:r>
              <a:rPr lang="en-US" sz="1700" dirty="0" err="1"/>
              <a:t>föräldrar</a:t>
            </a:r>
            <a:r>
              <a:rPr lang="en-US" sz="1700" dirty="0"/>
              <a:t>?</a:t>
            </a:r>
          </a:p>
          <a:p>
            <a:pPr marL="285750" indent="-285750">
              <a:lnSpc>
                <a:spcPct val="100000"/>
              </a:lnSpc>
              <a:buFont typeface="Wingdings" panose="05000000000000000000" pitchFamily="2" charset="2"/>
              <a:buChar char="ü"/>
            </a:pPr>
            <a:endParaRPr lang="en-US" sz="1700" dirty="0"/>
          </a:p>
          <a:p>
            <a:pPr marL="285750" indent="-285750">
              <a:lnSpc>
                <a:spcPct val="100000"/>
              </a:lnSpc>
              <a:buFont typeface="Wingdings" panose="05000000000000000000" pitchFamily="2" charset="2"/>
              <a:buChar char="ü"/>
            </a:pPr>
            <a:endParaRPr lang="en-US" sz="1700" dirty="0"/>
          </a:p>
        </p:txBody>
      </p:sp>
    </p:spTree>
    <p:extLst>
      <p:ext uri="{BB962C8B-B14F-4D97-AF65-F5344CB8AC3E}">
        <p14:creationId xmlns:p14="http://schemas.microsoft.com/office/powerpoint/2010/main" val="905873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587F3-822D-3AAA-A7DD-22CEB2B6A65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889B444-80BC-9446-F7CA-DA20C8AA773C}"/>
              </a:ext>
            </a:extLst>
          </p:cNvPr>
          <p:cNvSpPr>
            <a:spLocks noGrp="1"/>
          </p:cNvSpPr>
          <p:nvPr>
            <p:ph type="ctrTitle"/>
          </p:nvPr>
        </p:nvSpPr>
        <p:spPr>
          <a:xfrm>
            <a:off x="365760" y="255740"/>
            <a:ext cx="11460480" cy="786384"/>
          </a:xfrm>
        </p:spPr>
        <p:txBody>
          <a:bodyPr/>
          <a:lstStyle/>
          <a:p>
            <a:r>
              <a:rPr lang="sv-SE" dirty="0"/>
              <a:t>BUDGET</a:t>
            </a:r>
          </a:p>
        </p:txBody>
      </p:sp>
      <p:sp>
        <p:nvSpPr>
          <p:cNvPr id="3" name="Underrubrik 2">
            <a:extLst>
              <a:ext uri="{FF2B5EF4-FFF2-40B4-BE49-F238E27FC236}">
                <a16:creationId xmlns:a16="http://schemas.microsoft.com/office/drawing/2014/main" id="{D4529260-7470-E204-2350-2090F1126FD5}"/>
              </a:ext>
            </a:extLst>
          </p:cNvPr>
          <p:cNvSpPr>
            <a:spLocks noGrp="1"/>
          </p:cNvSpPr>
          <p:nvPr>
            <p:ph type="subTitle" idx="1"/>
          </p:nvPr>
        </p:nvSpPr>
        <p:spPr>
          <a:xfrm>
            <a:off x="365760" y="1010337"/>
            <a:ext cx="11460480" cy="5591923"/>
          </a:xfrm>
        </p:spPr>
        <p:txBody>
          <a:bodyPr>
            <a:normAutofit/>
          </a:bodyPr>
          <a:lstStyle/>
          <a:p>
            <a:pPr>
              <a:lnSpc>
                <a:spcPct val="100000"/>
              </a:lnSpc>
              <a:spcBef>
                <a:spcPts val="0"/>
              </a:spcBef>
            </a:pPr>
            <a:r>
              <a:rPr lang="sv-SE" sz="1700" b="1" dirty="0"/>
              <a:t>Ekonomi</a:t>
            </a:r>
          </a:p>
          <a:p>
            <a:pPr marL="285750" indent="-285750">
              <a:lnSpc>
                <a:spcPct val="100000"/>
              </a:lnSpc>
              <a:spcBef>
                <a:spcPts val="0"/>
              </a:spcBef>
              <a:buFont typeface="Wingdings" panose="05000000000000000000" pitchFamily="2" charset="2"/>
              <a:buChar char="ü"/>
            </a:pPr>
            <a:r>
              <a:rPr lang="sv-SE" sz="1700" dirty="0"/>
              <a:t>Lagkassan just nu: </a:t>
            </a:r>
            <a:r>
              <a:rPr lang="sv-SE" sz="1700" dirty="0" err="1"/>
              <a:t>xxxxx</a:t>
            </a:r>
            <a:r>
              <a:rPr lang="sv-SE" sz="1700" dirty="0"/>
              <a:t> kr</a:t>
            </a:r>
            <a:br>
              <a:rPr lang="sv-SE" sz="1700" dirty="0"/>
            </a:br>
            <a:r>
              <a:rPr lang="sv-SE" sz="1700" dirty="0"/>
              <a:t>	5300 kr för inventeringen på Eko</a:t>
            </a:r>
            <a:br>
              <a:rPr lang="sv-SE" sz="1700" dirty="0"/>
            </a:br>
            <a:r>
              <a:rPr lang="sv-SE" sz="1700" dirty="0"/>
              <a:t>	Bingolotter</a:t>
            </a:r>
          </a:p>
          <a:p>
            <a:pPr>
              <a:lnSpc>
                <a:spcPct val="100000"/>
              </a:lnSpc>
              <a:spcBef>
                <a:spcPts val="0"/>
              </a:spcBef>
            </a:pPr>
            <a:endParaRPr lang="sv-SE" sz="1700" dirty="0"/>
          </a:p>
          <a:p>
            <a:pPr>
              <a:lnSpc>
                <a:spcPct val="100000"/>
              </a:lnSpc>
              <a:spcBef>
                <a:spcPts val="0"/>
              </a:spcBef>
            </a:pPr>
            <a:r>
              <a:rPr lang="sv-SE" sz="1700" b="1" dirty="0"/>
              <a:t>Fritidskortet</a:t>
            </a:r>
          </a:p>
          <a:p>
            <a:pPr marL="285750" indent="-285750">
              <a:lnSpc>
                <a:spcPct val="100000"/>
              </a:lnSpc>
              <a:spcBef>
                <a:spcPts val="0"/>
              </a:spcBef>
              <a:buFont typeface="Wingdings" panose="05000000000000000000" pitchFamily="2" charset="2"/>
              <a:buChar char="ü"/>
            </a:pPr>
            <a:r>
              <a:rPr lang="sv-SE" sz="1700" dirty="0"/>
              <a:t>För alla mellan 8-14 år (</a:t>
            </a:r>
            <a:r>
              <a:rPr lang="sv-SE" sz="1700" i="1" dirty="0"/>
              <a:t>gäller åren man fyller</a:t>
            </a:r>
            <a:r>
              <a:rPr lang="sv-SE" sz="1700" dirty="0"/>
              <a:t>)</a:t>
            </a:r>
          </a:p>
          <a:p>
            <a:pPr marL="285750" indent="-285750">
              <a:lnSpc>
                <a:spcPct val="100000"/>
              </a:lnSpc>
              <a:spcBef>
                <a:spcPts val="0"/>
              </a:spcBef>
              <a:buFont typeface="Wingdings" panose="05000000000000000000" pitchFamily="2" charset="2"/>
              <a:buChar char="ü"/>
            </a:pPr>
            <a:r>
              <a:rPr lang="sv-SE" sz="1700" dirty="0"/>
              <a:t>I nuläget ska man ange olika bankgironummer för inbetalningar (</a:t>
            </a:r>
            <a:r>
              <a:rPr lang="sv-SE" sz="1700" i="1" dirty="0"/>
              <a:t>felanmält till FK</a:t>
            </a:r>
            <a:r>
              <a:rPr lang="sv-SE" sz="1700" dirty="0"/>
              <a:t>)</a:t>
            </a:r>
          </a:p>
          <a:p>
            <a:pPr marL="285750" indent="-285750">
              <a:lnSpc>
                <a:spcPct val="100000"/>
              </a:lnSpc>
              <a:spcBef>
                <a:spcPts val="0"/>
              </a:spcBef>
              <a:buFont typeface="Wingdings" panose="05000000000000000000" pitchFamily="2" charset="2"/>
              <a:buChar char="ü"/>
            </a:pPr>
            <a:r>
              <a:rPr lang="sv-SE" sz="1700" dirty="0"/>
              <a:t>Ange ordinarie OCR-nummer på båda betalningarna*</a:t>
            </a:r>
          </a:p>
          <a:p>
            <a:pPr marL="285750" indent="-285750">
              <a:lnSpc>
                <a:spcPct val="100000"/>
              </a:lnSpc>
              <a:spcBef>
                <a:spcPts val="0"/>
              </a:spcBef>
              <a:buFont typeface="Wingdings" panose="05000000000000000000" pitchFamily="2" charset="2"/>
              <a:buChar char="ü"/>
            </a:pPr>
            <a:r>
              <a:rPr lang="sv-SE" sz="1700" dirty="0"/>
              <a:t>Minst 500 kr. Om man har bostadsbidrag kan man ansöka om extra bidrag upp till 2000 kr.</a:t>
            </a:r>
          </a:p>
          <a:p>
            <a:pPr>
              <a:lnSpc>
                <a:spcPct val="100000"/>
              </a:lnSpc>
              <a:spcBef>
                <a:spcPts val="0"/>
              </a:spcBef>
            </a:pPr>
            <a:endParaRPr lang="sv-SE" sz="1700" dirty="0"/>
          </a:p>
          <a:p>
            <a:pPr marL="285750" indent="-285750">
              <a:lnSpc>
                <a:spcPct val="100000"/>
              </a:lnSpc>
              <a:spcBef>
                <a:spcPts val="0"/>
              </a:spcBef>
              <a:buFont typeface="Wingdings" panose="05000000000000000000" pitchFamily="2" charset="2"/>
              <a:buChar char="ü"/>
            </a:pPr>
            <a:r>
              <a:rPr lang="sv-SE" sz="1700" dirty="0"/>
              <a:t>Utnyttjar du fritidskortet? Mejla Marie på </a:t>
            </a:r>
            <a:r>
              <a:rPr lang="sv-SE" sz="1700" dirty="0">
                <a:solidFill>
                  <a:srgbClr val="FF0000"/>
                </a:solidFill>
                <a:hlinkClick r:id="rId2">
                  <a:extLst>
                    <a:ext uri="{A12FA001-AC4F-418D-AE19-62706E023703}">
                      <ahyp:hlinkClr xmlns:ahyp="http://schemas.microsoft.com/office/drawing/2018/hyperlinkcolor" val="tx"/>
                    </a:ext>
                  </a:extLst>
                </a:hlinkClick>
              </a:rPr>
              <a:t>sibf.ekonomi@gmail.com</a:t>
            </a:r>
            <a:br>
              <a:rPr lang="sv-SE" sz="1700" dirty="0"/>
            </a:br>
            <a:endParaRPr lang="sv-SE" sz="1700" dirty="0"/>
          </a:p>
        </p:txBody>
      </p:sp>
    </p:spTree>
    <p:extLst>
      <p:ext uri="{BB962C8B-B14F-4D97-AF65-F5344CB8AC3E}">
        <p14:creationId xmlns:p14="http://schemas.microsoft.com/office/powerpoint/2010/main" val="467659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0471C-DD62-7A33-CB6E-74936031ABB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D9CBC90-7CDF-456E-86CE-ED0F968BC977}"/>
              </a:ext>
            </a:extLst>
          </p:cNvPr>
          <p:cNvSpPr>
            <a:spLocks noGrp="1"/>
          </p:cNvSpPr>
          <p:nvPr>
            <p:ph type="ctrTitle"/>
          </p:nvPr>
        </p:nvSpPr>
        <p:spPr>
          <a:xfrm>
            <a:off x="365760" y="255740"/>
            <a:ext cx="11460480" cy="786384"/>
          </a:xfrm>
        </p:spPr>
        <p:txBody>
          <a:bodyPr/>
          <a:lstStyle/>
          <a:p>
            <a:r>
              <a:rPr lang="sv-SE" dirty="0" err="1"/>
              <a:t>ÅTTAGanDEN</a:t>
            </a:r>
            <a:r>
              <a:rPr lang="sv-SE" dirty="0"/>
              <a:t> UNDER SÄSONGEN</a:t>
            </a:r>
          </a:p>
        </p:txBody>
      </p:sp>
      <p:sp>
        <p:nvSpPr>
          <p:cNvPr id="3" name="Underrubrik 2">
            <a:extLst>
              <a:ext uri="{FF2B5EF4-FFF2-40B4-BE49-F238E27FC236}">
                <a16:creationId xmlns:a16="http://schemas.microsoft.com/office/drawing/2014/main" id="{BA134BE3-463F-8B0F-8770-7F277F022EBE}"/>
              </a:ext>
            </a:extLst>
          </p:cNvPr>
          <p:cNvSpPr>
            <a:spLocks noGrp="1"/>
          </p:cNvSpPr>
          <p:nvPr>
            <p:ph type="subTitle" idx="1"/>
          </p:nvPr>
        </p:nvSpPr>
        <p:spPr>
          <a:xfrm>
            <a:off x="365760" y="1010337"/>
            <a:ext cx="11460480" cy="5591923"/>
          </a:xfrm>
        </p:spPr>
        <p:txBody>
          <a:bodyPr>
            <a:normAutofit/>
          </a:bodyPr>
          <a:lstStyle/>
          <a:p>
            <a:pPr>
              <a:lnSpc>
                <a:spcPct val="100000"/>
              </a:lnSpc>
            </a:pPr>
            <a:endParaRPr lang="en-US" sz="1700" b="1" dirty="0"/>
          </a:p>
          <a:p>
            <a:pPr>
              <a:lnSpc>
                <a:spcPct val="100000"/>
              </a:lnSpc>
              <a:spcBef>
                <a:spcPts val="0"/>
              </a:spcBef>
            </a:pPr>
            <a:r>
              <a:rPr lang="en-US" sz="1700" b="1" dirty="0" err="1"/>
              <a:t>Sälja</a:t>
            </a:r>
            <a:r>
              <a:rPr lang="en-US" sz="1700" b="1" dirty="0"/>
              <a:t> </a:t>
            </a:r>
            <a:r>
              <a:rPr lang="en-US" sz="1700" b="1" dirty="0" err="1"/>
              <a:t>idrottsrabatten</a:t>
            </a:r>
            <a:r>
              <a:rPr lang="en-US" sz="1700" b="1" dirty="0"/>
              <a:t>: </a:t>
            </a:r>
          </a:p>
          <a:p>
            <a:pPr marL="285750" indent="-285750">
              <a:lnSpc>
                <a:spcPct val="100000"/>
              </a:lnSpc>
              <a:spcBef>
                <a:spcPts val="0"/>
              </a:spcBef>
              <a:buFont typeface="Wingdings" panose="05000000000000000000" pitchFamily="2" charset="2"/>
              <a:buChar char="ü"/>
            </a:pPr>
            <a:r>
              <a:rPr lang="en-US" sz="1700" dirty="0"/>
              <a:t>5 </a:t>
            </a:r>
            <a:r>
              <a:rPr lang="en-US" sz="1700" dirty="0" err="1"/>
              <a:t>st</a:t>
            </a:r>
            <a:r>
              <a:rPr lang="en-US" sz="1700" dirty="0"/>
              <a:t> </a:t>
            </a:r>
            <a:r>
              <a:rPr lang="en-US" sz="1700" dirty="0" err="1"/>
              <a:t>häften</a:t>
            </a:r>
            <a:r>
              <a:rPr lang="en-US" sz="1700" dirty="0"/>
              <a:t>/</a:t>
            </a:r>
            <a:r>
              <a:rPr lang="en-US" sz="1700" dirty="0" err="1"/>
              <a:t>spelare</a:t>
            </a:r>
            <a:r>
              <a:rPr lang="en-US" sz="1700" dirty="0"/>
              <a:t> under </a:t>
            </a:r>
            <a:r>
              <a:rPr lang="en-US" sz="1700" dirty="0" err="1"/>
              <a:t>hösten</a:t>
            </a:r>
            <a:r>
              <a:rPr lang="en-US" sz="1700" dirty="0"/>
              <a:t> (</a:t>
            </a:r>
            <a:r>
              <a:rPr lang="en-US" sz="1700" i="1" dirty="0"/>
              <a:t>inga </a:t>
            </a:r>
            <a:r>
              <a:rPr lang="en-US" sz="1700" i="1" dirty="0" err="1"/>
              <a:t>på</a:t>
            </a:r>
            <a:r>
              <a:rPr lang="en-US" sz="1700" i="1" dirty="0"/>
              <a:t> </a:t>
            </a:r>
            <a:r>
              <a:rPr lang="en-US" sz="1700" i="1" dirty="0" err="1"/>
              <a:t>våren</a:t>
            </a:r>
            <a:r>
              <a:rPr lang="en-US" sz="1700" dirty="0"/>
              <a:t>). </a:t>
            </a:r>
            <a:r>
              <a:rPr lang="en-US" sz="1700" dirty="0" err="1"/>
              <a:t>Faktureras</a:t>
            </a:r>
            <a:r>
              <a:rPr lang="en-US" sz="1700" dirty="0"/>
              <a:t> </a:t>
            </a:r>
            <a:r>
              <a:rPr lang="en-US" sz="1700" dirty="0" err="1"/>
              <a:t>ihop</a:t>
            </a:r>
            <a:r>
              <a:rPr lang="en-US" sz="1700" dirty="0"/>
              <a:t> med </a:t>
            </a:r>
            <a:r>
              <a:rPr lang="en-US" sz="1700" dirty="0" err="1"/>
              <a:t>medlemsskapet</a:t>
            </a:r>
            <a:r>
              <a:rPr lang="en-US" sz="1700" dirty="0"/>
              <a:t>.</a:t>
            </a:r>
          </a:p>
          <a:p>
            <a:pPr marL="285750" indent="-285750">
              <a:lnSpc>
                <a:spcPct val="100000"/>
              </a:lnSpc>
              <a:spcBef>
                <a:spcPts val="0"/>
              </a:spcBef>
              <a:buFont typeface="Wingdings" panose="05000000000000000000" pitchFamily="2" charset="2"/>
              <a:buChar char="ü"/>
            </a:pPr>
            <a:endParaRPr lang="en-US" sz="1700" dirty="0"/>
          </a:p>
          <a:p>
            <a:pPr>
              <a:lnSpc>
                <a:spcPct val="100000"/>
              </a:lnSpc>
              <a:spcBef>
                <a:spcPts val="0"/>
              </a:spcBef>
            </a:pPr>
            <a:r>
              <a:rPr lang="en-US" sz="1700" b="1" dirty="0" err="1"/>
              <a:t>Arbete</a:t>
            </a:r>
            <a:r>
              <a:rPr lang="en-US" sz="1700" b="1" dirty="0"/>
              <a:t> under </a:t>
            </a:r>
            <a:r>
              <a:rPr lang="en-US" sz="1700" b="1" dirty="0" err="1"/>
              <a:t>Sibben</a:t>
            </a:r>
            <a:r>
              <a:rPr lang="en-US" sz="1700" b="1" dirty="0"/>
              <a:t> Cup: </a:t>
            </a:r>
          </a:p>
          <a:p>
            <a:pPr marL="285750" indent="-285750">
              <a:lnSpc>
                <a:spcPct val="100000"/>
              </a:lnSpc>
              <a:spcBef>
                <a:spcPts val="0"/>
              </a:spcBef>
              <a:buFont typeface="Wingdings" panose="05000000000000000000" pitchFamily="2" charset="2"/>
              <a:buChar char="ü"/>
            </a:pPr>
            <a:r>
              <a:rPr lang="en-US" sz="1700" dirty="0"/>
              <a:t>XX </a:t>
            </a:r>
            <a:r>
              <a:rPr lang="en-US" sz="1700" dirty="0" err="1"/>
              <a:t>timmar</a:t>
            </a:r>
            <a:r>
              <a:rPr lang="en-US" sz="1700" dirty="0"/>
              <a:t> </a:t>
            </a:r>
            <a:r>
              <a:rPr lang="en-US" sz="1700" dirty="0" err="1"/>
              <a:t>arbete</a:t>
            </a:r>
            <a:r>
              <a:rPr lang="en-US" sz="1700" dirty="0"/>
              <a:t>/</a:t>
            </a:r>
            <a:r>
              <a:rPr lang="en-US" sz="1700" dirty="0" err="1"/>
              <a:t>spelare</a:t>
            </a:r>
            <a:r>
              <a:rPr lang="en-US" sz="1700" dirty="0"/>
              <a:t> under </a:t>
            </a:r>
            <a:r>
              <a:rPr lang="en-US" sz="1700" dirty="0" err="1"/>
              <a:t>cupen</a:t>
            </a:r>
            <a:r>
              <a:rPr lang="en-US" sz="1700" dirty="0"/>
              <a:t> (</a:t>
            </a:r>
            <a:r>
              <a:rPr lang="en-US" sz="1700" i="1" dirty="0"/>
              <a:t>2-4 </a:t>
            </a:r>
            <a:r>
              <a:rPr lang="en-US" sz="1700" i="1" dirty="0" err="1"/>
              <a:t>januari</a:t>
            </a:r>
            <a:r>
              <a:rPr lang="en-US" sz="1700" i="1" dirty="0"/>
              <a:t> 2026</a:t>
            </a:r>
            <a:r>
              <a:rPr lang="en-US" sz="1700" dirty="0"/>
              <a:t>)</a:t>
            </a:r>
          </a:p>
          <a:p>
            <a:pPr>
              <a:lnSpc>
                <a:spcPct val="100000"/>
              </a:lnSpc>
              <a:spcBef>
                <a:spcPts val="0"/>
              </a:spcBef>
            </a:pPr>
            <a:endParaRPr lang="en-US" sz="1700" b="1" dirty="0"/>
          </a:p>
          <a:p>
            <a:pPr>
              <a:lnSpc>
                <a:spcPct val="100000"/>
              </a:lnSpc>
              <a:spcBef>
                <a:spcPts val="0"/>
              </a:spcBef>
            </a:pPr>
            <a:r>
              <a:rPr lang="en-US" sz="1700" b="1" dirty="0" err="1"/>
              <a:t>Arrangemang</a:t>
            </a:r>
            <a:r>
              <a:rPr lang="en-US" sz="1700" b="1" dirty="0"/>
              <a:t> vid </a:t>
            </a:r>
            <a:r>
              <a:rPr lang="en-US" sz="1700" b="1" dirty="0" err="1"/>
              <a:t>egna</a:t>
            </a:r>
            <a:r>
              <a:rPr lang="en-US" sz="1700" b="1" dirty="0"/>
              <a:t> </a:t>
            </a:r>
            <a:r>
              <a:rPr lang="en-US" sz="1700" b="1" dirty="0" err="1"/>
              <a:t>lagets</a:t>
            </a:r>
            <a:r>
              <a:rPr lang="en-US" sz="1700" b="1" dirty="0"/>
              <a:t> </a:t>
            </a:r>
            <a:r>
              <a:rPr lang="en-US" sz="1700" b="1" dirty="0" err="1"/>
              <a:t>hemmamatcher</a:t>
            </a:r>
            <a:r>
              <a:rPr lang="en-US" sz="1700" b="1" dirty="0"/>
              <a:t>:</a:t>
            </a:r>
          </a:p>
          <a:p>
            <a:pPr marL="285750" indent="-285750">
              <a:lnSpc>
                <a:spcPct val="100000"/>
              </a:lnSpc>
              <a:spcBef>
                <a:spcPts val="0"/>
              </a:spcBef>
              <a:buFont typeface="Wingdings" panose="05000000000000000000" pitchFamily="2" charset="2"/>
              <a:buChar char="ü"/>
            </a:pPr>
            <a:r>
              <a:rPr lang="en-US" sz="1700" dirty="0" err="1"/>
              <a:t>Matchvärd</a:t>
            </a:r>
            <a:r>
              <a:rPr lang="en-US" sz="1700" dirty="0"/>
              <a:t> (</a:t>
            </a:r>
            <a:r>
              <a:rPr lang="en-US" sz="1700" i="1" dirty="0"/>
              <a:t>1 </a:t>
            </a:r>
            <a:r>
              <a:rPr lang="en-US" sz="1700" i="1" dirty="0" err="1"/>
              <a:t>st</a:t>
            </a:r>
            <a:r>
              <a:rPr lang="en-US" sz="1700" dirty="0"/>
              <a:t>) </a:t>
            </a:r>
          </a:p>
          <a:p>
            <a:pPr marL="285750" indent="-285750">
              <a:lnSpc>
                <a:spcPct val="100000"/>
              </a:lnSpc>
              <a:spcBef>
                <a:spcPts val="0"/>
              </a:spcBef>
              <a:buFont typeface="Wingdings" panose="05000000000000000000" pitchFamily="2" charset="2"/>
              <a:buChar char="ü"/>
            </a:pPr>
            <a:r>
              <a:rPr lang="en-US" sz="1700" dirty="0" err="1"/>
              <a:t>Sekretariat</a:t>
            </a:r>
            <a:r>
              <a:rPr lang="en-US" sz="1700" dirty="0"/>
              <a:t> (</a:t>
            </a:r>
            <a:r>
              <a:rPr lang="en-US" sz="1700" dirty="0" err="1"/>
              <a:t>minst</a:t>
            </a:r>
            <a:r>
              <a:rPr lang="en-US" sz="1700" dirty="0"/>
              <a:t> </a:t>
            </a:r>
            <a:r>
              <a:rPr lang="en-US" sz="1700" i="1" dirty="0"/>
              <a:t>2 </a:t>
            </a:r>
            <a:r>
              <a:rPr lang="en-US" sz="1700" i="1" dirty="0" err="1"/>
              <a:t>st</a:t>
            </a:r>
            <a:r>
              <a:rPr lang="en-US" sz="1700" i="1" dirty="0"/>
              <a:t> </a:t>
            </a:r>
            <a:r>
              <a:rPr lang="en-US" sz="1700" i="1" dirty="0" err="1"/>
              <a:t>matchklocka</a:t>
            </a:r>
            <a:r>
              <a:rPr lang="en-US" sz="1700" i="1" dirty="0"/>
              <a:t> </a:t>
            </a:r>
            <a:r>
              <a:rPr lang="en-US" sz="1700" i="1" dirty="0" err="1"/>
              <a:t>och</a:t>
            </a:r>
            <a:r>
              <a:rPr lang="en-US" sz="1700" i="1" dirty="0"/>
              <a:t> </a:t>
            </a:r>
            <a:r>
              <a:rPr lang="en-US" sz="1700" i="1" dirty="0" err="1"/>
              <a:t>liverapportering</a:t>
            </a:r>
            <a:r>
              <a:rPr lang="en-US" sz="1700" i="1" dirty="0"/>
              <a:t> ibis</a:t>
            </a:r>
            <a:r>
              <a:rPr lang="en-US" sz="1700" dirty="0"/>
              <a:t>)</a:t>
            </a:r>
          </a:p>
          <a:p>
            <a:pPr marL="285750" indent="-285750">
              <a:lnSpc>
                <a:spcPct val="100000"/>
              </a:lnSpc>
              <a:spcBef>
                <a:spcPts val="0"/>
              </a:spcBef>
              <a:buFont typeface="Wingdings" panose="05000000000000000000" pitchFamily="2" charset="2"/>
              <a:buChar char="ü"/>
            </a:pPr>
            <a:r>
              <a:rPr lang="en-US" sz="1700" dirty="0" err="1"/>
              <a:t>Gärna</a:t>
            </a:r>
            <a:r>
              <a:rPr lang="en-US" sz="1700" dirty="0"/>
              <a:t> music, speaker </a:t>
            </a:r>
            <a:r>
              <a:rPr lang="en-US" sz="1700" dirty="0" err="1"/>
              <a:t>och</a:t>
            </a:r>
            <a:r>
              <a:rPr lang="en-US" sz="1700" dirty="0"/>
              <a:t> streaming (</a:t>
            </a:r>
            <a:r>
              <a:rPr lang="en-US" sz="1700" i="1" dirty="0" err="1"/>
              <a:t>frivilligt</a:t>
            </a:r>
            <a:r>
              <a:rPr lang="en-US" sz="1700" dirty="0"/>
              <a:t>)</a:t>
            </a:r>
            <a:endParaRPr lang="sv-SE" sz="1700" dirty="0"/>
          </a:p>
        </p:txBody>
      </p:sp>
    </p:spTree>
    <p:extLst>
      <p:ext uri="{BB962C8B-B14F-4D97-AF65-F5344CB8AC3E}">
        <p14:creationId xmlns:p14="http://schemas.microsoft.com/office/powerpoint/2010/main" val="272818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6C802-7BF6-68DD-8B21-61232EC2E0D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DA59289-A530-B77A-88F9-D96D624FEA41}"/>
              </a:ext>
            </a:extLst>
          </p:cNvPr>
          <p:cNvSpPr>
            <a:spLocks noGrp="1"/>
          </p:cNvSpPr>
          <p:nvPr>
            <p:ph type="ctrTitle"/>
          </p:nvPr>
        </p:nvSpPr>
        <p:spPr>
          <a:xfrm>
            <a:off x="365760" y="255740"/>
            <a:ext cx="11460480" cy="786384"/>
          </a:xfrm>
        </p:spPr>
        <p:txBody>
          <a:bodyPr/>
          <a:lstStyle/>
          <a:p>
            <a:r>
              <a:rPr lang="sv-SE" dirty="0"/>
              <a:t>DETTA BEHÖVER VI ER HJÄLP MED</a:t>
            </a:r>
          </a:p>
        </p:txBody>
      </p:sp>
      <p:sp>
        <p:nvSpPr>
          <p:cNvPr id="3" name="Underrubrik 2">
            <a:extLst>
              <a:ext uri="{FF2B5EF4-FFF2-40B4-BE49-F238E27FC236}">
                <a16:creationId xmlns:a16="http://schemas.microsoft.com/office/drawing/2014/main" id="{BB7DD985-364C-9933-A2C9-3329CE5692D7}"/>
              </a:ext>
            </a:extLst>
          </p:cNvPr>
          <p:cNvSpPr>
            <a:spLocks noGrp="1"/>
          </p:cNvSpPr>
          <p:nvPr>
            <p:ph type="subTitle" idx="1"/>
          </p:nvPr>
        </p:nvSpPr>
        <p:spPr>
          <a:xfrm>
            <a:off x="365760" y="1010337"/>
            <a:ext cx="11460480" cy="5591923"/>
          </a:xfrm>
        </p:spPr>
        <p:txBody>
          <a:bodyPr>
            <a:normAutofit/>
          </a:bodyPr>
          <a:lstStyle/>
          <a:p>
            <a:pPr>
              <a:lnSpc>
                <a:spcPct val="100000"/>
              </a:lnSpc>
              <a:spcBef>
                <a:spcPts val="0"/>
              </a:spcBef>
            </a:pPr>
            <a:r>
              <a:rPr lang="en-US" sz="1700" b="1" dirty="0"/>
              <a:t>2 </a:t>
            </a:r>
            <a:r>
              <a:rPr lang="en-US" sz="1700" b="1" dirty="0" err="1"/>
              <a:t>st</a:t>
            </a:r>
            <a:r>
              <a:rPr lang="en-US" sz="1700" b="1" dirty="0"/>
              <a:t> </a:t>
            </a:r>
            <a:r>
              <a:rPr lang="en-US" sz="1700" b="1" dirty="0" err="1"/>
              <a:t>Sibben</a:t>
            </a:r>
            <a:r>
              <a:rPr lang="en-US" sz="1700" b="1" dirty="0"/>
              <a:t> Cup </a:t>
            </a:r>
            <a:r>
              <a:rPr lang="en-US" sz="1700" b="1" dirty="0" err="1"/>
              <a:t>representanter</a:t>
            </a:r>
            <a:r>
              <a:rPr lang="en-US" sz="1700" b="1" dirty="0"/>
              <a:t>			</a:t>
            </a:r>
            <a:r>
              <a:rPr lang="en-US" sz="1800" b="1" i="1" dirty="0"/>
              <a:t>Johan Österberg </a:t>
            </a:r>
            <a:r>
              <a:rPr lang="en-US" sz="1800" b="1" i="1" dirty="0" err="1"/>
              <a:t>och</a:t>
            </a:r>
            <a:r>
              <a:rPr lang="en-US" sz="1800" b="1" i="1" dirty="0"/>
              <a:t> Robin Bäckström</a:t>
            </a:r>
            <a:endParaRPr lang="en-US" sz="1700" b="1" i="1" dirty="0"/>
          </a:p>
          <a:p>
            <a:pPr marL="285750" indent="-285750">
              <a:lnSpc>
                <a:spcPct val="100000"/>
              </a:lnSpc>
              <a:spcBef>
                <a:spcPts val="0"/>
              </a:spcBef>
              <a:buFont typeface="Wingdings" panose="05000000000000000000" pitchFamily="2" charset="2"/>
              <a:buChar char="ü"/>
            </a:pPr>
            <a:r>
              <a:rPr lang="en-US" sz="1700" dirty="0" err="1"/>
              <a:t>Ansvarar</a:t>
            </a:r>
            <a:r>
              <a:rPr lang="en-US" sz="1700" dirty="0"/>
              <a:t> för </a:t>
            </a:r>
            <a:r>
              <a:rPr lang="en-US" sz="1700" dirty="0" err="1"/>
              <a:t>att</a:t>
            </a:r>
            <a:r>
              <a:rPr lang="en-US" sz="1700" dirty="0"/>
              <a:t> </a:t>
            </a:r>
            <a:r>
              <a:rPr lang="en-US" sz="1700" dirty="0" err="1"/>
              <a:t>vara</a:t>
            </a:r>
            <a:r>
              <a:rPr lang="en-US" sz="1700" dirty="0"/>
              <a:t> </a:t>
            </a:r>
            <a:r>
              <a:rPr lang="en-US" sz="1700" dirty="0" err="1"/>
              <a:t>lagets</a:t>
            </a:r>
            <a:r>
              <a:rPr lang="en-US" sz="1700" dirty="0"/>
              <a:t> </a:t>
            </a:r>
            <a:r>
              <a:rPr lang="en-US" sz="1700" dirty="0" err="1"/>
              <a:t>kontaktpersoner</a:t>
            </a:r>
            <a:r>
              <a:rPr lang="en-US" sz="1700" dirty="0"/>
              <a:t>.</a:t>
            </a:r>
          </a:p>
          <a:p>
            <a:pPr marL="285750" indent="-285750">
              <a:lnSpc>
                <a:spcPct val="100000"/>
              </a:lnSpc>
              <a:spcBef>
                <a:spcPts val="0"/>
              </a:spcBef>
              <a:buFont typeface="Wingdings" panose="05000000000000000000" pitchFamily="2" charset="2"/>
              <a:buChar char="ü"/>
            </a:pPr>
            <a:r>
              <a:rPr lang="en-US" sz="1700" dirty="0"/>
              <a:t>Ser till </a:t>
            </a:r>
            <a:r>
              <a:rPr lang="en-US" sz="1700" dirty="0" err="1"/>
              <a:t>att</a:t>
            </a:r>
            <a:r>
              <a:rPr lang="en-US" sz="1700" dirty="0"/>
              <a:t> </a:t>
            </a:r>
            <a:r>
              <a:rPr lang="en-US" sz="1700" dirty="0" err="1"/>
              <a:t>våra</a:t>
            </a:r>
            <a:r>
              <a:rPr lang="en-US" sz="1700" dirty="0"/>
              <a:t> </a:t>
            </a:r>
            <a:r>
              <a:rPr lang="en-US" sz="1700" dirty="0" err="1"/>
              <a:t>arbetspass</a:t>
            </a:r>
            <a:r>
              <a:rPr lang="en-US" sz="1700" dirty="0"/>
              <a:t> under </a:t>
            </a:r>
            <a:r>
              <a:rPr lang="en-US" sz="1700" dirty="0" err="1"/>
              <a:t>cupen</a:t>
            </a:r>
            <a:r>
              <a:rPr lang="en-US" sz="1700" dirty="0"/>
              <a:t> </a:t>
            </a:r>
            <a:r>
              <a:rPr lang="en-US" sz="1700" dirty="0" err="1"/>
              <a:t>bemannas</a:t>
            </a:r>
            <a:r>
              <a:rPr lang="en-US" sz="1700" dirty="0"/>
              <a:t>.</a:t>
            </a:r>
          </a:p>
          <a:p>
            <a:pPr marL="285750" indent="-285750">
              <a:lnSpc>
                <a:spcPct val="100000"/>
              </a:lnSpc>
              <a:spcBef>
                <a:spcPts val="0"/>
              </a:spcBef>
              <a:buFont typeface="Wingdings" panose="05000000000000000000" pitchFamily="2" charset="2"/>
              <a:buChar char="ü"/>
            </a:pPr>
            <a:endParaRPr lang="en-US" sz="1700" dirty="0"/>
          </a:p>
          <a:p>
            <a:pPr>
              <a:lnSpc>
                <a:spcPct val="100000"/>
              </a:lnSpc>
              <a:spcBef>
                <a:spcPts val="0"/>
              </a:spcBef>
            </a:pPr>
            <a:r>
              <a:rPr lang="en-US" sz="1700" b="1" dirty="0"/>
              <a:t>2 </a:t>
            </a:r>
            <a:r>
              <a:rPr lang="en-US" sz="1700" b="1" dirty="0" err="1"/>
              <a:t>st</a:t>
            </a:r>
            <a:r>
              <a:rPr lang="en-US" sz="1700" b="1" dirty="0"/>
              <a:t> </a:t>
            </a:r>
            <a:r>
              <a:rPr lang="en-US" sz="1700" b="1" dirty="0" err="1"/>
              <a:t>Evenemangsgruppen</a:t>
            </a:r>
            <a:r>
              <a:rPr lang="en-US" sz="1700" b="1" dirty="0"/>
              <a:t>				</a:t>
            </a:r>
            <a:r>
              <a:rPr lang="en-US" sz="1800" b="1" i="1" dirty="0"/>
              <a:t>Johan Lindén </a:t>
            </a:r>
            <a:r>
              <a:rPr lang="en-US" sz="1800" b="1" i="1" dirty="0" err="1"/>
              <a:t>och</a:t>
            </a:r>
            <a:r>
              <a:rPr lang="en-US" sz="1800" b="1" i="1" dirty="0"/>
              <a:t> Surabhi </a:t>
            </a:r>
            <a:r>
              <a:rPr lang="en-US" sz="1800" b="1" i="1" dirty="0" err="1"/>
              <a:t>Bjerkhagen</a:t>
            </a:r>
            <a:endParaRPr lang="en-US" sz="1800" b="1" i="1" dirty="0"/>
          </a:p>
          <a:p>
            <a:pPr marL="285750" indent="-285750">
              <a:lnSpc>
                <a:spcPct val="100000"/>
              </a:lnSpc>
              <a:spcBef>
                <a:spcPts val="0"/>
              </a:spcBef>
              <a:buFont typeface="Wingdings" panose="05000000000000000000" pitchFamily="2" charset="2"/>
              <a:buChar char="ü"/>
            </a:pPr>
            <a:r>
              <a:rPr lang="en-US" sz="1700" dirty="0" err="1"/>
              <a:t>Hjälp</a:t>
            </a:r>
            <a:r>
              <a:rPr lang="en-US" sz="1700" dirty="0"/>
              <a:t> </a:t>
            </a:r>
            <a:r>
              <a:rPr lang="en-US" sz="1700" dirty="0" err="1"/>
              <a:t>att</a:t>
            </a:r>
            <a:r>
              <a:rPr lang="en-US" sz="1700" dirty="0"/>
              <a:t> </a:t>
            </a:r>
            <a:r>
              <a:rPr lang="en-US" sz="1700" dirty="0" err="1"/>
              <a:t>planera</a:t>
            </a:r>
            <a:r>
              <a:rPr lang="en-US" sz="1700" dirty="0"/>
              <a:t> Klassinnebandyn.</a:t>
            </a:r>
          </a:p>
          <a:p>
            <a:pPr marL="285750" indent="-285750">
              <a:lnSpc>
                <a:spcPct val="100000"/>
              </a:lnSpc>
              <a:spcBef>
                <a:spcPts val="0"/>
              </a:spcBef>
              <a:buFont typeface="Wingdings" panose="05000000000000000000" pitchFamily="2" charset="2"/>
              <a:buChar char="ü"/>
            </a:pPr>
            <a:r>
              <a:rPr lang="en-US" sz="1700" dirty="0"/>
              <a:t>Vara med </a:t>
            </a:r>
            <a:r>
              <a:rPr lang="en-US" sz="1700" dirty="0" err="1"/>
              <a:t>och</a:t>
            </a:r>
            <a:r>
              <a:rPr lang="en-US" sz="1700" dirty="0"/>
              <a:t> </a:t>
            </a:r>
            <a:r>
              <a:rPr lang="en-US" sz="1700" dirty="0" err="1"/>
              <a:t>planera</a:t>
            </a:r>
            <a:r>
              <a:rPr lang="en-US" sz="1700" dirty="0"/>
              <a:t>/</a:t>
            </a:r>
            <a:r>
              <a:rPr lang="en-US" sz="1700" dirty="0" err="1"/>
              <a:t>genomföra</a:t>
            </a:r>
            <a:r>
              <a:rPr lang="en-US" sz="1700" dirty="0"/>
              <a:t> </a:t>
            </a:r>
            <a:r>
              <a:rPr lang="en-US" sz="1700" dirty="0" err="1"/>
              <a:t>vår</a:t>
            </a:r>
            <a:r>
              <a:rPr lang="en-US" sz="1700" dirty="0"/>
              <a:t> </a:t>
            </a:r>
            <a:r>
              <a:rPr lang="en-US" sz="1700" dirty="0" err="1"/>
              <a:t>föreningsavslutning</a:t>
            </a:r>
            <a:r>
              <a:rPr lang="en-US" sz="1700" dirty="0"/>
              <a:t> till </a:t>
            </a:r>
            <a:r>
              <a:rPr lang="en-US" sz="1700" dirty="0" err="1"/>
              <a:t>våren</a:t>
            </a:r>
            <a:r>
              <a:rPr lang="en-US" sz="1700" dirty="0"/>
              <a:t>.</a:t>
            </a:r>
          </a:p>
          <a:p>
            <a:pPr marL="285750" indent="-285750">
              <a:lnSpc>
                <a:spcPct val="100000"/>
              </a:lnSpc>
              <a:spcBef>
                <a:spcPts val="0"/>
              </a:spcBef>
              <a:buFont typeface="Wingdings" panose="05000000000000000000" pitchFamily="2" charset="2"/>
              <a:buChar char="ü"/>
            </a:pPr>
            <a:endParaRPr lang="en-US" sz="1700" dirty="0"/>
          </a:p>
          <a:p>
            <a:pPr>
              <a:lnSpc>
                <a:spcPct val="100000"/>
              </a:lnSpc>
              <a:spcBef>
                <a:spcPts val="0"/>
              </a:spcBef>
            </a:pPr>
            <a:r>
              <a:rPr lang="en-US" sz="1700" b="1" dirty="0"/>
              <a:t>1st </a:t>
            </a:r>
            <a:r>
              <a:rPr lang="en-US" sz="1700" b="1" dirty="0" err="1"/>
              <a:t>Lagförälder</a:t>
            </a:r>
            <a:r>
              <a:rPr lang="en-US" sz="1700" b="1" dirty="0"/>
              <a:t>					</a:t>
            </a:r>
            <a:r>
              <a:rPr lang="en-US" sz="1800" b="1" i="1" dirty="0"/>
              <a:t>Emma </a:t>
            </a:r>
            <a:r>
              <a:rPr lang="en-US" sz="1800" b="1" i="1" dirty="0" err="1"/>
              <a:t>Rintakoski</a:t>
            </a:r>
            <a:endParaRPr lang="en-US" sz="1800" b="1" i="1" dirty="0"/>
          </a:p>
          <a:p>
            <a:pPr marL="285750" indent="-285750">
              <a:lnSpc>
                <a:spcPct val="100000"/>
              </a:lnSpc>
              <a:spcBef>
                <a:spcPts val="0"/>
              </a:spcBef>
              <a:buFont typeface="Wingdings" panose="05000000000000000000" pitchFamily="2" charset="2"/>
              <a:buChar char="ü"/>
            </a:pPr>
            <a:r>
              <a:rPr lang="en-US" sz="1700" dirty="0" err="1"/>
              <a:t>Bemanningsschema</a:t>
            </a:r>
            <a:r>
              <a:rPr lang="en-US" sz="1700" dirty="0"/>
              <a:t> </a:t>
            </a:r>
            <a:r>
              <a:rPr lang="en-US" sz="1700" dirty="0" err="1"/>
              <a:t>sek</a:t>
            </a:r>
            <a:r>
              <a:rPr lang="en-US" sz="1700" dirty="0"/>
              <a:t>, </a:t>
            </a:r>
            <a:r>
              <a:rPr lang="en-US" sz="1700" dirty="0" err="1"/>
              <a:t>matchvärd</a:t>
            </a:r>
            <a:r>
              <a:rPr lang="en-US" sz="1700" dirty="0"/>
              <a:t>.</a:t>
            </a:r>
          </a:p>
          <a:p>
            <a:pPr marL="285750" indent="-285750">
              <a:lnSpc>
                <a:spcPct val="100000"/>
              </a:lnSpc>
              <a:spcBef>
                <a:spcPts val="0"/>
              </a:spcBef>
              <a:buFont typeface="Wingdings" panose="05000000000000000000" pitchFamily="2" charset="2"/>
              <a:buChar char="ü"/>
            </a:pPr>
            <a:r>
              <a:rPr lang="en-US" sz="1700" dirty="0" err="1"/>
              <a:t>Hålla</a:t>
            </a:r>
            <a:r>
              <a:rPr lang="en-US" sz="1700" dirty="0"/>
              <a:t> </a:t>
            </a:r>
            <a:r>
              <a:rPr lang="en-US" sz="1700" dirty="0" err="1"/>
              <a:t>ihop</a:t>
            </a:r>
            <a:r>
              <a:rPr lang="en-US" sz="1700" dirty="0"/>
              <a:t> </a:t>
            </a:r>
            <a:r>
              <a:rPr lang="en-US" sz="1700" dirty="0" err="1"/>
              <a:t>ev</a:t>
            </a:r>
            <a:r>
              <a:rPr lang="en-US" sz="1700" dirty="0"/>
              <a:t>. </a:t>
            </a:r>
            <a:r>
              <a:rPr lang="en-US" sz="1700" dirty="0" err="1"/>
              <a:t>försäljning</a:t>
            </a:r>
            <a:r>
              <a:rPr lang="en-US" sz="1700" dirty="0"/>
              <a:t> under </a:t>
            </a:r>
            <a:r>
              <a:rPr lang="en-US" sz="1700" dirty="0" err="1"/>
              <a:t>säsongen</a:t>
            </a:r>
            <a:r>
              <a:rPr lang="en-US" sz="1700" dirty="0"/>
              <a:t> (</a:t>
            </a:r>
            <a:r>
              <a:rPr lang="en-US" sz="1700" i="1" dirty="0" err="1"/>
              <a:t>t.ex</a:t>
            </a:r>
            <a:r>
              <a:rPr lang="en-US" sz="1700" i="1" dirty="0"/>
              <a:t> Bingolotto</a:t>
            </a:r>
            <a:r>
              <a:rPr lang="en-US" sz="1700" dirty="0"/>
              <a:t>).</a:t>
            </a:r>
          </a:p>
          <a:p>
            <a:pPr marL="285750" indent="-285750">
              <a:lnSpc>
                <a:spcPct val="100000"/>
              </a:lnSpc>
              <a:spcBef>
                <a:spcPts val="0"/>
              </a:spcBef>
              <a:buFont typeface="Wingdings" panose="05000000000000000000" pitchFamily="2" charset="2"/>
              <a:buChar char="ü"/>
            </a:pPr>
            <a:r>
              <a:rPr lang="en-US" sz="1700" dirty="0" err="1"/>
              <a:t>Planera</a:t>
            </a:r>
            <a:r>
              <a:rPr lang="en-US" sz="1700" dirty="0"/>
              <a:t> </a:t>
            </a:r>
            <a:r>
              <a:rPr lang="en-US" sz="1700" dirty="0" err="1"/>
              <a:t>ev</a:t>
            </a:r>
            <a:r>
              <a:rPr lang="en-US" sz="1700" dirty="0"/>
              <a:t>. </a:t>
            </a:r>
            <a:r>
              <a:rPr lang="en-US" sz="1700" dirty="0" err="1"/>
              <a:t>lagaktivitet</a:t>
            </a:r>
            <a:r>
              <a:rPr lang="en-US" sz="1700" dirty="0"/>
              <a:t>?</a:t>
            </a:r>
          </a:p>
          <a:p>
            <a:pPr marL="285750" indent="-285750">
              <a:lnSpc>
                <a:spcPct val="100000"/>
              </a:lnSpc>
              <a:spcBef>
                <a:spcPts val="0"/>
              </a:spcBef>
              <a:buFont typeface="Wingdings" panose="05000000000000000000" pitchFamily="2" charset="2"/>
              <a:buChar char="ü"/>
            </a:pPr>
            <a:endParaRPr lang="en-US" sz="1700" dirty="0"/>
          </a:p>
          <a:p>
            <a:pPr>
              <a:lnSpc>
                <a:spcPct val="100000"/>
              </a:lnSpc>
              <a:spcBef>
                <a:spcPts val="0"/>
              </a:spcBef>
            </a:pPr>
            <a:endParaRPr lang="en-US" sz="1700" dirty="0"/>
          </a:p>
          <a:p>
            <a:pPr>
              <a:lnSpc>
                <a:spcPct val="100000"/>
              </a:lnSpc>
              <a:spcBef>
                <a:spcPts val="0"/>
              </a:spcBef>
            </a:pPr>
            <a:r>
              <a:rPr lang="en-US" sz="1700" b="1" dirty="0"/>
              <a:t>1 </a:t>
            </a:r>
            <a:r>
              <a:rPr lang="en-US" sz="1700" b="1" dirty="0" err="1"/>
              <a:t>st</a:t>
            </a:r>
            <a:r>
              <a:rPr lang="en-US" sz="1700" b="1" dirty="0"/>
              <a:t> </a:t>
            </a:r>
            <a:r>
              <a:rPr lang="en-US" sz="1700" b="1" dirty="0" err="1"/>
              <a:t>Kioskansvarig</a:t>
            </a:r>
            <a:r>
              <a:rPr lang="en-US" sz="1700" b="1" dirty="0"/>
              <a:t>				</a:t>
            </a:r>
            <a:r>
              <a:rPr lang="en-US" sz="1800" b="1" i="1" dirty="0"/>
              <a:t>Jenny Bäckström </a:t>
            </a:r>
            <a:r>
              <a:rPr lang="en-US" sz="1800" b="1" i="1" dirty="0" err="1"/>
              <a:t>Eiritz</a:t>
            </a:r>
            <a:endParaRPr lang="en-US" sz="1700" b="1" i="1" dirty="0"/>
          </a:p>
          <a:p>
            <a:pPr marL="285750" indent="-285750">
              <a:lnSpc>
                <a:spcPct val="100000"/>
              </a:lnSpc>
              <a:spcBef>
                <a:spcPts val="0"/>
              </a:spcBef>
              <a:buFont typeface="Wingdings" panose="05000000000000000000" pitchFamily="2" charset="2"/>
              <a:buChar char="ü"/>
            </a:pPr>
            <a:r>
              <a:rPr lang="en-US" sz="1700" dirty="0"/>
              <a:t>Ser till </a:t>
            </a:r>
            <a:r>
              <a:rPr lang="en-US" sz="1700" dirty="0" err="1"/>
              <a:t>att</a:t>
            </a:r>
            <a:r>
              <a:rPr lang="en-US" sz="1700" dirty="0"/>
              <a:t> </a:t>
            </a:r>
            <a:r>
              <a:rPr lang="en-US" sz="1700" dirty="0" err="1"/>
              <a:t>våra</a:t>
            </a:r>
            <a:r>
              <a:rPr lang="en-US" sz="1700" dirty="0"/>
              <a:t> </a:t>
            </a:r>
            <a:r>
              <a:rPr lang="en-US" sz="1700" dirty="0" err="1"/>
              <a:t>arbetspass</a:t>
            </a:r>
            <a:r>
              <a:rPr lang="en-US" sz="1700" dirty="0"/>
              <a:t> </a:t>
            </a:r>
            <a:r>
              <a:rPr lang="en-US" sz="1700" dirty="0" err="1"/>
              <a:t>bemannas</a:t>
            </a:r>
            <a:r>
              <a:rPr lang="en-US" sz="1700" dirty="0"/>
              <a:t> under </a:t>
            </a:r>
            <a:r>
              <a:rPr lang="en-US" sz="1700" dirty="0" err="1"/>
              <a:t>säsongen</a:t>
            </a:r>
            <a:r>
              <a:rPr lang="en-US" sz="1700" dirty="0"/>
              <a:t>.</a:t>
            </a:r>
          </a:p>
        </p:txBody>
      </p:sp>
    </p:spTree>
    <p:extLst>
      <p:ext uri="{BB962C8B-B14F-4D97-AF65-F5344CB8AC3E}">
        <p14:creationId xmlns:p14="http://schemas.microsoft.com/office/powerpoint/2010/main" val="1144301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62D12-4711-33F8-92BD-C337132CD1A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CDB0DE1-4117-4794-C6A1-323C8E0117C7}"/>
              </a:ext>
            </a:extLst>
          </p:cNvPr>
          <p:cNvSpPr>
            <a:spLocks noGrp="1"/>
          </p:cNvSpPr>
          <p:nvPr>
            <p:ph type="ctrTitle"/>
          </p:nvPr>
        </p:nvSpPr>
        <p:spPr>
          <a:xfrm>
            <a:off x="365760" y="255740"/>
            <a:ext cx="11460480" cy="786384"/>
          </a:xfrm>
        </p:spPr>
        <p:txBody>
          <a:bodyPr/>
          <a:lstStyle/>
          <a:p>
            <a:r>
              <a:rPr lang="sv-SE" dirty="0"/>
              <a:t>MATCHER</a:t>
            </a:r>
          </a:p>
        </p:txBody>
      </p:sp>
      <p:sp>
        <p:nvSpPr>
          <p:cNvPr id="3" name="Underrubrik 2">
            <a:extLst>
              <a:ext uri="{FF2B5EF4-FFF2-40B4-BE49-F238E27FC236}">
                <a16:creationId xmlns:a16="http://schemas.microsoft.com/office/drawing/2014/main" id="{097635A1-B9FF-81C3-45FC-A56DAD99EE62}"/>
              </a:ext>
            </a:extLst>
          </p:cNvPr>
          <p:cNvSpPr>
            <a:spLocks noGrp="1"/>
          </p:cNvSpPr>
          <p:nvPr>
            <p:ph type="subTitle" idx="1"/>
          </p:nvPr>
        </p:nvSpPr>
        <p:spPr>
          <a:xfrm>
            <a:off x="365761" y="1010337"/>
            <a:ext cx="3924138" cy="5591923"/>
          </a:xfrm>
        </p:spPr>
        <p:txBody>
          <a:bodyPr>
            <a:normAutofit/>
          </a:bodyPr>
          <a:lstStyle/>
          <a:p>
            <a:pPr marL="285750" indent="-285750">
              <a:lnSpc>
                <a:spcPct val="100000"/>
              </a:lnSpc>
              <a:spcBef>
                <a:spcPts val="0"/>
              </a:spcBef>
              <a:buFont typeface="Wingdings" panose="05000000000000000000" pitchFamily="2" charset="2"/>
              <a:buChar char="ü"/>
            </a:pPr>
            <a:r>
              <a:rPr lang="en-US" sz="1700" dirty="0" err="1"/>
              <a:t>Anmälda</a:t>
            </a:r>
            <a:r>
              <a:rPr lang="en-US" sz="1700" dirty="0"/>
              <a:t> till </a:t>
            </a:r>
            <a:r>
              <a:rPr lang="en-US" sz="1700" dirty="0" err="1"/>
              <a:t>serie</a:t>
            </a:r>
            <a:r>
              <a:rPr lang="en-US" sz="1700" dirty="0"/>
              <a:t> </a:t>
            </a:r>
            <a:r>
              <a:rPr lang="en-US" sz="1700" dirty="0" err="1"/>
              <a:t>Röd</a:t>
            </a:r>
            <a:r>
              <a:rPr lang="en-US" sz="1700" dirty="0"/>
              <a:t> 3</a:t>
            </a:r>
          </a:p>
          <a:p>
            <a:pPr marL="285750" indent="-285750">
              <a:lnSpc>
                <a:spcPct val="100000"/>
              </a:lnSpc>
              <a:spcBef>
                <a:spcPts val="0"/>
              </a:spcBef>
              <a:buFont typeface="Wingdings" panose="05000000000000000000" pitchFamily="2" charset="2"/>
              <a:buChar char="ü"/>
            </a:pPr>
            <a:r>
              <a:rPr lang="en-US" sz="1700" dirty="0"/>
              <a:t>3 x 15 min </a:t>
            </a:r>
            <a:r>
              <a:rPr lang="en-US" sz="1700" dirty="0" err="1"/>
              <a:t>effektiv</a:t>
            </a:r>
            <a:r>
              <a:rPr lang="en-US" sz="1700" dirty="0"/>
              <a:t> </a:t>
            </a:r>
            <a:r>
              <a:rPr lang="en-US" sz="1700" dirty="0" err="1"/>
              <a:t>tid</a:t>
            </a:r>
            <a:endParaRPr lang="en-US" sz="1700" dirty="0"/>
          </a:p>
          <a:p>
            <a:pPr marL="285750" indent="-285750">
              <a:lnSpc>
                <a:spcPct val="100000"/>
              </a:lnSpc>
              <a:spcBef>
                <a:spcPts val="0"/>
              </a:spcBef>
              <a:buFont typeface="Wingdings" panose="05000000000000000000" pitchFamily="2" charset="2"/>
              <a:buChar char="ü"/>
            </a:pPr>
            <a:r>
              <a:rPr lang="en-US" sz="1700" dirty="0" err="1"/>
              <a:t>Sibben</a:t>
            </a:r>
            <a:r>
              <a:rPr lang="en-US" sz="1700" dirty="0"/>
              <a:t> Cup</a:t>
            </a:r>
          </a:p>
          <a:p>
            <a:pPr marL="285750" indent="-285750">
              <a:lnSpc>
                <a:spcPct val="100000"/>
              </a:lnSpc>
              <a:spcBef>
                <a:spcPts val="0"/>
              </a:spcBef>
              <a:buFont typeface="Wingdings" panose="05000000000000000000" pitchFamily="2" charset="2"/>
              <a:buChar char="ü"/>
            </a:pPr>
            <a:r>
              <a:rPr lang="en-US" sz="1700" dirty="0" err="1"/>
              <a:t>Avslutningscup</a:t>
            </a:r>
            <a:endParaRPr lang="en-US" sz="1700" dirty="0"/>
          </a:p>
          <a:p>
            <a:pPr marL="285750" indent="-285750">
              <a:lnSpc>
                <a:spcPct val="100000"/>
              </a:lnSpc>
              <a:spcBef>
                <a:spcPts val="0"/>
              </a:spcBef>
              <a:buFont typeface="Wingdings" panose="05000000000000000000" pitchFamily="2" charset="2"/>
              <a:buChar char="ü"/>
            </a:pPr>
            <a:endParaRPr lang="en-US" sz="1700" dirty="0"/>
          </a:p>
          <a:p>
            <a:pPr marL="285750" indent="-285750">
              <a:lnSpc>
                <a:spcPct val="100000"/>
              </a:lnSpc>
              <a:spcBef>
                <a:spcPts val="0"/>
              </a:spcBef>
              <a:buFont typeface="Wingdings" panose="05000000000000000000" pitchFamily="2" charset="2"/>
              <a:buChar char="ü"/>
            </a:pPr>
            <a:r>
              <a:rPr lang="en-US" sz="1700" dirty="0" err="1"/>
              <a:t>Samåkning</a:t>
            </a:r>
            <a:r>
              <a:rPr lang="en-US" sz="1700" dirty="0"/>
              <a:t> till </a:t>
            </a:r>
            <a:r>
              <a:rPr lang="en-US" sz="1700" dirty="0" err="1"/>
              <a:t>bortamatcher</a:t>
            </a:r>
            <a:endParaRPr lang="en-US" sz="1700" dirty="0"/>
          </a:p>
          <a:p>
            <a:pPr marL="285750" indent="-285750">
              <a:lnSpc>
                <a:spcPct val="100000"/>
              </a:lnSpc>
              <a:spcBef>
                <a:spcPts val="0"/>
              </a:spcBef>
              <a:buFont typeface="Wingdings" panose="05000000000000000000" pitchFamily="2" charset="2"/>
              <a:buChar char="ü"/>
            </a:pPr>
            <a:r>
              <a:rPr lang="en-US" sz="1700" dirty="0"/>
              <a:t>Duscha vid matcher?</a:t>
            </a:r>
            <a:endParaRPr lang="sv-SE" sz="1700" dirty="0"/>
          </a:p>
        </p:txBody>
      </p:sp>
      <p:sp>
        <p:nvSpPr>
          <p:cNvPr id="4" name="Underrubrik 2">
            <a:extLst>
              <a:ext uri="{FF2B5EF4-FFF2-40B4-BE49-F238E27FC236}">
                <a16:creationId xmlns:a16="http://schemas.microsoft.com/office/drawing/2014/main" id="{6EC45E0F-C72E-74B7-A849-EEF1B5B72CB7}"/>
              </a:ext>
            </a:extLst>
          </p:cNvPr>
          <p:cNvSpPr txBox="1">
            <a:spLocks/>
          </p:cNvSpPr>
          <p:nvPr/>
        </p:nvSpPr>
        <p:spPr>
          <a:xfrm>
            <a:off x="4553894" y="648932"/>
            <a:ext cx="6345876" cy="559192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lang="en-US" sz="2000" kern="1200" dirty="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a:lnSpc>
                <a:spcPct val="100000"/>
              </a:lnSpc>
              <a:spcBef>
                <a:spcPts val="0"/>
              </a:spcBef>
            </a:pPr>
            <a:r>
              <a:rPr lang="en-US" sz="1700" b="1" dirty="0"/>
              <a:t>Matcher Röd 3 2025/26:</a:t>
            </a:r>
            <a:br>
              <a:rPr lang="en-US" sz="1700" b="1" u="sng" dirty="0"/>
            </a:br>
            <a:br>
              <a:rPr lang="en-US" sz="1700" b="1" u="sng" dirty="0"/>
            </a:br>
            <a:r>
              <a:rPr lang="en-US" sz="1700" dirty="0" err="1"/>
              <a:t>Lör</a:t>
            </a:r>
            <a:r>
              <a:rPr lang="en-US" sz="1700" dirty="0"/>
              <a:t> 18 </a:t>
            </a:r>
            <a:r>
              <a:rPr lang="en-US" sz="1700" dirty="0" err="1"/>
              <a:t>okt</a:t>
            </a:r>
            <a:r>
              <a:rPr lang="en-US" sz="1700" dirty="0"/>
              <a:t> 	12.00	</a:t>
            </a:r>
            <a:r>
              <a:rPr lang="en-US" sz="1700" dirty="0" err="1"/>
              <a:t>Falköpings</a:t>
            </a:r>
            <a:r>
              <a:rPr lang="en-US" sz="1700" dirty="0"/>
              <a:t> IBK	</a:t>
            </a:r>
            <a:r>
              <a:rPr lang="en-US" sz="1700" dirty="0" err="1"/>
              <a:t>hemma</a:t>
            </a:r>
            <a:br>
              <a:rPr lang="en-US" sz="1700" dirty="0"/>
            </a:br>
            <a:r>
              <a:rPr lang="en-US" sz="1700" dirty="0" err="1">
                <a:solidFill>
                  <a:srgbClr val="FF0000"/>
                </a:solidFill>
              </a:rPr>
              <a:t>Lör</a:t>
            </a:r>
            <a:r>
              <a:rPr lang="en-US" sz="1700" dirty="0"/>
              <a:t> </a:t>
            </a:r>
            <a:r>
              <a:rPr lang="en-US" sz="1700" dirty="0">
                <a:solidFill>
                  <a:srgbClr val="FF0000"/>
                </a:solidFill>
              </a:rPr>
              <a:t>25 </a:t>
            </a:r>
            <a:r>
              <a:rPr lang="en-US" sz="1700" dirty="0" err="1">
                <a:solidFill>
                  <a:srgbClr val="FF0000"/>
                </a:solidFill>
              </a:rPr>
              <a:t>okt</a:t>
            </a:r>
            <a:r>
              <a:rPr lang="en-US" sz="1700" dirty="0">
                <a:solidFill>
                  <a:srgbClr val="FF0000"/>
                </a:solidFill>
              </a:rPr>
              <a:t>	17.00 	IBK </a:t>
            </a:r>
            <a:r>
              <a:rPr lang="en-US" sz="1700" dirty="0" err="1">
                <a:solidFill>
                  <a:srgbClr val="FF0000"/>
                </a:solidFill>
              </a:rPr>
              <a:t>Elfhög</a:t>
            </a:r>
            <a:r>
              <a:rPr lang="en-US" sz="1700" dirty="0">
                <a:solidFill>
                  <a:srgbClr val="FF0000"/>
                </a:solidFill>
              </a:rPr>
              <a:t> 	</a:t>
            </a:r>
            <a:r>
              <a:rPr lang="en-US" sz="1700" dirty="0" err="1">
                <a:solidFill>
                  <a:srgbClr val="FF0000"/>
                </a:solidFill>
              </a:rPr>
              <a:t>borta</a:t>
            </a:r>
            <a:endParaRPr lang="en-US" sz="1700" dirty="0">
              <a:solidFill>
                <a:srgbClr val="FF0000"/>
              </a:solidFill>
            </a:endParaRPr>
          </a:p>
          <a:p>
            <a:pPr>
              <a:lnSpc>
                <a:spcPct val="100000"/>
              </a:lnSpc>
              <a:spcBef>
                <a:spcPts val="0"/>
              </a:spcBef>
            </a:pPr>
            <a:r>
              <a:rPr lang="en-US" sz="1700" dirty="0"/>
              <a:t>Ons 05 </a:t>
            </a:r>
            <a:r>
              <a:rPr lang="en-US" sz="1700" dirty="0" err="1"/>
              <a:t>nov</a:t>
            </a:r>
            <a:r>
              <a:rPr lang="en-US" sz="1700" dirty="0"/>
              <a:t>  	19.30	IBK </a:t>
            </a:r>
            <a:r>
              <a:rPr lang="en-US" sz="1700" dirty="0" err="1"/>
              <a:t>Vänersborg</a:t>
            </a:r>
            <a:r>
              <a:rPr lang="en-US" sz="1700" dirty="0"/>
              <a:t>	</a:t>
            </a:r>
            <a:r>
              <a:rPr lang="en-US" sz="1700" dirty="0" err="1"/>
              <a:t>hemma</a:t>
            </a:r>
            <a:br>
              <a:rPr lang="en-US" sz="1700" dirty="0"/>
            </a:br>
            <a:r>
              <a:rPr lang="en-US" sz="1700" dirty="0" err="1">
                <a:solidFill>
                  <a:srgbClr val="FF0000"/>
                </a:solidFill>
              </a:rPr>
              <a:t>Lör</a:t>
            </a:r>
            <a:r>
              <a:rPr lang="en-US" sz="1700" dirty="0">
                <a:solidFill>
                  <a:srgbClr val="FF0000"/>
                </a:solidFill>
              </a:rPr>
              <a:t> 15 </a:t>
            </a:r>
            <a:r>
              <a:rPr lang="en-US" sz="1700" dirty="0" err="1">
                <a:solidFill>
                  <a:srgbClr val="FF0000"/>
                </a:solidFill>
              </a:rPr>
              <a:t>nov</a:t>
            </a:r>
            <a:r>
              <a:rPr lang="en-US" sz="1700" dirty="0">
                <a:solidFill>
                  <a:srgbClr val="FF0000"/>
                </a:solidFill>
              </a:rPr>
              <a:t> 	11.00	</a:t>
            </a:r>
            <a:r>
              <a:rPr lang="en-US" sz="1700" dirty="0" err="1">
                <a:solidFill>
                  <a:srgbClr val="FF0000"/>
                </a:solidFill>
              </a:rPr>
              <a:t>Wårgårda</a:t>
            </a:r>
            <a:r>
              <a:rPr lang="en-US" sz="1700" dirty="0">
                <a:solidFill>
                  <a:srgbClr val="FF0000"/>
                </a:solidFill>
              </a:rPr>
              <a:t> IBK	</a:t>
            </a:r>
            <a:r>
              <a:rPr lang="en-US" sz="1700" dirty="0" err="1">
                <a:solidFill>
                  <a:srgbClr val="FF0000"/>
                </a:solidFill>
              </a:rPr>
              <a:t>borta</a:t>
            </a:r>
            <a:br>
              <a:rPr lang="en-US" sz="1700" dirty="0"/>
            </a:br>
            <a:r>
              <a:rPr lang="en-US" sz="1700" dirty="0" err="1"/>
              <a:t>Lör</a:t>
            </a:r>
            <a:r>
              <a:rPr lang="en-US" sz="1700" dirty="0"/>
              <a:t> 22 </a:t>
            </a:r>
            <a:r>
              <a:rPr lang="en-US" sz="1700" dirty="0" err="1"/>
              <a:t>nov</a:t>
            </a:r>
            <a:r>
              <a:rPr lang="en-US" sz="1700" dirty="0"/>
              <a:t> 	12.30	</a:t>
            </a:r>
            <a:r>
              <a:rPr lang="en-US" sz="1700" dirty="0" err="1"/>
              <a:t>Fröjereds</a:t>
            </a:r>
            <a:r>
              <a:rPr lang="en-US" sz="1700" dirty="0"/>
              <a:t> IBF	</a:t>
            </a:r>
            <a:r>
              <a:rPr lang="en-US" sz="1700" dirty="0" err="1"/>
              <a:t>hemma</a:t>
            </a:r>
            <a:br>
              <a:rPr lang="en-US" sz="1700" dirty="0"/>
            </a:br>
            <a:r>
              <a:rPr lang="en-US" sz="1700" dirty="0" err="1">
                <a:solidFill>
                  <a:srgbClr val="FF0000"/>
                </a:solidFill>
              </a:rPr>
              <a:t>Lör</a:t>
            </a:r>
            <a:r>
              <a:rPr lang="en-US" sz="1700" dirty="0"/>
              <a:t> </a:t>
            </a:r>
            <a:r>
              <a:rPr lang="en-US" sz="1700" dirty="0">
                <a:solidFill>
                  <a:srgbClr val="FF0000"/>
                </a:solidFill>
              </a:rPr>
              <a:t>29 </a:t>
            </a:r>
            <a:r>
              <a:rPr lang="en-US" sz="1700" dirty="0" err="1">
                <a:solidFill>
                  <a:srgbClr val="FF0000"/>
                </a:solidFill>
              </a:rPr>
              <a:t>nov</a:t>
            </a:r>
            <a:r>
              <a:rPr lang="en-US" sz="1700" dirty="0">
                <a:solidFill>
                  <a:srgbClr val="FF0000"/>
                </a:solidFill>
              </a:rPr>
              <a:t>	12.30 	</a:t>
            </a:r>
            <a:r>
              <a:rPr lang="en-US" sz="1700" dirty="0" err="1">
                <a:solidFill>
                  <a:srgbClr val="FF0000"/>
                </a:solidFill>
              </a:rPr>
              <a:t>Fritsla</a:t>
            </a:r>
            <a:r>
              <a:rPr lang="en-US" sz="1700" dirty="0">
                <a:solidFill>
                  <a:srgbClr val="FF0000"/>
                </a:solidFill>
              </a:rPr>
              <a:t> IF		</a:t>
            </a:r>
            <a:r>
              <a:rPr lang="en-US" sz="1700" dirty="0" err="1">
                <a:solidFill>
                  <a:srgbClr val="FF0000"/>
                </a:solidFill>
              </a:rPr>
              <a:t>borta</a:t>
            </a:r>
            <a:br>
              <a:rPr lang="en-US" sz="1700" dirty="0"/>
            </a:br>
            <a:r>
              <a:rPr lang="en-US" sz="1700" dirty="0" err="1"/>
              <a:t>Lör</a:t>
            </a:r>
            <a:r>
              <a:rPr lang="en-US" sz="1700" dirty="0"/>
              <a:t> 13 dec	16.30 	</a:t>
            </a:r>
            <a:r>
              <a:rPr lang="en-US" sz="1700" dirty="0" err="1"/>
              <a:t>Mullsjö</a:t>
            </a:r>
            <a:r>
              <a:rPr lang="en-US" sz="1700" dirty="0"/>
              <a:t> AIS	</a:t>
            </a:r>
            <a:r>
              <a:rPr lang="en-US" sz="1700" dirty="0" err="1"/>
              <a:t>hemma</a:t>
            </a:r>
            <a:br>
              <a:rPr lang="en-US" sz="1700" dirty="0"/>
            </a:br>
            <a:r>
              <a:rPr lang="en-US" sz="1700" dirty="0">
                <a:solidFill>
                  <a:srgbClr val="FF0000"/>
                </a:solidFill>
              </a:rPr>
              <a:t>Fre 19 dec	19.00 	</a:t>
            </a:r>
            <a:r>
              <a:rPr lang="en-US" sz="1700" dirty="0" err="1">
                <a:solidFill>
                  <a:srgbClr val="FF0000"/>
                </a:solidFill>
              </a:rPr>
              <a:t>Grästorps</a:t>
            </a:r>
            <a:r>
              <a:rPr lang="en-US" sz="1700" dirty="0">
                <a:solidFill>
                  <a:srgbClr val="FF0000"/>
                </a:solidFill>
              </a:rPr>
              <a:t> IBK	</a:t>
            </a:r>
            <a:r>
              <a:rPr lang="en-US" sz="1700" dirty="0" err="1">
                <a:solidFill>
                  <a:srgbClr val="FF0000"/>
                </a:solidFill>
              </a:rPr>
              <a:t>borta</a:t>
            </a:r>
            <a:br>
              <a:rPr lang="en-US" sz="1700" dirty="0"/>
            </a:br>
            <a:r>
              <a:rPr lang="en-US" sz="1700" dirty="0" err="1"/>
              <a:t>Lör</a:t>
            </a:r>
            <a:r>
              <a:rPr lang="en-US" sz="1700" dirty="0"/>
              <a:t> 10 </a:t>
            </a:r>
            <a:r>
              <a:rPr lang="en-US" sz="1700" dirty="0" err="1"/>
              <a:t>jan</a:t>
            </a:r>
            <a:r>
              <a:rPr lang="en-US" sz="1700" dirty="0"/>
              <a:t> 	16.00	IBK </a:t>
            </a:r>
            <a:r>
              <a:rPr lang="en-US" sz="1700" dirty="0" err="1"/>
              <a:t>Elfhög</a:t>
            </a:r>
            <a:r>
              <a:rPr lang="en-US" sz="1700" dirty="0"/>
              <a:t>	</a:t>
            </a:r>
            <a:r>
              <a:rPr lang="en-US" sz="1700" dirty="0" err="1"/>
              <a:t>hemma</a:t>
            </a:r>
            <a:br>
              <a:rPr lang="en-US" sz="1700" dirty="0"/>
            </a:br>
            <a:r>
              <a:rPr lang="en-US" sz="1700" dirty="0">
                <a:solidFill>
                  <a:srgbClr val="FF0000"/>
                </a:solidFill>
              </a:rPr>
              <a:t>Sön 18 </a:t>
            </a:r>
            <a:r>
              <a:rPr lang="en-US" sz="1700" dirty="0" err="1">
                <a:solidFill>
                  <a:srgbClr val="FF0000"/>
                </a:solidFill>
              </a:rPr>
              <a:t>jan</a:t>
            </a:r>
            <a:r>
              <a:rPr lang="en-US" sz="1700" dirty="0">
                <a:solidFill>
                  <a:srgbClr val="FF0000"/>
                </a:solidFill>
              </a:rPr>
              <a:t> 	10.00	</a:t>
            </a:r>
            <a:r>
              <a:rPr lang="en-US" sz="1700" dirty="0" err="1">
                <a:solidFill>
                  <a:srgbClr val="FF0000"/>
                </a:solidFill>
              </a:rPr>
              <a:t>Falköpings</a:t>
            </a:r>
            <a:r>
              <a:rPr lang="en-US" sz="1700" dirty="0">
                <a:solidFill>
                  <a:srgbClr val="FF0000"/>
                </a:solidFill>
              </a:rPr>
              <a:t> IBK	</a:t>
            </a:r>
            <a:r>
              <a:rPr lang="en-US" sz="1700" dirty="0" err="1">
                <a:solidFill>
                  <a:srgbClr val="FF0000"/>
                </a:solidFill>
              </a:rPr>
              <a:t>borta</a:t>
            </a:r>
            <a:br>
              <a:rPr lang="en-US" sz="1700" dirty="0">
                <a:solidFill>
                  <a:srgbClr val="FF0000"/>
                </a:solidFill>
              </a:rPr>
            </a:br>
            <a:r>
              <a:rPr lang="en-US" sz="1700" dirty="0" err="1">
                <a:solidFill>
                  <a:srgbClr val="FF0000"/>
                </a:solidFill>
              </a:rPr>
              <a:t>Lör</a:t>
            </a:r>
            <a:r>
              <a:rPr lang="en-US" sz="1700" dirty="0">
                <a:solidFill>
                  <a:srgbClr val="FF0000"/>
                </a:solidFill>
              </a:rPr>
              <a:t> 24 </a:t>
            </a:r>
            <a:r>
              <a:rPr lang="en-US" sz="1700" dirty="0" err="1">
                <a:solidFill>
                  <a:srgbClr val="FF0000"/>
                </a:solidFill>
              </a:rPr>
              <a:t>jan</a:t>
            </a:r>
            <a:r>
              <a:rPr lang="en-US" sz="1700" dirty="0">
                <a:solidFill>
                  <a:srgbClr val="FF0000"/>
                </a:solidFill>
              </a:rPr>
              <a:t>	11.30	IBK </a:t>
            </a:r>
            <a:r>
              <a:rPr lang="en-US" sz="1700" dirty="0" err="1">
                <a:solidFill>
                  <a:srgbClr val="FF0000"/>
                </a:solidFill>
              </a:rPr>
              <a:t>Vänersborg</a:t>
            </a:r>
            <a:r>
              <a:rPr lang="en-US" sz="1700" dirty="0">
                <a:solidFill>
                  <a:srgbClr val="FF0000"/>
                </a:solidFill>
              </a:rPr>
              <a:t>	</a:t>
            </a:r>
            <a:r>
              <a:rPr lang="en-US" sz="1700" dirty="0" err="1">
                <a:solidFill>
                  <a:srgbClr val="FF0000"/>
                </a:solidFill>
              </a:rPr>
              <a:t>borta</a:t>
            </a:r>
            <a:br>
              <a:rPr lang="en-US" sz="1700" dirty="0"/>
            </a:br>
            <a:r>
              <a:rPr lang="en-US" sz="1700" dirty="0"/>
              <a:t>Fre 30 </a:t>
            </a:r>
            <a:r>
              <a:rPr lang="en-US" sz="1700" dirty="0" err="1"/>
              <a:t>jan</a:t>
            </a:r>
            <a:r>
              <a:rPr lang="en-US" sz="1700" dirty="0"/>
              <a:t>	19.30 	</a:t>
            </a:r>
            <a:r>
              <a:rPr lang="en-US" sz="1700" dirty="0" err="1"/>
              <a:t>Wårgårda</a:t>
            </a:r>
            <a:r>
              <a:rPr lang="en-US" sz="1700" dirty="0"/>
              <a:t> IBK	</a:t>
            </a:r>
            <a:r>
              <a:rPr lang="en-US" sz="1700" dirty="0" err="1"/>
              <a:t>hemma</a:t>
            </a:r>
            <a:br>
              <a:rPr lang="en-US" sz="1700" dirty="0"/>
            </a:br>
            <a:r>
              <a:rPr lang="en-US" sz="1700" dirty="0">
                <a:solidFill>
                  <a:srgbClr val="FF0000"/>
                </a:solidFill>
              </a:rPr>
              <a:t>Sön</a:t>
            </a:r>
            <a:r>
              <a:rPr lang="en-US" sz="1700" dirty="0"/>
              <a:t> </a:t>
            </a:r>
            <a:r>
              <a:rPr lang="en-US" sz="1700" dirty="0">
                <a:solidFill>
                  <a:srgbClr val="FF0000"/>
                </a:solidFill>
              </a:rPr>
              <a:t>07 </a:t>
            </a:r>
            <a:r>
              <a:rPr lang="en-US" sz="1700" dirty="0" err="1">
                <a:solidFill>
                  <a:srgbClr val="FF0000"/>
                </a:solidFill>
              </a:rPr>
              <a:t>feb</a:t>
            </a:r>
            <a:r>
              <a:rPr lang="en-US" sz="1700" dirty="0">
                <a:solidFill>
                  <a:srgbClr val="FF0000"/>
                </a:solidFill>
              </a:rPr>
              <a:t> 	12.00	</a:t>
            </a:r>
            <a:r>
              <a:rPr lang="en-US" sz="1700" dirty="0" err="1">
                <a:solidFill>
                  <a:srgbClr val="FF0000"/>
                </a:solidFill>
              </a:rPr>
              <a:t>Fröjereds</a:t>
            </a:r>
            <a:r>
              <a:rPr lang="en-US" sz="1700" dirty="0">
                <a:solidFill>
                  <a:srgbClr val="FF0000"/>
                </a:solidFill>
              </a:rPr>
              <a:t> IBF	</a:t>
            </a:r>
            <a:r>
              <a:rPr lang="en-US" sz="1700" dirty="0" err="1">
                <a:solidFill>
                  <a:srgbClr val="FF0000"/>
                </a:solidFill>
              </a:rPr>
              <a:t>borta</a:t>
            </a:r>
            <a:br>
              <a:rPr lang="en-US" sz="1700" dirty="0"/>
            </a:br>
            <a:r>
              <a:rPr lang="en-US" sz="1700" dirty="0"/>
              <a:t>Sön 28 </a:t>
            </a:r>
            <a:r>
              <a:rPr lang="en-US" sz="1700" dirty="0" err="1"/>
              <a:t>feb</a:t>
            </a:r>
            <a:r>
              <a:rPr lang="en-US" sz="1700" dirty="0"/>
              <a:t>	13.30 	</a:t>
            </a:r>
            <a:r>
              <a:rPr lang="en-US" sz="1700" dirty="0" err="1"/>
              <a:t>Fritsla</a:t>
            </a:r>
            <a:r>
              <a:rPr lang="en-US" sz="1700" dirty="0"/>
              <a:t> IF		</a:t>
            </a:r>
            <a:r>
              <a:rPr lang="en-US" sz="1700" dirty="0" err="1"/>
              <a:t>hemma</a:t>
            </a:r>
            <a:br>
              <a:rPr lang="en-US" sz="1700" dirty="0"/>
            </a:br>
            <a:r>
              <a:rPr lang="en-US" sz="1700" dirty="0">
                <a:solidFill>
                  <a:srgbClr val="FF0000"/>
                </a:solidFill>
              </a:rPr>
              <a:t>Sön 15 mars	12.00 	</a:t>
            </a:r>
            <a:r>
              <a:rPr lang="en-US" sz="1700" dirty="0" err="1">
                <a:solidFill>
                  <a:srgbClr val="FF0000"/>
                </a:solidFill>
              </a:rPr>
              <a:t>Mullsjö</a:t>
            </a:r>
            <a:r>
              <a:rPr lang="en-US" sz="1700" dirty="0">
                <a:solidFill>
                  <a:srgbClr val="FF0000"/>
                </a:solidFill>
              </a:rPr>
              <a:t> AIS	</a:t>
            </a:r>
            <a:r>
              <a:rPr lang="en-US" sz="1700" dirty="0" err="1">
                <a:solidFill>
                  <a:srgbClr val="FF0000"/>
                </a:solidFill>
              </a:rPr>
              <a:t>borta</a:t>
            </a:r>
            <a:br>
              <a:rPr lang="en-US" sz="1700" dirty="0"/>
            </a:br>
            <a:r>
              <a:rPr lang="en-US" sz="1700" dirty="0" err="1"/>
              <a:t>Lör</a:t>
            </a:r>
            <a:r>
              <a:rPr lang="en-US" sz="1700" dirty="0"/>
              <a:t> 21 mars	11.30 	</a:t>
            </a:r>
            <a:r>
              <a:rPr lang="en-US" sz="1700" dirty="0" err="1"/>
              <a:t>Grästorps</a:t>
            </a:r>
            <a:r>
              <a:rPr lang="en-US" sz="1700" dirty="0"/>
              <a:t> IBK	</a:t>
            </a:r>
            <a:r>
              <a:rPr lang="en-US" sz="1700" dirty="0" err="1"/>
              <a:t>hemma</a:t>
            </a:r>
            <a:br>
              <a:rPr lang="en-US" sz="1700" dirty="0"/>
            </a:br>
            <a:br>
              <a:rPr lang="en-US" sz="1700" b="1" u="sng" dirty="0"/>
            </a:br>
            <a:br>
              <a:rPr lang="en-US" sz="1700" b="1" u="sng" dirty="0"/>
            </a:br>
            <a:br>
              <a:rPr lang="en-US" sz="1700" dirty="0"/>
            </a:br>
            <a:br>
              <a:rPr lang="en-US" sz="1700" b="1" u="sng" dirty="0"/>
            </a:br>
            <a:br>
              <a:rPr lang="en-US" sz="1700" b="1" u="sng" dirty="0"/>
            </a:br>
            <a:br>
              <a:rPr lang="en-US" sz="1700" b="1" u="sng" dirty="0"/>
            </a:br>
            <a:br>
              <a:rPr lang="en-US" sz="1700" b="1" dirty="0"/>
            </a:br>
            <a:br>
              <a:rPr lang="en-US" sz="1700" b="1" dirty="0"/>
            </a:br>
            <a:endParaRPr lang="sv-SE" sz="1700" dirty="0"/>
          </a:p>
        </p:txBody>
      </p:sp>
    </p:spTree>
    <p:extLst>
      <p:ext uri="{BB962C8B-B14F-4D97-AF65-F5344CB8AC3E}">
        <p14:creationId xmlns:p14="http://schemas.microsoft.com/office/powerpoint/2010/main" val="3271589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CE6A6-F041-C33C-1AAD-832F027A50A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BA57FE0-19AF-35E7-29FD-C72EA318BEEF}"/>
              </a:ext>
            </a:extLst>
          </p:cNvPr>
          <p:cNvSpPr>
            <a:spLocks noGrp="1"/>
          </p:cNvSpPr>
          <p:nvPr>
            <p:ph type="ctrTitle"/>
          </p:nvPr>
        </p:nvSpPr>
        <p:spPr>
          <a:xfrm>
            <a:off x="365760" y="255740"/>
            <a:ext cx="11460480" cy="786384"/>
          </a:xfrm>
        </p:spPr>
        <p:txBody>
          <a:bodyPr/>
          <a:lstStyle/>
          <a:p>
            <a:r>
              <a:rPr lang="sv-SE" dirty="0"/>
              <a:t>VARFÖR VI VILL ATT TJEJERNA VÄLJER TVÅ POSITIONER</a:t>
            </a:r>
          </a:p>
        </p:txBody>
      </p:sp>
      <p:sp>
        <p:nvSpPr>
          <p:cNvPr id="3" name="Underrubrik 2">
            <a:extLst>
              <a:ext uri="{FF2B5EF4-FFF2-40B4-BE49-F238E27FC236}">
                <a16:creationId xmlns:a16="http://schemas.microsoft.com/office/drawing/2014/main" id="{C698F79E-443D-8669-6E19-355AA8D8E906}"/>
              </a:ext>
            </a:extLst>
          </p:cNvPr>
          <p:cNvSpPr>
            <a:spLocks noGrp="1"/>
          </p:cNvSpPr>
          <p:nvPr>
            <p:ph type="subTitle" idx="1"/>
          </p:nvPr>
        </p:nvSpPr>
        <p:spPr>
          <a:xfrm>
            <a:off x="365760" y="1010337"/>
            <a:ext cx="11460480" cy="5591923"/>
          </a:xfrm>
        </p:spPr>
        <p:txBody>
          <a:bodyPr>
            <a:normAutofit fontScale="85000" lnSpcReduction="20000"/>
          </a:bodyPr>
          <a:lstStyle/>
          <a:p>
            <a:r>
              <a:rPr lang="sv-SE" dirty="0"/>
              <a:t>För att stärka både laget och individens utveckling vill vi införa att alla tjejer väljer två positioner att spela på. Detta är något vi ser som en viktig del av vårt arbetssätt framåt.</a:t>
            </a:r>
          </a:p>
          <a:p>
            <a:endParaRPr lang="sv-SE" dirty="0"/>
          </a:p>
          <a:p>
            <a:r>
              <a:rPr lang="sv-SE" dirty="0"/>
              <a:t>Motivering:</a:t>
            </a:r>
          </a:p>
          <a:p>
            <a:pPr marL="342900" indent="-342900">
              <a:buFont typeface="Wingdings" pitchFamily="2" charset="2"/>
              <a:buChar char="ü"/>
            </a:pPr>
            <a:r>
              <a:rPr lang="sv-SE" b="1" dirty="0"/>
              <a:t>Flexibilitet i laget</a:t>
            </a:r>
            <a:br>
              <a:rPr lang="sv-SE" dirty="0"/>
            </a:br>
            <a:r>
              <a:rPr lang="sv-SE" dirty="0"/>
              <a:t>Vid sjukdomar, frånvaro eller förändringar under matcher behöver vi kunna flytta runt spelare utan att laget tappar struktur. När alla är trygga i två roller blir det enklare att lösa oväntade situationer.</a:t>
            </a:r>
          </a:p>
          <a:p>
            <a:pPr marL="342900" indent="-342900">
              <a:buFont typeface="Wingdings" pitchFamily="2" charset="2"/>
              <a:buChar char="ü"/>
            </a:pPr>
            <a:r>
              <a:rPr lang="sv-SE" b="1" dirty="0"/>
              <a:t>Individuell utveckling</a:t>
            </a:r>
            <a:br>
              <a:rPr lang="sv-SE" dirty="0"/>
            </a:br>
            <a:r>
              <a:rPr lang="sv-SE" dirty="0"/>
              <a:t>Att spela på olika positioner ger en bredare förståelse för spelet. Spelarna lär sig hur lagkamraterna tänker och agerar i sina roller, vilket gör dem mer kompletta och taktiskt medvetna.</a:t>
            </a:r>
          </a:p>
          <a:p>
            <a:pPr marL="342900" indent="-342900">
              <a:buFont typeface="Wingdings" pitchFamily="2" charset="2"/>
              <a:buChar char="ü"/>
            </a:pPr>
            <a:r>
              <a:rPr lang="sv-SE" b="1" dirty="0"/>
              <a:t>Trygghet och delaktighet</a:t>
            </a:r>
            <a:br>
              <a:rPr lang="sv-SE" dirty="0"/>
            </a:br>
            <a:r>
              <a:rPr lang="sv-SE" dirty="0"/>
              <a:t>Genom att ha två alternativ ökar spelarnas känsla av trygghet – de vet att de kan bidra oavsett var de hamnar på planen. Det gör också att fler får chansen att spela och känna sig delaktiga.</a:t>
            </a:r>
          </a:p>
          <a:p>
            <a:pPr marL="342900" indent="-342900">
              <a:buFont typeface="Wingdings" pitchFamily="2" charset="2"/>
              <a:buChar char="ü"/>
            </a:pPr>
            <a:r>
              <a:rPr lang="sv-SE" b="1" dirty="0"/>
              <a:t>Långsiktig vinning</a:t>
            </a:r>
            <a:br>
              <a:rPr lang="sv-SE" dirty="0"/>
            </a:br>
            <a:r>
              <a:rPr lang="sv-SE" dirty="0"/>
              <a:t>Spelarna är unga och under utveckling. Genom att ge dem möjlighet att testa olika positioner kan vi tillsammans hitta var de trivs bäst och har störst potential, istället för att låsa fast dem för tidigt.</a:t>
            </a:r>
          </a:p>
          <a:p>
            <a:br>
              <a:rPr lang="sv-SE" dirty="0"/>
            </a:br>
            <a:endParaRPr lang="sv-SE" dirty="0"/>
          </a:p>
          <a:p>
            <a:r>
              <a:rPr lang="sv-SE" dirty="0"/>
              <a:t>Sammanfattning:</a:t>
            </a:r>
          </a:p>
          <a:p>
            <a:r>
              <a:rPr lang="sv-SE" dirty="0"/>
              <a:t>Att låta varje spelare välja två positioner är ett steg för att skapa ett mer flexibelt, tryggt och utvecklande lag. Det gynnar både individen och kollektivet – och ger oss bättre förutsättningar att lyckas tillsammans.</a:t>
            </a:r>
          </a:p>
          <a:p>
            <a:endParaRPr lang="sv-SE" dirty="0"/>
          </a:p>
        </p:txBody>
      </p:sp>
    </p:spTree>
    <p:extLst>
      <p:ext uri="{BB962C8B-B14F-4D97-AF65-F5344CB8AC3E}">
        <p14:creationId xmlns:p14="http://schemas.microsoft.com/office/powerpoint/2010/main" val="1956541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EDBF6-91A3-1D67-9DBF-404E573BBAA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723F9D7-77BD-C93A-33EF-7C0410D74194}"/>
              </a:ext>
            </a:extLst>
          </p:cNvPr>
          <p:cNvSpPr>
            <a:spLocks noGrp="1"/>
          </p:cNvSpPr>
          <p:nvPr>
            <p:ph type="ctrTitle"/>
          </p:nvPr>
        </p:nvSpPr>
        <p:spPr>
          <a:xfrm>
            <a:off x="365760" y="255740"/>
            <a:ext cx="11460480" cy="786384"/>
          </a:xfrm>
        </p:spPr>
        <p:txBody>
          <a:bodyPr/>
          <a:lstStyle/>
          <a:p>
            <a:r>
              <a:rPr lang="sv-SE" dirty="0"/>
              <a:t>HÖGRE KRAV UNDER DENNA SÄSONG</a:t>
            </a:r>
          </a:p>
        </p:txBody>
      </p:sp>
      <p:sp>
        <p:nvSpPr>
          <p:cNvPr id="3" name="Underrubrik 2">
            <a:extLst>
              <a:ext uri="{FF2B5EF4-FFF2-40B4-BE49-F238E27FC236}">
                <a16:creationId xmlns:a16="http://schemas.microsoft.com/office/drawing/2014/main" id="{A5F18B7A-C33E-11B0-7766-5B896C1E23D6}"/>
              </a:ext>
            </a:extLst>
          </p:cNvPr>
          <p:cNvSpPr>
            <a:spLocks noGrp="1"/>
          </p:cNvSpPr>
          <p:nvPr>
            <p:ph type="subTitle" idx="1"/>
          </p:nvPr>
        </p:nvSpPr>
        <p:spPr>
          <a:xfrm>
            <a:off x="365760" y="1010337"/>
            <a:ext cx="11460480" cy="5591923"/>
          </a:xfrm>
        </p:spPr>
        <p:txBody>
          <a:bodyPr>
            <a:normAutofit fontScale="77500" lnSpcReduction="20000"/>
          </a:bodyPr>
          <a:lstStyle/>
          <a:p>
            <a:r>
              <a:rPr lang="sv-SE" dirty="0"/>
              <a:t>Inför den här säsongen vill vi också vara tydliga med att vi kommer att ställa högre krav på tjejerna, både under träning och matcher. Vårt mål är att utveckla laget och spelarna ytterligare, och för att lyckas krävs mer än bara närvaro.</a:t>
            </a:r>
          </a:p>
          <a:p>
            <a:br>
              <a:rPr lang="sv-SE" dirty="0"/>
            </a:br>
            <a:endParaRPr lang="sv-SE" dirty="0"/>
          </a:p>
          <a:p>
            <a:r>
              <a:rPr lang="sv-SE" dirty="0"/>
              <a:t>Vad vi förväntar oss:</a:t>
            </a:r>
          </a:p>
          <a:p>
            <a:pPr marL="342900" indent="-342900">
              <a:buFont typeface="Wingdings" pitchFamily="2" charset="2"/>
              <a:buChar char="ü"/>
            </a:pPr>
            <a:r>
              <a:rPr lang="sv-SE" dirty="0"/>
              <a:t>Att spelarna förbereder sig väl inför träning och match, bland annat genom att äta ordentligt innan, så att de orkar prestera.</a:t>
            </a:r>
          </a:p>
          <a:p>
            <a:pPr marL="342900" indent="-342900">
              <a:buFont typeface="Wingdings" pitchFamily="2" charset="2"/>
              <a:buChar char="ü"/>
            </a:pPr>
            <a:r>
              <a:rPr lang="sv-SE" dirty="0"/>
              <a:t>Att man är fokuserad och deltar aktivt på träning – att lyssna, ta instruktioner och verkligen göra sitt bästa.</a:t>
            </a:r>
          </a:p>
          <a:p>
            <a:pPr marL="342900" indent="-342900">
              <a:buFont typeface="Wingdings" pitchFamily="2" charset="2"/>
              <a:buChar char="ü"/>
            </a:pPr>
            <a:r>
              <a:rPr lang="sv-SE" dirty="0"/>
              <a:t>Att man visar engagemang och respekt för både tränare och lagkamrater genom att vara koncentrerad och ge energi till laget.</a:t>
            </a:r>
          </a:p>
          <a:p>
            <a:br>
              <a:rPr lang="sv-SE" dirty="0"/>
            </a:br>
            <a:endParaRPr lang="sv-SE" dirty="0"/>
          </a:p>
          <a:p>
            <a:r>
              <a:rPr lang="sv-SE" dirty="0"/>
              <a:t>Konsekvenser:</a:t>
            </a:r>
          </a:p>
          <a:p>
            <a:r>
              <a:rPr lang="sv-SE" dirty="0"/>
              <a:t>Om en spelare inte orkar på grund av dålig förberedelse, eller inte visar den inställning som krävs, kan konsekvensen bli att hon får sätta sig vid sidan under delar av träningen eller matchen. Det är viktigt att alla förstår att detta inte handlar om bestraffning, utan om att vi vill skapa en träningsmiljö där alla får bästa möjliga utveckling.</a:t>
            </a:r>
          </a:p>
          <a:p>
            <a:endParaRPr lang="sv-SE" dirty="0"/>
          </a:p>
          <a:p>
            <a:r>
              <a:rPr lang="sv-SE" dirty="0"/>
              <a:t>Sammanfattning:</a:t>
            </a:r>
          </a:p>
          <a:p>
            <a:r>
              <a:rPr lang="sv-SE" dirty="0"/>
              <a:t>Vi tror på tjejerna och vet att de kan ta nästa steg – men det kräver fokus, förberedelse och ansvar från varje spelare. Med rätt inställning kommer vi tillsammans att utvecklas ännu mer, både individuellt och som lag.</a:t>
            </a:r>
          </a:p>
        </p:txBody>
      </p:sp>
    </p:spTree>
    <p:extLst>
      <p:ext uri="{BB962C8B-B14F-4D97-AF65-F5344CB8AC3E}">
        <p14:creationId xmlns:p14="http://schemas.microsoft.com/office/powerpoint/2010/main" val="37317886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äslag">
  <a:themeElements>
    <a:clrScheme name="Träslag">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räslag">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räslag">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Wood Type</Template>
  <TotalTime>545</TotalTime>
  <Words>2015</Words>
  <Application>Microsoft Office PowerPoint</Application>
  <PresentationFormat>Bredbild</PresentationFormat>
  <Paragraphs>216</Paragraphs>
  <Slides>17</Slides>
  <Notes>1</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17</vt:i4>
      </vt:variant>
    </vt:vector>
  </HeadingPairs>
  <TitlesOfParts>
    <vt:vector size="24" baseType="lpstr">
      <vt:lpstr>Aptos</vt:lpstr>
      <vt:lpstr>Calibri</vt:lpstr>
      <vt:lpstr>Rockwell</vt:lpstr>
      <vt:lpstr>Rockwell Condensed</vt:lpstr>
      <vt:lpstr>Rockwell Extra Bold</vt:lpstr>
      <vt:lpstr>Wingdings</vt:lpstr>
      <vt:lpstr>Träslag</vt:lpstr>
      <vt:lpstr>Flickor 2012/13  Säsongsplanering 2025/26</vt:lpstr>
      <vt:lpstr>FÖRUTSÄTTNINGAR 2025/26</vt:lpstr>
      <vt:lpstr>PÅ GÅNG..</vt:lpstr>
      <vt:lpstr>BUDGET</vt:lpstr>
      <vt:lpstr>ÅTTAGanDEN UNDER SÄSONGEN</vt:lpstr>
      <vt:lpstr>DETTA BEHÖVER VI ER HJÄLP MED</vt:lpstr>
      <vt:lpstr>MATCHER</vt:lpstr>
      <vt:lpstr>VARFÖR VI VILL ATT TJEJERNA VÄLJER TVÅ POSITIONER</vt:lpstr>
      <vt:lpstr>HÖGRE KRAV UNDER DENNA SÄSONG</vt:lpstr>
      <vt:lpstr>ATTITYD PÅ OCH UTANFÖR PLANEN</vt:lpstr>
      <vt:lpstr>TRÄNINGSUPPLÄGG OKTOBER - DECMEBER</vt:lpstr>
      <vt:lpstr>TRÄNINGSUPPLÄGG OKTOBER - DECMEBER</vt:lpstr>
      <vt:lpstr>TRÄNINGSUPPLÄGG OKTOBER - DECMEBER</vt:lpstr>
      <vt:lpstr>TRÄNINGSUPPLÄGG OKTOBER - DECMEBER</vt:lpstr>
      <vt:lpstr>TRÄNINGSUPPLÄGG vecka 41 - INFÖR PREMIÄR</vt:lpstr>
      <vt:lpstr>TRÄNINGSUPPLÄGG vecka 42 - INFÖR PREMIÄR</vt:lpstr>
      <vt:lpstr>NU KÖR VI!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Hanna Nilsson</dc:creator>
  <cp:lastModifiedBy>Andreas Göransson</cp:lastModifiedBy>
  <cp:revision>16</cp:revision>
  <dcterms:created xsi:type="dcterms:W3CDTF">2025-09-16T14:30:05Z</dcterms:created>
  <dcterms:modified xsi:type="dcterms:W3CDTF">2025-10-09T13:51:10Z</dcterms:modified>
</cp:coreProperties>
</file>