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78" r:id="rId11"/>
    <p:sldId id="265" r:id="rId12"/>
    <p:sldId id="266" r:id="rId13"/>
    <p:sldId id="279" r:id="rId14"/>
    <p:sldId id="267" r:id="rId15"/>
    <p:sldId id="268" r:id="rId16"/>
    <p:sldId id="269" r:id="rId17"/>
    <p:sldId id="271" r:id="rId18"/>
    <p:sldId id="286" r:id="rId19"/>
    <p:sldId id="287" r:id="rId20"/>
    <p:sldId id="288" r:id="rId21"/>
    <p:sldId id="289" r:id="rId22"/>
    <p:sldId id="273" r:id="rId23"/>
    <p:sldId id="280" r:id="rId24"/>
    <p:sldId id="281" r:id="rId25"/>
    <p:sldId id="282" r:id="rId26"/>
    <p:sldId id="283" r:id="rId27"/>
    <p:sldId id="284" r:id="rId28"/>
    <p:sldId id="285" r:id="rId29"/>
    <p:sldId id="272" r:id="rId30"/>
    <p:sldId id="290" r:id="rId31"/>
    <p:sldId id="291" r:id="rId32"/>
    <p:sldId id="292" r:id="rId33"/>
    <p:sldId id="274" r:id="rId34"/>
    <p:sldId id="293" r:id="rId35"/>
    <p:sldId id="275" r:id="rId36"/>
    <p:sldId id="294" r:id="rId37"/>
    <p:sldId id="295" r:id="rId3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2012268-567B-E46F-48AE-57691DA9E98B}"/>
              </a:ext>
            </a:extLst>
          </p:cNvPr>
          <p:cNvSpPr>
            <a:spLocks noGrp="1"/>
          </p:cNvSpPr>
          <p:nvPr>
            <p:ph type="ctrTitle"/>
          </p:nvPr>
        </p:nvSpPr>
        <p:spPr>
          <a:xfrm>
            <a:off x="1524000" y="1122363"/>
            <a:ext cx="9144000" cy="2387600"/>
          </a:xfrm>
        </p:spPr>
        <p:txBody>
          <a:bodyPr anchor="b"/>
          <a:lstStyle>
            <a:lvl1pPr algn="ctr">
              <a:defRPr sz="4500"/>
            </a:lvl1pPr>
          </a:lstStyle>
          <a:p>
            <a:r>
              <a:rPr lang="sv-SE"/>
              <a:t>Klicka här för att ändra mall för rubrikformat</a:t>
            </a:r>
          </a:p>
        </p:txBody>
      </p:sp>
      <p:sp>
        <p:nvSpPr>
          <p:cNvPr id="3" name="Underrubrik 2">
            <a:extLst>
              <a:ext uri="{FF2B5EF4-FFF2-40B4-BE49-F238E27FC236}">
                <a16:creationId xmlns:a16="http://schemas.microsoft.com/office/drawing/2014/main" id="{320AAB78-9BA1-8533-EADB-97DD066113C9}"/>
              </a:ext>
            </a:extLst>
          </p:cNvPr>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43A3DC30-D68C-372B-C7FC-32EA6EEC9F5F}"/>
              </a:ext>
            </a:extLst>
          </p:cNvPr>
          <p:cNvSpPr>
            <a:spLocks noGrp="1"/>
          </p:cNvSpPr>
          <p:nvPr>
            <p:ph type="dt" sz="half" idx="10"/>
          </p:nvPr>
        </p:nvSpPr>
        <p:spPr/>
        <p:txBody>
          <a:bodyPr/>
          <a:lstStyle/>
          <a:p>
            <a:fld id="{4D138D4B-496E-E641-8D0B-EDDA2422777C}" type="datetimeFigureOut">
              <a:rPr lang="sv-SE" smtClean="0"/>
              <a:t>2023-10-02</a:t>
            </a:fld>
            <a:endParaRPr lang="sv-SE"/>
          </a:p>
        </p:txBody>
      </p:sp>
      <p:sp>
        <p:nvSpPr>
          <p:cNvPr id="5" name="Platshållare för sidfot 4">
            <a:extLst>
              <a:ext uri="{FF2B5EF4-FFF2-40B4-BE49-F238E27FC236}">
                <a16:creationId xmlns:a16="http://schemas.microsoft.com/office/drawing/2014/main" id="{A58A4092-72E9-D842-A7BD-F042E6711A6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5F14FB2-C9EF-BACF-8CFA-8133D0D2786D}"/>
              </a:ext>
            </a:extLst>
          </p:cNvPr>
          <p:cNvSpPr>
            <a:spLocks noGrp="1"/>
          </p:cNvSpPr>
          <p:nvPr>
            <p:ph type="sldNum" sz="quarter" idx="12"/>
          </p:nvPr>
        </p:nvSpPr>
        <p:spPr/>
        <p:txBody>
          <a:bodyPr/>
          <a:lstStyle/>
          <a:p>
            <a:fld id="{11E4F55B-4FB4-4546-A691-7EFF39727482}" type="slidenum">
              <a:rPr lang="sv-SE" smtClean="0"/>
              <a:t>‹#›</a:t>
            </a:fld>
            <a:endParaRPr lang="sv-SE"/>
          </a:p>
        </p:txBody>
      </p:sp>
    </p:spTree>
    <p:extLst>
      <p:ext uri="{BB962C8B-B14F-4D97-AF65-F5344CB8AC3E}">
        <p14:creationId xmlns:p14="http://schemas.microsoft.com/office/powerpoint/2010/main" val="4190546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98D6F5C-F2AE-0B1C-3C43-310510320E6C}"/>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C0D16EE9-D535-E3F5-8A55-F9C111F19343}"/>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A6DA6C9-AD9E-DB46-99B2-178C7A85D23B}"/>
              </a:ext>
            </a:extLst>
          </p:cNvPr>
          <p:cNvSpPr>
            <a:spLocks noGrp="1"/>
          </p:cNvSpPr>
          <p:nvPr>
            <p:ph type="dt" sz="half" idx="10"/>
          </p:nvPr>
        </p:nvSpPr>
        <p:spPr/>
        <p:txBody>
          <a:bodyPr/>
          <a:lstStyle/>
          <a:p>
            <a:fld id="{4D138D4B-496E-E641-8D0B-EDDA2422777C}" type="datetimeFigureOut">
              <a:rPr lang="sv-SE" smtClean="0"/>
              <a:t>2023-10-02</a:t>
            </a:fld>
            <a:endParaRPr lang="sv-SE"/>
          </a:p>
        </p:txBody>
      </p:sp>
      <p:sp>
        <p:nvSpPr>
          <p:cNvPr id="5" name="Platshållare för sidfot 4">
            <a:extLst>
              <a:ext uri="{FF2B5EF4-FFF2-40B4-BE49-F238E27FC236}">
                <a16:creationId xmlns:a16="http://schemas.microsoft.com/office/drawing/2014/main" id="{99F94A58-CFB3-9B85-EA18-0804EE14FDB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2DAA827-E68E-B852-9EA5-52BE2431E7FA}"/>
              </a:ext>
            </a:extLst>
          </p:cNvPr>
          <p:cNvSpPr>
            <a:spLocks noGrp="1"/>
          </p:cNvSpPr>
          <p:nvPr>
            <p:ph type="sldNum" sz="quarter" idx="12"/>
          </p:nvPr>
        </p:nvSpPr>
        <p:spPr/>
        <p:txBody>
          <a:bodyPr/>
          <a:lstStyle/>
          <a:p>
            <a:fld id="{11E4F55B-4FB4-4546-A691-7EFF39727482}" type="slidenum">
              <a:rPr lang="sv-SE" smtClean="0"/>
              <a:t>‹#›</a:t>
            </a:fld>
            <a:endParaRPr lang="sv-SE"/>
          </a:p>
        </p:txBody>
      </p:sp>
    </p:spTree>
    <p:extLst>
      <p:ext uri="{BB962C8B-B14F-4D97-AF65-F5344CB8AC3E}">
        <p14:creationId xmlns:p14="http://schemas.microsoft.com/office/powerpoint/2010/main" val="1980157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BA0B8B90-F42A-38ED-CD64-FCFC359320B7}"/>
              </a:ext>
            </a:extLst>
          </p:cNvPr>
          <p:cNvSpPr>
            <a:spLocks noGrp="1"/>
          </p:cNvSpPr>
          <p:nvPr>
            <p:ph type="title" orient="vert"/>
          </p:nvPr>
        </p:nvSpPr>
        <p:spPr>
          <a:xfrm>
            <a:off x="8724901"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378D798C-1683-9890-05E0-6110F0D01887}"/>
              </a:ext>
            </a:extLst>
          </p:cNvPr>
          <p:cNvSpPr>
            <a:spLocks noGrp="1"/>
          </p:cNvSpPr>
          <p:nvPr>
            <p:ph type="body" orient="vert" idx="1"/>
          </p:nvPr>
        </p:nvSpPr>
        <p:spPr>
          <a:xfrm>
            <a:off x="838201"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F65F5AE-BBD4-4274-7199-7A818001BFEE}"/>
              </a:ext>
            </a:extLst>
          </p:cNvPr>
          <p:cNvSpPr>
            <a:spLocks noGrp="1"/>
          </p:cNvSpPr>
          <p:nvPr>
            <p:ph type="dt" sz="half" idx="10"/>
          </p:nvPr>
        </p:nvSpPr>
        <p:spPr/>
        <p:txBody>
          <a:bodyPr/>
          <a:lstStyle/>
          <a:p>
            <a:fld id="{4D138D4B-496E-E641-8D0B-EDDA2422777C}" type="datetimeFigureOut">
              <a:rPr lang="sv-SE" smtClean="0"/>
              <a:t>2023-10-02</a:t>
            </a:fld>
            <a:endParaRPr lang="sv-SE"/>
          </a:p>
        </p:txBody>
      </p:sp>
      <p:sp>
        <p:nvSpPr>
          <p:cNvPr id="5" name="Platshållare för sidfot 4">
            <a:extLst>
              <a:ext uri="{FF2B5EF4-FFF2-40B4-BE49-F238E27FC236}">
                <a16:creationId xmlns:a16="http://schemas.microsoft.com/office/drawing/2014/main" id="{66614521-7C3B-EFE5-ABC8-C25D25BFAD4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70DFA9C-B4C8-A00F-2EFF-B62FF82E1F3D}"/>
              </a:ext>
            </a:extLst>
          </p:cNvPr>
          <p:cNvSpPr>
            <a:spLocks noGrp="1"/>
          </p:cNvSpPr>
          <p:nvPr>
            <p:ph type="sldNum" sz="quarter" idx="12"/>
          </p:nvPr>
        </p:nvSpPr>
        <p:spPr/>
        <p:txBody>
          <a:bodyPr/>
          <a:lstStyle/>
          <a:p>
            <a:fld id="{11E4F55B-4FB4-4546-A691-7EFF39727482}" type="slidenum">
              <a:rPr lang="sv-SE" smtClean="0"/>
              <a:t>‹#›</a:t>
            </a:fld>
            <a:endParaRPr lang="sv-SE"/>
          </a:p>
        </p:txBody>
      </p:sp>
    </p:spTree>
    <p:extLst>
      <p:ext uri="{BB962C8B-B14F-4D97-AF65-F5344CB8AC3E}">
        <p14:creationId xmlns:p14="http://schemas.microsoft.com/office/powerpoint/2010/main" val="2103773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5777C56-E51F-E2FE-8BC1-2610CD7D196E}"/>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623CF07C-46C8-23BA-98B3-9C58B649638D}"/>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F5C8B98-0863-BF5D-A60B-E2AB66C6914D}"/>
              </a:ext>
            </a:extLst>
          </p:cNvPr>
          <p:cNvSpPr>
            <a:spLocks noGrp="1"/>
          </p:cNvSpPr>
          <p:nvPr>
            <p:ph type="dt" sz="half" idx="10"/>
          </p:nvPr>
        </p:nvSpPr>
        <p:spPr/>
        <p:txBody>
          <a:bodyPr/>
          <a:lstStyle/>
          <a:p>
            <a:fld id="{4D138D4B-496E-E641-8D0B-EDDA2422777C}" type="datetimeFigureOut">
              <a:rPr lang="sv-SE" smtClean="0"/>
              <a:t>2023-10-02</a:t>
            </a:fld>
            <a:endParaRPr lang="sv-SE"/>
          </a:p>
        </p:txBody>
      </p:sp>
      <p:sp>
        <p:nvSpPr>
          <p:cNvPr id="5" name="Platshållare för sidfot 4">
            <a:extLst>
              <a:ext uri="{FF2B5EF4-FFF2-40B4-BE49-F238E27FC236}">
                <a16:creationId xmlns:a16="http://schemas.microsoft.com/office/drawing/2014/main" id="{90A68D34-6A98-91E4-81DD-565F23B14E3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E8C8DD8-787F-5927-627A-D2BC730057B9}"/>
              </a:ext>
            </a:extLst>
          </p:cNvPr>
          <p:cNvSpPr>
            <a:spLocks noGrp="1"/>
          </p:cNvSpPr>
          <p:nvPr>
            <p:ph type="sldNum" sz="quarter" idx="12"/>
          </p:nvPr>
        </p:nvSpPr>
        <p:spPr/>
        <p:txBody>
          <a:bodyPr/>
          <a:lstStyle/>
          <a:p>
            <a:fld id="{11E4F55B-4FB4-4546-A691-7EFF39727482}" type="slidenum">
              <a:rPr lang="sv-SE" smtClean="0"/>
              <a:t>‹#›</a:t>
            </a:fld>
            <a:endParaRPr lang="sv-SE"/>
          </a:p>
        </p:txBody>
      </p:sp>
    </p:spTree>
    <p:extLst>
      <p:ext uri="{BB962C8B-B14F-4D97-AF65-F5344CB8AC3E}">
        <p14:creationId xmlns:p14="http://schemas.microsoft.com/office/powerpoint/2010/main" val="1742300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D3C930-C79D-47B2-8CC7-D9341D3DE6C8}"/>
              </a:ext>
            </a:extLst>
          </p:cNvPr>
          <p:cNvSpPr>
            <a:spLocks noGrp="1"/>
          </p:cNvSpPr>
          <p:nvPr>
            <p:ph type="title"/>
          </p:nvPr>
        </p:nvSpPr>
        <p:spPr>
          <a:xfrm>
            <a:off x="831851" y="1709740"/>
            <a:ext cx="10515600" cy="2852737"/>
          </a:xfrm>
        </p:spPr>
        <p:txBody>
          <a:bodyPr anchor="b"/>
          <a:lstStyle>
            <a:lvl1pPr>
              <a:defRPr sz="45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448FAF94-2831-0DFD-95C7-B3384B45A041}"/>
              </a:ext>
            </a:extLst>
          </p:cNvPr>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0F425848-1174-E050-EB21-EE49899B5787}"/>
              </a:ext>
            </a:extLst>
          </p:cNvPr>
          <p:cNvSpPr>
            <a:spLocks noGrp="1"/>
          </p:cNvSpPr>
          <p:nvPr>
            <p:ph type="dt" sz="half" idx="10"/>
          </p:nvPr>
        </p:nvSpPr>
        <p:spPr/>
        <p:txBody>
          <a:bodyPr/>
          <a:lstStyle/>
          <a:p>
            <a:fld id="{4D138D4B-496E-E641-8D0B-EDDA2422777C}" type="datetimeFigureOut">
              <a:rPr lang="sv-SE" smtClean="0"/>
              <a:t>2023-10-02</a:t>
            </a:fld>
            <a:endParaRPr lang="sv-SE"/>
          </a:p>
        </p:txBody>
      </p:sp>
      <p:sp>
        <p:nvSpPr>
          <p:cNvPr id="5" name="Platshållare för sidfot 4">
            <a:extLst>
              <a:ext uri="{FF2B5EF4-FFF2-40B4-BE49-F238E27FC236}">
                <a16:creationId xmlns:a16="http://schemas.microsoft.com/office/drawing/2014/main" id="{219B1016-11BE-4C23-066E-6D0E9007ECB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8FCAC5A-13EC-3EC7-72C8-6AC07F25FC0A}"/>
              </a:ext>
            </a:extLst>
          </p:cNvPr>
          <p:cNvSpPr>
            <a:spLocks noGrp="1"/>
          </p:cNvSpPr>
          <p:nvPr>
            <p:ph type="sldNum" sz="quarter" idx="12"/>
          </p:nvPr>
        </p:nvSpPr>
        <p:spPr/>
        <p:txBody>
          <a:bodyPr/>
          <a:lstStyle/>
          <a:p>
            <a:fld id="{11E4F55B-4FB4-4546-A691-7EFF39727482}" type="slidenum">
              <a:rPr lang="sv-SE" smtClean="0"/>
              <a:t>‹#›</a:t>
            </a:fld>
            <a:endParaRPr lang="sv-SE"/>
          </a:p>
        </p:txBody>
      </p:sp>
    </p:spTree>
    <p:extLst>
      <p:ext uri="{BB962C8B-B14F-4D97-AF65-F5344CB8AC3E}">
        <p14:creationId xmlns:p14="http://schemas.microsoft.com/office/powerpoint/2010/main" val="2686049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FCCCB02-902C-29AB-6188-4582DED59FE3}"/>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E5B1633E-235A-E41C-C21B-37D40E82DA8A}"/>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26AE1702-1108-1AFD-4E60-090701B751F6}"/>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0CE72BB1-3B51-93AE-5FFA-D10AC4ED442C}"/>
              </a:ext>
            </a:extLst>
          </p:cNvPr>
          <p:cNvSpPr>
            <a:spLocks noGrp="1"/>
          </p:cNvSpPr>
          <p:nvPr>
            <p:ph type="dt" sz="half" idx="10"/>
          </p:nvPr>
        </p:nvSpPr>
        <p:spPr/>
        <p:txBody>
          <a:bodyPr/>
          <a:lstStyle/>
          <a:p>
            <a:fld id="{4D138D4B-496E-E641-8D0B-EDDA2422777C}" type="datetimeFigureOut">
              <a:rPr lang="sv-SE" smtClean="0"/>
              <a:t>2023-10-02</a:t>
            </a:fld>
            <a:endParaRPr lang="sv-SE"/>
          </a:p>
        </p:txBody>
      </p:sp>
      <p:sp>
        <p:nvSpPr>
          <p:cNvPr id="6" name="Platshållare för sidfot 5">
            <a:extLst>
              <a:ext uri="{FF2B5EF4-FFF2-40B4-BE49-F238E27FC236}">
                <a16:creationId xmlns:a16="http://schemas.microsoft.com/office/drawing/2014/main" id="{77EBFDC9-1A03-C24B-454C-9369829B1AE1}"/>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D285CAD-6D18-4D86-F593-66505DDCC0B9}"/>
              </a:ext>
            </a:extLst>
          </p:cNvPr>
          <p:cNvSpPr>
            <a:spLocks noGrp="1"/>
          </p:cNvSpPr>
          <p:nvPr>
            <p:ph type="sldNum" sz="quarter" idx="12"/>
          </p:nvPr>
        </p:nvSpPr>
        <p:spPr/>
        <p:txBody>
          <a:bodyPr/>
          <a:lstStyle/>
          <a:p>
            <a:fld id="{11E4F55B-4FB4-4546-A691-7EFF39727482}" type="slidenum">
              <a:rPr lang="sv-SE" smtClean="0"/>
              <a:t>‹#›</a:t>
            </a:fld>
            <a:endParaRPr lang="sv-SE"/>
          </a:p>
        </p:txBody>
      </p:sp>
    </p:spTree>
    <p:extLst>
      <p:ext uri="{BB962C8B-B14F-4D97-AF65-F5344CB8AC3E}">
        <p14:creationId xmlns:p14="http://schemas.microsoft.com/office/powerpoint/2010/main" val="1804208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B594B61-8D19-1F4E-03E5-68E4C88F2BB0}"/>
              </a:ext>
            </a:extLst>
          </p:cNvPr>
          <p:cNvSpPr>
            <a:spLocks noGrp="1"/>
          </p:cNvSpPr>
          <p:nvPr>
            <p:ph type="title"/>
          </p:nvPr>
        </p:nvSpPr>
        <p:spPr>
          <a:xfrm>
            <a:off x="839788" y="365127"/>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7A05DA83-E479-0F5F-EBE2-0F3BD0F8F12D}"/>
              </a:ext>
            </a:extLst>
          </p:cNvPr>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E72015DF-53AB-03E7-193D-14DEAC9A447D}"/>
              </a:ext>
            </a:extLst>
          </p:cNvPr>
          <p:cNvSpPr>
            <a:spLocks noGrp="1"/>
          </p:cNvSpPr>
          <p:nvPr>
            <p:ph sz="half" idx="2"/>
          </p:nvPr>
        </p:nvSpPr>
        <p:spPr>
          <a:xfrm>
            <a:off x="839789"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54C88E60-456E-1BF6-293B-B4512DE2AA8A}"/>
              </a:ext>
            </a:extLst>
          </p:cNvPr>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5E2CD3C5-97D0-30FE-88DD-E12F26D9CDC7}"/>
              </a:ext>
            </a:extLst>
          </p:cNvPr>
          <p:cNvSpPr>
            <a:spLocks noGrp="1"/>
          </p:cNvSpPr>
          <p:nvPr>
            <p:ph sz="quarter" idx="4"/>
          </p:nvPr>
        </p:nvSpPr>
        <p:spPr>
          <a:xfrm>
            <a:off x="6172201"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67313F90-7BB1-A2CE-E422-441CF5CCBA25}"/>
              </a:ext>
            </a:extLst>
          </p:cNvPr>
          <p:cNvSpPr>
            <a:spLocks noGrp="1"/>
          </p:cNvSpPr>
          <p:nvPr>
            <p:ph type="dt" sz="half" idx="10"/>
          </p:nvPr>
        </p:nvSpPr>
        <p:spPr/>
        <p:txBody>
          <a:bodyPr/>
          <a:lstStyle/>
          <a:p>
            <a:fld id="{4D138D4B-496E-E641-8D0B-EDDA2422777C}" type="datetimeFigureOut">
              <a:rPr lang="sv-SE" smtClean="0"/>
              <a:t>2023-10-02</a:t>
            </a:fld>
            <a:endParaRPr lang="sv-SE"/>
          </a:p>
        </p:txBody>
      </p:sp>
      <p:sp>
        <p:nvSpPr>
          <p:cNvPr id="8" name="Platshållare för sidfot 7">
            <a:extLst>
              <a:ext uri="{FF2B5EF4-FFF2-40B4-BE49-F238E27FC236}">
                <a16:creationId xmlns:a16="http://schemas.microsoft.com/office/drawing/2014/main" id="{147180D8-9734-5485-CD0C-BA1686F9D6BC}"/>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5C2AB39E-661F-F833-AEB2-DC0469F7658C}"/>
              </a:ext>
            </a:extLst>
          </p:cNvPr>
          <p:cNvSpPr>
            <a:spLocks noGrp="1"/>
          </p:cNvSpPr>
          <p:nvPr>
            <p:ph type="sldNum" sz="quarter" idx="12"/>
          </p:nvPr>
        </p:nvSpPr>
        <p:spPr/>
        <p:txBody>
          <a:bodyPr/>
          <a:lstStyle/>
          <a:p>
            <a:fld id="{11E4F55B-4FB4-4546-A691-7EFF39727482}" type="slidenum">
              <a:rPr lang="sv-SE" smtClean="0"/>
              <a:t>‹#›</a:t>
            </a:fld>
            <a:endParaRPr lang="sv-SE"/>
          </a:p>
        </p:txBody>
      </p:sp>
    </p:spTree>
    <p:extLst>
      <p:ext uri="{BB962C8B-B14F-4D97-AF65-F5344CB8AC3E}">
        <p14:creationId xmlns:p14="http://schemas.microsoft.com/office/powerpoint/2010/main" val="2953945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CA35391-E01E-0127-1EE3-B4EAFF06689D}"/>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7BB54C4E-6EDE-3F90-7066-5815E141EEAE}"/>
              </a:ext>
            </a:extLst>
          </p:cNvPr>
          <p:cNvSpPr>
            <a:spLocks noGrp="1"/>
          </p:cNvSpPr>
          <p:nvPr>
            <p:ph type="dt" sz="half" idx="10"/>
          </p:nvPr>
        </p:nvSpPr>
        <p:spPr/>
        <p:txBody>
          <a:bodyPr/>
          <a:lstStyle/>
          <a:p>
            <a:fld id="{4D138D4B-496E-E641-8D0B-EDDA2422777C}" type="datetimeFigureOut">
              <a:rPr lang="sv-SE" smtClean="0"/>
              <a:t>2023-10-02</a:t>
            </a:fld>
            <a:endParaRPr lang="sv-SE"/>
          </a:p>
        </p:txBody>
      </p:sp>
      <p:sp>
        <p:nvSpPr>
          <p:cNvPr id="4" name="Platshållare för sidfot 3">
            <a:extLst>
              <a:ext uri="{FF2B5EF4-FFF2-40B4-BE49-F238E27FC236}">
                <a16:creationId xmlns:a16="http://schemas.microsoft.com/office/drawing/2014/main" id="{F5F77F61-336F-F676-50D3-0C6D19E4CF1B}"/>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05C85DBE-18B9-42E2-EE32-17AFAE1D7596}"/>
              </a:ext>
            </a:extLst>
          </p:cNvPr>
          <p:cNvSpPr>
            <a:spLocks noGrp="1"/>
          </p:cNvSpPr>
          <p:nvPr>
            <p:ph type="sldNum" sz="quarter" idx="12"/>
          </p:nvPr>
        </p:nvSpPr>
        <p:spPr/>
        <p:txBody>
          <a:bodyPr/>
          <a:lstStyle/>
          <a:p>
            <a:fld id="{11E4F55B-4FB4-4546-A691-7EFF39727482}" type="slidenum">
              <a:rPr lang="sv-SE" smtClean="0"/>
              <a:t>‹#›</a:t>
            </a:fld>
            <a:endParaRPr lang="sv-SE"/>
          </a:p>
        </p:txBody>
      </p:sp>
    </p:spTree>
    <p:extLst>
      <p:ext uri="{BB962C8B-B14F-4D97-AF65-F5344CB8AC3E}">
        <p14:creationId xmlns:p14="http://schemas.microsoft.com/office/powerpoint/2010/main" val="3356943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2E82DF57-416C-ADF6-5D4A-F7888F4C3D6D}"/>
              </a:ext>
            </a:extLst>
          </p:cNvPr>
          <p:cNvSpPr>
            <a:spLocks noGrp="1"/>
          </p:cNvSpPr>
          <p:nvPr>
            <p:ph type="dt" sz="half" idx="10"/>
          </p:nvPr>
        </p:nvSpPr>
        <p:spPr/>
        <p:txBody>
          <a:bodyPr/>
          <a:lstStyle/>
          <a:p>
            <a:fld id="{4D138D4B-496E-E641-8D0B-EDDA2422777C}" type="datetimeFigureOut">
              <a:rPr lang="sv-SE" smtClean="0"/>
              <a:t>2023-10-02</a:t>
            </a:fld>
            <a:endParaRPr lang="sv-SE"/>
          </a:p>
        </p:txBody>
      </p:sp>
      <p:sp>
        <p:nvSpPr>
          <p:cNvPr id="3" name="Platshållare för sidfot 2">
            <a:extLst>
              <a:ext uri="{FF2B5EF4-FFF2-40B4-BE49-F238E27FC236}">
                <a16:creationId xmlns:a16="http://schemas.microsoft.com/office/drawing/2014/main" id="{D609A7E6-B00C-36F0-DB7B-E971278E01B9}"/>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CCCEA819-F6EE-5814-1CD5-875FC1706315}"/>
              </a:ext>
            </a:extLst>
          </p:cNvPr>
          <p:cNvSpPr>
            <a:spLocks noGrp="1"/>
          </p:cNvSpPr>
          <p:nvPr>
            <p:ph type="sldNum" sz="quarter" idx="12"/>
          </p:nvPr>
        </p:nvSpPr>
        <p:spPr/>
        <p:txBody>
          <a:bodyPr/>
          <a:lstStyle/>
          <a:p>
            <a:fld id="{11E4F55B-4FB4-4546-A691-7EFF39727482}" type="slidenum">
              <a:rPr lang="sv-SE" smtClean="0"/>
              <a:t>‹#›</a:t>
            </a:fld>
            <a:endParaRPr lang="sv-SE"/>
          </a:p>
        </p:txBody>
      </p:sp>
    </p:spTree>
    <p:extLst>
      <p:ext uri="{BB962C8B-B14F-4D97-AF65-F5344CB8AC3E}">
        <p14:creationId xmlns:p14="http://schemas.microsoft.com/office/powerpoint/2010/main" val="1009816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7170687-6323-4F11-EF35-7BFB735C23A3}"/>
              </a:ext>
            </a:extLst>
          </p:cNvPr>
          <p:cNvSpPr>
            <a:spLocks noGrp="1"/>
          </p:cNvSpPr>
          <p:nvPr>
            <p:ph type="title"/>
          </p:nvPr>
        </p:nvSpPr>
        <p:spPr>
          <a:xfrm>
            <a:off x="839788" y="457200"/>
            <a:ext cx="3932237" cy="1600200"/>
          </a:xfrm>
        </p:spPr>
        <p:txBody>
          <a:bodyPr anchor="b"/>
          <a:lstStyle>
            <a:lvl1pPr>
              <a:defRPr sz="24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CD71D1DE-EB29-A470-B53C-F149C3841135}"/>
              </a:ext>
            </a:extLst>
          </p:cNvPr>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CA96D8F-E4E1-9348-1429-F81FA088B055}"/>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E4F7234E-4E86-67DE-DFA4-3B2D154EEB8A}"/>
              </a:ext>
            </a:extLst>
          </p:cNvPr>
          <p:cNvSpPr>
            <a:spLocks noGrp="1"/>
          </p:cNvSpPr>
          <p:nvPr>
            <p:ph type="dt" sz="half" idx="10"/>
          </p:nvPr>
        </p:nvSpPr>
        <p:spPr/>
        <p:txBody>
          <a:bodyPr/>
          <a:lstStyle/>
          <a:p>
            <a:fld id="{4D138D4B-496E-E641-8D0B-EDDA2422777C}" type="datetimeFigureOut">
              <a:rPr lang="sv-SE" smtClean="0"/>
              <a:t>2023-10-02</a:t>
            </a:fld>
            <a:endParaRPr lang="sv-SE"/>
          </a:p>
        </p:txBody>
      </p:sp>
      <p:sp>
        <p:nvSpPr>
          <p:cNvPr id="6" name="Platshållare för sidfot 5">
            <a:extLst>
              <a:ext uri="{FF2B5EF4-FFF2-40B4-BE49-F238E27FC236}">
                <a16:creationId xmlns:a16="http://schemas.microsoft.com/office/drawing/2014/main" id="{C09FFCDA-0BFB-894F-82B3-81A34F42DC6F}"/>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9F02361-75C0-AAB7-43E0-7615BA752C48}"/>
              </a:ext>
            </a:extLst>
          </p:cNvPr>
          <p:cNvSpPr>
            <a:spLocks noGrp="1"/>
          </p:cNvSpPr>
          <p:nvPr>
            <p:ph type="sldNum" sz="quarter" idx="12"/>
          </p:nvPr>
        </p:nvSpPr>
        <p:spPr/>
        <p:txBody>
          <a:bodyPr/>
          <a:lstStyle/>
          <a:p>
            <a:fld id="{11E4F55B-4FB4-4546-A691-7EFF39727482}" type="slidenum">
              <a:rPr lang="sv-SE" smtClean="0"/>
              <a:t>‹#›</a:t>
            </a:fld>
            <a:endParaRPr lang="sv-SE"/>
          </a:p>
        </p:txBody>
      </p:sp>
    </p:spTree>
    <p:extLst>
      <p:ext uri="{BB962C8B-B14F-4D97-AF65-F5344CB8AC3E}">
        <p14:creationId xmlns:p14="http://schemas.microsoft.com/office/powerpoint/2010/main" val="3364217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089B032-5E8E-113A-4805-FCAF759DE2BB}"/>
              </a:ext>
            </a:extLst>
          </p:cNvPr>
          <p:cNvSpPr>
            <a:spLocks noGrp="1"/>
          </p:cNvSpPr>
          <p:nvPr>
            <p:ph type="title"/>
          </p:nvPr>
        </p:nvSpPr>
        <p:spPr>
          <a:xfrm>
            <a:off x="839788" y="457200"/>
            <a:ext cx="3932237" cy="1600200"/>
          </a:xfrm>
        </p:spPr>
        <p:txBody>
          <a:bodyPr anchor="b"/>
          <a:lstStyle>
            <a:lvl1pPr>
              <a:defRPr sz="24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1D044553-DBB5-C2C1-C060-7DF7C180E7AB}"/>
              </a:ext>
            </a:extLst>
          </p:cNvPr>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sv-SE"/>
          </a:p>
        </p:txBody>
      </p:sp>
      <p:sp>
        <p:nvSpPr>
          <p:cNvPr id="4" name="Platshållare för text 3">
            <a:extLst>
              <a:ext uri="{FF2B5EF4-FFF2-40B4-BE49-F238E27FC236}">
                <a16:creationId xmlns:a16="http://schemas.microsoft.com/office/drawing/2014/main" id="{19327682-2405-B71D-E718-E49163EA157C}"/>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BCA12630-F8C0-BE0F-AAD5-450F8CC3E5FB}"/>
              </a:ext>
            </a:extLst>
          </p:cNvPr>
          <p:cNvSpPr>
            <a:spLocks noGrp="1"/>
          </p:cNvSpPr>
          <p:nvPr>
            <p:ph type="dt" sz="half" idx="10"/>
          </p:nvPr>
        </p:nvSpPr>
        <p:spPr/>
        <p:txBody>
          <a:bodyPr/>
          <a:lstStyle/>
          <a:p>
            <a:fld id="{4D138D4B-496E-E641-8D0B-EDDA2422777C}" type="datetimeFigureOut">
              <a:rPr lang="sv-SE" smtClean="0"/>
              <a:t>2023-10-02</a:t>
            </a:fld>
            <a:endParaRPr lang="sv-SE"/>
          </a:p>
        </p:txBody>
      </p:sp>
      <p:sp>
        <p:nvSpPr>
          <p:cNvPr id="6" name="Platshållare för sidfot 5">
            <a:extLst>
              <a:ext uri="{FF2B5EF4-FFF2-40B4-BE49-F238E27FC236}">
                <a16:creationId xmlns:a16="http://schemas.microsoft.com/office/drawing/2014/main" id="{4044408D-02D1-B516-422C-266E0802CA3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ACA2D0F-9988-176B-843E-260FC9A66A3A}"/>
              </a:ext>
            </a:extLst>
          </p:cNvPr>
          <p:cNvSpPr>
            <a:spLocks noGrp="1"/>
          </p:cNvSpPr>
          <p:nvPr>
            <p:ph type="sldNum" sz="quarter" idx="12"/>
          </p:nvPr>
        </p:nvSpPr>
        <p:spPr/>
        <p:txBody>
          <a:bodyPr/>
          <a:lstStyle/>
          <a:p>
            <a:fld id="{11E4F55B-4FB4-4546-A691-7EFF39727482}" type="slidenum">
              <a:rPr lang="sv-SE" smtClean="0"/>
              <a:t>‹#›</a:t>
            </a:fld>
            <a:endParaRPr lang="sv-SE"/>
          </a:p>
        </p:txBody>
      </p:sp>
    </p:spTree>
    <p:extLst>
      <p:ext uri="{BB962C8B-B14F-4D97-AF65-F5344CB8AC3E}">
        <p14:creationId xmlns:p14="http://schemas.microsoft.com/office/powerpoint/2010/main" val="4289922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4170F787-DC86-DBB3-F627-DF627C081AAC}"/>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71DDF3F2-664C-C5DF-B0D0-79D6432164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2658AFD-AFBF-3E24-9A5A-49D6695C1133}"/>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138D4B-496E-E641-8D0B-EDDA2422777C}" type="datetimeFigureOut">
              <a:rPr lang="sv-SE" smtClean="0"/>
              <a:t>2023-10-02</a:t>
            </a:fld>
            <a:endParaRPr lang="sv-SE"/>
          </a:p>
        </p:txBody>
      </p:sp>
      <p:sp>
        <p:nvSpPr>
          <p:cNvPr id="5" name="Platshållare för sidfot 4">
            <a:extLst>
              <a:ext uri="{FF2B5EF4-FFF2-40B4-BE49-F238E27FC236}">
                <a16:creationId xmlns:a16="http://schemas.microsoft.com/office/drawing/2014/main" id="{CD77249A-A27E-51FF-0CB5-3F674194E431}"/>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B28C15AB-A2E3-36A1-D32B-D524BCEE8AAC}"/>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1E4F55B-4FB4-4546-A691-7EFF39727482}" type="slidenum">
              <a:rPr lang="sv-SE" smtClean="0"/>
              <a:t>‹#›</a:t>
            </a:fld>
            <a:endParaRPr lang="sv-SE"/>
          </a:p>
        </p:txBody>
      </p:sp>
    </p:spTree>
    <p:extLst>
      <p:ext uri="{BB962C8B-B14F-4D97-AF65-F5344CB8AC3E}">
        <p14:creationId xmlns:p14="http://schemas.microsoft.com/office/powerpoint/2010/main" val="2577480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alphaModFix amt="21361"/>
          </a:blip>
          <a:stretch>
            <a:fillRect t="-39000" b="-39000"/>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BDEF046-E584-37F8-86AB-31D569DB63B9}"/>
              </a:ext>
            </a:extLst>
          </p:cNvPr>
          <p:cNvSpPr>
            <a:spLocks noGrp="1"/>
          </p:cNvSpPr>
          <p:nvPr>
            <p:ph type="ctrTitle"/>
          </p:nvPr>
        </p:nvSpPr>
        <p:spPr>
          <a:xfrm>
            <a:off x="1598083" y="2420938"/>
            <a:ext cx="9144000" cy="2387600"/>
          </a:xfrm>
        </p:spPr>
        <p:txBody>
          <a:bodyPr>
            <a:normAutofit/>
          </a:bodyPr>
          <a:lstStyle/>
          <a:p>
            <a:r>
              <a:rPr lang="sv-SE" sz="8000" b="1"/>
              <a:t>Skövde IBF Dam</a:t>
            </a:r>
            <a:endParaRPr lang="sv-SE" sz="8000" b="1" dirty="0"/>
          </a:p>
        </p:txBody>
      </p:sp>
      <p:sp>
        <p:nvSpPr>
          <p:cNvPr id="3" name="Underrubrik 2">
            <a:extLst>
              <a:ext uri="{FF2B5EF4-FFF2-40B4-BE49-F238E27FC236}">
                <a16:creationId xmlns:a16="http://schemas.microsoft.com/office/drawing/2014/main" id="{659858A3-EDC1-DBC9-C75F-212CCC4AC781}"/>
              </a:ext>
            </a:extLst>
          </p:cNvPr>
          <p:cNvSpPr>
            <a:spLocks noGrp="1"/>
          </p:cNvSpPr>
          <p:nvPr>
            <p:ph type="subTitle" idx="1"/>
          </p:nvPr>
        </p:nvSpPr>
        <p:spPr>
          <a:xfrm>
            <a:off x="1598083" y="4808538"/>
            <a:ext cx="9144000" cy="1655762"/>
          </a:xfrm>
        </p:spPr>
        <p:txBody>
          <a:bodyPr>
            <a:normAutofit/>
          </a:bodyPr>
          <a:lstStyle/>
          <a:p>
            <a:r>
              <a:rPr lang="sv-SE" sz="2400" b="1" dirty="0"/>
              <a:t>Spelidé</a:t>
            </a:r>
          </a:p>
          <a:p>
            <a:r>
              <a:rPr lang="sv-SE" dirty="0"/>
              <a:t>Div1 2023-2024</a:t>
            </a:r>
          </a:p>
          <a:p>
            <a:r>
              <a:rPr lang="sv-SE" dirty="0"/>
              <a:t>Magnus Kjellström</a:t>
            </a:r>
          </a:p>
          <a:p>
            <a:r>
              <a:rPr lang="sv-SE" dirty="0"/>
              <a:t>Patrik </a:t>
            </a:r>
            <a:r>
              <a:rPr lang="sv-SE" dirty="0" err="1"/>
              <a:t>Örqvist</a:t>
            </a:r>
            <a:endParaRPr lang="sv-SE" dirty="0"/>
          </a:p>
          <a:p>
            <a:endParaRPr lang="sv-SE" dirty="0"/>
          </a:p>
          <a:p>
            <a:endParaRPr lang="sv-SE" dirty="0"/>
          </a:p>
          <a:p>
            <a:endParaRPr lang="sv-SE" dirty="0"/>
          </a:p>
          <a:p>
            <a:endParaRPr lang="sv-SE" dirty="0"/>
          </a:p>
          <a:p>
            <a:endParaRPr lang="sv-SE" dirty="0"/>
          </a:p>
        </p:txBody>
      </p:sp>
      <p:sp>
        <p:nvSpPr>
          <p:cNvPr id="4" name="textruta 3">
            <a:extLst>
              <a:ext uri="{FF2B5EF4-FFF2-40B4-BE49-F238E27FC236}">
                <a16:creationId xmlns:a16="http://schemas.microsoft.com/office/drawing/2014/main" id="{DE7D0E9C-DD18-CE51-FEC0-EA840F50B81D}"/>
              </a:ext>
            </a:extLst>
          </p:cNvPr>
          <p:cNvSpPr txBox="1"/>
          <p:nvPr/>
        </p:nvSpPr>
        <p:spPr>
          <a:xfrm>
            <a:off x="5410200" y="2743200"/>
            <a:ext cx="1371600" cy="1371600"/>
          </a:xfrm>
          <a:prstGeom prst="rect">
            <a:avLst/>
          </a:prstGeom>
          <a:noFill/>
        </p:spPr>
        <p:txBody>
          <a:bodyPr wrap="square" lIns="68580" tIns="34290" rIns="68580" bIns="34290" rtlCol="0">
            <a:spAutoFit/>
          </a:bodyPr>
          <a:lstStyle/>
          <a:p>
            <a:pPr algn="l"/>
            <a:endParaRPr lang="sv-SE" sz="1350" dirty="0"/>
          </a:p>
        </p:txBody>
      </p:sp>
    </p:spTree>
    <p:extLst>
      <p:ext uri="{BB962C8B-B14F-4D97-AF65-F5344CB8AC3E}">
        <p14:creationId xmlns:p14="http://schemas.microsoft.com/office/powerpoint/2010/main" val="4440596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18">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EBC788A2-87DF-AB08-A029-68BC7CA03502}"/>
              </a:ext>
            </a:extLst>
          </p:cNvPr>
          <p:cNvSpPr>
            <a:spLocks noGrp="1"/>
          </p:cNvSpPr>
          <p:nvPr>
            <p:ph type="title"/>
          </p:nvPr>
        </p:nvSpPr>
        <p:spPr>
          <a:xfrm>
            <a:off x="4654296" y="329184"/>
            <a:ext cx="6894576" cy="1783080"/>
          </a:xfrm>
        </p:spPr>
        <p:txBody>
          <a:bodyPr vert="horz" lIns="91440" tIns="45720" rIns="91440" bIns="45720" rtlCol="0" anchor="b">
            <a:normAutofit/>
          </a:bodyPr>
          <a:lstStyle/>
          <a:p>
            <a:r>
              <a:rPr lang="en-US" sz="5400" dirty="0" err="1"/>
              <a:t>Växel</a:t>
            </a:r>
            <a:r>
              <a:rPr lang="sv-SE" sz="5400" dirty="0"/>
              <a:t> 1</a:t>
            </a:r>
            <a:r>
              <a:rPr lang="en-US" sz="5400" dirty="0"/>
              <a:t> </a:t>
            </a:r>
          </a:p>
        </p:txBody>
      </p:sp>
      <p:sp>
        <p:nvSpPr>
          <p:cNvPr id="24" name="sketchy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6"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ruta 4">
            <a:extLst>
              <a:ext uri="{FF2B5EF4-FFF2-40B4-BE49-F238E27FC236}">
                <a16:creationId xmlns:a16="http://schemas.microsoft.com/office/drawing/2014/main" id="{40D604AB-4CE0-5856-5964-1B9E40226F64}"/>
              </a:ext>
            </a:extLst>
          </p:cNvPr>
          <p:cNvSpPr txBox="1"/>
          <p:nvPr/>
        </p:nvSpPr>
        <p:spPr>
          <a:xfrm>
            <a:off x="4654296" y="2706624"/>
            <a:ext cx="6894576" cy="3483864"/>
          </a:xfrm>
          <a:prstGeom prst="rect">
            <a:avLst/>
          </a:prstGeom>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r>
              <a:rPr lang="sv-SE" sz="1500" dirty="0"/>
              <a:t>Avvaktande försvar</a:t>
            </a:r>
            <a:endParaRPr lang="en-US" sz="1500" dirty="0"/>
          </a:p>
          <a:p>
            <a:pPr indent="-228600">
              <a:lnSpc>
                <a:spcPct val="90000"/>
              </a:lnSpc>
              <a:spcAft>
                <a:spcPts val="600"/>
              </a:spcAft>
              <a:buFont typeface="Arial" panose="020B0604020202020204" pitchFamily="34" charset="0"/>
              <a:buChar char="•"/>
            </a:pPr>
            <a:r>
              <a:rPr lang="sv-SE" sz="1500" dirty="0"/>
              <a:t>Detta är den långsammaste växeln och här bjuder vi motståndarna på hela deras egen planhalva.</a:t>
            </a:r>
          </a:p>
          <a:p>
            <a:pPr indent="-228600">
              <a:lnSpc>
                <a:spcPct val="90000"/>
              </a:lnSpc>
              <a:spcAft>
                <a:spcPts val="600"/>
              </a:spcAft>
              <a:buFont typeface="Arial" panose="020B0604020202020204" pitchFamily="34" charset="0"/>
              <a:buChar char="•"/>
            </a:pPr>
            <a:r>
              <a:rPr lang="sv-SE" sz="1500" dirty="0"/>
              <a:t>Krymper ytorna i försvarszonen.</a:t>
            </a:r>
          </a:p>
          <a:p>
            <a:pPr indent="-228600">
              <a:lnSpc>
                <a:spcPct val="90000"/>
              </a:lnSpc>
              <a:spcAft>
                <a:spcPts val="600"/>
              </a:spcAft>
              <a:buFont typeface="Arial" panose="020B0604020202020204" pitchFamily="34" charset="0"/>
              <a:buChar char="•"/>
            </a:pPr>
            <a:r>
              <a:rPr lang="sv-SE" sz="1500" dirty="0"/>
              <a:t>Vi kommer låta motståndaren välja vilken sida de vill spela ner på och sedan agera därefter.</a:t>
            </a:r>
          </a:p>
          <a:p>
            <a:pPr indent="-228600">
              <a:lnSpc>
                <a:spcPct val="90000"/>
              </a:lnSpc>
              <a:spcAft>
                <a:spcPts val="600"/>
              </a:spcAft>
              <a:buFont typeface="Arial" panose="020B0604020202020204" pitchFamily="34" charset="0"/>
              <a:buChar char="•"/>
            </a:pPr>
            <a:r>
              <a:rPr lang="sv-SE" sz="1500" dirty="0"/>
              <a:t>I Första hand strävar vi efter att göra en låg dubbling i något av våra hörn, där back och forward samarbetar för att vinna boll och sedan spelvändning.</a:t>
            </a:r>
            <a:endParaRPr lang="en-US" sz="1500" dirty="0"/>
          </a:p>
        </p:txBody>
      </p:sp>
      <p:pic>
        <p:nvPicPr>
          <p:cNvPr id="4" name="Bildobjekt 5">
            <a:extLst>
              <a:ext uri="{FF2B5EF4-FFF2-40B4-BE49-F238E27FC236}">
                <a16:creationId xmlns:a16="http://schemas.microsoft.com/office/drawing/2014/main" id="{A9D75E37-F2E2-CD5F-BC11-B09945FAEC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8" y="669290"/>
            <a:ext cx="3994150" cy="5201920"/>
          </a:xfrm>
          <a:prstGeom prst="rect">
            <a:avLst/>
          </a:prstGeom>
        </p:spPr>
      </p:pic>
      <p:sp>
        <p:nvSpPr>
          <p:cNvPr id="7" name="Ellips 6">
            <a:extLst>
              <a:ext uri="{FF2B5EF4-FFF2-40B4-BE49-F238E27FC236}">
                <a16:creationId xmlns:a16="http://schemas.microsoft.com/office/drawing/2014/main" id="{061A293C-E9B4-A9E4-354F-3DBF788827E5}"/>
              </a:ext>
            </a:extLst>
          </p:cNvPr>
          <p:cNvSpPr/>
          <p:nvPr/>
        </p:nvSpPr>
        <p:spPr>
          <a:xfrm flipH="1" flipV="1">
            <a:off x="2380874" y="4490730"/>
            <a:ext cx="275165" cy="275165"/>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Ellips 11">
            <a:extLst>
              <a:ext uri="{FF2B5EF4-FFF2-40B4-BE49-F238E27FC236}">
                <a16:creationId xmlns:a16="http://schemas.microsoft.com/office/drawing/2014/main" id="{42F6DF7E-83BB-7303-0363-1004C1F1D0A9}"/>
              </a:ext>
            </a:extLst>
          </p:cNvPr>
          <p:cNvSpPr/>
          <p:nvPr/>
        </p:nvSpPr>
        <p:spPr>
          <a:xfrm>
            <a:off x="1904888" y="3933105"/>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5" name="Ellips 14">
            <a:extLst>
              <a:ext uri="{FF2B5EF4-FFF2-40B4-BE49-F238E27FC236}">
                <a16:creationId xmlns:a16="http://schemas.microsoft.com/office/drawing/2014/main" id="{851BBF3D-6F04-63E1-445A-9258B89FAF26}"/>
              </a:ext>
            </a:extLst>
          </p:cNvPr>
          <p:cNvSpPr/>
          <p:nvPr/>
        </p:nvSpPr>
        <p:spPr>
          <a:xfrm>
            <a:off x="2472628" y="3511961"/>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8" name="Ellips 17">
            <a:extLst>
              <a:ext uri="{FF2B5EF4-FFF2-40B4-BE49-F238E27FC236}">
                <a16:creationId xmlns:a16="http://schemas.microsoft.com/office/drawing/2014/main" id="{988C98ED-46C1-8BD0-72B1-16B551BDC9BF}"/>
              </a:ext>
            </a:extLst>
          </p:cNvPr>
          <p:cNvSpPr/>
          <p:nvPr/>
        </p:nvSpPr>
        <p:spPr>
          <a:xfrm>
            <a:off x="1232963" y="3792352"/>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21" name="Ellips 20">
            <a:extLst>
              <a:ext uri="{FF2B5EF4-FFF2-40B4-BE49-F238E27FC236}">
                <a16:creationId xmlns:a16="http://schemas.microsoft.com/office/drawing/2014/main" id="{4C30F97E-0508-DB0A-0E2E-533862BB1658}"/>
              </a:ext>
            </a:extLst>
          </p:cNvPr>
          <p:cNvSpPr/>
          <p:nvPr/>
        </p:nvSpPr>
        <p:spPr>
          <a:xfrm>
            <a:off x="1482745" y="4518146"/>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22" name="Pil: höger 21">
            <a:extLst>
              <a:ext uri="{FF2B5EF4-FFF2-40B4-BE49-F238E27FC236}">
                <a16:creationId xmlns:a16="http://schemas.microsoft.com/office/drawing/2014/main" id="{77EC9E40-FE88-F8BF-F5FD-247C462344D9}"/>
              </a:ext>
            </a:extLst>
          </p:cNvPr>
          <p:cNvSpPr/>
          <p:nvPr/>
        </p:nvSpPr>
        <p:spPr>
          <a:xfrm rot="2296352">
            <a:off x="2282682" y="2317167"/>
            <a:ext cx="555075" cy="27494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6" name="Pil: höger 25">
            <a:extLst>
              <a:ext uri="{FF2B5EF4-FFF2-40B4-BE49-F238E27FC236}">
                <a16:creationId xmlns:a16="http://schemas.microsoft.com/office/drawing/2014/main" id="{A4D1F9DA-C3FE-4876-310A-B783AA751B71}"/>
              </a:ext>
            </a:extLst>
          </p:cNvPr>
          <p:cNvSpPr/>
          <p:nvPr/>
        </p:nvSpPr>
        <p:spPr>
          <a:xfrm rot="5577285">
            <a:off x="2814097" y="3725800"/>
            <a:ext cx="555075" cy="27494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1" name="Multiplikationstecken 30">
            <a:extLst>
              <a:ext uri="{FF2B5EF4-FFF2-40B4-BE49-F238E27FC236}">
                <a16:creationId xmlns:a16="http://schemas.microsoft.com/office/drawing/2014/main" id="{2E157BA0-71C7-64C0-E7F6-591730619406}"/>
              </a:ext>
            </a:extLst>
          </p:cNvPr>
          <p:cNvSpPr/>
          <p:nvPr/>
        </p:nvSpPr>
        <p:spPr>
          <a:xfrm>
            <a:off x="2890467" y="2664095"/>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5" name="Multiplikationstecken 34">
            <a:extLst>
              <a:ext uri="{FF2B5EF4-FFF2-40B4-BE49-F238E27FC236}">
                <a16:creationId xmlns:a16="http://schemas.microsoft.com/office/drawing/2014/main" id="{00DEC44E-2931-97C1-11A2-D5DE06D08055}"/>
              </a:ext>
            </a:extLst>
          </p:cNvPr>
          <p:cNvSpPr/>
          <p:nvPr/>
        </p:nvSpPr>
        <p:spPr>
          <a:xfrm>
            <a:off x="760491" y="2664095"/>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7" name="Multiplikationstecken 36">
            <a:extLst>
              <a:ext uri="{FF2B5EF4-FFF2-40B4-BE49-F238E27FC236}">
                <a16:creationId xmlns:a16="http://schemas.microsoft.com/office/drawing/2014/main" id="{D31031D5-9EED-5C81-93FD-B56FD83B7E62}"/>
              </a:ext>
            </a:extLst>
          </p:cNvPr>
          <p:cNvSpPr/>
          <p:nvPr/>
        </p:nvSpPr>
        <p:spPr>
          <a:xfrm>
            <a:off x="1649641" y="3429000"/>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1" name="Multiplikationstecken 40">
            <a:extLst>
              <a:ext uri="{FF2B5EF4-FFF2-40B4-BE49-F238E27FC236}">
                <a16:creationId xmlns:a16="http://schemas.microsoft.com/office/drawing/2014/main" id="{FD237E12-682F-87A9-BFE6-B795F27E58C7}"/>
              </a:ext>
            </a:extLst>
          </p:cNvPr>
          <p:cNvSpPr/>
          <p:nvPr/>
        </p:nvSpPr>
        <p:spPr>
          <a:xfrm>
            <a:off x="2817191" y="4799653"/>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Multiplikationstecken 5">
            <a:extLst>
              <a:ext uri="{FF2B5EF4-FFF2-40B4-BE49-F238E27FC236}">
                <a16:creationId xmlns:a16="http://schemas.microsoft.com/office/drawing/2014/main" id="{3B80A87B-C556-F4D5-EF6F-F9931AC8F6F5}"/>
              </a:ext>
            </a:extLst>
          </p:cNvPr>
          <p:cNvSpPr/>
          <p:nvPr/>
        </p:nvSpPr>
        <p:spPr>
          <a:xfrm>
            <a:off x="1850809" y="1686019"/>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2891592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6" name="Rectangle 55">
            <a:extLst>
              <a:ext uri="{FF2B5EF4-FFF2-40B4-BE49-F238E27FC236}">
                <a16:creationId xmlns:a16="http://schemas.microsoft.com/office/drawing/2014/main" id="{7B831B6F-405A-4B47-B9BB-5CA88F285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EBC788A2-87DF-AB08-A029-68BC7CA03502}"/>
              </a:ext>
            </a:extLst>
          </p:cNvPr>
          <p:cNvSpPr>
            <a:spLocks noGrp="1"/>
          </p:cNvSpPr>
          <p:nvPr>
            <p:ph type="title"/>
          </p:nvPr>
        </p:nvSpPr>
        <p:spPr>
          <a:xfrm>
            <a:off x="6739128" y="638089"/>
            <a:ext cx="4818888" cy="1476801"/>
          </a:xfrm>
        </p:spPr>
        <p:txBody>
          <a:bodyPr vert="horz" lIns="91440" tIns="45720" rIns="91440" bIns="45720" rtlCol="0" anchor="b">
            <a:normAutofit/>
          </a:bodyPr>
          <a:lstStyle/>
          <a:p>
            <a:r>
              <a:rPr lang="en-US" sz="5400" kern="1200">
                <a:solidFill>
                  <a:schemeClr val="tx1"/>
                </a:solidFill>
                <a:latin typeface="+mj-lt"/>
                <a:ea typeface="+mj-ea"/>
                <a:cs typeface="+mj-cs"/>
              </a:rPr>
              <a:t>Växel 2 </a:t>
            </a:r>
          </a:p>
        </p:txBody>
      </p:sp>
      <p:sp>
        <p:nvSpPr>
          <p:cNvPr id="58" name="sketch line">
            <a:extLst>
              <a:ext uri="{FF2B5EF4-FFF2-40B4-BE49-F238E27FC236}">
                <a16:creationId xmlns:a16="http://schemas.microsoft.com/office/drawing/2014/main" id="{953EE71A-6488-4203-A7C4-77102FD0DC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3912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ruta 4">
            <a:extLst>
              <a:ext uri="{FF2B5EF4-FFF2-40B4-BE49-F238E27FC236}">
                <a16:creationId xmlns:a16="http://schemas.microsoft.com/office/drawing/2014/main" id="{40D604AB-4CE0-5856-5964-1B9E40226F64}"/>
              </a:ext>
            </a:extLst>
          </p:cNvPr>
          <p:cNvSpPr txBox="1"/>
          <p:nvPr/>
        </p:nvSpPr>
        <p:spPr>
          <a:xfrm>
            <a:off x="6739128" y="2664886"/>
            <a:ext cx="4818888" cy="3550789"/>
          </a:xfrm>
          <a:prstGeom prst="rect">
            <a:avLst/>
          </a:prstGeom>
        </p:spPr>
        <p:txBody>
          <a:bodyPr vert="horz" lIns="91440" tIns="45720" rIns="91440" bIns="45720" rtlCol="0" anchor="t">
            <a:normAutofit/>
          </a:bodyPr>
          <a:lstStyle/>
          <a:p>
            <a:pPr indent="-228600">
              <a:lnSpc>
                <a:spcPct val="90000"/>
              </a:lnSpc>
              <a:spcAft>
                <a:spcPts val="600"/>
              </a:spcAft>
              <a:buFont typeface="Arial" panose="020B0604020202020204" pitchFamily="34" charset="0"/>
              <a:buChar char="•"/>
            </a:pPr>
            <a:r>
              <a:rPr lang="en-US" sz="1200"/>
              <a:t>VÄXELPRESS</a:t>
            </a:r>
          </a:p>
          <a:p>
            <a:pPr indent="-228600">
              <a:lnSpc>
                <a:spcPct val="90000"/>
              </a:lnSpc>
              <a:spcAft>
                <a:spcPts val="600"/>
              </a:spcAft>
              <a:buFont typeface="Arial" panose="020B0604020202020204" pitchFamily="34" charset="0"/>
              <a:buChar char="•"/>
            </a:pPr>
            <a:r>
              <a:rPr lang="en-US" sz="1200"/>
              <a:t>Använder vi för att dels få båda forwards mer delaktiga, dels för att minska beslutstiden för uppspelande backar, men kanske främst för att kunna dubbla i fickorna. </a:t>
            </a:r>
          </a:p>
          <a:p>
            <a:pPr indent="-228600">
              <a:lnSpc>
                <a:spcPct val="90000"/>
              </a:lnSpc>
              <a:spcAft>
                <a:spcPts val="600"/>
              </a:spcAft>
              <a:buFont typeface="Arial" panose="020B0604020202020204" pitchFamily="34" charset="0"/>
              <a:buChar char="•"/>
            </a:pPr>
            <a:r>
              <a:rPr lang="en-US" sz="1200"/>
              <a:t>I 1:an så kliver forwards växelvis upp och sätter press på den back som har bollen. Så fort din back får bollen kliver du på och tvingar backen spela bollen ifrån sig. Då backar du ner till din utgångsposition igen för att ligga nära vid en eventuell dubbling. Om bollen passas mellan deras backar kliver våra forwards växelvis upp och tar hem.Det är viktigt att backarna kommunicerar för att ligga tajt i markeringen och kunna dubbla med forwards. </a:t>
            </a:r>
          </a:p>
          <a:p>
            <a:pPr indent="-228600">
              <a:lnSpc>
                <a:spcPct val="90000"/>
              </a:lnSpc>
              <a:spcAft>
                <a:spcPts val="600"/>
              </a:spcAft>
              <a:buFont typeface="Arial" panose="020B0604020202020204" pitchFamily="34" charset="0"/>
              <a:buChar char="•"/>
            </a:pPr>
            <a:r>
              <a:rPr lang="en-US" sz="1200"/>
              <a:t>När högerforward går upp och ”känner” på sin back faller vänsterforwarden tillbaka och vänsterbacken vet då att han kan närma sig sin markering i vänster ficka. </a:t>
            </a:r>
          </a:p>
          <a:p>
            <a:pPr indent="-228600">
              <a:lnSpc>
                <a:spcPct val="90000"/>
              </a:lnSpc>
              <a:spcAft>
                <a:spcPts val="600"/>
              </a:spcAft>
              <a:buFont typeface="Arial" panose="020B0604020202020204" pitchFamily="34" charset="0"/>
              <a:buChar char="•"/>
            </a:pPr>
            <a:r>
              <a:rPr lang="en-US" sz="1200"/>
              <a:t>Center och vänsterforward samspelar på mitten för att skära diagonalare.</a:t>
            </a:r>
          </a:p>
        </p:txBody>
      </p:sp>
      <p:grpSp>
        <p:nvGrpSpPr>
          <p:cNvPr id="42" name="Grupp 41">
            <a:extLst>
              <a:ext uri="{FF2B5EF4-FFF2-40B4-BE49-F238E27FC236}">
                <a16:creationId xmlns:a16="http://schemas.microsoft.com/office/drawing/2014/main" id="{B84BA6FF-58B0-1949-9DE2-81F9A8DA4F5A}"/>
              </a:ext>
            </a:extLst>
          </p:cNvPr>
          <p:cNvGrpSpPr/>
          <p:nvPr/>
        </p:nvGrpSpPr>
        <p:grpSpPr>
          <a:xfrm>
            <a:off x="1219025" y="640080"/>
            <a:ext cx="4282790" cy="5577840"/>
            <a:chOff x="168985" y="1020318"/>
            <a:chExt cx="3994150" cy="5201920"/>
          </a:xfrm>
        </p:grpSpPr>
        <p:pic>
          <p:nvPicPr>
            <p:cNvPr id="4" name="Bildobjekt 5">
              <a:extLst>
                <a:ext uri="{FF2B5EF4-FFF2-40B4-BE49-F238E27FC236}">
                  <a16:creationId xmlns:a16="http://schemas.microsoft.com/office/drawing/2014/main" id="{A9D75E37-F2E2-CD5F-BC11-B09945FAEC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985" y="1020318"/>
              <a:ext cx="3994150" cy="5201920"/>
            </a:xfrm>
            <a:prstGeom prst="rect">
              <a:avLst/>
            </a:prstGeom>
          </p:spPr>
        </p:pic>
        <p:sp>
          <p:nvSpPr>
            <p:cNvPr id="7" name="Ellips 6">
              <a:extLst>
                <a:ext uri="{FF2B5EF4-FFF2-40B4-BE49-F238E27FC236}">
                  <a16:creationId xmlns:a16="http://schemas.microsoft.com/office/drawing/2014/main" id="{061A293C-E9B4-A9E4-354F-3DBF788827E5}"/>
                </a:ext>
              </a:extLst>
            </p:cNvPr>
            <p:cNvSpPr/>
            <p:nvPr/>
          </p:nvSpPr>
          <p:spPr>
            <a:xfrm flipH="1" flipV="1">
              <a:off x="2786211" y="4402667"/>
              <a:ext cx="275165" cy="275165"/>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Ellips 11">
              <a:extLst>
                <a:ext uri="{FF2B5EF4-FFF2-40B4-BE49-F238E27FC236}">
                  <a16:creationId xmlns:a16="http://schemas.microsoft.com/office/drawing/2014/main" id="{42F6DF7E-83BB-7303-0363-1004C1F1D0A9}"/>
                </a:ext>
              </a:extLst>
            </p:cNvPr>
            <p:cNvSpPr/>
            <p:nvPr/>
          </p:nvSpPr>
          <p:spPr>
            <a:xfrm>
              <a:off x="1296463" y="2285591"/>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5" name="Ellips 14">
              <a:extLst>
                <a:ext uri="{FF2B5EF4-FFF2-40B4-BE49-F238E27FC236}">
                  <a16:creationId xmlns:a16="http://schemas.microsoft.com/office/drawing/2014/main" id="{851BBF3D-6F04-63E1-445A-9258B89FAF26}"/>
                </a:ext>
              </a:extLst>
            </p:cNvPr>
            <p:cNvSpPr/>
            <p:nvPr/>
          </p:nvSpPr>
          <p:spPr>
            <a:xfrm>
              <a:off x="2444374" y="3057192"/>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8" name="Ellips 17">
              <a:extLst>
                <a:ext uri="{FF2B5EF4-FFF2-40B4-BE49-F238E27FC236}">
                  <a16:creationId xmlns:a16="http://schemas.microsoft.com/office/drawing/2014/main" id="{988C98ED-46C1-8BD0-72B1-16B551BDC9BF}"/>
                </a:ext>
              </a:extLst>
            </p:cNvPr>
            <p:cNvSpPr/>
            <p:nvPr/>
          </p:nvSpPr>
          <p:spPr>
            <a:xfrm>
              <a:off x="1296463" y="3984630"/>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21" name="Ellips 20">
              <a:extLst>
                <a:ext uri="{FF2B5EF4-FFF2-40B4-BE49-F238E27FC236}">
                  <a16:creationId xmlns:a16="http://schemas.microsoft.com/office/drawing/2014/main" id="{4C30F97E-0508-DB0A-0E2E-533862BB1658}"/>
                </a:ext>
              </a:extLst>
            </p:cNvPr>
            <p:cNvSpPr/>
            <p:nvPr/>
          </p:nvSpPr>
          <p:spPr>
            <a:xfrm>
              <a:off x="1885837" y="4951947"/>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22" name="Pil: höger 21">
              <a:extLst>
                <a:ext uri="{FF2B5EF4-FFF2-40B4-BE49-F238E27FC236}">
                  <a16:creationId xmlns:a16="http://schemas.microsoft.com/office/drawing/2014/main" id="{77EC9E40-FE88-F8BF-F5FD-247C462344D9}"/>
                </a:ext>
              </a:extLst>
            </p:cNvPr>
            <p:cNvSpPr/>
            <p:nvPr/>
          </p:nvSpPr>
          <p:spPr>
            <a:xfrm rot="18310526">
              <a:off x="2593015" y="2646087"/>
              <a:ext cx="555075" cy="27494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6" name="Pil: höger 25">
              <a:extLst>
                <a:ext uri="{FF2B5EF4-FFF2-40B4-BE49-F238E27FC236}">
                  <a16:creationId xmlns:a16="http://schemas.microsoft.com/office/drawing/2014/main" id="{A4D1F9DA-C3FE-4876-310A-B783AA751B71}"/>
                </a:ext>
              </a:extLst>
            </p:cNvPr>
            <p:cNvSpPr/>
            <p:nvPr/>
          </p:nvSpPr>
          <p:spPr>
            <a:xfrm rot="3592876">
              <a:off x="1404900" y="2718901"/>
              <a:ext cx="555075" cy="27494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1" name="Multiplikationstecken 30">
              <a:extLst>
                <a:ext uri="{FF2B5EF4-FFF2-40B4-BE49-F238E27FC236}">
                  <a16:creationId xmlns:a16="http://schemas.microsoft.com/office/drawing/2014/main" id="{2E157BA0-71C7-64C0-E7F6-591730619406}"/>
                </a:ext>
              </a:extLst>
            </p:cNvPr>
            <p:cNvSpPr/>
            <p:nvPr/>
          </p:nvSpPr>
          <p:spPr>
            <a:xfrm>
              <a:off x="2986050" y="2164762"/>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5" name="Multiplikationstecken 34">
              <a:extLst>
                <a:ext uri="{FF2B5EF4-FFF2-40B4-BE49-F238E27FC236}">
                  <a16:creationId xmlns:a16="http://schemas.microsoft.com/office/drawing/2014/main" id="{00DEC44E-2931-97C1-11A2-D5DE06D08055}"/>
                </a:ext>
              </a:extLst>
            </p:cNvPr>
            <p:cNvSpPr/>
            <p:nvPr/>
          </p:nvSpPr>
          <p:spPr>
            <a:xfrm>
              <a:off x="1047183" y="1971800"/>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7" name="Multiplikationstecken 36">
              <a:extLst>
                <a:ext uri="{FF2B5EF4-FFF2-40B4-BE49-F238E27FC236}">
                  <a16:creationId xmlns:a16="http://schemas.microsoft.com/office/drawing/2014/main" id="{D31031D5-9EED-5C81-93FD-B56FD83B7E62}"/>
                </a:ext>
              </a:extLst>
            </p:cNvPr>
            <p:cNvSpPr/>
            <p:nvPr/>
          </p:nvSpPr>
          <p:spPr>
            <a:xfrm>
              <a:off x="1143909" y="3611726"/>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9" name="Multiplikationstecken 38">
              <a:extLst>
                <a:ext uri="{FF2B5EF4-FFF2-40B4-BE49-F238E27FC236}">
                  <a16:creationId xmlns:a16="http://schemas.microsoft.com/office/drawing/2014/main" id="{92FB189D-D6FE-B641-5E52-C669037C46E2}"/>
                </a:ext>
              </a:extLst>
            </p:cNvPr>
            <p:cNvSpPr/>
            <p:nvPr/>
          </p:nvSpPr>
          <p:spPr>
            <a:xfrm>
              <a:off x="1548820" y="4683008"/>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1" name="Multiplikationstecken 40">
              <a:extLst>
                <a:ext uri="{FF2B5EF4-FFF2-40B4-BE49-F238E27FC236}">
                  <a16:creationId xmlns:a16="http://schemas.microsoft.com/office/drawing/2014/main" id="{FD237E12-682F-87A9-BFE6-B795F27E58C7}"/>
                </a:ext>
              </a:extLst>
            </p:cNvPr>
            <p:cNvSpPr/>
            <p:nvPr/>
          </p:nvSpPr>
          <p:spPr>
            <a:xfrm>
              <a:off x="2870032" y="4046220"/>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grpSp>
    </p:spTree>
    <p:extLst>
      <p:ext uri="{BB962C8B-B14F-4D97-AF65-F5344CB8AC3E}">
        <p14:creationId xmlns:p14="http://schemas.microsoft.com/office/powerpoint/2010/main" val="1803937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17">
            <a:extLst>
              <a:ext uri="{FF2B5EF4-FFF2-40B4-BE49-F238E27FC236}">
                <a16:creationId xmlns:a16="http://schemas.microsoft.com/office/drawing/2014/main" id="{A6D37EE4-EA1B-46EE-A54B-5233C63C96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FE424B2A-6E9F-7C2C-18EA-24D7B6862181}"/>
              </a:ext>
            </a:extLst>
          </p:cNvPr>
          <p:cNvSpPr>
            <a:spLocks noGrp="1"/>
          </p:cNvSpPr>
          <p:nvPr>
            <p:ph type="title"/>
          </p:nvPr>
        </p:nvSpPr>
        <p:spPr>
          <a:xfrm>
            <a:off x="572493" y="238539"/>
            <a:ext cx="11047013" cy="1434415"/>
          </a:xfrm>
        </p:spPr>
        <p:txBody>
          <a:bodyPr vert="horz" lIns="91440" tIns="45720" rIns="91440" bIns="45720" rtlCol="0" anchor="b">
            <a:normAutofit/>
          </a:bodyPr>
          <a:lstStyle/>
          <a:p>
            <a:r>
              <a:rPr lang="en-US" sz="5400" dirty="0" err="1"/>
              <a:t>Växel</a:t>
            </a:r>
            <a:r>
              <a:rPr lang="en-US" sz="5400" dirty="0"/>
              <a:t> </a:t>
            </a:r>
            <a:r>
              <a:rPr lang="sv-SE" sz="5400" dirty="0"/>
              <a:t>3</a:t>
            </a:r>
            <a:endParaRPr lang="en-US" sz="5400" dirty="0"/>
          </a:p>
        </p:txBody>
      </p:sp>
      <p:sp>
        <p:nvSpPr>
          <p:cNvPr id="26" name="sketch line">
            <a:extLst>
              <a:ext uri="{FF2B5EF4-FFF2-40B4-BE49-F238E27FC236}">
                <a16:creationId xmlns:a16="http://schemas.microsoft.com/office/drawing/2014/main" id="{927D5270-6648-4CC1-8F78-48BE299CA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767709"/>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ruta 4">
            <a:extLst>
              <a:ext uri="{FF2B5EF4-FFF2-40B4-BE49-F238E27FC236}">
                <a16:creationId xmlns:a16="http://schemas.microsoft.com/office/drawing/2014/main" id="{D9D2F73E-2171-104B-B59C-3FC0A0638776}"/>
              </a:ext>
            </a:extLst>
          </p:cNvPr>
          <p:cNvSpPr txBox="1"/>
          <p:nvPr/>
        </p:nvSpPr>
        <p:spPr>
          <a:xfrm>
            <a:off x="4905955" y="2071316"/>
            <a:ext cx="6713552" cy="4114800"/>
          </a:xfrm>
          <a:prstGeom prst="rect">
            <a:avLst/>
          </a:prstGeom>
        </p:spPr>
        <p:txBody>
          <a:bodyPr vert="horz" lIns="91440" tIns="45720" rIns="91440" bIns="45720" rtlCol="0" anchor="t">
            <a:normAutofit/>
          </a:bodyPr>
          <a:lstStyle/>
          <a:p>
            <a:pPr indent="-228600">
              <a:lnSpc>
                <a:spcPct val="90000"/>
              </a:lnSpc>
              <a:spcAft>
                <a:spcPts val="600"/>
              </a:spcAft>
              <a:buFont typeface="Arial" panose="020B0604020202020204" pitchFamily="34" charset="0"/>
              <a:buChar char="•"/>
            </a:pPr>
            <a:r>
              <a:rPr lang="en-US" sz="1700"/>
              <a:t>HÖGERSTYRNING</a:t>
            </a:r>
          </a:p>
          <a:p>
            <a:pPr indent="-228600">
              <a:lnSpc>
                <a:spcPct val="90000"/>
              </a:lnSpc>
              <a:spcAft>
                <a:spcPts val="600"/>
              </a:spcAft>
              <a:buFont typeface="Arial" panose="020B0604020202020204" pitchFamily="34" charset="0"/>
              <a:buChar char="•"/>
            </a:pPr>
            <a:r>
              <a:rPr lang="en-US" sz="1700"/>
              <a:t>Innebär att vi styr motståndarnas uppspel till vår vänsterkant. Används med fördel mot rak backlinje. </a:t>
            </a:r>
          </a:p>
          <a:p>
            <a:pPr indent="-228600">
              <a:lnSpc>
                <a:spcPct val="90000"/>
              </a:lnSpc>
              <a:spcAft>
                <a:spcPts val="600"/>
              </a:spcAft>
              <a:buFont typeface="Arial" panose="020B0604020202020204" pitchFamily="34" charset="0"/>
              <a:buChar char="•"/>
            </a:pPr>
            <a:r>
              <a:rPr lang="en-US" sz="1700"/>
              <a:t>Vår högerforward kliver upp på sin back (skärmar av sargen) och tvingar backen att spela över till andra sidan. Då avancerar högerforwarden in några steg och tar position mellan motståndarbackarna. På så vis vet hela vårt lag att deras högerback måste ta uppspelet. 9 av 10 högerbackar är leftare och vill helst spela upp efter sargen. Därför ska vår vänsterforward släppa sargen och täcka inspel imitten. Nu kommer de allra flesta uppspelen att komma på vår vänsterkant! Våra backar ansvarar nu för vänsterkanten och framför mål, medan center ligger centralt men har oftast sin markering åt högersidan till. Vi får alltså en klar överbelastning åt bollsidan till när deras uppspel kommer och har centern fri i rollen som spelvändare om vi lyckas vinna bollen.Högerstyrningen kan även användas mot en duktig back, och ska även kunna vridas om till vänsterstyrning.</a:t>
            </a:r>
          </a:p>
        </p:txBody>
      </p:sp>
      <p:pic>
        <p:nvPicPr>
          <p:cNvPr id="3" name="Bildobjekt 3">
            <a:extLst>
              <a:ext uri="{FF2B5EF4-FFF2-40B4-BE49-F238E27FC236}">
                <a16:creationId xmlns:a16="http://schemas.microsoft.com/office/drawing/2014/main" id="{5BC378C7-5972-CEA4-0C12-9B1A2636C9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624" y="1996160"/>
            <a:ext cx="3994150" cy="5201920"/>
          </a:xfrm>
          <a:prstGeom prst="rect">
            <a:avLst/>
          </a:prstGeom>
        </p:spPr>
      </p:pic>
      <p:sp>
        <p:nvSpPr>
          <p:cNvPr id="7" name="Ellips 6">
            <a:extLst>
              <a:ext uri="{FF2B5EF4-FFF2-40B4-BE49-F238E27FC236}">
                <a16:creationId xmlns:a16="http://schemas.microsoft.com/office/drawing/2014/main" id="{6AF588FB-C460-B21D-9D43-A7306364C058}"/>
              </a:ext>
            </a:extLst>
          </p:cNvPr>
          <p:cNvSpPr/>
          <p:nvPr/>
        </p:nvSpPr>
        <p:spPr>
          <a:xfrm flipH="1" flipV="1">
            <a:off x="1865466" y="3395477"/>
            <a:ext cx="275165" cy="275165"/>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Ellips 8">
            <a:extLst>
              <a:ext uri="{FF2B5EF4-FFF2-40B4-BE49-F238E27FC236}">
                <a16:creationId xmlns:a16="http://schemas.microsoft.com/office/drawing/2014/main" id="{F7E0454E-2154-13A2-77DF-5ED12B8F5DAE}"/>
              </a:ext>
            </a:extLst>
          </p:cNvPr>
          <p:cNvSpPr/>
          <p:nvPr/>
        </p:nvSpPr>
        <p:spPr>
          <a:xfrm>
            <a:off x="1494256" y="4622086"/>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1" name="Pil: höger 10">
            <a:extLst>
              <a:ext uri="{FF2B5EF4-FFF2-40B4-BE49-F238E27FC236}">
                <a16:creationId xmlns:a16="http://schemas.microsoft.com/office/drawing/2014/main" id="{D2D845BE-1D65-7436-DFC9-84AB05F09C46}"/>
              </a:ext>
            </a:extLst>
          </p:cNvPr>
          <p:cNvSpPr/>
          <p:nvPr/>
        </p:nvSpPr>
        <p:spPr>
          <a:xfrm rot="1151058">
            <a:off x="902896" y="4545081"/>
            <a:ext cx="555075" cy="27494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Multiplikationstecken 12">
            <a:extLst>
              <a:ext uri="{FF2B5EF4-FFF2-40B4-BE49-F238E27FC236}">
                <a16:creationId xmlns:a16="http://schemas.microsoft.com/office/drawing/2014/main" id="{C64A27E8-3C1B-F2A1-8B5F-AF7B5389FB57}"/>
              </a:ext>
            </a:extLst>
          </p:cNvPr>
          <p:cNvSpPr/>
          <p:nvPr/>
        </p:nvSpPr>
        <p:spPr>
          <a:xfrm>
            <a:off x="680989" y="3474732"/>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Multiplikationstecken 14">
            <a:extLst>
              <a:ext uri="{FF2B5EF4-FFF2-40B4-BE49-F238E27FC236}">
                <a16:creationId xmlns:a16="http://schemas.microsoft.com/office/drawing/2014/main" id="{3ED000FB-1E2B-02EF-9587-A9307C597F84}"/>
              </a:ext>
            </a:extLst>
          </p:cNvPr>
          <p:cNvSpPr/>
          <p:nvPr/>
        </p:nvSpPr>
        <p:spPr>
          <a:xfrm>
            <a:off x="2997032" y="3356526"/>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7" name="Pil: högerböjd 16">
            <a:extLst>
              <a:ext uri="{FF2B5EF4-FFF2-40B4-BE49-F238E27FC236}">
                <a16:creationId xmlns:a16="http://schemas.microsoft.com/office/drawing/2014/main" id="{D7E12BD9-696B-DE16-92A4-510D1B111E85}"/>
              </a:ext>
            </a:extLst>
          </p:cNvPr>
          <p:cNvSpPr/>
          <p:nvPr/>
        </p:nvSpPr>
        <p:spPr>
          <a:xfrm rot="9947777">
            <a:off x="2464327" y="3271687"/>
            <a:ext cx="728346" cy="1729765"/>
          </a:xfrm>
          <a:prstGeom prst="curvedRightArrow">
            <a:avLst>
              <a:gd name="adj1" fmla="val 17392"/>
              <a:gd name="adj2" fmla="val 39304"/>
              <a:gd name="adj3" fmla="val 34779"/>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tx1"/>
              </a:solidFill>
            </a:endParaRPr>
          </a:p>
        </p:txBody>
      </p:sp>
    </p:spTree>
    <p:extLst>
      <p:ext uri="{BB962C8B-B14F-4D97-AF65-F5344CB8AC3E}">
        <p14:creationId xmlns:p14="http://schemas.microsoft.com/office/powerpoint/2010/main" val="476326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2B14C41-A020-F84B-EA8E-7F3A871D99BE}"/>
              </a:ext>
            </a:extLst>
          </p:cNvPr>
          <p:cNvSpPr>
            <a:spLocks noGrp="1"/>
          </p:cNvSpPr>
          <p:nvPr>
            <p:ph type="title"/>
          </p:nvPr>
        </p:nvSpPr>
        <p:spPr>
          <a:xfrm>
            <a:off x="5297762" y="329184"/>
            <a:ext cx="6142821" cy="1783080"/>
          </a:xfrm>
        </p:spPr>
        <p:txBody>
          <a:bodyPr vert="horz" lIns="91440" tIns="45720" rIns="91440" bIns="45720" rtlCol="0" anchor="b">
            <a:normAutofit/>
          </a:bodyPr>
          <a:lstStyle/>
          <a:p>
            <a:r>
              <a:rPr lang="en-US" sz="5400" dirty="0" err="1"/>
              <a:t>Växel</a:t>
            </a:r>
            <a:r>
              <a:rPr lang="en-US" sz="5400" dirty="0"/>
              <a:t> </a:t>
            </a:r>
            <a:r>
              <a:rPr lang="sv-SE" sz="5400" dirty="0"/>
              <a:t>4</a:t>
            </a:r>
            <a:endParaRPr lang="en-US" sz="5400" dirty="0"/>
          </a:p>
        </p:txBody>
      </p:sp>
      <p:sp>
        <p:nvSpPr>
          <p:cNvPr id="5" name="textruta 4">
            <a:extLst>
              <a:ext uri="{FF2B5EF4-FFF2-40B4-BE49-F238E27FC236}">
                <a16:creationId xmlns:a16="http://schemas.microsoft.com/office/drawing/2014/main" id="{8717C237-EC23-F885-9A9E-2F4F0D7978A5}"/>
              </a:ext>
            </a:extLst>
          </p:cNvPr>
          <p:cNvSpPr txBox="1"/>
          <p:nvPr/>
        </p:nvSpPr>
        <p:spPr>
          <a:xfrm>
            <a:off x="5354909" y="2441448"/>
            <a:ext cx="6251110" cy="3483864"/>
          </a:xfrm>
          <a:prstGeom prst="rect">
            <a:avLst/>
          </a:prstGeom>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r>
              <a:rPr lang="sv-SE" sz="1500" dirty="0"/>
              <a:t>4:ans växel ”Point Press”</a:t>
            </a:r>
            <a:r>
              <a:rPr lang="en-US" sz="1500" dirty="0"/>
              <a:t>! </a:t>
            </a:r>
            <a:endParaRPr lang="sv-SE" sz="1500" dirty="0"/>
          </a:p>
          <a:p>
            <a:pPr indent="-228600">
              <a:lnSpc>
                <a:spcPct val="90000"/>
              </a:lnSpc>
              <a:spcAft>
                <a:spcPts val="600"/>
              </a:spcAft>
              <a:buFont typeface="Arial" panose="020B0604020202020204" pitchFamily="34" charset="0"/>
              <a:buChar char="•"/>
            </a:pPr>
            <a:r>
              <a:rPr lang="sv-SE" sz="1500" dirty="0"/>
              <a:t>Denna växel använder vi för att sätta press på lag som spelar med en ensam back i uppspelet, en ”Point”</a:t>
            </a:r>
          </a:p>
          <a:p>
            <a:pPr indent="-228600">
              <a:lnSpc>
                <a:spcPct val="90000"/>
              </a:lnSpc>
              <a:spcAft>
                <a:spcPts val="600"/>
              </a:spcAft>
              <a:buFont typeface="Arial" panose="020B0604020202020204" pitchFamily="34" charset="0"/>
              <a:buChar char="•"/>
            </a:pPr>
            <a:r>
              <a:rPr lang="sv-SE" sz="1500" dirty="0"/>
              <a:t>Används vid 1-2-2 spel.</a:t>
            </a:r>
          </a:p>
          <a:p>
            <a:pPr indent="-228600">
              <a:lnSpc>
                <a:spcPct val="90000"/>
              </a:lnSpc>
              <a:spcAft>
                <a:spcPts val="600"/>
              </a:spcAft>
              <a:buFont typeface="Arial" panose="020B0604020202020204" pitchFamily="34" charset="0"/>
              <a:buChar char="•"/>
            </a:pPr>
            <a:r>
              <a:rPr lang="sv-SE" sz="1500" dirty="0"/>
              <a:t>Vår topp kliver på </a:t>
            </a:r>
            <a:r>
              <a:rPr lang="sv-SE" sz="1500" dirty="0" err="1"/>
              <a:t>pointen</a:t>
            </a:r>
            <a:r>
              <a:rPr lang="sv-SE" sz="1500" dirty="0"/>
              <a:t> och sätter press.</a:t>
            </a:r>
          </a:p>
          <a:p>
            <a:pPr indent="-228600">
              <a:lnSpc>
                <a:spcPct val="90000"/>
              </a:lnSpc>
              <a:spcAft>
                <a:spcPts val="600"/>
              </a:spcAft>
              <a:buFont typeface="Arial" panose="020B0604020202020204" pitchFamily="34" charset="0"/>
              <a:buChar char="•"/>
            </a:pPr>
            <a:r>
              <a:rPr lang="sv-SE" sz="1500" dirty="0"/>
              <a:t>Hr och Vr mitt kliver ut på varsin kants avlastare, nedåt och innanför sin motståndare.</a:t>
            </a:r>
          </a:p>
          <a:p>
            <a:pPr indent="-228600">
              <a:lnSpc>
                <a:spcPct val="90000"/>
              </a:lnSpc>
              <a:spcAft>
                <a:spcPts val="600"/>
              </a:spcAft>
              <a:buFont typeface="Arial" panose="020B0604020202020204" pitchFamily="34" charset="0"/>
              <a:buChar char="•"/>
            </a:pPr>
            <a:r>
              <a:rPr lang="sv-SE" sz="1500" dirty="0"/>
              <a:t>Begränsa </a:t>
            </a:r>
            <a:r>
              <a:rPr lang="sv-SE" sz="1500" dirty="0" err="1"/>
              <a:t>pointens</a:t>
            </a:r>
            <a:r>
              <a:rPr lang="sv-SE" sz="1500" dirty="0"/>
              <a:t> passningsmöjligheter och beslutstid.</a:t>
            </a:r>
          </a:p>
          <a:p>
            <a:pPr indent="-228600">
              <a:lnSpc>
                <a:spcPct val="90000"/>
              </a:lnSpc>
              <a:spcAft>
                <a:spcPts val="600"/>
              </a:spcAft>
              <a:buFont typeface="Arial" panose="020B0604020202020204" pitchFamily="34" charset="0"/>
              <a:buChar char="•"/>
            </a:pPr>
            <a:r>
              <a:rPr lang="sv-SE" sz="1500" dirty="0"/>
              <a:t>Målet är att </a:t>
            </a:r>
            <a:r>
              <a:rPr lang="sv-SE" sz="1500" dirty="0" err="1"/>
              <a:t>pointen</a:t>
            </a:r>
            <a:r>
              <a:rPr lang="sv-SE" sz="1500" dirty="0"/>
              <a:t> skall skicka uppspelen mot fickorna i vår zon där våra backar kan sätta stopp och vinna boll.</a:t>
            </a:r>
          </a:p>
          <a:p>
            <a:pPr indent="-228600">
              <a:lnSpc>
                <a:spcPct val="90000"/>
              </a:lnSpc>
              <a:spcAft>
                <a:spcPts val="600"/>
              </a:spcAft>
              <a:buFont typeface="Arial" panose="020B0604020202020204" pitchFamily="34" charset="0"/>
              <a:buChar char="•"/>
            </a:pPr>
            <a:r>
              <a:rPr lang="sv-SE" sz="1500" dirty="0"/>
              <a:t>Skulle motståndaren lyckas ska vi snabbt övergå till normala 2-1-2 försvarspositioner. </a:t>
            </a:r>
            <a:endParaRPr lang="en-US" sz="1500" dirty="0"/>
          </a:p>
        </p:txBody>
      </p:sp>
      <p:pic>
        <p:nvPicPr>
          <p:cNvPr id="8" name="Bildobjekt 5">
            <a:extLst>
              <a:ext uri="{FF2B5EF4-FFF2-40B4-BE49-F238E27FC236}">
                <a16:creationId xmlns:a16="http://schemas.microsoft.com/office/drawing/2014/main" id="{179B8017-76EE-8ED5-02F6-C7799F0441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318" y="701040"/>
            <a:ext cx="3994150" cy="5201920"/>
          </a:xfrm>
          <a:prstGeom prst="rect">
            <a:avLst/>
          </a:prstGeom>
        </p:spPr>
      </p:pic>
      <p:sp>
        <p:nvSpPr>
          <p:cNvPr id="9" name="Ellips 8">
            <a:extLst>
              <a:ext uri="{FF2B5EF4-FFF2-40B4-BE49-F238E27FC236}">
                <a16:creationId xmlns:a16="http://schemas.microsoft.com/office/drawing/2014/main" id="{C15D7F9F-7C44-CD0C-DB4C-7A57267C5F8C}"/>
              </a:ext>
            </a:extLst>
          </p:cNvPr>
          <p:cNvSpPr/>
          <p:nvPr/>
        </p:nvSpPr>
        <p:spPr>
          <a:xfrm flipH="1" flipV="1">
            <a:off x="1685548" y="4750139"/>
            <a:ext cx="275165" cy="275165"/>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Ellips 9">
            <a:extLst>
              <a:ext uri="{FF2B5EF4-FFF2-40B4-BE49-F238E27FC236}">
                <a16:creationId xmlns:a16="http://schemas.microsoft.com/office/drawing/2014/main" id="{D81A5110-69D0-5B2A-0985-413AB9A32F28}"/>
              </a:ext>
            </a:extLst>
          </p:cNvPr>
          <p:cNvSpPr/>
          <p:nvPr/>
        </p:nvSpPr>
        <p:spPr>
          <a:xfrm>
            <a:off x="2461052" y="2773759"/>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1" name="Ellips 10">
            <a:extLst>
              <a:ext uri="{FF2B5EF4-FFF2-40B4-BE49-F238E27FC236}">
                <a16:creationId xmlns:a16="http://schemas.microsoft.com/office/drawing/2014/main" id="{12490522-DDF7-23FA-EE74-95B0BB4394E7}"/>
              </a:ext>
            </a:extLst>
          </p:cNvPr>
          <p:cNvSpPr/>
          <p:nvPr/>
        </p:nvSpPr>
        <p:spPr>
          <a:xfrm>
            <a:off x="3035676" y="3189826"/>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2" name="Ellips 11">
            <a:extLst>
              <a:ext uri="{FF2B5EF4-FFF2-40B4-BE49-F238E27FC236}">
                <a16:creationId xmlns:a16="http://schemas.microsoft.com/office/drawing/2014/main" id="{D7729918-E799-432C-85B2-BFF08C47B0FF}"/>
              </a:ext>
            </a:extLst>
          </p:cNvPr>
          <p:cNvSpPr/>
          <p:nvPr/>
        </p:nvSpPr>
        <p:spPr>
          <a:xfrm>
            <a:off x="2169273" y="4042626"/>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3" name="Ellips 12">
            <a:extLst>
              <a:ext uri="{FF2B5EF4-FFF2-40B4-BE49-F238E27FC236}">
                <a16:creationId xmlns:a16="http://schemas.microsoft.com/office/drawing/2014/main" id="{686B0C6F-28AF-1674-E281-E8E6C7E09D3C}"/>
              </a:ext>
            </a:extLst>
          </p:cNvPr>
          <p:cNvSpPr/>
          <p:nvPr/>
        </p:nvSpPr>
        <p:spPr>
          <a:xfrm>
            <a:off x="793434" y="3196438"/>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5" name="Pil: höger 14">
            <a:extLst>
              <a:ext uri="{FF2B5EF4-FFF2-40B4-BE49-F238E27FC236}">
                <a16:creationId xmlns:a16="http://schemas.microsoft.com/office/drawing/2014/main" id="{483490CA-38FE-4103-DCED-C35CAF3876C7}"/>
              </a:ext>
            </a:extLst>
          </p:cNvPr>
          <p:cNvSpPr/>
          <p:nvPr/>
        </p:nvSpPr>
        <p:spPr>
          <a:xfrm rot="14546048">
            <a:off x="2056675" y="2298621"/>
            <a:ext cx="555075" cy="27494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Multiplikationstecken 15">
            <a:extLst>
              <a:ext uri="{FF2B5EF4-FFF2-40B4-BE49-F238E27FC236}">
                <a16:creationId xmlns:a16="http://schemas.microsoft.com/office/drawing/2014/main" id="{553F4729-2452-F04B-4A3B-C105072B0060}"/>
              </a:ext>
            </a:extLst>
          </p:cNvPr>
          <p:cNvSpPr/>
          <p:nvPr/>
        </p:nvSpPr>
        <p:spPr>
          <a:xfrm>
            <a:off x="1880225" y="1722726"/>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7" name="Multiplikationstecken 16">
            <a:extLst>
              <a:ext uri="{FF2B5EF4-FFF2-40B4-BE49-F238E27FC236}">
                <a16:creationId xmlns:a16="http://schemas.microsoft.com/office/drawing/2014/main" id="{D779C5C9-DF9B-F89D-1434-5EA3345D7572}"/>
              </a:ext>
            </a:extLst>
          </p:cNvPr>
          <p:cNvSpPr/>
          <p:nvPr/>
        </p:nvSpPr>
        <p:spPr>
          <a:xfrm>
            <a:off x="3116015" y="2649454"/>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8" name="Multiplikationstecken 17">
            <a:extLst>
              <a:ext uri="{FF2B5EF4-FFF2-40B4-BE49-F238E27FC236}">
                <a16:creationId xmlns:a16="http://schemas.microsoft.com/office/drawing/2014/main" id="{E4112EF3-1CA9-BAA8-24D3-2A4E51EAF64D}"/>
              </a:ext>
            </a:extLst>
          </p:cNvPr>
          <p:cNvSpPr/>
          <p:nvPr/>
        </p:nvSpPr>
        <p:spPr>
          <a:xfrm>
            <a:off x="2431890" y="3680206"/>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9" name="Multiplikationstecken 18">
            <a:extLst>
              <a:ext uri="{FF2B5EF4-FFF2-40B4-BE49-F238E27FC236}">
                <a16:creationId xmlns:a16="http://schemas.microsoft.com/office/drawing/2014/main" id="{5569DD4E-C82A-D395-7023-8E6CCF32CF36}"/>
              </a:ext>
            </a:extLst>
          </p:cNvPr>
          <p:cNvSpPr/>
          <p:nvPr/>
        </p:nvSpPr>
        <p:spPr>
          <a:xfrm>
            <a:off x="618840" y="2810751"/>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0" name="Multiplikationstecken 19">
            <a:extLst>
              <a:ext uri="{FF2B5EF4-FFF2-40B4-BE49-F238E27FC236}">
                <a16:creationId xmlns:a16="http://schemas.microsoft.com/office/drawing/2014/main" id="{4554A2CE-B134-223D-C629-D0D8D0CB42EA}"/>
              </a:ext>
            </a:extLst>
          </p:cNvPr>
          <p:cNvSpPr/>
          <p:nvPr/>
        </p:nvSpPr>
        <p:spPr>
          <a:xfrm>
            <a:off x="2029554" y="4485385"/>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3649762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10">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82B14C41-A020-F84B-EA8E-7F3A871D99BE}"/>
              </a:ext>
            </a:extLst>
          </p:cNvPr>
          <p:cNvSpPr>
            <a:spLocks noGrp="1"/>
          </p:cNvSpPr>
          <p:nvPr>
            <p:ph type="title"/>
          </p:nvPr>
        </p:nvSpPr>
        <p:spPr>
          <a:xfrm>
            <a:off x="5297762" y="329184"/>
            <a:ext cx="6251110" cy="1783080"/>
          </a:xfrm>
        </p:spPr>
        <p:txBody>
          <a:bodyPr vert="horz" lIns="91440" tIns="45720" rIns="91440" bIns="45720" rtlCol="0" anchor="b">
            <a:normAutofit/>
          </a:bodyPr>
          <a:lstStyle/>
          <a:p>
            <a:r>
              <a:rPr lang="en-US" sz="5400" dirty="0" err="1"/>
              <a:t>Växel</a:t>
            </a:r>
            <a:r>
              <a:rPr lang="en-US" sz="5400" dirty="0"/>
              <a:t> </a:t>
            </a:r>
            <a:r>
              <a:rPr lang="sv-SE" sz="5400" dirty="0"/>
              <a:t>5</a:t>
            </a:r>
            <a:endParaRPr lang="en-US" sz="5400" dirty="0"/>
          </a:p>
        </p:txBody>
      </p:sp>
      <p:sp>
        <p:nvSpPr>
          <p:cNvPr id="25"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ruta 4">
            <a:extLst>
              <a:ext uri="{FF2B5EF4-FFF2-40B4-BE49-F238E27FC236}">
                <a16:creationId xmlns:a16="http://schemas.microsoft.com/office/drawing/2014/main" id="{8717C237-EC23-F885-9A9E-2F4F0D7978A5}"/>
              </a:ext>
            </a:extLst>
          </p:cNvPr>
          <p:cNvSpPr txBox="1"/>
          <p:nvPr/>
        </p:nvSpPr>
        <p:spPr>
          <a:xfrm>
            <a:off x="5354909" y="2441448"/>
            <a:ext cx="6251110" cy="3483864"/>
          </a:xfrm>
          <a:prstGeom prst="rect">
            <a:avLst/>
          </a:prstGeom>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r>
              <a:rPr lang="en-US" sz="1500" dirty="0" err="1"/>
              <a:t>3:ans</a:t>
            </a:r>
            <a:r>
              <a:rPr lang="en-US" sz="1500" dirty="0"/>
              <a:t> </a:t>
            </a:r>
            <a:r>
              <a:rPr lang="en-US" sz="1500" dirty="0" err="1"/>
              <a:t>växel</a:t>
            </a:r>
            <a:r>
              <a:rPr lang="en-US" sz="1500" dirty="0"/>
              <a:t> (</a:t>
            </a:r>
            <a:r>
              <a:rPr lang="en-US" sz="1500" dirty="0" err="1"/>
              <a:t>fullplanspress</a:t>
            </a:r>
            <a:r>
              <a:rPr lang="en-US" sz="1500" dirty="0"/>
              <a:t>)Är </a:t>
            </a:r>
            <a:r>
              <a:rPr lang="en-US" sz="1500" dirty="0" err="1"/>
              <a:t>vår</a:t>
            </a:r>
            <a:r>
              <a:rPr lang="en-US" sz="1500" dirty="0"/>
              <a:t> </a:t>
            </a:r>
            <a:r>
              <a:rPr lang="en-US" sz="1500" dirty="0" err="1"/>
              <a:t>överväxel</a:t>
            </a:r>
            <a:r>
              <a:rPr lang="en-US" sz="1500" dirty="0"/>
              <a:t>! </a:t>
            </a:r>
            <a:endParaRPr lang="sv-SE" sz="1500" dirty="0"/>
          </a:p>
          <a:p>
            <a:pPr indent="-228600">
              <a:lnSpc>
                <a:spcPct val="90000"/>
              </a:lnSpc>
              <a:spcAft>
                <a:spcPts val="600"/>
              </a:spcAft>
              <a:buFont typeface="Arial" panose="020B0604020202020204" pitchFamily="34" charset="0"/>
              <a:buChar char="•"/>
            </a:pPr>
            <a:r>
              <a:rPr lang="en-US" sz="1500" dirty="0"/>
              <a:t>Då </a:t>
            </a:r>
            <a:r>
              <a:rPr lang="en-US" sz="1500" dirty="0" err="1"/>
              <a:t>kliver</a:t>
            </a:r>
            <a:r>
              <a:rPr lang="en-US" sz="1500" dirty="0"/>
              <a:t> vi på </a:t>
            </a:r>
            <a:r>
              <a:rPr lang="en-US" sz="1500" dirty="0" err="1"/>
              <a:t>för</a:t>
            </a:r>
            <a:r>
              <a:rPr lang="en-US" sz="1500" dirty="0"/>
              <a:t> </a:t>
            </a:r>
            <a:r>
              <a:rPr lang="en-US" sz="1500" dirty="0" err="1"/>
              <a:t>fullt</a:t>
            </a:r>
            <a:r>
              <a:rPr lang="en-US" sz="1500" dirty="0"/>
              <a:t> med </a:t>
            </a:r>
            <a:r>
              <a:rPr lang="en-US" sz="1500" dirty="0" err="1"/>
              <a:t>hela</a:t>
            </a:r>
            <a:r>
              <a:rPr lang="en-US" sz="1500" dirty="0"/>
              <a:t> </a:t>
            </a:r>
            <a:r>
              <a:rPr lang="en-US" sz="1500" dirty="0" err="1"/>
              <a:t>laget</a:t>
            </a:r>
            <a:r>
              <a:rPr lang="en-US" sz="1500" dirty="0"/>
              <a:t>. </a:t>
            </a:r>
            <a:r>
              <a:rPr lang="en-US" sz="1500" dirty="0" err="1"/>
              <a:t>Bollsidans</a:t>
            </a:r>
            <a:r>
              <a:rPr lang="en-US" sz="1500" dirty="0"/>
              <a:t> forward </a:t>
            </a:r>
            <a:r>
              <a:rPr lang="en-US" sz="1500" dirty="0" err="1"/>
              <a:t>pressar</a:t>
            </a:r>
            <a:r>
              <a:rPr lang="en-US" sz="1500" dirty="0"/>
              <a:t> </a:t>
            </a:r>
            <a:r>
              <a:rPr lang="en-US" sz="1500" dirty="0" err="1"/>
              <a:t>bollförande</a:t>
            </a:r>
            <a:r>
              <a:rPr lang="en-US" sz="1500" dirty="0"/>
              <a:t> </a:t>
            </a:r>
            <a:r>
              <a:rPr lang="en-US" sz="1500" dirty="0" err="1"/>
              <a:t>backen</a:t>
            </a:r>
            <a:r>
              <a:rPr lang="en-US" sz="1500" dirty="0"/>
              <a:t> </a:t>
            </a:r>
            <a:r>
              <a:rPr lang="en-US" sz="1500" dirty="0" err="1"/>
              <a:t>ända</a:t>
            </a:r>
            <a:r>
              <a:rPr lang="en-US" sz="1500" dirty="0"/>
              <a:t> </a:t>
            </a:r>
            <a:r>
              <a:rPr lang="en-US" sz="1500" dirty="0" err="1"/>
              <a:t>upp</a:t>
            </a:r>
            <a:r>
              <a:rPr lang="en-US" sz="1500" dirty="0"/>
              <a:t> till </a:t>
            </a:r>
            <a:r>
              <a:rPr lang="en-US" sz="1500" dirty="0" err="1"/>
              <a:t>kortsargen</a:t>
            </a:r>
            <a:r>
              <a:rPr lang="en-US" sz="1500" dirty="0"/>
              <a:t> </a:t>
            </a:r>
            <a:r>
              <a:rPr lang="en-US" sz="1500" dirty="0" err="1"/>
              <a:t>bakom</a:t>
            </a:r>
            <a:r>
              <a:rPr lang="en-US" sz="1500" dirty="0"/>
              <a:t> </a:t>
            </a:r>
            <a:r>
              <a:rPr lang="en-US" sz="1500" dirty="0" err="1"/>
              <a:t>motståndarmålet</a:t>
            </a:r>
            <a:r>
              <a:rPr lang="en-US" sz="1500" dirty="0"/>
              <a:t>. </a:t>
            </a:r>
            <a:r>
              <a:rPr lang="en-US" sz="1500" dirty="0" err="1"/>
              <a:t>Hjälpsidans</a:t>
            </a:r>
            <a:r>
              <a:rPr lang="en-US" sz="1500" dirty="0"/>
              <a:t> forward </a:t>
            </a:r>
            <a:r>
              <a:rPr lang="en-US" sz="1500" dirty="0" err="1"/>
              <a:t>kliver</a:t>
            </a:r>
            <a:r>
              <a:rPr lang="en-US" sz="1500" dirty="0"/>
              <a:t> </a:t>
            </a:r>
            <a:r>
              <a:rPr lang="en-US" sz="1500" dirty="0" err="1"/>
              <a:t>ett</a:t>
            </a:r>
            <a:r>
              <a:rPr lang="en-US" sz="1500" dirty="0"/>
              <a:t> </a:t>
            </a:r>
            <a:r>
              <a:rPr lang="en-US" sz="1500" dirty="0" err="1"/>
              <a:t>steg</a:t>
            </a:r>
            <a:r>
              <a:rPr lang="en-US" sz="1500" dirty="0"/>
              <a:t> </a:t>
            </a:r>
            <a:r>
              <a:rPr lang="en-US" sz="1500" dirty="0" err="1"/>
              <a:t>inåt</a:t>
            </a:r>
            <a:r>
              <a:rPr lang="en-US" sz="1500" dirty="0"/>
              <a:t>/</a:t>
            </a:r>
            <a:r>
              <a:rPr lang="en-US" sz="1500" dirty="0" err="1"/>
              <a:t>bakåt</a:t>
            </a:r>
            <a:r>
              <a:rPr lang="en-US" sz="1500" dirty="0"/>
              <a:t> </a:t>
            </a:r>
            <a:r>
              <a:rPr lang="en-US" sz="1500" dirty="0" err="1"/>
              <a:t>från</a:t>
            </a:r>
            <a:r>
              <a:rPr lang="en-US" sz="1500" dirty="0"/>
              <a:t> sin </a:t>
            </a:r>
            <a:r>
              <a:rPr lang="en-US" sz="1500" dirty="0" err="1"/>
              <a:t>markering</a:t>
            </a:r>
            <a:r>
              <a:rPr lang="en-US" sz="1500" dirty="0"/>
              <a:t> </a:t>
            </a:r>
            <a:r>
              <a:rPr lang="en-US" sz="1500" dirty="0" err="1"/>
              <a:t>för</a:t>
            </a:r>
            <a:r>
              <a:rPr lang="en-US" sz="1500" dirty="0"/>
              <a:t> </a:t>
            </a:r>
            <a:r>
              <a:rPr lang="en-US" sz="1500" dirty="0" err="1"/>
              <a:t>att</a:t>
            </a:r>
            <a:r>
              <a:rPr lang="en-US" sz="1500" dirty="0"/>
              <a:t> </a:t>
            </a:r>
            <a:r>
              <a:rPr lang="en-US" sz="1500" dirty="0" err="1"/>
              <a:t>kunna</a:t>
            </a:r>
            <a:r>
              <a:rPr lang="en-US" sz="1500" dirty="0"/>
              <a:t> </a:t>
            </a:r>
            <a:r>
              <a:rPr lang="en-US" sz="1500" dirty="0" err="1"/>
              <a:t>täcka</a:t>
            </a:r>
            <a:r>
              <a:rPr lang="en-US" sz="1500" dirty="0"/>
              <a:t> </a:t>
            </a:r>
            <a:r>
              <a:rPr lang="en-US" sz="1500" dirty="0" err="1"/>
              <a:t>upp</a:t>
            </a:r>
            <a:r>
              <a:rPr lang="en-US" sz="1500" dirty="0"/>
              <a:t> </a:t>
            </a:r>
            <a:r>
              <a:rPr lang="en-US" sz="1500" dirty="0" err="1"/>
              <a:t>centralt</a:t>
            </a:r>
            <a:r>
              <a:rPr lang="en-US" sz="1500" dirty="0"/>
              <a:t> </a:t>
            </a:r>
            <a:r>
              <a:rPr lang="en-US" sz="1500" dirty="0" err="1"/>
              <a:t>om</a:t>
            </a:r>
            <a:r>
              <a:rPr lang="en-US" sz="1500" dirty="0"/>
              <a:t> </a:t>
            </a:r>
            <a:r>
              <a:rPr lang="en-US" sz="1500" dirty="0" err="1"/>
              <a:t>det</a:t>
            </a:r>
            <a:r>
              <a:rPr lang="en-US" sz="1500" dirty="0"/>
              <a:t> </a:t>
            </a:r>
            <a:r>
              <a:rPr lang="en-US" sz="1500" dirty="0" err="1"/>
              <a:t>behövs</a:t>
            </a:r>
            <a:r>
              <a:rPr lang="en-US" sz="1500" dirty="0"/>
              <a:t>. Forwards </a:t>
            </a:r>
            <a:r>
              <a:rPr lang="en-US" sz="1500" dirty="0" err="1"/>
              <a:t>pressar</a:t>
            </a:r>
            <a:r>
              <a:rPr lang="en-US" sz="1500" dirty="0"/>
              <a:t> </a:t>
            </a:r>
            <a:r>
              <a:rPr lang="en-US" sz="1500" dirty="0" err="1"/>
              <a:t>stenhårt</a:t>
            </a:r>
            <a:r>
              <a:rPr lang="en-US" sz="1500" dirty="0"/>
              <a:t> </a:t>
            </a:r>
            <a:r>
              <a:rPr lang="en-US" sz="1500" dirty="0" err="1"/>
              <a:t>växelvis</a:t>
            </a:r>
            <a:r>
              <a:rPr lang="en-US" sz="1500" dirty="0"/>
              <a:t> på </a:t>
            </a:r>
            <a:r>
              <a:rPr lang="en-US" sz="1500" dirty="0" err="1"/>
              <a:t>resp</a:t>
            </a:r>
            <a:r>
              <a:rPr lang="en-US" sz="1500" dirty="0"/>
              <a:t> </a:t>
            </a:r>
            <a:r>
              <a:rPr lang="en-US" sz="1500" dirty="0" err="1"/>
              <a:t>sida</a:t>
            </a:r>
            <a:r>
              <a:rPr lang="en-US" sz="1500" dirty="0"/>
              <a:t>. </a:t>
            </a:r>
            <a:r>
              <a:rPr lang="en-US" sz="1500" dirty="0" err="1"/>
              <a:t>Spelas</a:t>
            </a:r>
            <a:r>
              <a:rPr lang="en-US" sz="1500" dirty="0"/>
              <a:t> </a:t>
            </a:r>
            <a:r>
              <a:rPr lang="en-US" sz="1500" dirty="0" err="1"/>
              <a:t>bollen</a:t>
            </a:r>
            <a:r>
              <a:rPr lang="en-US" sz="1500" dirty="0"/>
              <a:t> </a:t>
            </a:r>
            <a:r>
              <a:rPr lang="en-US" sz="1500" dirty="0" err="1"/>
              <a:t>över</a:t>
            </a:r>
            <a:r>
              <a:rPr lang="en-US" sz="1500" dirty="0"/>
              <a:t> </a:t>
            </a:r>
            <a:r>
              <a:rPr lang="en-US" sz="1500" dirty="0" err="1"/>
              <a:t>byter</a:t>
            </a:r>
            <a:r>
              <a:rPr lang="en-US" sz="1500" dirty="0"/>
              <a:t> man </a:t>
            </a:r>
            <a:r>
              <a:rPr lang="en-US" sz="1500" dirty="0" err="1"/>
              <a:t>uppgift</a:t>
            </a:r>
            <a:r>
              <a:rPr lang="en-US" sz="1500" dirty="0"/>
              <a:t> (på </a:t>
            </a:r>
            <a:r>
              <a:rPr lang="en-US" sz="1500" dirty="0" err="1"/>
              <a:t>samma</a:t>
            </a:r>
            <a:r>
              <a:rPr lang="en-US" sz="1500" dirty="0"/>
              <a:t> </a:t>
            </a:r>
            <a:r>
              <a:rPr lang="en-US" sz="1500" dirty="0" err="1"/>
              <a:t>sätt</a:t>
            </a:r>
            <a:r>
              <a:rPr lang="en-US" sz="1500" dirty="0"/>
              <a:t> som i </a:t>
            </a:r>
            <a:r>
              <a:rPr lang="en-US" sz="1500" dirty="0" err="1"/>
              <a:t>1:ans</a:t>
            </a:r>
            <a:r>
              <a:rPr lang="en-US" sz="1500" dirty="0"/>
              <a:t> </a:t>
            </a:r>
            <a:r>
              <a:rPr lang="en-US" sz="1500" dirty="0" err="1"/>
              <a:t>växel</a:t>
            </a:r>
            <a:r>
              <a:rPr lang="en-US" sz="1500" dirty="0"/>
              <a:t>).</a:t>
            </a:r>
            <a:endParaRPr lang="sv-SE" sz="1500" dirty="0"/>
          </a:p>
          <a:p>
            <a:pPr indent="-228600">
              <a:lnSpc>
                <a:spcPct val="90000"/>
              </a:lnSpc>
              <a:spcAft>
                <a:spcPts val="600"/>
              </a:spcAft>
              <a:buFont typeface="Arial" panose="020B0604020202020204" pitchFamily="34" charset="0"/>
              <a:buChar char="•"/>
            </a:pPr>
            <a:r>
              <a:rPr lang="en-US" sz="1500" dirty="0" err="1"/>
              <a:t>Centern</a:t>
            </a:r>
            <a:r>
              <a:rPr lang="en-US" sz="1500" dirty="0"/>
              <a:t> </a:t>
            </a:r>
            <a:r>
              <a:rPr lang="en-US" sz="1500" dirty="0" err="1"/>
              <a:t>spelar</a:t>
            </a:r>
            <a:r>
              <a:rPr lang="en-US" sz="1500" dirty="0"/>
              <a:t> man-man </a:t>
            </a:r>
            <a:r>
              <a:rPr lang="en-US" sz="1500" dirty="0" err="1"/>
              <a:t>när</a:t>
            </a:r>
            <a:r>
              <a:rPr lang="en-US" sz="1500" dirty="0"/>
              <a:t> vi </a:t>
            </a:r>
            <a:r>
              <a:rPr lang="en-US" sz="1500" dirty="0" err="1"/>
              <a:t>pressar</a:t>
            </a:r>
            <a:r>
              <a:rPr lang="en-US" sz="1500" dirty="0"/>
              <a:t> på. Om </a:t>
            </a:r>
            <a:r>
              <a:rPr lang="en-US" sz="1500" dirty="0" err="1"/>
              <a:t>deras</a:t>
            </a:r>
            <a:r>
              <a:rPr lang="en-US" sz="1500" dirty="0"/>
              <a:t> center </a:t>
            </a:r>
            <a:r>
              <a:rPr lang="en-US" sz="1500" dirty="0" err="1"/>
              <a:t>ligger</a:t>
            </a:r>
            <a:r>
              <a:rPr lang="en-US" sz="1500" dirty="0"/>
              <a:t> </a:t>
            </a:r>
            <a:r>
              <a:rPr lang="en-US" sz="1500" dirty="0" err="1"/>
              <a:t>centralt</a:t>
            </a:r>
            <a:r>
              <a:rPr lang="en-US" sz="1500" dirty="0"/>
              <a:t> är </a:t>
            </a:r>
            <a:r>
              <a:rPr lang="en-US" sz="1500" dirty="0" err="1"/>
              <a:t>det</a:t>
            </a:r>
            <a:r>
              <a:rPr lang="en-US" sz="1500" dirty="0"/>
              <a:t> </a:t>
            </a:r>
            <a:r>
              <a:rPr lang="en-US" sz="1500" dirty="0" err="1"/>
              <a:t>stor</a:t>
            </a:r>
            <a:r>
              <a:rPr lang="en-US" sz="1500" dirty="0"/>
              <a:t> </a:t>
            </a:r>
            <a:r>
              <a:rPr lang="en-US" sz="1500" dirty="0" err="1"/>
              <a:t>chans</a:t>
            </a:r>
            <a:r>
              <a:rPr lang="en-US" sz="1500" dirty="0"/>
              <a:t> </a:t>
            </a:r>
            <a:r>
              <a:rPr lang="en-US" sz="1500" dirty="0" err="1"/>
              <a:t>att</a:t>
            </a:r>
            <a:r>
              <a:rPr lang="en-US" sz="1500" dirty="0"/>
              <a:t> </a:t>
            </a:r>
            <a:r>
              <a:rPr lang="en-US" sz="1500" dirty="0" err="1"/>
              <a:t>deras</a:t>
            </a:r>
            <a:r>
              <a:rPr lang="en-US" sz="1500" dirty="0"/>
              <a:t> </a:t>
            </a:r>
            <a:r>
              <a:rPr lang="en-US" sz="1500" dirty="0" err="1"/>
              <a:t>backar</a:t>
            </a:r>
            <a:r>
              <a:rPr lang="en-US" sz="1500" dirty="0"/>
              <a:t> vill </a:t>
            </a:r>
            <a:r>
              <a:rPr lang="en-US" sz="1500" dirty="0" err="1"/>
              <a:t>vända</a:t>
            </a:r>
            <a:r>
              <a:rPr lang="en-US" sz="1500" dirty="0"/>
              <a:t> </a:t>
            </a:r>
            <a:r>
              <a:rPr lang="en-US" sz="1500" dirty="0" err="1"/>
              <a:t>spelet</a:t>
            </a:r>
            <a:r>
              <a:rPr lang="en-US" sz="1500" dirty="0"/>
              <a:t> i mitten. Vid </a:t>
            </a:r>
            <a:r>
              <a:rPr lang="en-US" sz="1500" dirty="0" err="1"/>
              <a:t>sådana</a:t>
            </a:r>
            <a:r>
              <a:rPr lang="en-US" sz="1500" dirty="0"/>
              <a:t> </a:t>
            </a:r>
            <a:r>
              <a:rPr lang="en-US" sz="1500" dirty="0" err="1"/>
              <a:t>tillfällen</a:t>
            </a:r>
            <a:r>
              <a:rPr lang="en-US" sz="1500" dirty="0"/>
              <a:t> </a:t>
            </a:r>
            <a:r>
              <a:rPr lang="en-US" sz="1500" dirty="0" err="1"/>
              <a:t>kan</a:t>
            </a:r>
            <a:r>
              <a:rPr lang="en-US" sz="1500" dirty="0"/>
              <a:t> du som center </a:t>
            </a:r>
            <a:r>
              <a:rPr lang="en-US" sz="1500" dirty="0" err="1"/>
              <a:t>kliva</a:t>
            </a:r>
            <a:r>
              <a:rPr lang="en-US" sz="1500" dirty="0"/>
              <a:t> in </a:t>
            </a:r>
            <a:r>
              <a:rPr lang="en-US" sz="1500" dirty="0" err="1"/>
              <a:t>framför</a:t>
            </a:r>
            <a:r>
              <a:rPr lang="en-US" sz="1500" dirty="0"/>
              <a:t> din </a:t>
            </a:r>
            <a:r>
              <a:rPr lang="en-US" sz="1500" dirty="0" err="1"/>
              <a:t>motståndare</a:t>
            </a:r>
            <a:r>
              <a:rPr lang="en-US" sz="1500" dirty="0"/>
              <a:t> </a:t>
            </a:r>
            <a:r>
              <a:rPr lang="en-US" sz="1500" dirty="0" err="1"/>
              <a:t>eftersom</a:t>
            </a:r>
            <a:r>
              <a:rPr lang="en-US" sz="1500" dirty="0"/>
              <a:t> </a:t>
            </a:r>
            <a:r>
              <a:rPr lang="en-US" sz="1500" dirty="0" err="1"/>
              <a:t>många</a:t>
            </a:r>
            <a:r>
              <a:rPr lang="en-US" sz="1500" dirty="0"/>
              <a:t> </a:t>
            </a:r>
            <a:r>
              <a:rPr lang="en-US" sz="1500" dirty="0" err="1"/>
              <a:t>backar</a:t>
            </a:r>
            <a:r>
              <a:rPr lang="en-US" sz="1500" dirty="0"/>
              <a:t> </a:t>
            </a:r>
            <a:r>
              <a:rPr lang="en-US" sz="1500" dirty="0" err="1"/>
              <a:t>spelar</a:t>
            </a:r>
            <a:r>
              <a:rPr lang="en-US" sz="1500" dirty="0"/>
              <a:t> </a:t>
            </a:r>
            <a:r>
              <a:rPr lang="en-US" sz="1500" dirty="0" err="1"/>
              <a:t>blint</a:t>
            </a:r>
            <a:r>
              <a:rPr lang="en-US" sz="1500" dirty="0"/>
              <a:t> in i mitten (</a:t>
            </a:r>
            <a:r>
              <a:rPr lang="en-US" sz="1500" dirty="0" err="1"/>
              <a:t>spela</a:t>
            </a:r>
            <a:r>
              <a:rPr lang="en-US" sz="1500" dirty="0"/>
              <a:t> på snack)</a:t>
            </a:r>
            <a:endParaRPr lang="sv-SE" sz="1500" dirty="0"/>
          </a:p>
          <a:p>
            <a:pPr indent="-228600">
              <a:lnSpc>
                <a:spcPct val="90000"/>
              </a:lnSpc>
              <a:spcAft>
                <a:spcPts val="600"/>
              </a:spcAft>
              <a:buFont typeface="Arial" panose="020B0604020202020204" pitchFamily="34" charset="0"/>
              <a:buChar char="•"/>
            </a:pPr>
            <a:r>
              <a:rPr lang="en-US" sz="1500" dirty="0" err="1"/>
              <a:t>Backarna</a:t>
            </a:r>
            <a:r>
              <a:rPr lang="en-US" sz="1500" dirty="0"/>
              <a:t> tar man-man, men </a:t>
            </a:r>
            <a:r>
              <a:rPr lang="en-US" sz="1500" dirty="0" err="1"/>
              <a:t>bollsidans</a:t>
            </a:r>
            <a:r>
              <a:rPr lang="en-US" sz="1500" dirty="0"/>
              <a:t> back </a:t>
            </a:r>
            <a:r>
              <a:rPr lang="en-US" sz="1500" dirty="0" err="1"/>
              <a:t>måste</a:t>
            </a:r>
            <a:r>
              <a:rPr lang="en-US" sz="1500" dirty="0"/>
              <a:t> </a:t>
            </a:r>
            <a:r>
              <a:rPr lang="en-US" sz="1500" dirty="0" err="1"/>
              <a:t>stå</a:t>
            </a:r>
            <a:r>
              <a:rPr lang="en-US" sz="1500" dirty="0"/>
              <a:t> </a:t>
            </a:r>
            <a:r>
              <a:rPr lang="en-US" sz="1500" dirty="0" err="1"/>
              <a:t>upp</a:t>
            </a:r>
            <a:r>
              <a:rPr lang="en-US" sz="1500" dirty="0"/>
              <a:t> </a:t>
            </a:r>
            <a:r>
              <a:rPr lang="en-US" sz="1500" dirty="0" err="1"/>
              <a:t>ordentligt</a:t>
            </a:r>
            <a:r>
              <a:rPr lang="en-US" sz="1500" dirty="0"/>
              <a:t> (</a:t>
            </a:r>
            <a:r>
              <a:rPr lang="en-US" sz="1500" dirty="0" err="1"/>
              <a:t>eftersom</a:t>
            </a:r>
            <a:r>
              <a:rPr lang="en-US" sz="1500" dirty="0"/>
              <a:t> </a:t>
            </a:r>
            <a:r>
              <a:rPr lang="en-US" sz="1500" dirty="0" err="1"/>
              <a:t>pressade</a:t>
            </a:r>
            <a:r>
              <a:rPr lang="en-US" sz="1500" dirty="0"/>
              <a:t> </a:t>
            </a:r>
            <a:r>
              <a:rPr lang="en-US" sz="1500" dirty="0" err="1"/>
              <a:t>motståndarbackar</a:t>
            </a:r>
            <a:r>
              <a:rPr lang="en-US" sz="1500" dirty="0"/>
              <a:t> </a:t>
            </a:r>
            <a:r>
              <a:rPr lang="en-US" sz="1500" dirty="0" err="1"/>
              <a:t>ofta</a:t>
            </a:r>
            <a:r>
              <a:rPr lang="en-US" sz="1500" dirty="0"/>
              <a:t> </a:t>
            </a:r>
            <a:r>
              <a:rPr lang="en-US" sz="1500" dirty="0" err="1"/>
              <a:t>försöker</a:t>
            </a:r>
            <a:r>
              <a:rPr lang="en-US" sz="1500" dirty="0"/>
              <a:t> </a:t>
            </a:r>
            <a:r>
              <a:rPr lang="en-US" sz="1500" dirty="0" err="1"/>
              <a:t>kasta</a:t>
            </a:r>
            <a:r>
              <a:rPr lang="en-US" sz="1500" dirty="0"/>
              <a:t> </a:t>
            </a:r>
            <a:r>
              <a:rPr lang="en-US" sz="1500" dirty="0" err="1"/>
              <a:t>upp</a:t>
            </a:r>
            <a:r>
              <a:rPr lang="en-US" sz="1500" dirty="0"/>
              <a:t> </a:t>
            </a:r>
            <a:r>
              <a:rPr lang="en-US" sz="1500" dirty="0" err="1"/>
              <a:t>passningar</a:t>
            </a:r>
            <a:r>
              <a:rPr lang="en-US" sz="1500" dirty="0"/>
              <a:t> </a:t>
            </a:r>
            <a:r>
              <a:rPr lang="en-US" sz="1500" dirty="0" err="1"/>
              <a:t>efter</a:t>
            </a:r>
            <a:r>
              <a:rPr lang="en-US" sz="1500" dirty="0"/>
              <a:t> </a:t>
            </a:r>
            <a:r>
              <a:rPr lang="en-US" sz="1500" dirty="0" err="1"/>
              <a:t>sargen</a:t>
            </a:r>
            <a:r>
              <a:rPr lang="en-US" sz="1500" dirty="0"/>
              <a:t>). </a:t>
            </a:r>
            <a:r>
              <a:rPr lang="en-US" sz="1500" dirty="0" err="1"/>
              <a:t>Det</a:t>
            </a:r>
            <a:r>
              <a:rPr lang="en-US" sz="1500" dirty="0"/>
              <a:t> </a:t>
            </a:r>
            <a:r>
              <a:rPr lang="en-US" sz="1500" dirty="0" err="1"/>
              <a:t>gör</a:t>
            </a:r>
            <a:r>
              <a:rPr lang="en-US" sz="1500" dirty="0"/>
              <a:t> </a:t>
            </a:r>
            <a:r>
              <a:rPr lang="en-US" sz="1500" dirty="0" err="1"/>
              <a:t>att</a:t>
            </a:r>
            <a:r>
              <a:rPr lang="en-US" sz="1500" dirty="0"/>
              <a:t> </a:t>
            </a:r>
            <a:r>
              <a:rPr lang="en-US" sz="1500" dirty="0" err="1"/>
              <a:t>hjälpsidans</a:t>
            </a:r>
            <a:r>
              <a:rPr lang="en-US" sz="1500" dirty="0"/>
              <a:t> back </a:t>
            </a:r>
            <a:r>
              <a:rPr lang="en-US" sz="1500" dirty="0" err="1"/>
              <a:t>får</a:t>
            </a:r>
            <a:r>
              <a:rPr lang="en-US" sz="1500" dirty="0"/>
              <a:t> </a:t>
            </a:r>
            <a:r>
              <a:rPr lang="en-US" sz="1500" dirty="0" err="1"/>
              <a:t>falla</a:t>
            </a:r>
            <a:r>
              <a:rPr lang="en-US" sz="1500" dirty="0"/>
              <a:t> in mot </a:t>
            </a:r>
            <a:r>
              <a:rPr lang="en-US" sz="1500" dirty="0" err="1"/>
              <a:t>centrallinjen</a:t>
            </a:r>
            <a:r>
              <a:rPr lang="en-US" sz="1500" dirty="0"/>
              <a:t> </a:t>
            </a:r>
            <a:r>
              <a:rPr lang="en-US" sz="1500" dirty="0" err="1"/>
              <a:t>och</a:t>
            </a:r>
            <a:r>
              <a:rPr lang="en-US" sz="1500" dirty="0"/>
              <a:t> </a:t>
            </a:r>
            <a:r>
              <a:rPr lang="en-US" sz="1500" dirty="0" err="1"/>
              <a:t>ta</a:t>
            </a:r>
            <a:r>
              <a:rPr lang="en-US" sz="1500" dirty="0"/>
              <a:t> en </a:t>
            </a:r>
            <a:r>
              <a:rPr lang="en-US" sz="1500" dirty="0" err="1"/>
              <a:t>liberoroll</a:t>
            </a:r>
            <a:r>
              <a:rPr lang="en-US" sz="1500" dirty="0"/>
              <a:t> – </a:t>
            </a:r>
            <a:r>
              <a:rPr lang="en-US" sz="1500" dirty="0" err="1"/>
              <a:t>utan</a:t>
            </a:r>
            <a:r>
              <a:rPr lang="en-US" sz="1500" dirty="0"/>
              <a:t> </a:t>
            </a:r>
            <a:r>
              <a:rPr lang="en-US" sz="1500" dirty="0" err="1"/>
              <a:t>att</a:t>
            </a:r>
            <a:r>
              <a:rPr lang="en-US" sz="1500" dirty="0"/>
              <a:t> </a:t>
            </a:r>
            <a:r>
              <a:rPr lang="en-US" sz="1500" dirty="0" err="1"/>
              <a:t>tappa</a:t>
            </a:r>
            <a:r>
              <a:rPr lang="en-US" sz="1500" dirty="0"/>
              <a:t> </a:t>
            </a:r>
            <a:r>
              <a:rPr lang="en-US" sz="1500" dirty="0" err="1"/>
              <a:t>kollen</a:t>
            </a:r>
            <a:r>
              <a:rPr lang="en-US" sz="1500" dirty="0"/>
              <a:t> på sin </a:t>
            </a:r>
            <a:r>
              <a:rPr lang="en-US" sz="1500" dirty="0" err="1"/>
              <a:t>spelare</a:t>
            </a:r>
            <a:r>
              <a:rPr lang="en-US" sz="1500" dirty="0"/>
              <a:t>. </a:t>
            </a:r>
            <a:r>
              <a:rPr lang="en-US" sz="1500" dirty="0" err="1"/>
              <a:t>Bägge</a:t>
            </a:r>
            <a:r>
              <a:rPr lang="en-US" sz="1500" dirty="0"/>
              <a:t> </a:t>
            </a:r>
            <a:r>
              <a:rPr lang="en-US" sz="1500" dirty="0" err="1"/>
              <a:t>spelarna</a:t>
            </a:r>
            <a:r>
              <a:rPr lang="en-US" sz="1500" dirty="0"/>
              <a:t> på </a:t>
            </a:r>
            <a:r>
              <a:rPr lang="en-US" sz="1500" dirty="0" err="1"/>
              <a:t>bollsidan</a:t>
            </a:r>
            <a:r>
              <a:rPr lang="en-US" sz="1500" dirty="0"/>
              <a:t> </a:t>
            </a:r>
            <a:r>
              <a:rPr lang="en-US" sz="1500" dirty="0" err="1"/>
              <a:t>pressar</a:t>
            </a:r>
            <a:r>
              <a:rPr lang="en-US" sz="1500" dirty="0"/>
              <a:t> på </a:t>
            </a:r>
            <a:r>
              <a:rPr lang="en-US" sz="1500" dirty="0" err="1"/>
              <a:t>framåt</a:t>
            </a:r>
            <a:r>
              <a:rPr lang="en-US" sz="1500" dirty="0"/>
              <a:t> </a:t>
            </a:r>
            <a:r>
              <a:rPr lang="en-US" sz="1500" dirty="0" err="1"/>
              <a:t>alltså</a:t>
            </a:r>
            <a:r>
              <a:rPr lang="en-US" sz="1500" dirty="0"/>
              <a:t>, medan </a:t>
            </a:r>
            <a:r>
              <a:rPr lang="en-US" sz="1500" dirty="0" err="1"/>
              <a:t>bägge</a:t>
            </a:r>
            <a:r>
              <a:rPr lang="en-US" sz="1500" dirty="0"/>
              <a:t> </a:t>
            </a:r>
            <a:r>
              <a:rPr lang="en-US" sz="1500" dirty="0" err="1"/>
              <a:t>hjälpsidans</a:t>
            </a:r>
            <a:r>
              <a:rPr lang="en-US" sz="1500" dirty="0"/>
              <a:t> </a:t>
            </a:r>
            <a:r>
              <a:rPr lang="en-US" sz="1500" dirty="0" err="1"/>
              <a:t>spelare</a:t>
            </a:r>
            <a:r>
              <a:rPr lang="en-US" sz="1500" dirty="0"/>
              <a:t> tar </a:t>
            </a:r>
            <a:r>
              <a:rPr lang="en-US" sz="1500" dirty="0" err="1"/>
              <a:t>ett</a:t>
            </a:r>
            <a:r>
              <a:rPr lang="en-US" sz="1500" dirty="0"/>
              <a:t> </a:t>
            </a:r>
            <a:r>
              <a:rPr lang="en-US" sz="1500" dirty="0" err="1"/>
              <a:t>kliv</a:t>
            </a:r>
            <a:r>
              <a:rPr lang="en-US" sz="1500" dirty="0"/>
              <a:t> </a:t>
            </a:r>
            <a:r>
              <a:rPr lang="en-US" sz="1500" dirty="0" err="1"/>
              <a:t>hemåt</a:t>
            </a:r>
            <a:r>
              <a:rPr lang="en-US" sz="1500" dirty="0"/>
              <a:t>.</a:t>
            </a:r>
          </a:p>
        </p:txBody>
      </p:sp>
      <p:grpSp>
        <p:nvGrpSpPr>
          <p:cNvPr id="3" name="Grupp 2">
            <a:extLst>
              <a:ext uri="{FF2B5EF4-FFF2-40B4-BE49-F238E27FC236}">
                <a16:creationId xmlns:a16="http://schemas.microsoft.com/office/drawing/2014/main" id="{2BB720A4-0458-BC27-2009-2547FAD57851}"/>
              </a:ext>
            </a:extLst>
          </p:cNvPr>
          <p:cNvGrpSpPr/>
          <p:nvPr/>
        </p:nvGrpSpPr>
        <p:grpSpPr>
          <a:xfrm>
            <a:off x="105485" y="828040"/>
            <a:ext cx="3994150" cy="5201920"/>
            <a:chOff x="105485" y="828040"/>
            <a:chExt cx="3994150" cy="5201920"/>
          </a:xfrm>
        </p:grpSpPr>
        <p:pic>
          <p:nvPicPr>
            <p:cNvPr id="8" name="Bildobjekt 5">
              <a:extLst>
                <a:ext uri="{FF2B5EF4-FFF2-40B4-BE49-F238E27FC236}">
                  <a16:creationId xmlns:a16="http://schemas.microsoft.com/office/drawing/2014/main" id="{179B8017-76EE-8ED5-02F6-C7799F0441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485" y="828040"/>
              <a:ext cx="3994150" cy="5201920"/>
            </a:xfrm>
            <a:prstGeom prst="rect">
              <a:avLst/>
            </a:prstGeom>
          </p:spPr>
        </p:pic>
        <p:sp>
          <p:nvSpPr>
            <p:cNvPr id="9" name="Ellips 8">
              <a:extLst>
                <a:ext uri="{FF2B5EF4-FFF2-40B4-BE49-F238E27FC236}">
                  <a16:creationId xmlns:a16="http://schemas.microsoft.com/office/drawing/2014/main" id="{C15D7F9F-7C44-CD0C-DB4C-7A57267C5F8C}"/>
                </a:ext>
              </a:extLst>
            </p:cNvPr>
            <p:cNvSpPr/>
            <p:nvPr/>
          </p:nvSpPr>
          <p:spPr>
            <a:xfrm flipH="1" flipV="1">
              <a:off x="2204131" y="4453805"/>
              <a:ext cx="275165" cy="275165"/>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Ellips 9">
              <a:extLst>
                <a:ext uri="{FF2B5EF4-FFF2-40B4-BE49-F238E27FC236}">
                  <a16:creationId xmlns:a16="http://schemas.microsoft.com/office/drawing/2014/main" id="{D81A5110-69D0-5B2A-0985-413AB9A32F28}"/>
                </a:ext>
              </a:extLst>
            </p:cNvPr>
            <p:cNvSpPr/>
            <p:nvPr/>
          </p:nvSpPr>
          <p:spPr>
            <a:xfrm>
              <a:off x="1000130" y="2125062"/>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1" name="Ellips 10">
              <a:extLst>
                <a:ext uri="{FF2B5EF4-FFF2-40B4-BE49-F238E27FC236}">
                  <a16:creationId xmlns:a16="http://schemas.microsoft.com/office/drawing/2014/main" id="{12490522-DDF7-23FA-EE74-95B0BB4394E7}"/>
                </a:ext>
              </a:extLst>
            </p:cNvPr>
            <p:cNvSpPr/>
            <p:nvPr/>
          </p:nvSpPr>
          <p:spPr>
            <a:xfrm>
              <a:off x="2243291" y="1753666"/>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2" name="Ellips 11">
              <a:extLst>
                <a:ext uri="{FF2B5EF4-FFF2-40B4-BE49-F238E27FC236}">
                  <a16:creationId xmlns:a16="http://schemas.microsoft.com/office/drawing/2014/main" id="{D7729918-E799-432C-85B2-BFF08C47B0FF}"/>
                </a:ext>
              </a:extLst>
            </p:cNvPr>
            <p:cNvSpPr/>
            <p:nvPr/>
          </p:nvSpPr>
          <p:spPr>
            <a:xfrm>
              <a:off x="2058462" y="2786937"/>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3" name="Ellips 12">
              <a:extLst>
                <a:ext uri="{FF2B5EF4-FFF2-40B4-BE49-F238E27FC236}">
                  <a16:creationId xmlns:a16="http://schemas.microsoft.com/office/drawing/2014/main" id="{686B0C6F-28AF-1674-E281-E8E6C7E09D3C}"/>
                </a:ext>
              </a:extLst>
            </p:cNvPr>
            <p:cNvSpPr/>
            <p:nvPr/>
          </p:nvSpPr>
          <p:spPr>
            <a:xfrm>
              <a:off x="880423" y="3722504"/>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5" name="Pil: höger 14">
              <a:extLst>
                <a:ext uri="{FF2B5EF4-FFF2-40B4-BE49-F238E27FC236}">
                  <a16:creationId xmlns:a16="http://schemas.microsoft.com/office/drawing/2014/main" id="{483490CA-38FE-4103-DCED-C35CAF3876C7}"/>
                </a:ext>
              </a:extLst>
            </p:cNvPr>
            <p:cNvSpPr/>
            <p:nvPr/>
          </p:nvSpPr>
          <p:spPr>
            <a:xfrm rot="16200000">
              <a:off x="865152" y="1605872"/>
              <a:ext cx="555075" cy="27494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Multiplikationstecken 15">
              <a:extLst>
                <a:ext uri="{FF2B5EF4-FFF2-40B4-BE49-F238E27FC236}">
                  <a16:creationId xmlns:a16="http://schemas.microsoft.com/office/drawing/2014/main" id="{553F4729-2452-F04B-4A3B-C105072B0060}"/>
                </a:ext>
              </a:extLst>
            </p:cNvPr>
            <p:cNvSpPr/>
            <p:nvPr/>
          </p:nvSpPr>
          <p:spPr>
            <a:xfrm>
              <a:off x="2488634" y="1358651"/>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7" name="Multiplikationstecken 16">
              <a:extLst>
                <a:ext uri="{FF2B5EF4-FFF2-40B4-BE49-F238E27FC236}">
                  <a16:creationId xmlns:a16="http://schemas.microsoft.com/office/drawing/2014/main" id="{D779C5C9-DF9B-F89D-1434-5EA3345D7572}"/>
                </a:ext>
              </a:extLst>
            </p:cNvPr>
            <p:cNvSpPr/>
            <p:nvPr/>
          </p:nvSpPr>
          <p:spPr>
            <a:xfrm>
              <a:off x="983683" y="932857"/>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8" name="Multiplikationstecken 17">
              <a:extLst>
                <a:ext uri="{FF2B5EF4-FFF2-40B4-BE49-F238E27FC236}">
                  <a16:creationId xmlns:a16="http://schemas.microsoft.com/office/drawing/2014/main" id="{E4112EF3-1CA9-BAA8-24D3-2A4E51EAF64D}"/>
                </a:ext>
              </a:extLst>
            </p:cNvPr>
            <p:cNvSpPr/>
            <p:nvPr/>
          </p:nvSpPr>
          <p:spPr>
            <a:xfrm>
              <a:off x="2149325" y="2519864"/>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9" name="Multiplikationstecken 18">
              <a:extLst>
                <a:ext uri="{FF2B5EF4-FFF2-40B4-BE49-F238E27FC236}">
                  <a16:creationId xmlns:a16="http://schemas.microsoft.com/office/drawing/2014/main" id="{5569DD4E-C82A-D395-7023-8E6CCF32CF36}"/>
                </a:ext>
              </a:extLst>
            </p:cNvPr>
            <p:cNvSpPr/>
            <p:nvPr/>
          </p:nvSpPr>
          <p:spPr>
            <a:xfrm>
              <a:off x="680989" y="3474732"/>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0" name="Multiplikationstecken 19">
              <a:extLst>
                <a:ext uri="{FF2B5EF4-FFF2-40B4-BE49-F238E27FC236}">
                  <a16:creationId xmlns:a16="http://schemas.microsoft.com/office/drawing/2014/main" id="{4554A2CE-B134-223D-C629-D0D8D0CB42EA}"/>
                </a:ext>
              </a:extLst>
            </p:cNvPr>
            <p:cNvSpPr/>
            <p:nvPr/>
          </p:nvSpPr>
          <p:spPr>
            <a:xfrm>
              <a:off x="2383199" y="3853942"/>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grpSp>
    </p:spTree>
    <p:extLst>
      <p:ext uri="{BB962C8B-B14F-4D97-AF65-F5344CB8AC3E}">
        <p14:creationId xmlns:p14="http://schemas.microsoft.com/office/powerpoint/2010/main" val="19957273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91AC164B-0020-ED90-39B0-4E5018891057}"/>
              </a:ext>
            </a:extLst>
          </p:cNvPr>
          <p:cNvSpPr>
            <a:spLocks noGrp="1"/>
          </p:cNvSpPr>
          <p:nvPr>
            <p:ph type="title"/>
          </p:nvPr>
        </p:nvSpPr>
        <p:spPr>
          <a:xfrm>
            <a:off x="630936" y="639520"/>
            <a:ext cx="5306314" cy="1719072"/>
          </a:xfrm>
        </p:spPr>
        <p:txBody>
          <a:bodyPr anchor="b">
            <a:normAutofit/>
          </a:bodyPr>
          <a:lstStyle/>
          <a:p>
            <a:r>
              <a:rPr lang="sv-SE" sz="5400" dirty="0"/>
              <a:t>Lågt Försvar</a:t>
            </a:r>
          </a:p>
        </p:txBody>
      </p:sp>
      <p:sp>
        <p:nvSpPr>
          <p:cNvPr id="12" name="sketch line">
            <a:extLst>
              <a:ext uri="{FF2B5EF4-FFF2-40B4-BE49-F238E27FC236}">
                <a16:creationId xmlns:a16="http://schemas.microsoft.com/office/drawing/2014/main" id="{CD8B4F24-440B-49E9-B85D-733523DC0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573756"/>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tshållare för innehåll 2">
            <a:extLst>
              <a:ext uri="{FF2B5EF4-FFF2-40B4-BE49-F238E27FC236}">
                <a16:creationId xmlns:a16="http://schemas.microsoft.com/office/drawing/2014/main" id="{F4F1CA48-5109-78F1-B7D5-B2D75187B228}"/>
              </a:ext>
            </a:extLst>
          </p:cNvPr>
          <p:cNvSpPr>
            <a:spLocks noGrp="1"/>
          </p:cNvSpPr>
          <p:nvPr>
            <p:ph idx="1"/>
          </p:nvPr>
        </p:nvSpPr>
        <p:spPr>
          <a:xfrm>
            <a:off x="630936" y="2807208"/>
            <a:ext cx="6830314" cy="3410712"/>
          </a:xfrm>
        </p:spPr>
        <p:txBody>
          <a:bodyPr anchor="t">
            <a:normAutofit lnSpcReduction="10000"/>
          </a:bodyPr>
          <a:lstStyle/>
          <a:p>
            <a:r>
              <a:rPr lang="sv-SE" sz="1600" dirty="0"/>
              <a:t>Lågt försvar övergår vi till när motståndarna tagit sig förbi pressen/styrningen och etablerat tryck i vår försvarszon.</a:t>
            </a:r>
          </a:p>
          <a:p>
            <a:r>
              <a:rPr lang="sv-SE" sz="1600" dirty="0"/>
              <a:t>Vi spelar i grunden zon-försvar! Vi utgår från normal 2-1-2 uppställning. Backarna spelar extremt nära markeringsspel på sina forwards. Det kommer vanligen vara en back som bryter motståndaranfallen. Centern utgår från slottet (zon A) i sitt positionsspel men ansvarar likväl för sin markering. Forwards sjunker ned i banan för att minska ytorna i zonen. Viktigt att ”bortre” forward vrider upp för att sticka vid kontring. Därifrån kan forwards kontrollera motståndarbackarna men också hjälpa till med dubblingar i fickan. Målen med vårt låga försvarsspel är:</a:t>
            </a:r>
          </a:p>
          <a:p>
            <a:r>
              <a:rPr lang="sv-SE" sz="1600" dirty="0"/>
              <a:t>1. att försvara eget mål</a:t>
            </a:r>
          </a:p>
          <a:p>
            <a:r>
              <a:rPr lang="sv-SE" sz="1600" dirty="0"/>
              <a:t>2. att vinna bollen</a:t>
            </a:r>
          </a:p>
          <a:p>
            <a:r>
              <a:rPr lang="sv-SE" sz="1600" dirty="0"/>
              <a:t>3. att starta kontring</a:t>
            </a:r>
          </a:p>
        </p:txBody>
      </p:sp>
      <p:grpSp>
        <p:nvGrpSpPr>
          <p:cNvPr id="23" name="Grupp 22">
            <a:extLst>
              <a:ext uri="{FF2B5EF4-FFF2-40B4-BE49-F238E27FC236}">
                <a16:creationId xmlns:a16="http://schemas.microsoft.com/office/drawing/2014/main" id="{0382C901-0E42-D7FA-DFD7-1BEE7049B044}"/>
              </a:ext>
            </a:extLst>
          </p:cNvPr>
          <p:cNvGrpSpPr/>
          <p:nvPr/>
        </p:nvGrpSpPr>
        <p:grpSpPr>
          <a:xfrm>
            <a:off x="7681470" y="991553"/>
            <a:ext cx="5025768" cy="5587086"/>
            <a:chOff x="6342922" y="826417"/>
            <a:chExt cx="5025768" cy="5587086"/>
          </a:xfrm>
        </p:grpSpPr>
        <p:grpSp>
          <p:nvGrpSpPr>
            <p:cNvPr id="5" name="Grupp 4">
              <a:extLst>
                <a:ext uri="{FF2B5EF4-FFF2-40B4-BE49-F238E27FC236}">
                  <a16:creationId xmlns:a16="http://schemas.microsoft.com/office/drawing/2014/main" id="{4DD15AB6-A089-7144-0149-0E3703B81F95}"/>
                </a:ext>
              </a:extLst>
            </p:cNvPr>
            <p:cNvGrpSpPr/>
            <p:nvPr/>
          </p:nvGrpSpPr>
          <p:grpSpPr>
            <a:xfrm>
              <a:off x="6342922" y="826417"/>
              <a:ext cx="5025768" cy="5587086"/>
              <a:chOff x="6342922" y="826417"/>
              <a:chExt cx="5025768" cy="5587086"/>
            </a:xfrm>
          </p:grpSpPr>
          <p:pic>
            <p:nvPicPr>
              <p:cNvPr id="9" name="Bildobjekt 3">
                <a:extLst>
                  <a:ext uri="{FF2B5EF4-FFF2-40B4-BE49-F238E27FC236}">
                    <a16:creationId xmlns:a16="http://schemas.microsoft.com/office/drawing/2014/main" id="{4DA37741-8CF1-AAEF-1D40-EC7F6C53C0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30563" y="826417"/>
                <a:ext cx="3994150" cy="5201920"/>
              </a:xfrm>
              <a:prstGeom prst="rect">
                <a:avLst/>
              </a:prstGeom>
            </p:spPr>
          </p:pic>
          <p:sp>
            <p:nvSpPr>
              <p:cNvPr id="11" name="Minustecken 10">
                <a:extLst>
                  <a:ext uri="{FF2B5EF4-FFF2-40B4-BE49-F238E27FC236}">
                    <a16:creationId xmlns:a16="http://schemas.microsoft.com/office/drawing/2014/main" id="{105EEA71-B01F-55FD-7745-8C6F642FCB24}"/>
                  </a:ext>
                </a:extLst>
              </p:cNvPr>
              <p:cNvSpPr/>
              <p:nvPr/>
            </p:nvSpPr>
            <p:spPr>
              <a:xfrm>
                <a:off x="6353505" y="3187882"/>
                <a:ext cx="4145211" cy="1443567"/>
              </a:xfrm>
              <a:prstGeom prst="mathMinus">
                <a:avLst>
                  <a:gd name="adj1" fmla="val 5002"/>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Minustecken 12">
                <a:extLst>
                  <a:ext uri="{FF2B5EF4-FFF2-40B4-BE49-F238E27FC236}">
                    <a16:creationId xmlns:a16="http://schemas.microsoft.com/office/drawing/2014/main" id="{1F9BBD52-863E-4DEE-72F8-E0F410E4B307}"/>
                  </a:ext>
                </a:extLst>
              </p:cNvPr>
              <p:cNvSpPr/>
              <p:nvPr/>
            </p:nvSpPr>
            <p:spPr>
              <a:xfrm>
                <a:off x="6342922" y="5238750"/>
                <a:ext cx="4145211" cy="450920"/>
              </a:xfrm>
              <a:prstGeom prst="mathMinus">
                <a:avLst>
                  <a:gd name="adj1" fmla="val 19850"/>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Minustecken 13">
                <a:extLst>
                  <a:ext uri="{FF2B5EF4-FFF2-40B4-BE49-F238E27FC236}">
                    <a16:creationId xmlns:a16="http://schemas.microsoft.com/office/drawing/2014/main" id="{2D148A5F-94B9-2877-923C-80C62E8273AF}"/>
                  </a:ext>
                </a:extLst>
              </p:cNvPr>
              <p:cNvSpPr/>
              <p:nvPr/>
            </p:nvSpPr>
            <p:spPr>
              <a:xfrm rot="5400000">
                <a:off x="5613325" y="3964785"/>
                <a:ext cx="3453868" cy="1443567"/>
              </a:xfrm>
              <a:prstGeom prst="mathMinus">
                <a:avLst>
                  <a:gd name="adj1" fmla="val 5002"/>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Minustecken 14">
                <a:extLst>
                  <a:ext uri="{FF2B5EF4-FFF2-40B4-BE49-F238E27FC236}">
                    <a16:creationId xmlns:a16="http://schemas.microsoft.com/office/drawing/2014/main" id="{9C22119C-62BE-4524-ADB8-0A0596A7366C}"/>
                  </a:ext>
                </a:extLst>
              </p:cNvPr>
              <p:cNvSpPr/>
              <p:nvPr/>
            </p:nvSpPr>
            <p:spPr>
              <a:xfrm rot="5400000">
                <a:off x="7755813" y="3961406"/>
                <a:ext cx="3453868" cy="1443567"/>
              </a:xfrm>
              <a:prstGeom prst="mathMinus">
                <a:avLst>
                  <a:gd name="adj1" fmla="val 5002"/>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textruta 15">
                <a:extLst>
                  <a:ext uri="{FF2B5EF4-FFF2-40B4-BE49-F238E27FC236}">
                    <a16:creationId xmlns:a16="http://schemas.microsoft.com/office/drawing/2014/main" id="{9662CB46-4CCF-5F47-00E7-258A099BBD66}"/>
                  </a:ext>
                </a:extLst>
              </p:cNvPr>
              <p:cNvSpPr txBox="1"/>
              <p:nvPr/>
            </p:nvSpPr>
            <p:spPr>
              <a:xfrm>
                <a:off x="6932163" y="3427377"/>
                <a:ext cx="1828800" cy="461665"/>
              </a:xfrm>
              <a:prstGeom prst="rect">
                <a:avLst/>
              </a:prstGeom>
              <a:noFill/>
            </p:spPr>
            <p:txBody>
              <a:bodyPr wrap="square" rtlCol="0">
                <a:spAutoFit/>
              </a:bodyPr>
              <a:lstStyle/>
              <a:p>
                <a:pPr algn="l"/>
                <a:r>
                  <a:rPr lang="sv-SE" sz="2400" dirty="0"/>
                  <a:t>C</a:t>
                </a:r>
              </a:p>
            </p:txBody>
          </p:sp>
          <p:sp>
            <p:nvSpPr>
              <p:cNvPr id="17" name="textruta 16">
                <a:extLst>
                  <a:ext uri="{FF2B5EF4-FFF2-40B4-BE49-F238E27FC236}">
                    <a16:creationId xmlns:a16="http://schemas.microsoft.com/office/drawing/2014/main" id="{438D34A8-1E1A-A98B-44E6-40FD031CC799}"/>
                  </a:ext>
                </a:extLst>
              </p:cNvPr>
              <p:cNvSpPr txBox="1"/>
              <p:nvPr/>
            </p:nvSpPr>
            <p:spPr>
              <a:xfrm>
                <a:off x="8206396" y="3421032"/>
                <a:ext cx="1828800" cy="461665"/>
              </a:xfrm>
              <a:prstGeom prst="rect">
                <a:avLst/>
              </a:prstGeom>
              <a:noFill/>
            </p:spPr>
            <p:txBody>
              <a:bodyPr wrap="square" rtlCol="0">
                <a:spAutoFit/>
              </a:bodyPr>
              <a:lstStyle/>
              <a:p>
                <a:pPr algn="l"/>
                <a:r>
                  <a:rPr lang="sv-SE" sz="2400" dirty="0"/>
                  <a:t>B</a:t>
                </a:r>
              </a:p>
            </p:txBody>
          </p:sp>
          <p:sp>
            <p:nvSpPr>
              <p:cNvPr id="18" name="textruta 17">
                <a:extLst>
                  <a:ext uri="{FF2B5EF4-FFF2-40B4-BE49-F238E27FC236}">
                    <a16:creationId xmlns:a16="http://schemas.microsoft.com/office/drawing/2014/main" id="{5C6AFFB5-B328-C730-0F1E-21967D549F1F}"/>
                  </a:ext>
                </a:extLst>
              </p:cNvPr>
              <p:cNvSpPr txBox="1"/>
              <p:nvPr/>
            </p:nvSpPr>
            <p:spPr>
              <a:xfrm>
                <a:off x="9539890" y="5495355"/>
                <a:ext cx="1828800" cy="461665"/>
              </a:xfrm>
              <a:prstGeom prst="rect">
                <a:avLst/>
              </a:prstGeom>
              <a:noFill/>
            </p:spPr>
            <p:txBody>
              <a:bodyPr wrap="square" rtlCol="0">
                <a:spAutoFit/>
              </a:bodyPr>
              <a:lstStyle/>
              <a:p>
                <a:pPr algn="l"/>
                <a:r>
                  <a:rPr lang="sv-SE" sz="2400" dirty="0"/>
                  <a:t>C</a:t>
                </a:r>
              </a:p>
            </p:txBody>
          </p:sp>
          <p:sp>
            <p:nvSpPr>
              <p:cNvPr id="19" name="textruta 18">
                <a:extLst>
                  <a:ext uri="{FF2B5EF4-FFF2-40B4-BE49-F238E27FC236}">
                    <a16:creationId xmlns:a16="http://schemas.microsoft.com/office/drawing/2014/main" id="{741F17BC-3790-BA34-B32F-BD89E85BC161}"/>
                  </a:ext>
                </a:extLst>
              </p:cNvPr>
              <p:cNvSpPr txBox="1"/>
              <p:nvPr/>
            </p:nvSpPr>
            <p:spPr>
              <a:xfrm>
                <a:off x="9533542" y="3435846"/>
                <a:ext cx="1828800" cy="461665"/>
              </a:xfrm>
              <a:prstGeom prst="rect">
                <a:avLst/>
              </a:prstGeom>
              <a:noFill/>
            </p:spPr>
            <p:txBody>
              <a:bodyPr wrap="square" rtlCol="0">
                <a:spAutoFit/>
              </a:bodyPr>
              <a:lstStyle/>
              <a:p>
                <a:pPr algn="l"/>
                <a:r>
                  <a:rPr lang="sv-SE" sz="2400" dirty="0"/>
                  <a:t>C</a:t>
                </a:r>
              </a:p>
            </p:txBody>
          </p:sp>
          <p:sp>
            <p:nvSpPr>
              <p:cNvPr id="20" name="textruta 19">
                <a:extLst>
                  <a:ext uri="{FF2B5EF4-FFF2-40B4-BE49-F238E27FC236}">
                    <a16:creationId xmlns:a16="http://schemas.microsoft.com/office/drawing/2014/main" id="{CA8CA628-F1AD-3943-BAFD-DFAF6EC48395}"/>
                  </a:ext>
                </a:extLst>
              </p:cNvPr>
              <p:cNvSpPr txBox="1"/>
              <p:nvPr/>
            </p:nvSpPr>
            <p:spPr>
              <a:xfrm>
                <a:off x="6976615" y="5493244"/>
                <a:ext cx="1828800" cy="461665"/>
              </a:xfrm>
              <a:prstGeom prst="rect">
                <a:avLst/>
              </a:prstGeom>
              <a:noFill/>
            </p:spPr>
            <p:txBody>
              <a:bodyPr wrap="square" rtlCol="0">
                <a:spAutoFit/>
              </a:bodyPr>
              <a:lstStyle/>
              <a:p>
                <a:pPr algn="l"/>
                <a:r>
                  <a:rPr lang="sv-SE" sz="2400" dirty="0"/>
                  <a:t>C</a:t>
                </a:r>
              </a:p>
            </p:txBody>
          </p:sp>
          <p:sp>
            <p:nvSpPr>
              <p:cNvPr id="21" name="textruta 20">
                <a:extLst>
                  <a:ext uri="{FF2B5EF4-FFF2-40B4-BE49-F238E27FC236}">
                    <a16:creationId xmlns:a16="http://schemas.microsoft.com/office/drawing/2014/main" id="{81AE6DC3-CA98-26F3-9430-44DADF8893E6}"/>
                  </a:ext>
                </a:extLst>
              </p:cNvPr>
              <p:cNvSpPr txBox="1"/>
              <p:nvPr/>
            </p:nvSpPr>
            <p:spPr>
              <a:xfrm>
                <a:off x="6951215" y="4398931"/>
                <a:ext cx="1828800" cy="461665"/>
              </a:xfrm>
              <a:prstGeom prst="rect">
                <a:avLst/>
              </a:prstGeom>
              <a:noFill/>
            </p:spPr>
            <p:txBody>
              <a:bodyPr wrap="square" rtlCol="0">
                <a:spAutoFit/>
              </a:bodyPr>
              <a:lstStyle/>
              <a:p>
                <a:pPr algn="l"/>
                <a:r>
                  <a:rPr lang="sv-SE" sz="2400" dirty="0"/>
                  <a:t>B</a:t>
                </a:r>
              </a:p>
            </p:txBody>
          </p:sp>
          <p:sp>
            <p:nvSpPr>
              <p:cNvPr id="22" name="textruta 21">
                <a:extLst>
                  <a:ext uri="{FF2B5EF4-FFF2-40B4-BE49-F238E27FC236}">
                    <a16:creationId xmlns:a16="http://schemas.microsoft.com/office/drawing/2014/main" id="{3FAFD105-DD17-4FE0-AE36-4CEE05643539}"/>
                  </a:ext>
                </a:extLst>
              </p:cNvPr>
              <p:cNvSpPr txBox="1"/>
              <p:nvPr/>
            </p:nvSpPr>
            <p:spPr>
              <a:xfrm>
                <a:off x="8225446" y="4360831"/>
                <a:ext cx="1828800" cy="461665"/>
              </a:xfrm>
              <a:prstGeom prst="rect">
                <a:avLst/>
              </a:prstGeom>
              <a:noFill/>
            </p:spPr>
            <p:txBody>
              <a:bodyPr wrap="square" rtlCol="0">
                <a:spAutoFit/>
              </a:bodyPr>
              <a:lstStyle/>
              <a:p>
                <a:pPr algn="l"/>
                <a:r>
                  <a:rPr lang="sv-SE" sz="2400" dirty="0"/>
                  <a:t>A</a:t>
                </a:r>
              </a:p>
            </p:txBody>
          </p:sp>
        </p:grpSp>
        <p:sp>
          <p:nvSpPr>
            <p:cNvPr id="7" name="textruta 6">
              <a:extLst>
                <a:ext uri="{FF2B5EF4-FFF2-40B4-BE49-F238E27FC236}">
                  <a16:creationId xmlns:a16="http://schemas.microsoft.com/office/drawing/2014/main" id="{74E45FAB-05A4-394B-34C0-0D1E6B6F272D}"/>
                </a:ext>
              </a:extLst>
            </p:cNvPr>
            <p:cNvSpPr txBox="1"/>
            <p:nvPr/>
          </p:nvSpPr>
          <p:spPr>
            <a:xfrm>
              <a:off x="9537777" y="4403165"/>
              <a:ext cx="1828800" cy="461665"/>
            </a:xfrm>
            <a:prstGeom prst="rect">
              <a:avLst/>
            </a:prstGeom>
            <a:noFill/>
          </p:spPr>
          <p:txBody>
            <a:bodyPr wrap="square" rtlCol="0">
              <a:spAutoFit/>
            </a:bodyPr>
            <a:lstStyle/>
            <a:p>
              <a:pPr algn="l"/>
              <a:r>
                <a:rPr lang="sv-SE" sz="2400" dirty="0"/>
                <a:t>B</a:t>
              </a:r>
            </a:p>
          </p:txBody>
        </p:sp>
        <p:sp>
          <p:nvSpPr>
            <p:cNvPr id="8" name="textruta 7">
              <a:extLst>
                <a:ext uri="{FF2B5EF4-FFF2-40B4-BE49-F238E27FC236}">
                  <a16:creationId xmlns:a16="http://schemas.microsoft.com/office/drawing/2014/main" id="{E4B201EC-9D4C-9110-2632-B265F906B666}"/>
                </a:ext>
              </a:extLst>
            </p:cNvPr>
            <p:cNvSpPr txBox="1"/>
            <p:nvPr/>
          </p:nvSpPr>
          <p:spPr>
            <a:xfrm>
              <a:off x="8236029" y="5514411"/>
              <a:ext cx="1828800" cy="461665"/>
            </a:xfrm>
            <a:prstGeom prst="rect">
              <a:avLst/>
            </a:prstGeom>
            <a:noFill/>
          </p:spPr>
          <p:txBody>
            <a:bodyPr wrap="square" rtlCol="0">
              <a:spAutoFit/>
            </a:bodyPr>
            <a:lstStyle/>
            <a:p>
              <a:pPr algn="l"/>
              <a:r>
                <a:rPr lang="sv-SE" sz="2400" dirty="0"/>
                <a:t>B</a:t>
              </a:r>
            </a:p>
          </p:txBody>
        </p:sp>
      </p:grpSp>
      <p:pic>
        <p:nvPicPr>
          <p:cNvPr id="24" name="Bildobjekt 23">
            <a:extLst>
              <a:ext uri="{FF2B5EF4-FFF2-40B4-BE49-F238E27FC236}">
                <a16:creationId xmlns:a16="http://schemas.microsoft.com/office/drawing/2014/main" id="{BD88ACFC-FF8E-7D22-FACD-15E1F01EC8CB}"/>
              </a:ext>
            </a:extLst>
          </p:cNvPr>
          <p:cNvPicPr>
            <a:picLocks noGrp="1" noChangeAspect="1"/>
          </p:cNvPicPr>
          <p:nvPr/>
        </p:nvPicPr>
        <p:blipFill rotWithShape="1">
          <a:blip r:embed="rId3">
            <a:extLst>
              <a:ext uri="{28A0092B-C50C-407E-A947-70E740481C1C}">
                <a14:useLocalDpi xmlns:a14="http://schemas.microsoft.com/office/drawing/2010/main" val="0"/>
              </a:ext>
            </a:extLst>
          </a:blip>
          <a:srcRect r="3792" b="-3"/>
          <a:stretch/>
        </p:blipFill>
        <p:spPr>
          <a:xfrm>
            <a:off x="428739" y="-181314"/>
            <a:ext cx="1819328" cy="1891088"/>
          </a:xfrm>
          <a:prstGeom prst="rect">
            <a:avLst/>
          </a:prstGeom>
        </p:spPr>
      </p:pic>
    </p:spTree>
    <p:extLst>
      <p:ext uri="{BB962C8B-B14F-4D97-AF65-F5344CB8AC3E}">
        <p14:creationId xmlns:p14="http://schemas.microsoft.com/office/powerpoint/2010/main" val="31415154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251ADEA6-B25D-B976-731E-2EDFF7EB9320}"/>
              </a:ext>
            </a:extLst>
          </p:cNvPr>
          <p:cNvSpPr>
            <a:spLocks noGrp="1"/>
          </p:cNvSpPr>
          <p:nvPr>
            <p:ph type="title"/>
          </p:nvPr>
        </p:nvSpPr>
        <p:spPr>
          <a:xfrm>
            <a:off x="686834" y="1153572"/>
            <a:ext cx="3200400" cy="4461163"/>
          </a:xfrm>
        </p:spPr>
        <p:txBody>
          <a:bodyPr>
            <a:normAutofit/>
          </a:bodyPr>
          <a:lstStyle/>
          <a:p>
            <a:r>
              <a:rPr lang="sv-SE">
                <a:solidFill>
                  <a:srgbClr val="FFFFFF"/>
                </a:solidFill>
              </a:rPr>
              <a:t>Lågt försvar</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tshållare för innehåll 2">
            <a:extLst>
              <a:ext uri="{FF2B5EF4-FFF2-40B4-BE49-F238E27FC236}">
                <a16:creationId xmlns:a16="http://schemas.microsoft.com/office/drawing/2014/main" id="{AD4D14F4-0D83-DB41-12DD-C894FB131E47}"/>
              </a:ext>
            </a:extLst>
          </p:cNvPr>
          <p:cNvSpPr>
            <a:spLocks noGrp="1"/>
          </p:cNvSpPr>
          <p:nvPr>
            <p:ph idx="1"/>
          </p:nvPr>
        </p:nvSpPr>
        <p:spPr>
          <a:xfrm>
            <a:off x="4447308" y="591344"/>
            <a:ext cx="6906491" cy="5585619"/>
          </a:xfrm>
        </p:spPr>
        <p:txBody>
          <a:bodyPr anchor="ctr">
            <a:normAutofit/>
          </a:bodyPr>
          <a:lstStyle/>
          <a:p>
            <a:r>
              <a:rPr lang="sv-SE" sz="2000"/>
              <a:t>Viktiga moment i spelet</a:t>
            </a:r>
          </a:p>
          <a:p>
            <a:r>
              <a:rPr lang="sv-SE" sz="2000"/>
              <a:t>Att vinna bollen innebär att skapa och utnyttja misstag hos motståndarna. Det gör vi genom press, nära markering och hårt spel!När vi spelar zon har vi främst två områden i lågt försvar där vi vill dubbla och vinna bollen (för att därifrån vända spelet). Dessa områden visas på bilden till höger, och omfattar defensiva hörn upp till defensiva fickorna.</a:t>
            </a:r>
          </a:p>
          <a:p>
            <a:r>
              <a:rPr lang="sv-SE" sz="2000"/>
              <a:t>Vi ska alltid försöka styra motståndarna ut mot sargen och uppåt mot våra forwards för att kunna dubbla. En stillastående, felvänd motståndare är optimalt för vårt försvar. Då kan vi dubbla med forward och styra av eventuella passningsförsök.</a:t>
            </a:r>
          </a:p>
          <a:p>
            <a:r>
              <a:rPr lang="sv-SE" sz="2000"/>
              <a:t>Att starta kontringar görs direkt när vi vunnit bollen. Ju fortare vi kan vända spelet desto större möjlighet att kontra. Att kunna kombinera brytning och pass, göra en så kallad brytpass, är det svåraste men viktigaste momentet i hela vårt spel! Allt bygger på samspelet och modet i den omställningssituationen. </a:t>
            </a:r>
          </a:p>
        </p:txBody>
      </p:sp>
    </p:spTree>
    <p:extLst>
      <p:ext uri="{BB962C8B-B14F-4D97-AF65-F5344CB8AC3E}">
        <p14:creationId xmlns:p14="http://schemas.microsoft.com/office/powerpoint/2010/main" val="39118367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C3F041BD-8C75-ED8C-56E0-5C376CF02401}"/>
              </a:ext>
            </a:extLst>
          </p:cNvPr>
          <p:cNvSpPr>
            <a:spLocks noGrp="1"/>
          </p:cNvSpPr>
          <p:nvPr>
            <p:ph type="title"/>
          </p:nvPr>
        </p:nvSpPr>
        <p:spPr>
          <a:xfrm>
            <a:off x="686834" y="1153572"/>
            <a:ext cx="3200400" cy="4461163"/>
          </a:xfrm>
        </p:spPr>
        <p:txBody>
          <a:bodyPr>
            <a:normAutofit/>
          </a:bodyPr>
          <a:lstStyle/>
          <a:p>
            <a:r>
              <a:rPr lang="sv-SE">
                <a:solidFill>
                  <a:srgbClr val="FFFFFF"/>
                </a:solidFill>
              </a:rPr>
              <a:t>Kontring</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tshållare för innehåll 2">
            <a:extLst>
              <a:ext uri="{FF2B5EF4-FFF2-40B4-BE49-F238E27FC236}">
                <a16:creationId xmlns:a16="http://schemas.microsoft.com/office/drawing/2014/main" id="{8AB5543D-476B-2A63-B33B-0B4ECDE433FA}"/>
              </a:ext>
            </a:extLst>
          </p:cNvPr>
          <p:cNvSpPr>
            <a:spLocks noGrp="1"/>
          </p:cNvSpPr>
          <p:nvPr>
            <p:ph idx="1"/>
          </p:nvPr>
        </p:nvSpPr>
        <p:spPr>
          <a:xfrm>
            <a:off x="4447308" y="591344"/>
            <a:ext cx="6906491" cy="5585619"/>
          </a:xfrm>
        </p:spPr>
        <p:txBody>
          <a:bodyPr anchor="ctr">
            <a:normAutofit/>
          </a:bodyPr>
          <a:lstStyle/>
          <a:p>
            <a:r>
              <a:rPr lang="sv-SE" sz="2200" dirty="0"/>
              <a:t>Innebär att anfalla direkt när man vinner bollen, innan motståndarna hinner ställa om sitt försvar. </a:t>
            </a:r>
          </a:p>
          <a:p>
            <a:r>
              <a:rPr lang="sv-SE" sz="2200" dirty="0"/>
              <a:t>Starka kontringar vinner matcher. Alltså ska vi vara extremt bra i dessa. När vi vinner bollen ställer vi om direkt och kontrar. ”Första framåt” är mottot. Blixtsnabba spelvändningar med snabba släpp. Vi ska ha hela femman med i kontringen, i full fart framåt. Väl i målsituation använder vi inövade och/eller improviserade </a:t>
            </a:r>
            <a:r>
              <a:rPr lang="sv-SE" sz="2200" dirty="0" err="1"/>
              <a:t>avslutsvarianter</a:t>
            </a:r>
            <a:r>
              <a:rPr lang="sv-SE" sz="2200" dirty="0"/>
              <a:t>. Både omställningen, löpet och avsluten kommer vi att nöta noggrant. Kontringen ska vara ett vinnarvapen!</a:t>
            </a:r>
          </a:p>
          <a:p>
            <a:r>
              <a:rPr lang="sv-SE" sz="2200" dirty="0"/>
              <a:t>Kontringen innehåller tre steg:</a:t>
            </a:r>
          </a:p>
          <a:p>
            <a:r>
              <a:rPr lang="sv-SE" sz="2200" dirty="0"/>
              <a:t>1. första framåt (spelvändningen)</a:t>
            </a:r>
          </a:p>
          <a:p>
            <a:r>
              <a:rPr lang="sv-SE" sz="2200" dirty="0"/>
              <a:t>2. löpet (positioneringen)</a:t>
            </a:r>
          </a:p>
          <a:p>
            <a:r>
              <a:rPr lang="sv-SE" sz="2200" dirty="0"/>
              <a:t>3. avslutet </a:t>
            </a:r>
          </a:p>
        </p:txBody>
      </p:sp>
      <p:pic>
        <p:nvPicPr>
          <p:cNvPr id="6" name="Bildobjekt 5">
            <a:extLst>
              <a:ext uri="{FF2B5EF4-FFF2-40B4-BE49-F238E27FC236}">
                <a16:creationId xmlns:a16="http://schemas.microsoft.com/office/drawing/2014/main" id="{A5DDCC3D-9B6F-5E93-DFEB-72FAE871DD73}"/>
              </a:ext>
            </a:extLst>
          </p:cNvPr>
          <p:cNvPicPr>
            <a:picLocks noGrp="1" noChangeAspect="1"/>
          </p:cNvPicPr>
          <p:nvPr/>
        </p:nvPicPr>
        <p:blipFill rotWithShape="1">
          <a:blip r:embed="rId2">
            <a:extLst>
              <a:ext uri="{28A0092B-C50C-407E-A947-70E740481C1C}">
                <a14:useLocalDpi xmlns:a14="http://schemas.microsoft.com/office/drawing/2010/main" val="0"/>
              </a:ext>
            </a:extLst>
          </a:blip>
          <a:srcRect r="3792" b="-3"/>
          <a:stretch/>
        </p:blipFill>
        <p:spPr>
          <a:xfrm>
            <a:off x="8938388" y="4108393"/>
            <a:ext cx="2076365" cy="2158263"/>
          </a:xfrm>
          <a:prstGeom prst="rect">
            <a:avLst/>
          </a:prstGeom>
        </p:spPr>
      </p:pic>
    </p:spTree>
    <p:extLst>
      <p:ext uri="{BB962C8B-B14F-4D97-AF65-F5344CB8AC3E}">
        <p14:creationId xmlns:p14="http://schemas.microsoft.com/office/powerpoint/2010/main" val="26268529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62625F4D-54E4-C2B2-AF28-CAB20F3FC090}"/>
              </a:ext>
            </a:extLst>
          </p:cNvPr>
          <p:cNvSpPr>
            <a:spLocks noGrp="1"/>
          </p:cNvSpPr>
          <p:nvPr>
            <p:ph type="title"/>
          </p:nvPr>
        </p:nvSpPr>
        <p:spPr>
          <a:xfrm>
            <a:off x="5297762" y="329184"/>
            <a:ext cx="6251110" cy="1783080"/>
          </a:xfrm>
        </p:spPr>
        <p:txBody>
          <a:bodyPr anchor="b">
            <a:normAutofit/>
          </a:bodyPr>
          <a:lstStyle/>
          <a:p>
            <a:r>
              <a:rPr lang="sv-SE" sz="5400"/>
              <a:t>Spelvändningen</a:t>
            </a:r>
          </a:p>
        </p:txBody>
      </p:sp>
      <p:sp>
        <p:nvSpPr>
          <p:cNvPr id="11"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tshållare för innehåll 2">
            <a:extLst>
              <a:ext uri="{FF2B5EF4-FFF2-40B4-BE49-F238E27FC236}">
                <a16:creationId xmlns:a16="http://schemas.microsoft.com/office/drawing/2014/main" id="{4DF0FB41-5F90-5C84-8262-2CE8F909BA3D}"/>
              </a:ext>
            </a:extLst>
          </p:cNvPr>
          <p:cNvSpPr>
            <a:spLocks noGrp="1"/>
          </p:cNvSpPr>
          <p:nvPr>
            <p:ph idx="1"/>
          </p:nvPr>
        </p:nvSpPr>
        <p:spPr>
          <a:xfrm>
            <a:off x="5297762" y="2706624"/>
            <a:ext cx="6251110" cy="3483864"/>
          </a:xfrm>
        </p:spPr>
        <p:txBody>
          <a:bodyPr>
            <a:normAutofit/>
          </a:bodyPr>
          <a:lstStyle/>
          <a:p>
            <a:r>
              <a:rPr lang="sv-SE" sz="1200"/>
              <a:t>Vi vinner bollen på motståndarmisstag – via vunna närkamper eller deras missade pass. Oavsett var och hur ska du som vinner bollen släppa den direkt till närmaste spelvändare. Det är du, här och nu, som avgör om vi får en blixtsnabb spelvändning eller inte. Hör du ett snack ska bollen levereras. Hör du ett snack ska bollen levereras – alltid! </a:t>
            </a:r>
          </a:p>
          <a:p>
            <a:r>
              <a:rPr lang="sv-SE" sz="1200"/>
              <a:t>”Första framåt” innebär att du gör fel om du gömmer bollen när du brutit motståndaranfall – den ska framåt i banan. Drömmen är att du bryter med en passning, en så kallad brytpassning. Det är nästan aldrig du som bryter som bestämmer om vi kontrar eller inte. Det är spelvändarens uppgift. Du ska bara se till att snabbast möjligt spela bollen framåt i banan.</a:t>
            </a:r>
          </a:p>
          <a:p>
            <a:r>
              <a:rPr lang="sv-SE" sz="1200"/>
              <a:t>Det är oftast centern eller bollsidans forward som blir spelvändare, som bilden visar. Alltså ska första passet till någon av dem. Som spelvändare ska du försöka göra dig spelbar direkt du tror vi kan sno bollen. Ropa var du finns (helst innan bollen vunnits) så du kan få den på ett tillslag (en bryt-pass). När du ropar så berätta var du finns och hur du vill ha bollen. ”Lös i mitten” och ”Lång efter sarg” är tydligt och bra. Det här steget – spelvändningen – är det viktigaste i hela kontringen!</a:t>
            </a:r>
          </a:p>
          <a:p>
            <a:r>
              <a:rPr lang="sv-SE" sz="1200"/>
              <a:t>De gånger det blir för trångt för att kontra är det spelvändaren som lugnar ner och spelar hem bollen till fri back. Då blir det värderande anfall som gäller.</a:t>
            </a:r>
          </a:p>
        </p:txBody>
      </p:sp>
      <p:grpSp>
        <p:nvGrpSpPr>
          <p:cNvPr id="20" name="Grupp 19">
            <a:extLst>
              <a:ext uri="{FF2B5EF4-FFF2-40B4-BE49-F238E27FC236}">
                <a16:creationId xmlns:a16="http://schemas.microsoft.com/office/drawing/2014/main" id="{F68C9ECF-6634-B325-A8DE-AF828C2D0683}"/>
              </a:ext>
            </a:extLst>
          </p:cNvPr>
          <p:cNvGrpSpPr/>
          <p:nvPr/>
        </p:nvGrpSpPr>
        <p:grpSpPr>
          <a:xfrm>
            <a:off x="105485" y="828040"/>
            <a:ext cx="3994150" cy="5201920"/>
            <a:chOff x="105485" y="828040"/>
            <a:chExt cx="3994150" cy="5201920"/>
          </a:xfrm>
        </p:grpSpPr>
        <p:pic>
          <p:nvPicPr>
            <p:cNvPr id="6" name="Bildobjekt 5">
              <a:extLst>
                <a:ext uri="{FF2B5EF4-FFF2-40B4-BE49-F238E27FC236}">
                  <a16:creationId xmlns:a16="http://schemas.microsoft.com/office/drawing/2014/main" id="{43269E54-53DC-1969-9CEF-6E79D2E27F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485" y="828040"/>
              <a:ext cx="3994150" cy="5201920"/>
            </a:xfrm>
            <a:prstGeom prst="rect">
              <a:avLst/>
            </a:prstGeom>
          </p:spPr>
        </p:pic>
        <p:sp>
          <p:nvSpPr>
            <p:cNvPr id="7" name="Ellips 6">
              <a:extLst>
                <a:ext uri="{FF2B5EF4-FFF2-40B4-BE49-F238E27FC236}">
                  <a16:creationId xmlns:a16="http://schemas.microsoft.com/office/drawing/2014/main" id="{E5361424-A85D-10F8-D003-8CE04A250263}"/>
                </a:ext>
              </a:extLst>
            </p:cNvPr>
            <p:cNvSpPr/>
            <p:nvPr/>
          </p:nvSpPr>
          <p:spPr>
            <a:xfrm flipH="1" flipV="1">
              <a:off x="846100" y="5163450"/>
              <a:ext cx="275165" cy="275165"/>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Ellips 11">
              <a:extLst>
                <a:ext uri="{FF2B5EF4-FFF2-40B4-BE49-F238E27FC236}">
                  <a16:creationId xmlns:a16="http://schemas.microsoft.com/office/drawing/2014/main" id="{FCCE6C02-B9D1-DF68-0732-9363A2318E4F}"/>
                </a:ext>
              </a:extLst>
            </p:cNvPr>
            <p:cNvSpPr/>
            <p:nvPr/>
          </p:nvSpPr>
          <p:spPr>
            <a:xfrm>
              <a:off x="1852427" y="3947986"/>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3" name="Ellips 12">
              <a:extLst>
                <a:ext uri="{FF2B5EF4-FFF2-40B4-BE49-F238E27FC236}">
                  <a16:creationId xmlns:a16="http://schemas.microsoft.com/office/drawing/2014/main" id="{28F55FC4-D037-9F25-B36B-D7B2A754EEA9}"/>
                </a:ext>
              </a:extLst>
            </p:cNvPr>
            <p:cNvSpPr/>
            <p:nvPr/>
          </p:nvSpPr>
          <p:spPr>
            <a:xfrm>
              <a:off x="760388" y="3258569"/>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4" name="Pil: höger 13">
              <a:extLst>
                <a:ext uri="{FF2B5EF4-FFF2-40B4-BE49-F238E27FC236}">
                  <a16:creationId xmlns:a16="http://schemas.microsoft.com/office/drawing/2014/main" id="{61C929A1-931B-C8BD-58E9-E8F59F176137}"/>
                </a:ext>
              </a:extLst>
            </p:cNvPr>
            <p:cNvSpPr/>
            <p:nvPr/>
          </p:nvSpPr>
          <p:spPr>
            <a:xfrm rot="16001697">
              <a:off x="428572" y="4250036"/>
              <a:ext cx="1026585" cy="14111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grpSp>
      <p:sp>
        <p:nvSpPr>
          <p:cNvPr id="22" name="Pil: höger 21">
            <a:extLst>
              <a:ext uri="{FF2B5EF4-FFF2-40B4-BE49-F238E27FC236}">
                <a16:creationId xmlns:a16="http://schemas.microsoft.com/office/drawing/2014/main" id="{A63FC910-ACB7-4206-E81E-B9B1D9653C3F}"/>
              </a:ext>
            </a:extLst>
          </p:cNvPr>
          <p:cNvSpPr/>
          <p:nvPr/>
        </p:nvSpPr>
        <p:spPr>
          <a:xfrm rot="18685155">
            <a:off x="945316" y="4638345"/>
            <a:ext cx="1026585" cy="14111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p>
        </p:txBody>
      </p:sp>
    </p:spTree>
    <p:extLst>
      <p:ext uri="{BB962C8B-B14F-4D97-AF65-F5344CB8AC3E}">
        <p14:creationId xmlns:p14="http://schemas.microsoft.com/office/powerpoint/2010/main" val="14858718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CABE0732-CC9A-D35A-85BC-3A1CBDDEC174}"/>
              </a:ext>
            </a:extLst>
          </p:cNvPr>
          <p:cNvSpPr>
            <a:spLocks noGrp="1"/>
          </p:cNvSpPr>
          <p:nvPr>
            <p:ph type="title"/>
          </p:nvPr>
        </p:nvSpPr>
        <p:spPr>
          <a:xfrm>
            <a:off x="686834" y="1153572"/>
            <a:ext cx="3200400" cy="4461163"/>
          </a:xfrm>
        </p:spPr>
        <p:txBody>
          <a:bodyPr>
            <a:normAutofit/>
          </a:bodyPr>
          <a:lstStyle/>
          <a:p>
            <a:r>
              <a:rPr lang="sv-SE" sz="3400">
                <a:solidFill>
                  <a:srgbClr val="FFFFFF"/>
                </a:solidFill>
              </a:rPr>
              <a:t>Löpet (positioneringen)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tshållare för innehåll 2">
            <a:extLst>
              <a:ext uri="{FF2B5EF4-FFF2-40B4-BE49-F238E27FC236}">
                <a16:creationId xmlns:a16="http://schemas.microsoft.com/office/drawing/2014/main" id="{7D790C2F-FB78-0361-4F35-D45969432276}"/>
              </a:ext>
            </a:extLst>
          </p:cNvPr>
          <p:cNvSpPr>
            <a:spLocks noGrp="1"/>
          </p:cNvSpPr>
          <p:nvPr>
            <p:ph idx="1"/>
          </p:nvPr>
        </p:nvSpPr>
        <p:spPr>
          <a:xfrm>
            <a:off x="4447308" y="591344"/>
            <a:ext cx="6906491" cy="5585619"/>
          </a:xfrm>
        </p:spPr>
        <p:txBody>
          <a:bodyPr anchor="ctr">
            <a:normAutofit/>
          </a:bodyPr>
          <a:lstStyle/>
          <a:p>
            <a:r>
              <a:rPr lang="sv-SE" sz="1500" dirty="0"/>
              <a:t>När vi lyckas vända spelet snabbt kan vi få fina målchanser. Om vi snabbt intar våra positioner i avslutningsdelen så får vi trippel fördel mot försvararna; dels hinner de inte organisera sitt försvar, dels känner vi igen oss och vet vi exakt vad alla ska göra i kontringen och slutligen håller vi laget kompakt så att vi blir svåra att tillbakakontra på.</a:t>
            </a:r>
          </a:p>
          <a:p>
            <a:r>
              <a:rPr lang="sv-SE" sz="1500" dirty="0"/>
              <a:t>Eftersom i stort sett alla våra centrar är </a:t>
            </a:r>
            <a:r>
              <a:rPr lang="sv-SE" sz="1500" dirty="0" err="1"/>
              <a:t>leftfattade</a:t>
            </a:r>
            <a:r>
              <a:rPr lang="sv-SE" sz="1500" dirty="0"/>
              <a:t> så vill vi helst ha bollen på vänsterkanten så bollförande forward får fler passningsalternativ för direktskott. Om spelet vänds till högerkanten spegelvänds givetvis nedanstående positioner. </a:t>
            </a:r>
          </a:p>
          <a:p>
            <a:r>
              <a:rPr lang="sv-SE" sz="1500" dirty="0"/>
              <a:t>Vi strävar mot följande positioner i kontringens avslutningsdel:</a:t>
            </a:r>
          </a:p>
          <a:p>
            <a:r>
              <a:rPr lang="sv-SE" sz="1500" dirty="0"/>
              <a:t>● Bollförande forwarden kommer på vänsterkanten.</a:t>
            </a:r>
          </a:p>
          <a:p>
            <a:r>
              <a:rPr lang="sv-SE" sz="1500" dirty="0"/>
              <a:t>● den andre forwarden (alt centern) drar järnet för utgångsposition vid bortre stolpen.</a:t>
            </a:r>
          </a:p>
          <a:p>
            <a:r>
              <a:rPr lang="sv-SE" sz="1500" dirty="0"/>
              <a:t>● Centern (eller andre forwarden) ska släpa bakom bollföraren, mitt mellan sargen och centrallinjen. Viktigt att du som center inte kommer för nära bollen utan släpar minst 5 meter för att skapa tid och spelyta.</a:t>
            </a:r>
          </a:p>
          <a:p>
            <a:r>
              <a:rPr lang="sv-SE" sz="1500" dirty="0"/>
              <a:t>● Högerbacken fyller på som andra våg strax bakom centern i banan men på andra kanten.</a:t>
            </a:r>
          </a:p>
          <a:p>
            <a:r>
              <a:rPr lang="sv-SE" sz="1500" dirty="0"/>
              <a:t>● Vänsterbacken ska ta sig över mittlinjen på bollsidan.</a:t>
            </a:r>
          </a:p>
        </p:txBody>
      </p:sp>
    </p:spTree>
    <p:extLst>
      <p:ext uri="{BB962C8B-B14F-4D97-AF65-F5344CB8AC3E}">
        <p14:creationId xmlns:p14="http://schemas.microsoft.com/office/powerpoint/2010/main" val="2446420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83B81D4-3C30-F4B0-EE70-DC765A94B2D3}"/>
              </a:ext>
            </a:extLst>
          </p:cNvPr>
          <p:cNvSpPr>
            <a:spLocks noGrp="1"/>
          </p:cNvSpPr>
          <p:nvPr>
            <p:ph type="title"/>
          </p:nvPr>
        </p:nvSpPr>
        <p:spPr/>
        <p:txBody>
          <a:bodyPr/>
          <a:lstStyle/>
          <a:p>
            <a:r>
              <a:rPr lang="sv-SE" b="1" dirty="0"/>
              <a:t>Skövde IBF Dam ”Vår spelidé”</a:t>
            </a:r>
          </a:p>
        </p:txBody>
      </p:sp>
      <p:sp>
        <p:nvSpPr>
          <p:cNvPr id="3" name="Platshållare för innehåll 2">
            <a:extLst>
              <a:ext uri="{FF2B5EF4-FFF2-40B4-BE49-F238E27FC236}">
                <a16:creationId xmlns:a16="http://schemas.microsoft.com/office/drawing/2014/main" id="{31FC60F5-827E-8906-C273-CEB6C521C706}"/>
              </a:ext>
            </a:extLst>
          </p:cNvPr>
          <p:cNvSpPr>
            <a:spLocks noGrp="1"/>
          </p:cNvSpPr>
          <p:nvPr>
            <p:ph idx="1"/>
          </p:nvPr>
        </p:nvSpPr>
        <p:spPr/>
        <p:txBody>
          <a:bodyPr>
            <a:normAutofit fontScale="85000" lnSpcReduction="20000"/>
          </a:bodyPr>
          <a:lstStyle/>
          <a:p>
            <a:r>
              <a:rPr lang="sv-SE" b="1" dirty="0"/>
              <a:t>TEMPO, TRYCK, HÅRDHET </a:t>
            </a:r>
            <a:r>
              <a:rPr lang="sv-SE" dirty="0"/>
              <a:t>skall vara ledord i det vi genomför</a:t>
            </a:r>
          </a:p>
          <a:p>
            <a:r>
              <a:rPr lang="sv-SE" dirty="0"/>
              <a:t>Bygga spelet med utgångspunkt i </a:t>
            </a:r>
            <a:r>
              <a:rPr lang="sv-SE" b="1" dirty="0"/>
              <a:t>2-1-2</a:t>
            </a:r>
            <a:r>
              <a:rPr lang="sv-SE" dirty="0"/>
              <a:t> både i försvar och anfall.</a:t>
            </a:r>
          </a:p>
          <a:p>
            <a:r>
              <a:rPr lang="sv-SE" dirty="0"/>
              <a:t>Skapa trygghet i laget att växla mellan 2-1-2, 2-2-1, och 1-2-2, 1-3-1 beroende på hur motståndarlaget agerar.</a:t>
            </a:r>
          </a:p>
          <a:p>
            <a:r>
              <a:rPr lang="sv-SE" dirty="0"/>
              <a:t>Hög offensiv press skall vara utgångspunkten.</a:t>
            </a:r>
          </a:p>
          <a:p>
            <a:r>
              <a:rPr lang="sv-SE" dirty="0"/>
              <a:t>Försvarsspelet bygger på kommunikation, disciplin och tålamod, ta chansen när den kommer.</a:t>
            </a:r>
          </a:p>
          <a:p>
            <a:r>
              <a:rPr lang="sv-SE" dirty="0"/>
              <a:t>Strukturerat kontringsspel med snabba effektiva spelvändningar på bredd och i djup.</a:t>
            </a:r>
          </a:p>
          <a:p>
            <a:r>
              <a:rPr lang="sv-SE" dirty="0"/>
              <a:t>Enkelhet – inövade uppspel som skapar snabba passningsalternativ, bolltempo och säkra pass som leder till rörelse och kreativitet.</a:t>
            </a:r>
          </a:p>
          <a:p>
            <a:r>
              <a:rPr lang="sv-SE" dirty="0"/>
              <a:t>Effektivt PP med rutiner och inövade effektiva frislagsvarianter</a:t>
            </a:r>
          </a:p>
        </p:txBody>
      </p:sp>
      <p:pic>
        <p:nvPicPr>
          <p:cNvPr id="6" name="Bildobjekt 5">
            <a:extLst>
              <a:ext uri="{FF2B5EF4-FFF2-40B4-BE49-F238E27FC236}">
                <a16:creationId xmlns:a16="http://schemas.microsoft.com/office/drawing/2014/main" id="{355A7852-97AC-1157-D342-49980E9B2942}"/>
              </a:ext>
            </a:extLst>
          </p:cNvPr>
          <p:cNvPicPr>
            <a:picLocks noGrp="1" noChangeAspect="1"/>
          </p:cNvPicPr>
          <p:nvPr/>
        </p:nvPicPr>
        <p:blipFill>
          <a:blip r:embed="rId2">
            <a:extLst>
              <a:ext uri="{28A0092B-C50C-407E-A947-70E740481C1C}">
                <a14:useLocalDpi xmlns:a14="http://schemas.microsoft.com/office/drawing/2010/main" val="0"/>
              </a:ext>
            </a:extLst>
          </a:blip>
          <a:stretch>
            <a:fillRect/>
          </a:stretch>
        </p:blipFill>
        <p:spPr>
          <a:xfrm>
            <a:off x="9048750" y="-242092"/>
            <a:ext cx="2540000" cy="2540000"/>
          </a:xfrm>
          <a:prstGeom prst="rect">
            <a:avLst/>
          </a:prstGeom>
        </p:spPr>
      </p:pic>
    </p:spTree>
    <p:extLst>
      <p:ext uri="{BB962C8B-B14F-4D97-AF65-F5344CB8AC3E}">
        <p14:creationId xmlns:p14="http://schemas.microsoft.com/office/powerpoint/2010/main" val="33176093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5F01EB4E-0B2C-77A6-22A8-FDF39B7E9638}"/>
              </a:ext>
            </a:extLst>
          </p:cNvPr>
          <p:cNvSpPr>
            <a:spLocks noGrp="1"/>
          </p:cNvSpPr>
          <p:nvPr>
            <p:ph type="title"/>
          </p:nvPr>
        </p:nvSpPr>
        <p:spPr>
          <a:xfrm>
            <a:off x="5297762" y="329184"/>
            <a:ext cx="6251110" cy="1783080"/>
          </a:xfrm>
        </p:spPr>
        <p:txBody>
          <a:bodyPr anchor="b">
            <a:normAutofit/>
          </a:bodyPr>
          <a:lstStyle/>
          <a:p>
            <a:r>
              <a:rPr lang="sv-SE" sz="5400"/>
              <a:t>Avslutet</a:t>
            </a:r>
          </a:p>
        </p:txBody>
      </p:sp>
      <p:sp>
        <p:nvSpPr>
          <p:cNvPr id="11"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tshållare för innehåll 2">
            <a:extLst>
              <a:ext uri="{FF2B5EF4-FFF2-40B4-BE49-F238E27FC236}">
                <a16:creationId xmlns:a16="http://schemas.microsoft.com/office/drawing/2014/main" id="{60660063-C6B2-ED9F-2BB4-1E5AF350B836}"/>
              </a:ext>
            </a:extLst>
          </p:cNvPr>
          <p:cNvSpPr>
            <a:spLocks noGrp="1"/>
          </p:cNvSpPr>
          <p:nvPr>
            <p:ph idx="1"/>
          </p:nvPr>
        </p:nvSpPr>
        <p:spPr>
          <a:xfrm>
            <a:off x="5297762" y="2706624"/>
            <a:ext cx="6251110" cy="3483864"/>
          </a:xfrm>
        </p:spPr>
        <p:txBody>
          <a:bodyPr>
            <a:normAutofit/>
          </a:bodyPr>
          <a:lstStyle/>
          <a:p>
            <a:r>
              <a:rPr lang="sv-SE" sz="1700" dirty="0"/>
              <a:t>Ju snabbare vi intagit </a:t>
            </a:r>
            <a:r>
              <a:rPr lang="sv-SE" sz="1700" dirty="0" err="1"/>
              <a:t>avslutspositionerna</a:t>
            </a:r>
            <a:r>
              <a:rPr lang="sv-SE" sz="1700" dirty="0"/>
              <a:t> desto mer tid och utrymme får vi i </a:t>
            </a:r>
            <a:r>
              <a:rPr lang="sv-SE" sz="1700" dirty="0" err="1"/>
              <a:t>avslutsdelen</a:t>
            </a:r>
            <a:r>
              <a:rPr lang="sv-SE" sz="1700" dirty="0"/>
              <a:t>. Tanken med att ha klara och tydliga positioner är att vi då alltid känner igen oss. Istället för att orientera oss kan vi lägga all koncentration på själva avslutet.Med våra </a:t>
            </a:r>
            <a:r>
              <a:rPr lang="sv-SE" sz="1700" dirty="0" err="1"/>
              <a:t>avslutspositioner</a:t>
            </a:r>
            <a:r>
              <a:rPr lang="sv-SE" sz="1700" dirty="0"/>
              <a:t> i </a:t>
            </a:r>
            <a:r>
              <a:rPr lang="sv-SE" sz="1700" dirty="0" err="1"/>
              <a:t>grundlöpen</a:t>
            </a:r>
            <a:r>
              <a:rPr lang="sv-SE" sz="1700" dirty="0"/>
              <a:t> kommer vi att ha några återkommande </a:t>
            </a:r>
            <a:r>
              <a:rPr lang="sv-SE" sz="1700" dirty="0" err="1"/>
              <a:t>avslutsalternativ</a:t>
            </a:r>
            <a:r>
              <a:rPr lang="sv-SE" sz="1700" dirty="0"/>
              <a:t>, som även visas på bilden:</a:t>
            </a:r>
          </a:p>
          <a:p>
            <a:r>
              <a:rPr lang="sv-SE" sz="1700" dirty="0"/>
              <a:t>● Kantskott från bollföraren</a:t>
            </a:r>
          </a:p>
          <a:p>
            <a:r>
              <a:rPr lang="sv-SE" sz="1700" dirty="0"/>
              <a:t>● Skottpass mot forward/center på bortre stolpen</a:t>
            </a:r>
          </a:p>
          <a:p>
            <a:r>
              <a:rPr lang="sv-SE" sz="1700" dirty="0"/>
              <a:t>● Släpp snett bakåt till center/forward (med trealternativ: skott, pass på bortre eller bredda till högerbacken)</a:t>
            </a:r>
          </a:p>
          <a:p>
            <a:r>
              <a:rPr lang="sv-SE" sz="1700" dirty="0"/>
              <a:t>● Diagonalpass snett bakåt till högerbacken</a:t>
            </a:r>
          </a:p>
        </p:txBody>
      </p:sp>
      <p:grpSp>
        <p:nvGrpSpPr>
          <p:cNvPr id="33" name="Grupp 32">
            <a:extLst>
              <a:ext uri="{FF2B5EF4-FFF2-40B4-BE49-F238E27FC236}">
                <a16:creationId xmlns:a16="http://schemas.microsoft.com/office/drawing/2014/main" id="{39134570-A8D2-0313-4EA4-1CF1C2D8AE0F}"/>
              </a:ext>
            </a:extLst>
          </p:cNvPr>
          <p:cNvGrpSpPr/>
          <p:nvPr/>
        </p:nvGrpSpPr>
        <p:grpSpPr>
          <a:xfrm>
            <a:off x="110413" y="914485"/>
            <a:ext cx="3994150" cy="5201920"/>
            <a:chOff x="202140" y="798068"/>
            <a:chExt cx="3994150" cy="5201920"/>
          </a:xfrm>
        </p:grpSpPr>
        <p:pic>
          <p:nvPicPr>
            <p:cNvPr id="21" name="Bildobjekt 20">
              <a:extLst>
                <a:ext uri="{FF2B5EF4-FFF2-40B4-BE49-F238E27FC236}">
                  <a16:creationId xmlns:a16="http://schemas.microsoft.com/office/drawing/2014/main" id="{62804594-8C75-6BDB-F047-D8E5DEAA36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2140" y="798068"/>
              <a:ext cx="3994150" cy="5201920"/>
            </a:xfrm>
            <a:prstGeom prst="rect">
              <a:avLst/>
            </a:prstGeom>
          </p:spPr>
        </p:pic>
        <p:sp>
          <p:nvSpPr>
            <p:cNvPr id="22" name="Ellips 21">
              <a:extLst>
                <a:ext uri="{FF2B5EF4-FFF2-40B4-BE49-F238E27FC236}">
                  <a16:creationId xmlns:a16="http://schemas.microsoft.com/office/drawing/2014/main" id="{D893AD7E-6223-E3DA-6277-40DD0CD470CD}"/>
                </a:ext>
              </a:extLst>
            </p:cNvPr>
            <p:cNvSpPr/>
            <p:nvPr/>
          </p:nvSpPr>
          <p:spPr>
            <a:xfrm flipH="1" flipV="1">
              <a:off x="1142579" y="3458398"/>
              <a:ext cx="275165" cy="275165"/>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23" name="Ellips 22">
              <a:extLst>
                <a:ext uri="{FF2B5EF4-FFF2-40B4-BE49-F238E27FC236}">
                  <a16:creationId xmlns:a16="http://schemas.microsoft.com/office/drawing/2014/main" id="{F1844496-1434-B07C-6806-6CFFD69E8971}"/>
                </a:ext>
              </a:extLst>
            </p:cNvPr>
            <p:cNvSpPr/>
            <p:nvPr/>
          </p:nvSpPr>
          <p:spPr>
            <a:xfrm>
              <a:off x="1000130" y="2125062"/>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24" name="Ellips 23">
              <a:extLst>
                <a:ext uri="{FF2B5EF4-FFF2-40B4-BE49-F238E27FC236}">
                  <a16:creationId xmlns:a16="http://schemas.microsoft.com/office/drawing/2014/main" id="{50A64758-1B83-E55E-263F-57F43FD2BB91}"/>
                </a:ext>
              </a:extLst>
            </p:cNvPr>
            <p:cNvSpPr/>
            <p:nvPr/>
          </p:nvSpPr>
          <p:spPr>
            <a:xfrm>
              <a:off x="2243291" y="1753666"/>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25" name="Ellips 24">
              <a:extLst>
                <a:ext uri="{FF2B5EF4-FFF2-40B4-BE49-F238E27FC236}">
                  <a16:creationId xmlns:a16="http://schemas.microsoft.com/office/drawing/2014/main" id="{801FDC5B-CA1E-D420-3597-6AB8D79E26F3}"/>
                </a:ext>
              </a:extLst>
            </p:cNvPr>
            <p:cNvSpPr/>
            <p:nvPr/>
          </p:nvSpPr>
          <p:spPr>
            <a:xfrm>
              <a:off x="2955334" y="2869139"/>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26" name="Ellips 25">
              <a:extLst>
                <a:ext uri="{FF2B5EF4-FFF2-40B4-BE49-F238E27FC236}">
                  <a16:creationId xmlns:a16="http://schemas.microsoft.com/office/drawing/2014/main" id="{FD828818-F7B5-FEC7-2D9A-758704B1F925}"/>
                </a:ext>
              </a:extLst>
            </p:cNvPr>
            <p:cNvSpPr/>
            <p:nvPr/>
          </p:nvSpPr>
          <p:spPr>
            <a:xfrm>
              <a:off x="1846802" y="2628187"/>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27" name="Pil: höger 26">
              <a:extLst>
                <a:ext uri="{FF2B5EF4-FFF2-40B4-BE49-F238E27FC236}">
                  <a16:creationId xmlns:a16="http://schemas.microsoft.com/office/drawing/2014/main" id="{5D178F96-D2B4-5860-F591-506645EA84DD}"/>
                </a:ext>
              </a:extLst>
            </p:cNvPr>
            <p:cNvSpPr/>
            <p:nvPr/>
          </p:nvSpPr>
          <p:spPr>
            <a:xfrm rot="18752738">
              <a:off x="1280320" y="1690163"/>
              <a:ext cx="555075" cy="27494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grpSp>
      <p:cxnSp>
        <p:nvCxnSpPr>
          <p:cNvPr id="40" name="Rak pilkopplingslinje 39">
            <a:extLst>
              <a:ext uri="{FF2B5EF4-FFF2-40B4-BE49-F238E27FC236}">
                <a16:creationId xmlns:a16="http://schemas.microsoft.com/office/drawing/2014/main" id="{1C0E3D2C-AC40-5005-2718-A72408E1C8D6}"/>
              </a:ext>
            </a:extLst>
          </p:cNvPr>
          <p:cNvCxnSpPr>
            <a:cxnSpLocks/>
          </p:cNvCxnSpPr>
          <p:nvPr/>
        </p:nvCxnSpPr>
        <p:spPr>
          <a:xfrm>
            <a:off x="1313049" y="2393235"/>
            <a:ext cx="1493759" cy="4799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6" name="Rak pilkopplingslinje 45">
            <a:extLst>
              <a:ext uri="{FF2B5EF4-FFF2-40B4-BE49-F238E27FC236}">
                <a16:creationId xmlns:a16="http://schemas.microsoft.com/office/drawing/2014/main" id="{F6B06FD0-B5EB-4273-722A-96CFF18557ED}"/>
              </a:ext>
            </a:extLst>
          </p:cNvPr>
          <p:cNvCxnSpPr>
            <a:cxnSpLocks/>
          </p:cNvCxnSpPr>
          <p:nvPr/>
        </p:nvCxnSpPr>
        <p:spPr>
          <a:xfrm>
            <a:off x="1300323" y="2393235"/>
            <a:ext cx="425620" cy="35136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8" name="Rak pilkopplingslinje 47">
            <a:extLst>
              <a:ext uri="{FF2B5EF4-FFF2-40B4-BE49-F238E27FC236}">
                <a16:creationId xmlns:a16="http://schemas.microsoft.com/office/drawing/2014/main" id="{31272D3F-8A1E-00AC-CA4D-D0AC335834D2}"/>
              </a:ext>
            </a:extLst>
          </p:cNvPr>
          <p:cNvCxnSpPr>
            <a:cxnSpLocks/>
          </p:cNvCxnSpPr>
          <p:nvPr/>
        </p:nvCxnSpPr>
        <p:spPr>
          <a:xfrm flipV="1">
            <a:off x="1300323" y="1765192"/>
            <a:ext cx="851241" cy="6280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20334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88CBE525-2FFE-6554-97D8-F5325779A2C9}"/>
              </a:ext>
            </a:extLst>
          </p:cNvPr>
          <p:cNvSpPr>
            <a:spLocks noGrp="1"/>
          </p:cNvSpPr>
          <p:nvPr>
            <p:ph type="title"/>
          </p:nvPr>
        </p:nvSpPr>
        <p:spPr>
          <a:xfrm>
            <a:off x="686834" y="1153572"/>
            <a:ext cx="3200400" cy="4461163"/>
          </a:xfrm>
        </p:spPr>
        <p:txBody>
          <a:bodyPr>
            <a:normAutofit/>
          </a:bodyPr>
          <a:lstStyle/>
          <a:p>
            <a:r>
              <a:rPr lang="sv-SE">
                <a:solidFill>
                  <a:srgbClr val="FFFFFF"/>
                </a:solidFill>
              </a:rPr>
              <a:t>Avslutet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tshållare för innehåll 2">
            <a:extLst>
              <a:ext uri="{FF2B5EF4-FFF2-40B4-BE49-F238E27FC236}">
                <a16:creationId xmlns:a16="http://schemas.microsoft.com/office/drawing/2014/main" id="{1C56B867-6328-9B7F-96DC-D20F871B8A35}"/>
              </a:ext>
            </a:extLst>
          </p:cNvPr>
          <p:cNvSpPr>
            <a:spLocks noGrp="1"/>
          </p:cNvSpPr>
          <p:nvPr>
            <p:ph idx="1"/>
          </p:nvPr>
        </p:nvSpPr>
        <p:spPr>
          <a:xfrm>
            <a:off x="4447308" y="591344"/>
            <a:ext cx="6906491" cy="5585619"/>
          </a:xfrm>
        </p:spPr>
        <p:txBody>
          <a:bodyPr anchor="ctr">
            <a:normAutofit/>
          </a:bodyPr>
          <a:lstStyle/>
          <a:p>
            <a:r>
              <a:rPr lang="sv-SE" dirty="0"/>
              <a:t>Viktigt att vi kommer till avslut i varje kontring! Om vi måste välja ett alternativ som alltid gäller så är det skott från kanten. Det kan bli fina returer och ger inte motståndarna några enkla </a:t>
            </a:r>
            <a:r>
              <a:rPr lang="sv-SE" dirty="0" err="1"/>
              <a:t>tillbakakontringar</a:t>
            </a:r>
            <a:r>
              <a:rPr lang="sv-SE" dirty="0"/>
              <a:t>. Absolut inget fel i de andra alternativen, men vi får inte plottra bort fina </a:t>
            </a:r>
            <a:r>
              <a:rPr lang="sv-SE" dirty="0" err="1"/>
              <a:t>kontringschanser</a:t>
            </a:r>
            <a:r>
              <a:rPr lang="sv-SE" dirty="0"/>
              <a:t> i onödan.  </a:t>
            </a:r>
          </a:p>
          <a:p>
            <a:r>
              <a:rPr lang="sv-SE" dirty="0"/>
              <a:t>De här situationerna är vad hela vårt försvarsspel syftar till och då ska vi respektera det genom ordentliga avslut</a:t>
            </a:r>
          </a:p>
        </p:txBody>
      </p:sp>
    </p:spTree>
    <p:extLst>
      <p:ext uri="{BB962C8B-B14F-4D97-AF65-F5344CB8AC3E}">
        <p14:creationId xmlns:p14="http://schemas.microsoft.com/office/powerpoint/2010/main" val="19743822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C01740C5-11F5-2280-EEC1-1E41772521AB}"/>
              </a:ext>
            </a:extLst>
          </p:cNvPr>
          <p:cNvSpPr>
            <a:spLocks noGrp="1"/>
          </p:cNvSpPr>
          <p:nvPr>
            <p:ph type="title"/>
          </p:nvPr>
        </p:nvSpPr>
        <p:spPr>
          <a:xfrm>
            <a:off x="686834" y="1153572"/>
            <a:ext cx="3200400" cy="4461163"/>
          </a:xfrm>
        </p:spPr>
        <p:txBody>
          <a:bodyPr>
            <a:normAutofit/>
          </a:bodyPr>
          <a:lstStyle/>
          <a:p>
            <a:r>
              <a:rPr lang="sv-SE">
                <a:solidFill>
                  <a:srgbClr val="FFFFFF"/>
                </a:solidFill>
              </a:rPr>
              <a:t>PP och Boxplay (special teams)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tshållare för innehåll 2">
            <a:extLst>
              <a:ext uri="{FF2B5EF4-FFF2-40B4-BE49-F238E27FC236}">
                <a16:creationId xmlns:a16="http://schemas.microsoft.com/office/drawing/2014/main" id="{BC36886A-1296-DB1B-8C4D-9B54EF6E4825}"/>
              </a:ext>
            </a:extLst>
          </p:cNvPr>
          <p:cNvSpPr>
            <a:spLocks noGrp="1"/>
          </p:cNvSpPr>
          <p:nvPr>
            <p:ph idx="1"/>
          </p:nvPr>
        </p:nvSpPr>
        <p:spPr>
          <a:xfrm>
            <a:off x="4447308" y="591344"/>
            <a:ext cx="6906491" cy="5585619"/>
          </a:xfrm>
        </p:spPr>
        <p:txBody>
          <a:bodyPr anchor="ctr">
            <a:normAutofit/>
          </a:bodyPr>
          <a:lstStyle/>
          <a:p>
            <a:r>
              <a:rPr lang="sv-SE" dirty="0"/>
              <a:t>I spel i numerärt underläge kommer vi främst att arbeta med två olika typer av boxar</a:t>
            </a:r>
          </a:p>
          <a:p>
            <a:r>
              <a:rPr lang="sv-SE" dirty="0"/>
              <a:t>Diamanten och T-Formation</a:t>
            </a:r>
          </a:p>
        </p:txBody>
      </p:sp>
      <p:pic>
        <p:nvPicPr>
          <p:cNvPr id="6" name="Bildobjekt 5">
            <a:extLst>
              <a:ext uri="{FF2B5EF4-FFF2-40B4-BE49-F238E27FC236}">
                <a16:creationId xmlns:a16="http://schemas.microsoft.com/office/drawing/2014/main" id="{10A99C6E-0390-AACF-6152-410B946E6469}"/>
              </a:ext>
            </a:extLst>
          </p:cNvPr>
          <p:cNvPicPr>
            <a:picLocks noGrp="1" noChangeAspect="1"/>
          </p:cNvPicPr>
          <p:nvPr/>
        </p:nvPicPr>
        <p:blipFill rotWithShape="1">
          <a:blip r:embed="rId2">
            <a:extLst>
              <a:ext uri="{28A0092B-C50C-407E-A947-70E740481C1C}">
                <a14:useLocalDpi xmlns:a14="http://schemas.microsoft.com/office/drawing/2010/main" val="0"/>
              </a:ext>
            </a:extLst>
          </a:blip>
          <a:srcRect r="3792" b="-3"/>
          <a:stretch/>
        </p:blipFill>
        <p:spPr>
          <a:xfrm>
            <a:off x="9186166" y="-190809"/>
            <a:ext cx="2586733" cy="2688762"/>
          </a:xfrm>
          <a:prstGeom prst="rect">
            <a:avLst/>
          </a:prstGeom>
        </p:spPr>
      </p:pic>
    </p:spTree>
    <p:extLst>
      <p:ext uri="{BB962C8B-B14F-4D97-AF65-F5344CB8AC3E}">
        <p14:creationId xmlns:p14="http://schemas.microsoft.com/office/powerpoint/2010/main" val="512985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4" name="Arc 13">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77C41BD9-E512-B4A2-239F-F580296279CD}"/>
              </a:ext>
            </a:extLst>
          </p:cNvPr>
          <p:cNvSpPr>
            <a:spLocks noGrp="1"/>
          </p:cNvSpPr>
          <p:nvPr>
            <p:ph type="title"/>
          </p:nvPr>
        </p:nvSpPr>
        <p:spPr>
          <a:xfrm>
            <a:off x="5894962" y="479493"/>
            <a:ext cx="5458838" cy="1325563"/>
          </a:xfrm>
        </p:spPr>
        <p:txBody>
          <a:bodyPr>
            <a:normAutofit/>
          </a:bodyPr>
          <a:lstStyle/>
          <a:p>
            <a:r>
              <a:rPr lang="sv-SE" sz="4000" dirty="0"/>
              <a:t>Diamanten 1-2-1 (fyra mot fem</a:t>
            </a:r>
          </a:p>
        </p:txBody>
      </p:sp>
      <p:sp>
        <p:nvSpPr>
          <p:cNvPr id="16" name="Freeform: Shape 15">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Platshållare för innehåll 2">
            <a:extLst>
              <a:ext uri="{FF2B5EF4-FFF2-40B4-BE49-F238E27FC236}">
                <a16:creationId xmlns:a16="http://schemas.microsoft.com/office/drawing/2014/main" id="{D3100C86-0C23-4724-A1E8-ED27B1123FA5}"/>
              </a:ext>
            </a:extLst>
          </p:cNvPr>
          <p:cNvSpPr>
            <a:spLocks noGrp="1"/>
          </p:cNvSpPr>
          <p:nvPr>
            <p:ph idx="1"/>
          </p:nvPr>
        </p:nvSpPr>
        <p:spPr>
          <a:xfrm>
            <a:off x="5894962" y="1984443"/>
            <a:ext cx="5458838" cy="4192520"/>
          </a:xfrm>
        </p:spPr>
        <p:txBody>
          <a:bodyPr>
            <a:normAutofit fontScale="70000" lnSpcReduction="20000"/>
          </a:bodyPr>
          <a:lstStyle/>
          <a:p>
            <a:r>
              <a:rPr lang="sv-SE" dirty="0"/>
              <a:t>En försvarare finns alltid framför mål och håller tät markering på spelare i slott, hon följer med ganska högt upp i banan och kan lämna över till en av kanterna</a:t>
            </a:r>
          </a:p>
          <a:p>
            <a:r>
              <a:rPr lang="sv-SE" dirty="0"/>
              <a:t>Kantspelarna kommer att jobba i korridoren efter varsin sargkanten och jobba in i mitten när boll finns på motsvarande sida. När bollen befinner sig bakom mål skall de falla ner för att täcka stolparna.</a:t>
            </a:r>
          </a:p>
          <a:p>
            <a:r>
              <a:rPr lang="sv-SE" dirty="0"/>
              <a:t>Spetsen jobbar med att hjälpa till att skära diagonaler och vrider ner på samma sida som bollen, om den går ner i hörn.</a:t>
            </a:r>
          </a:p>
          <a:p>
            <a:r>
              <a:rPr lang="sv-SE" dirty="0"/>
              <a:t>Viktigt att spelare i spetsen och kantspelarna stänger golv.</a:t>
            </a:r>
          </a:p>
          <a:p>
            <a:r>
              <a:rPr lang="sv-SE" dirty="0"/>
              <a:t>Hitta farliga skyttar och i viss mån styra vilken kant motståndaren får använda.</a:t>
            </a:r>
          </a:p>
        </p:txBody>
      </p:sp>
      <p:grpSp>
        <p:nvGrpSpPr>
          <p:cNvPr id="26" name="Grupp 25">
            <a:extLst>
              <a:ext uri="{FF2B5EF4-FFF2-40B4-BE49-F238E27FC236}">
                <a16:creationId xmlns:a16="http://schemas.microsoft.com/office/drawing/2014/main" id="{6ED46E3F-4DE5-3332-862A-0A49E44B8D5F}"/>
              </a:ext>
            </a:extLst>
          </p:cNvPr>
          <p:cNvGrpSpPr/>
          <p:nvPr/>
        </p:nvGrpSpPr>
        <p:grpSpPr>
          <a:xfrm>
            <a:off x="675788" y="828040"/>
            <a:ext cx="3994150" cy="5201920"/>
            <a:chOff x="105485" y="828040"/>
            <a:chExt cx="3994150" cy="5201920"/>
          </a:xfrm>
        </p:grpSpPr>
        <p:pic>
          <p:nvPicPr>
            <p:cNvPr id="11" name="Bildobjekt 5">
              <a:extLst>
                <a:ext uri="{FF2B5EF4-FFF2-40B4-BE49-F238E27FC236}">
                  <a16:creationId xmlns:a16="http://schemas.microsoft.com/office/drawing/2014/main" id="{F3CF6D03-7C8C-648A-4003-67EFEA18BB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485" y="828040"/>
              <a:ext cx="3994150" cy="5201920"/>
            </a:xfrm>
            <a:prstGeom prst="rect">
              <a:avLst/>
            </a:prstGeom>
          </p:spPr>
        </p:pic>
        <p:sp>
          <p:nvSpPr>
            <p:cNvPr id="13" name="Ellips 12">
              <a:extLst>
                <a:ext uri="{FF2B5EF4-FFF2-40B4-BE49-F238E27FC236}">
                  <a16:creationId xmlns:a16="http://schemas.microsoft.com/office/drawing/2014/main" id="{3510BEDC-783A-81B9-39EC-F0C9312EE474}"/>
                </a:ext>
              </a:extLst>
            </p:cNvPr>
            <p:cNvSpPr/>
            <p:nvPr/>
          </p:nvSpPr>
          <p:spPr>
            <a:xfrm flipH="1" flipV="1">
              <a:off x="1924050" y="4865239"/>
              <a:ext cx="275165" cy="275165"/>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7" name="Ellips 16">
              <a:extLst>
                <a:ext uri="{FF2B5EF4-FFF2-40B4-BE49-F238E27FC236}">
                  <a16:creationId xmlns:a16="http://schemas.microsoft.com/office/drawing/2014/main" id="{9C0F3236-E4C6-ECAA-29D4-1170C03DDC4E}"/>
                </a:ext>
              </a:extLst>
            </p:cNvPr>
            <p:cNvSpPr/>
            <p:nvPr/>
          </p:nvSpPr>
          <p:spPr>
            <a:xfrm>
              <a:off x="2008571" y="3701641"/>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8" name="Ellips 17">
              <a:extLst>
                <a:ext uri="{FF2B5EF4-FFF2-40B4-BE49-F238E27FC236}">
                  <a16:creationId xmlns:a16="http://schemas.microsoft.com/office/drawing/2014/main" id="{6BB64D7E-8452-645A-7F1C-52450860D8F9}"/>
                </a:ext>
              </a:extLst>
            </p:cNvPr>
            <p:cNvSpPr/>
            <p:nvPr/>
          </p:nvSpPr>
          <p:spPr>
            <a:xfrm>
              <a:off x="2425134" y="4300405"/>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9" name="Ellips 18">
              <a:extLst>
                <a:ext uri="{FF2B5EF4-FFF2-40B4-BE49-F238E27FC236}">
                  <a16:creationId xmlns:a16="http://schemas.microsoft.com/office/drawing/2014/main" id="{B2E30974-8DF4-1E84-EC09-52BAC7A4D5F3}"/>
                </a:ext>
              </a:extLst>
            </p:cNvPr>
            <p:cNvSpPr/>
            <p:nvPr/>
          </p:nvSpPr>
          <p:spPr>
            <a:xfrm>
              <a:off x="1509680" y="4321647"/>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21" name="Multiplikationstecken 20">
              <a:extLst>
                <a:ext uri="{FF2B5EF4-FFF2-40B4-BE49-F238E27FC236}">
                  <a16:creationId xmlns:a16="http://schemas.microsoft.com/office/drawing/2014/main" id="{88291D6E-9638-C60F-941B-1DC02074260A}"/>
                </a:ext>
              </a:extLst>
            </p:cNvPr>
            <p:cNvSpPr/>
            <p:nvPr/>
          </p:nvSpPr>
          <p:spPr>
            <a:xfrm>
              <a:off x="2972560" y="3842394"/>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2" name="Multiplikationstecken 21">
              <a:extLst>
                <a:ext uri="{FF2B5EF4-FFF2-40B4-BE49-F238E27FC236}">
                  <a16:creationId xmlns:a16="http://schemas.microsoft.com/office/drawing/2014/main" id="{7B520D48-0EA7-E3DB-79D2-B6C8C328C738}"/>
                </a:ext>
              </a:extLst>
            </p:cNvPr>
            <p:cNvSpPr/>
            <p:nvPr/>
          </p:nvSpPr>
          <p:spPr>
            <a:xfrm>
              <a:off x="766128" y="4987544"/>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3" name="Multiplikationstecken 22">
              <a:extLst>
                <a:ext uri="{FF2B5EF4-FFF2-40B4-BE49-F238E27FC236}">
                  <a16:creationId xmlns:a16="http://schemas.microsoft.com/office/drawing/2014/main" id="{F84F2A24-9DE0-241A-91AA-64FB12631819}"/>
                </a:ext>
              </a:extLst>
            </p:cNvPr>
            <p:cNvSpPr/>
            <p:nvPr/>
          </p:nvSpPr>
          <p:spPr>
            <a:xfrm>
              <a:off x="1887742" y="2953309"/>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4" name="Multiplikationstecken 23">
              <a:extLst>
                <a:ext uri="{FF2B5EF4-FFF2-40B4-BE49-F238E27FC236}">
                  <a16:creationId xmlns:a16="http://schemas.microsoft.com/office/drawing/2014/main" id="{7E5FC833-1498-3E9E-E931-E4225BF39C2A}"/>
                </a:ext>
              </a:extLst>
            </p:cNvPr>
            <p:cNvSpPr/>
            <p:nvPr/>
          </p:nvSpPr>
          <p:spPr>
            <a:xfrm>
              <a:off x="680989" y="3474732"/>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5" name="Multiplikationstecken 24">
              <a:extLst>
                <a:ext uri="{FF2B5EF4-FFF2-40B4-BE49-F238E27FC236}">
                  <a16:creationId xmlns:a16="http://schemas.microsoft.com/office/drawing/2014/main" id="{92237277-59DA-04F7-77A3-FA6539DAA39F}"/>
                </a:ext>
              </a:extLst>
            </p:cNvPr>
            <p:cNvSpPr/>
            <p:nvPr/>
          </p:nvSpPr>
          <p:spPr>
            <a:xfrm>
              <a:off x="1967286" y="4431296"/>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grpSp>
    </p:spTree>
    <p:extLst>
      <p:ext uri="{BB962C8B-B14F-4D97-AF65-F5344CB8AC3E}">
        <p14:creationId xmlns:p14="http://schemas.microsoft.com/office/powerpoint/2010/main" val="6837743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3" name="Arc 32">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77C41BD9-E512-B4A2-239F-F580296279CD}"/>
              </a:ext>
            </a:extLst>
          </p:cNvPr>
          <p:cNvSpPr>
            <a:spLocks noGrp="1"/>
          </p:cNvSpPr>
          <p:nvPr>
            <p:ph type="title"/>
          </p:nvPr>
        </p:nvSpPr>
        <p:spPr>
          <a:xfrm>
            <a:off x="5894962" y="479493"/>
            <a:ext cx="5458838" cy="1325563"/>
          </a:xfrm>
        </p:spPr>
        <p:txBody>
          <a:bodyPr>
            <a:normAutofit/>
          </a:bodyPr>
          <a:lstStyle/>
          <a:p>
            <a:r>
              <a:rPr lang="sv-SE" dirty="0"/>
              <a:t>Diamanten 1-2 (tre mot fem</a:t>
            </a:r>
          </a:p>
        </p:txBody>
      </p:sp>
      <p:sp>
        <p:nvSpPr>
          <p:cNvPr id="35" name="Freeform: Shape 34">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Platshållare för innehåll 2">
            <a:extLst>
              <a:ext uri="{FF2B5EF4-FFF2-40B4-BE49-F238E27FC236}">
                <a16:creationId xmlns:a16="http://schemas.microsoft.com/office/drawing/2014/main" id="{D3100C86-0C23-4724-A1E8-ED27B1123FA5}"/>
              </a:ext>
            </a:extLst>
          </p:cNvPr>
          <p:cNvSpPr>
            <a:spLocks noGrp="1"/>
          </p:cNvSpPr>
          <p:nvPr>
            <p:ph idx="1"/>
          </p:nvPr>
        </p:nvSpPr>
        <p:spPr>
          <a:xfrm>
            <a:off x="5894962" y="1984443"/>
            <a:ext cx="5458838" cy="4192520"/>
          </a:xfrm>
        </p:spPr>
        <p:txBody>
          <a:bodyPr>
            <a:normAutofit/>
          </a:bodyPr>
          <a:lstStyle/>
          <a:p>
            <a:r>
              <a:rPr lang="sv-SE" sz="2400" dirty="0"/>
              <a:t>Vi spelar med en försvarare och två kantspelare som ställer upp i ett V (som på bilden)</a:t>
            </a:r>
          </a:p>
          <a:p>
            <a:r>
              <a:rPr lang="sv-SE" sz="2400" dirty="0"/>
              <a:t>Vår försvarare finns alltid framför mål och försöker täcka av diagonal pass nära mål.</a:t>
            </a:r>
          </a:p>
          <a:p>
            <a:r>
              <a:rPr lang="sv-SE" sz="2400" dirty="0"/>
              <a:t>Våra kantspelare jobbar med att täcka skott, golv och jobbar upp på bollförande sida ( Hjälpsidans försvarare faller då in i mitten)</a:t>
            </a:r>
          </a:p>
          <a:p>
            <a:r>
              <a:rPr lang="sv-SE" sz="2400" dirty="0"/>
              <a:t>HÄR GÄLLER UPPOFFRANDE SPEL!</a:t>
            </a:r>
          </a:p>
        </p:txBody>
      </p:sp>
      <p:grpSp>
        <p:nvGrpSpPr>
          <p:cNvPr id="26" name="Grupp 25">
            <a:extLst>
              <a:ext uri="{FF2B5EF4-FFF2-40B4-BE49-F238E27FC236}">
                <a16:creationId xmlns:a16="http://schemas.microsoft.com/office/drawing/2014/main" id="{6ED46E3F-4DE5-3332-862A-0A49E44B8D5F}"/>
              </a:ext>
            </a:extLst>
          </p:cNvPr>
          <p:cNvGrpSpPr/>
          <p:nvPr/>
        </p:nvGrpSpPr>
        <p:grpSpPr>
          <a:xfrm>
            <a:off x="916758" y="511293"/>
            <a:ext cx="4350228" cy="5665670"/>
            <a:chOff x="105485" y="828040"/>
            <a:chExt cx="3994150" cy="5201920"/>
          </a:xfrm>
        </p:grpSpPr>
        <p:pic>
          <p:nvPicPr>
            <p:cNvPr id="11" name="Bildobjekt 5">
              <a:extLst>
                <a:ext uri="{FF2B5EF4-FFF2-40B4-BE49-F238E27FC236}">
                  <a16:creationId xmlns:a16="http://schemas.microsoft.com/office/drawing/2014/main" id="{F3CF6D03-7C8C-648A-4003-67EFEA18BB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485" y="828040"/>
              <a:ext cx="3994150" cy="5201920"/>
            </a:xfrm>
            <a:prstGeom prst="rect">
              <a:avLst/>
            </a:prstGeom>
          </p:spPr>
        </p:pic>
        <p:sp>
          <p:nvSpPr>
            <p:cNvPr id="13" name="Ellips 12">
              <a:extLst>
                <a:ext uri="{FF2B5EF4-FFF2-40B4-BE49-F238E27FC236}">
                  <a16:creationId xmlns:a16="http://schemas.microsoft.com/office/drawing/2014/main" id="{3510BEDC-783A-81B9-39EC-F0C9312EE474}"/>
                </a:ext>
              </a:extLst>
            </p:cNvPr>
            <p:cNvSpPr/>
            <p:nvPr/>
          </p:nvSpPr>
          <p:spPr>
            <a:xfrm flipH="1" flipV="1">
              <a:off x="1924050" y="4865239"/>
              <a:ext cx="275165" cy="275165"/>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8" name="Ellips 17">
              <a:extLst>
                <a:ext uri="{FF2B5EF4-FFF2-40B4-BE49-F238E27FC236}">
                  <a16:creationId xmlns:a16="http://schemas.microsoft.com/office/drawing/2014/main" id="{6BB64D7E-8452-645A-7F1C-52450860D8F9}"/>
                </a:ext>
              </a:extLst>
            </p:cNvPr>
            <p:cNvSpPr/>
            <p:nvPr/>
          </p:nvSpPr>
          <p:spPr>
            <a:xfrm>
              <a:off x="2369622" y="4149788"/>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9" name="Ellips 18">
              <a:extLst>
                <a:ext uri="{FF2B5EF4-FFF2-40B4-BE49-F238E27FC236}">
                  <a16:creationId xmlns:a16="http://schemas.microsoft.com/office/drawing/2014/main" id="{B2E30974-8DF4-1E84-EC09-52BAC7A4D5F3}"/>
                </a:ext>
              </a:extLst>
            </p:cNvPr>
            <p:cNvSpPr/>
            <p:nvPr/>
          </p:nvSpPr>
          <p:spPr>
            <a:xfrm>
              <a:off x="1538618" y="4149789"/>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21" name="Multiplikationstecken 20">
              <a:extLst>
                <a:ext uri="{FF2B5EF4-FFF2-40B4-BE49-F238E27FC236}">
                  <a16:creationId xmlns:a16="http://schemas.microsoft.com/office/drawing/2014/main" id="{88291D6E-9638-C60F-941B-1DC02074260A}"/>
                </a:ext>
              </a:extLst>
            </p:cNvPr>
            <p:cNvSpPr/>
            <p:nvPr/>
          </p:nvSpPr>
          <p:spPr>
            <a:xfrm>
              <a:off x="2941608" y="4405462"/>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2" name="Multiplikationstecken 21">
              <a:extLst>
                <a:ext uri="{FF2B5EF4-FFF2-40B4-BE49-F238E27FC236}">
                  <a16:creationId xmlns:a16="http://schemas.microsoft.com/office/drawing/2014/main" id="{7B520D48-0EA7-E3DB-79D2-B6C8C328C738}"/>
                </a:ext>
              </a:extLst>
            </p:cNvPr>
            <p:cNvSpPr/>
            <p:nvPr/>
          </p:nvSpPr>
          <p:spPr>
            <a:xfrm>
              <a:off x="766128" y="4987544"/>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3" name="Multiplikationstecken 22">
              <a:extLst>
                <a:ext uri="{FF2B5EF4-FFF2-40B4-BE49-F238E27FC236}">
                  <a16:creationId xmlns:a16="http://schemas.microsoft.com/office/drawing/2014/main" id="{F84F2A24-9DE0-241A-91AA-64FB12631819}"/>
                </a:ext>
              </a:extLst>
            </p:cNvPr>
            <p:cNvSpPr/>
            <p:nvPr/>
          </p:nvSpPr>
          <p:spPr>
            <a:xfrm>
              <a:off x="1894911" y="3327125"/>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4" name="Multiplikationstecken 23">
              <a:extLst>
                <a:ext uri="{FF2B5EF4-FFF2-40B4-BE49-F238E27FC236}">
                  <a16:creationId xmlns:a16="http://schemas.microsoft.com/office/drawing/2014/main" id="{7E5FC833-1498-3E9E-E931-E4225BF39C2A}"/>
                </a:ext>
              </a:extLst>
            </p:cNvPr>
            <p:cNvSpPr/>
            <p:nvPr/>
          </p:nvSpPr>
          <p:spPr>
            <a:xfrm>
              <a:off x="766128" y="3751743"/>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5" name="Multiplikationstecken 24">
              <a:extLst>
                <a:ext uri="{FF2B5EF4-FFF2-40B4-BE49-F238E27FC236}">
                  <a16:creationId xmlns:a16="http://schemas.microsoft.com/office/drawing/2014/main" id="{92237277-59DA-04F7-77A3-FA6539DAA39F}"/>
                </a:ext>
              </a:extLst>
            </p:cNvPr>
            <p:cNvSpPr/>
            <p:nvPr/>
          </p:nvSpPr>
          <p:spPr>
            <a:xfrm>
              <a:off x="2127928" y="4552231"/>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grpSp>
    </p:spTree>
    <p:extLst>
      <p:ext uri="{BB962C8B-B14F-4D97-AF65-F5344CB8AC3E}">
        <p14:creationId xmlns:p14="http://schemas.microsoft.com/office/powerpoint/2010/main" val="32229972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3" name="Arc 32">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77C41BD9-E512-B4A2-239F-F580296279CD}"/>
              </a:ext>
            </a:extLst>
          </p:cNvPr>
          <p:cNvSpPr>
            <a:spLocks noGrp="1"/>
          </p:cNvSpPr>
          <p:nvPr>
            <p:ph type="title"/>
          </p:nvPr>
        </p:nvSpPr>
        <p:spPr>
          <a:xfrm>
            <a:off x="5894962" y="479493"/>
            <a:ext cx="5458838" cy="1325563"/>
          </a:xfrm>
        </p:spPr>
        <p:txBody>
          <a:bodyPr>
            <a:normAutofit/>
          </a:bodyPr>
          <a:lstStyle/>
          <a:p>
            <a:r>
              <a:rPr lang="sv-SE" dirty="0"/>
              <a:t>T-Formation 2-1-1 (fyra mot fem</a:t>
            </a:r>
          </a:p>
        </p:txBody>
      </p:sp>
      <p:sp>
        <p:nvSpPr>
          <p:cNvPr id="35" name="Freeform: Shape 34">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Platshållare för innehåll 2">
            <a:extLst>
              <a:ext uri="{FF2B5EF4-FFF2-40B4-BE49-F238E27FC236}">
                <a16:creationId xmlns:a16="http://schemas.microsoft.com/office/drawing/2014/main" id="{D3100C86-0C23-4724-A1E8-ED27B1123FA5}"/>
              </a:ext>
            </a:extLst>
          </p:cNvPr>
          <p:cNvSpPr>
            <a:spLocks noGrp="1"/>
          </p:cNvSpPr>
          <p:nvPr>
            <p:ph idx="1"/>
          </p:nvPr>
        </p:nvSpPr>
        <p:spPr>
          <a:xfrm>
            <a:off x="5894962" y="1984443"/>
            <a:ext cx="5458838" cy="4192520"/>
          </a:xfrm>
        </p:spPr>
        <p:txBody>
          <a:bodyPr>
            <a:normAutofit/>
          </a:bodyPr>
          <a:lstStyle/>
          <a:p>
            <a:r>
              <a:rPr lang="sv-SE" sz="1500" dirty="0"/>
              <a:t>Två spelare längst bak som har utgångsposition vid kanterna av straffområdet. Dessa skall ta kantskotten samtidigt som de skall se till att ha koll på diagonalerna mot stolparna.</a:t>
            </a:r>
          </a:p>
          <a:p>
            <a:r>
              <a:rPr lang="sv-SE" sz="1500" dirty="0"/>
              <a:t>En spelare som ligger snett framför vänsterbacken. Den spelaren ansvarar för skotten från </a:t>
            </a:r>
            <a:r>
              <a:rPr lang="sv-SE" sz="1500" dirty="0" err="1"/>
              <a:t>pointen</a:t>
            </a:r>
            <a:r>
              <a:rPr lang="sv-SE" sz="1500" dirty="0"/>
              <a:t> samt skall ha koll på instucken till mitten.</a:t>
            </a:r>
          </a:p>
          <a:p>
            <a:r>
              <a:rPr lang="sv-SE" sz="1500" dirty="0"/>
              <a:t>En spelare längre fram som försöker styra </a:t>
            </a:r>
            <a:r>
              <a:rPr lang="sv-SE" sz="1500" dirty="0" err="1"/>
              <a:t>pointens</a:t>
            </a:r>
            <a:r>
              <a:rPr lang="sv-SE" sz="1500" dirty="0"/>
              <a:t> passningar. Är </a:t>
            </a:r>
            <a:r>
              <a:rPr lang="sv-SE" sz="1500" dirty="0" err="1"/>
              <a:t>pointen</a:t>
            </a:r>
            <a:r>
              <a:rPr lang="sv-SE" sz="1500" dirty="0"/>
              <a:t> </a:t>
            </a:r>
            <a:r>
              <a:rPr lang="sv-SE" sz="1500" dirty="0" err="1"/>
              <a:t>leftare</a:t>
            </a:r>
            <a:r>
              <a:rPr lang="sv-SE" sz="1500" dirty="0"/>
              <a:t> försöker vi styra passningarna mot vår vänsterkant och tvärtom om det är en tightare. VI försöker styra deras skytte dit VI vill ha det.</a:t>
            </a:r>
          </a:p>
          <a:p>
            <a:r>
              <a:rPr lang="sv-SE" sz="1500" dirty="0"/>
              <a:t>Spelarna längst bak som helst är backar ansvarar för direktskotten.</a:t>
            </a:r>
          </a:p>
          <a:p>
            <a:r>
              <a:rPr lang="sv-SE" sz="1500" dirty="0"/>
              <a:t>Spelaren i mitten täcker </a:t>
            </a:r>
            <a:r>
              <a:rPr lang="sv-SE" sz="1500" dirty="0" err="1"/>
              <a:t>pointens</a:t>
            </a:r>
            <a:r>
              <a:rPr lang="sv-SE" sz="1500" dirty="0"/>
              <a:t> skott och insticken mot slottet. Vid </a:t>
            </a:r>
            <a:r>
              <a:rPr lang="sv-SE" sz="1500" dirty="0" err="1"/>
              <a:t>bågningar</a:t>
            </a:r>
            <a:r>
              <a:rPr lang="sv-SE" sz="1500" dirty="0"/>
              <a:t> faller spetsen ner mot slottet (Träning)</a:t>
            </a:r>
          </a:p>
          <a:p>
            <a:r>
              <a:rPr lang="sv-SE" sz="1500" dirty="0"/>
              <a:t>Spetsspelaren ansvarar för att styra bollen dit vi vill.</a:t>
            </a:r>
          </a:p>
          <a:p>
            <a:r>
              <a:rPr lang="sv-SE" sz="1500" dirty="0"/>
              <a:t>Vid spelvändning vågar vi fylla på med spelare i </a:t>
            </a:r>
            <a:r>
              <a:rPr lang="sv-SE" sz="1500"/>
              <a:t>andra vågen.  </a:t>
            </a:r>
            <a:endParaRPr lang="sv-SE" sz="1500" dirty="0"/>
          </a:p>
        </p:txBody>
      </p:sp>
      <p:grpSp>
        <p:nvGrpSpPr>
          <p:cNvPr id="26" name="Grupp 25">
            <a:extLst>
              <a:ext uri="{FF2B5EF4-FFF2-40B4-BE49-F238E27FC236}">
                <a16:creationId xmlns:a16="http://schemas.microsoft.com/office/drawing/2014/main" id="{6ED46E3F-4DE5-3332-862A-0A49E44B8D5F}"/>
              </a:ext>
            </a:extLst>
          </p:cNvPr>
          <p:cNvGrpSpPr/>
          <p:nvPr/>
        </p:nvGrpSpPr>
        <p:grpSpPr>
          <a:xfrm>
            <a:off x="916758" y="511293"/>
            <a:ext cx="4350228" cy="5665670"/>
            <a:chOff x="105485" y="828040"/>
            <a:chExt cx="3994150" cy="5201920"/>
          </a:xfrm>
        </p:grpSpPr>
        <p:pic>
          <p:nvPicPr>
            <p:cNvPr id="11" name="Bildobjekt 5">
              <a:extLst>
                <a:ext uri="{FF2B5EF4-FFF2-40B4-BE49-F238E27FC236}">
                  <a16:creationId xmlns:a16="http://schemas.microsoft.com/office/drawing/2014/main" id="{F3CF6D03-7C8C-648A-4003-67EFEA18BB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485" y="828040"/>
              <a:ext cx="3994150" cy="5201920"/>
            </a:xfrm>
            <a:prstGeom prst="rect">
              <a:avLst/>
            </a:prstGeom>
          </p:spPr>
        </p:pic>
        <p:sp>
          <p:nvSpPr>
            <p:cNvPr id="13" name="Ellips 12">
              <a:extLst>
                <a:ext uri="{FF2B5EF4-FFF2-40B4-BE49-F238E27FC236}">
                  <a16:creationId xmlns:a16="http://schemas.microsoft.com/office/drawing/2014/main" id="{3510BEDC-783A-81B9-39EC-F0C9312EE474}"/>
                </a:ext>
              </a:extLst>
            </p:cNvPr>
            <p:cNvSpPr/>
            <p:nvPr/>
          </p:nvSpPr>
          <p:spPr>
            <a:xfrm rot="339158" flipH="1" flipV="1">
              <a:off x="1624181" y="4691176"/>
              <a:ext cx="275165" cy="275165"/>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7" name="Ellips 16">
              <a:extLst>
                <a:ext uri="{FF2B5EF4-FFF2-40B4-BE49-F238E27FC236}">
                  <a16:creationId xmlns:a16="http://schemas.microsoft.com/office/drawing/2014/main" id="{9C0F3236-E4C6-ECAA-29D4-1170C03DDC4E}"/>
                </a:ext>
              </a:extLst>
            </p:cNvPr>
            <p:cNvSpPr/>
            <p:nvPr/>
          </p:nvSpPr>
          <p:spPr>
            <a:xfrm>
              <a:off x="1948156" y="3456945"/>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8" name="Ellips 17">
              <a:extLst>
                <a:ext uri="{FF2B5EF4-FFF2-40B4-BE49-F238E27FC236}">
                  <a16:creationId xmlns:a16="http://schemas.microsoft.com/office/drawing/2014/main" id="{6BB64D7E-8452-645A-7F1C-52450860D8F9}"/>
                </a:ext>
              </a:extLst>
            </p:cNvPr>
            <p:cNvSpPr/>
            <p:nvPr/>
          </p:nvSpPr>
          <p:spPr>
            <a:xfrm>
              <a:off x="2354975" y="4722174"/>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9" name="Ellips 18">
              <a:extLst>
                <a:ext uri="{FF2B5EF4-FFF2-40B4-BE49-F238E27FC236}">
                  <a16:creationId xmlns:a16="http://schemas.microsoft.com/office/drawing/2014/main" id="{B2E30974-8DF4-1E84-EC09-52BAC7A4D5F3}"/>
                </a:ext>
              </a:extLst>
            </p:cNvPr>
            <p:cNvSpPr/>
            <p:nvPr/>
          </p:nvSpPr>
          <p:spPr>
            <a:xfrm>
              <a:off x="1797206" y="4027894"/>
              <a:ext cx="281507" cy="28150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21" name="Multiplikationstecken 20">
              <a:extLst>
                <a:ext uri="{FF2B5EF4-FFF2-40B4-BE49-F238E27FC236}">
                  <a16:creationId xmlns:a16="http://schemas.microsoft.com/office/drawing/2014/main" id="{88291D6E-9638-C60F-941B-1DC02074260A}"/>
                </a:ext>
              </a:extLst>
            </p:cNvPr>
            <p:cNvSpPr/>
            <p:nvPr/>
          </p:nvSpPr>
          <p:spPr>
            <a:xfrm>
              <a:off x="2972560" y="3842394"/>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2" name="Multiplikationstecken 21">
              <a:extLst>
                <a:ext uri="{FF2B5EF4-FFF2-40B4-BE49-F238E27FC236}">
                  <a16:creationId xmlns:a16="http://schemas.microsoft.com/office/drawing/2014/main" id="{7B520D48-0EA7-E3DB-79D2-B6C8C328C738}"/>
                </a:ext>
              </a:extLst>
            </p:cNvPr>
            <p:cNvSpPr/>
            <p:nvPr/>
          </p:nvSpPr>
          <p:spPr>
            <a:xfrm>
              <a:off x="766128" y="4987544"/>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3" name="Multiplikationstecken 22">
              <a:extLst>
                <a:ext uri="{FF2B5EF4-FFF2-40B4-BE49-F238E27FC236}">
                  <a16:creationId xmlns:a16="http://schemas.microsoft.com/office/drawing/2014/main" id="{F84F2A24-9DE0-241A-91AA-64FB12631819}"/>
                </a:ext>
              </a:extLst>
            </p:cNvPr>
            <p:cNvSpPr/>
            <p:nvPr/>
          </p:nvSpPr>
          <p:spPr>
            <a:xfrm>
              <a:off x="1887742" y="2953309"/>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4" name="Multiplikationstecken 23">
              <a:extLst>
                <a:ext uri="{FF2B5EF4-FFF2-40B4-BE49-F238E27FC236}">
                  <a16:creationId xmlns:a16="http://schemas.microsoft.com/office/drawing/2014/main" id="{7E5FC833-1498-3E9E-E931-E4225BF39C2A}"/>
                </a:ext>
              </a:extLst>
            </p:cNvPr>
            <p:cNvSpPr/>
            <p:nvPr/>
          </p:nvSpPr>
          <p:spPr>
            <a:xfrm>
              <a:off x="680989" y="3474732"/>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5" name="Multiplikationstecken 24">
              <a:extLst>
                <a:ext uri="{FF2B5EF4-FFF2-40B4-BE49-F238E27FC236}">
                  <a16:creationId xmlns:a16="http://schemas.microsoft.com/office/drawing/2014/main" id="{92237277-59DA-04F7-77A3-FA6539DAA39F}"/>
                </a:ext>
              </a:extLst>
            </p:cNvPr>
            <p:cNvSpPr/>
            <p:nvPr/>
          </p:nvSpPr>
          <p:spPr>
            <a:xfrm>
              <a:off x="1967286" y="4431296"/>
              <a:ext cx="402336" cy="402336"/>
            </a:xfrm>
            <a:prstGeom prst="mathMultiply">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grpSp>
    </p:spTree>
    <p:extLst>
      <p:ext uri="{BB962C8B-B14F-4D97-AF65-F5344CB8AC3E}">
        <p14:creationId xmlns:p14="http://schemas.microsoft.com/office/powerpoint/2010/main" val="1208820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BCDBB076-6AD2-3FF1-1F22-3C448B07A8ED}"/>
              </a:ext>
            </a:extLst>
          </p:cNvPr>
          <p:cNvSpPr>
            <a:spLocks noGrp="1"/>
          </p:cNvSpPr>
          <p:nvPr>
            <p:ph type="title"/>
          </p:nvPr>
        </p:nvSpPr>
        <p:spPr>
          <a:xfrm>
            <a:off x="686834" y="1153572"/>
            <a:ext cx="3200400" cy="4461163"/>
          </a:xfrm>
        </p:spPr>
        <p:txBody>
          <a:bodyPr>
            <a:normAutofit/>
          </a:bodyPr>
          <a:lstStyle/>
          <a:p>
            <a:r>
              <a:rPr lang="sv-SE" sz="3700" dirty="0">
                <a:solidFill>
                  <a:srgbClr val="FFFFFF"/>
                </a:solidFill>
              </a:rPr>
              <a:t>Specialfall: 5 mot 6 (Motståndaren MV ut)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tshållare för innehåll 2">
            <a:extLst>
              <a:ext uri="{FF2B5EF4-FFF2-40B4-BE49-F238E27FC236}">
                <a16:creationId xmlns:a16="http://schemas.microsoft.com/office/drawing/2014/main" id="{09E3959C-2E10-9CB9-C7F2-566945B6DA11}"/>
              </a:ext>
            </a:extLst>
          </p:cNvPr>
          <p:cNvSpPr>
            <a:spLocks noGrp="1"/>
          </p:cNvSpPr>
          <p:nvPr>
            <p:ph idx="1"/>
          </p:nvPr>
        </p:nvSpPr>
        <p:spPr>
          <a:xfrm>
            <a:off x="4447308" y="591344"/>
            <a:ext cx="6906491" cy="5585619"/>
          </a:xfrm>
        </p:spPr>
        <p:txBody>
          <a:bodyPr anchor="ctr">
            <a:normAutofit/>
          </a:bodyPr>
          <a:lstStyle/>
          <a:p>
            <a:r>
              <a:rPr lang="sv-SE" sz="2600" dirty="0"/>
              <a:t>När motståndaren tar ut målvakten och spelar 6 mot 5 är det viktigt att vi spelar tight. Med det menas att vi går ner djupt i 2-1-2 (växel 1)</a:t>
            </a:r>
          </a:p>
          <a:p>
            <a:r>
              <a:rPr lang="sv-SE" sz="2600" dirty="0"/>
              <a:t>Inte jaga boll utan låta motståndaren ta skott från dåliga lägen och utifrån.</a:t>
            </a:r>
          </a:p>
          <a:p>
            <a:r>
              <a:rPr lang="sv-SE" sz="2600" dirty="0"/>
              <a:t>Tät markering i slottet, stänger golv och fångar upp alla diagonaler.</a:t>
            </a:r>
          </a:p>
          <a:p>
            <a:r>
              <a:rPr lang="sv-SE" sz="2600" dirty="0"/>
              <a:t>Om/När vi vinner boll springer vi med den, skyddar den och låter tiden gå och försöker få frislag.</a:t>
            </a:r>
          </a:p>
          <a:p>
            <a:r>
              <a:rPr lang="sv-SE" sz="2600" dirty="0"/>
              <a:t>Passningar i mitten är FÖRBJUDNA.</a:t>
            </a:r>
          </a:p>
          <a:p>
            <a:r>
              <a:rPr lang="sv-SE" sz="2600" dirty="0"/>
              <a:t>TÅLAMOD!!</a:t>
            </a:r>
          </a:p>
        </p:txBody>
      </p:sp>
    </p:spTree>
    <p:extLst>
      <p:ext uri="{BB962C8B-B14F-4D97-AF65-F5344CB8AC3E}">
        <p14:creationId xmlns:p14="http://schemas.microsoft.com/office/powerpoint/2010/main" val="29331153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139DE141-E2B5-74C0-A87C-2E147B8B754D}"/>
              </a:ext>
            </a:extLst>
          </p:cNvPr>
          <p:cNvSpPr>
            <a:spLocks noGrp="1"/>
          </p:cNvSpPr>
          <p:nvPr>
            <p:ph type="title"/>
          </p:nvPr>
        </p:nvSpPr>
        <p:spPr>
          <a:xfrm>
            <a:off x="686834" y="1153572"/>
            <a:ext cx="3200400" cy="4461163"/>
          </a:xfrm>
        </p:spPr>
        <p:txBody>
          <a:bodyPr>
            <a:normAutofit/>
          </a:bodyPr>
          <a:lstStyle/>
          <a:p>
            <a:r>
              <a:rPr lang="sv-SE">
                <a:solidFill>
                  <a:srgbClr val="FFFFFF"/>
                </a:solidFill>
              </a:rPr>
              <a:t>Specialfall: 6 mot 5 (Vi tar ut MV)</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tshållare för innehåll 2">
            <a:extLst>
              <a:ext uri="{FF2B5EF4-FFF2-40B4-BE49-F238E27FC236}">
                <a16:creationId xmlns:a16="http://schemas.microsoft.com/office/drawing/2014/main" id="{49030ED7-960D-3DFF-23DC-F59D823D5190}"/>
              </a:ext>
            </a:extLst>
          </p:cNvPr>
          <p:cNvSpPr>
            <a:spLocks noGrp="1"/>
          </p:cNvSpPr>
          <p:nvPr>
            <p:ph idx="1"/>
          </p:nvPr>
        </p:nvSpPr>
        <p:spPr>
          <a:xfrm>
            <a:off x="4447308" y="591344"/>
            <a:ext cx="6906491" cy="5585619"/>
          </a:xfrm>
        </p:spPr>
        <p:txBody>
          <a:bodyPr anchor="ctr">
            <a:normAutofit/>
          </a:bodyPr>
          <a:lstStyle/>
          <a:p>
            <a:r>
              <a:rPr lang="sv-SE" dirty="0"/>
              <a:t>När vi tar ut målvakten gäller det att hålla ett högt bolltempo och försöka få motståndaren att röra sig mycket i sidled för att vi ska kunna skapa luckor för avslut eller instick.</a:t>
            </a:r>
          </a:p>
          <a:p>
            <a:r>
              <a:rPr lang="sv-SE" dirty="0"/>
              <a:t>Den sjätte spelaren tar sin grundposition i motståndarens slott men skall vara beredd på att arbeta ut på kanter och/eller gå på retur vid skott utifrån.</a:t>
            </a:r>
          </a:p>
          <a:p>
            <a:r>
              <a:rPr lang="sv-SE" dirty="0"/>
              <a:t>Vi kommer att öva på minst en variant för att alla skall veta vad som kommer att hända. </a:t>
            </a:r>
          </a:p>
        </p:txBody>
      </p:sp>
    </p:spTree>
    <p:extLst>
      <p:ext uri="{BB962C8B-B14F-4D97-AF65-F5344CB8AC3E}">
        <p14:creationId xmlns:p14="http://schemas.microsoft.com/office/powerpoint/2010/main" val="14668657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463D3A5E-EFAA-5D48-2672-4B6B128037FC}"/>
              </a:ext>
            </a:extLst>
          </p:cNvPr>
          <p:cNvSpPr>
            <a:spLocks noGrp="1"/>
          </p:cNvSpPr>
          <p:nvPr>
            <p:ph type="title"/>
          </p:nvPr>
        </p:nvSpPr>
        <p:spPr>
          <a:xfrm>
            <a:off x="686834" y="1153572"/>
            <a:ext cx="3200400" cy="4461163"/>
          </a:xfrm>
        </p:spPr>
        <p:txBody>
          <a:bodyPr>
            <a:normAutofit/>
          </a:bodyPr>
          <a:lstStyle/>
          <a:p>
            <a:r>
              <a:rPr lang="sv-SE">
                <a:solidFill>
                  <a:srgbClr val="FFFFFF"/>
                </a:solidFill>
              </a:rPr>
              <a:t>Specialfall: 4 mot 4</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tshållare för innehåll 2">
            <a:extLst>
              <a:ext uri="{FF2B5EF4-FFF2-40B4-BE49-F238E27FC236}">
                <a16:creationId xmlns:a16="http://schemas.microsoft.com/office/drawing/2014/main" id="{EBFE2301-FF8D-EC60-8CCA-45DE78802341}"/>
              </a:ext>
            </a:extLst>
          </p:cNvPr>
          <p:cNvSpPr>
            <a:spLocks noGrp="1"/>
          </p:cNvSpPr>
          <p:nvPr>
            <p:ph idx="1"/>
          </p:nvPr>
        </p:nvSpPr>
        <p:spPr>
          <a:xfrm>
            <a:off x="4447308" y="591344"/>
            <a:ext cx="6906491" cy="5585619"/>
          </a:xfrm>
        </p:spPr>
        <p:txBody>
          <a:bodyPr anchor="ctr">
            <a:normAutofit/>
          </a:bodyPr>
          <a:lstStyle/>
          <a:p>
            <a:r>
              <a:rPr lang="sv-SE" dirty="0"/>
              <a:t>Det viktigaste att komma ihåg i spel fyra mot fyra är att vi är lika många spelare i båda lagen.</a:t>
            </a:r>
          </a:p>
          <a:p>
            <a:r>
              <a:rPr lang="sv-SE" dirty="0"/>
              <a:t>Vi utgår i en </a:t>
            </a:r>
            <a:r>
              <a:rPr lang="sv-SE" dirty="0" err="1"/>
              <a:t>point</a:t>
            </a:r>
            <a:r>
              <a:rPr lang="sv-SE" dirty="0"/>
              <a:t> uppställning vid anfall och diamant vid försvar.</a:t>
            </a:r>
          </a:p>
          <a:p>
            <a:r>
              <a:rPr lang="sv-SE" dirty="0"/>
              <a:t>Nyckeln är att nyttja ytorna med hjälp av rörelse och högt bolltempo.</a:t>
            </a:r>
          </a:p>
        </p:txBody>
      </p:sp>
    </p:spTree>
    <p:extLst>
      <p:ext uri="{BB962C8B-B14F-4D97-AF65-F5344CB8AC3E}">
        <p14:creationId xmlns:p14="http://schemas.microsoft.com/office/powerpoint/2010/main" val="13254915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D8C057B7-E0FD-3A31-E02B-A14C25724CB3}"/>
              </a:ext>
            </a:extLst>
          </p:cNvPr>
          <p:cNvSpPr>
            <a:spLocks noGrp="1"/>
          </p:cNvSpPr>
          <p:nvPr>
            <p:ph type="title"/>
          </p:nvPr>
        </p:nvSpPr>
        <p:spPr>
          <a:xfrm>
            <a:off x="686834" y="1153572"/>
            <a:ext cx="3200400" cy="4461163"/>
          </a:xfrm>
        </p:spPr>
        <p:txBody>
          <a:bodyPr>
            <a:normAutofit/>
          </a:bodyPr>
          <a:lstStyle/>
          <a:p>
            <a:r>
              <a:rPr lang="sv-SE">
                <a:solidFill>
                  <a:srgbClr val="FFFFFF"/>
                </a:solidFill>
              </a:rPr>
              <a:t>Anfallsspel (etablerat)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tshållare för innehåll 2">
            <a:extLst>
              <a:ext uri="{FF2B5EF4-FFF2-40B4-BE49-F238E27FC236}">
                <a16:creationId xmlns:a16="http://schemas.microsoft.com/office/drawing/2014/main" id="{C753519A-2957-C48D-E480-5AB12524BAE9}"/>
              </a:ext>
            </a:extLst>
          </p:cNvPr>
          <p:cNvSpPr>
            <a:spLocks noGrp="1"/>
          </p:cNvSpPr>
          <p:nvPr>
            <p:ph idx="1"/>
          </p:nvPr>
        </p:nvSpPr>
        <p:spPr>
          <a:xfrm>
            <a:off x="4447308" y="591344"/>
            <a:ext cx="6906491" cy="5585619"/>
          </a:xfrm>
        </p:spPr>
        <p:txBody>
          <a:bodyPr anchor="ctr">
            <a:normAutofit/>
          </a:bodyPr>
          <a:lstStyle/>
          <a:p>
            <a:r>
              <a:rPr lang="sv-SE" sz="2600" dirty="0"/>
              <a:t>Om vi inte lyckas använda </a:t>
            </a:r>
            <a:r>
              <a:rPr lang="sv-SE" sz="2600" dirty="0" err="1"/>
              <a:t>spelvändaren</a:t>
            </a:r>
            <a:r>
              <a:rPr lang="sv-SE" sz="2600" dirty="0"/>
              <a:t> för att starta en kontring så spelar vi tillbaka till back för att lugna ner. </a:t>
            </a:r>
          </a:p>
          <a:p>
            <a:r>
              <a:rPr lang="sv-SE" sz="2600" dirty="0"/>
              <a:t>Då startar vi etablerat anfallsspel, vilket då inte syftar till att alla fem spelare står på en varsin position. Utan med det menas att vi är med alla våra spelare i motståndarnas försvarszon och skapar tryck.</a:t>
            </a:r>
          </a:p>
          <a:p>
            <a:r>
              <a:rPr lang="sv-SE" sz="2600" dirty="0"/>
              <a:t>Uppställt anfallsspel bygger på tre grundprinciper:</a:t>
            </a:r>
          </a:p>
          <a:p>
            <a:r>
              <a:rPr lang="sv-SE" sz="2600" dirty="0"/>
              <a:t>1. Spela med djup</a:t>
            </a:r>
          </a:p>
          <a:p>
            <a:r>
              <a:rPr lang="sv-SE" sz="2600" dirty="0"/>
              <a:t>2. Rörelse både med och utan boll</a:t>
            </a:r>
          </a:p>
          <a:p>
            <a:r>
              <a:rPr lang="sv-SE" sz="2600" dirty="0"/>
              <a:t>3. Våga spela enkelt</a:t>
            </a:r>
          </a:p>
        </p:txBody>
      </p:sp>
    </p:spTree>
    <p:extLst>
      <p:ext uri="{BB962C8B-B14F-4D97-AF65-F5344CB8AC3E}">
        <p14:creationId xmlns:p14="http://schemas.microsoft.com/office/powerpoint/2010/main" val="3156179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BDEE29-A519-F965-DBF9-860050B7FA05}"/>
              </a:ext>
            </a:extLst>
          </p:cNvPr>
          <p:cNvSpPr>
            <a:spLocks noGrp="1"/>
          </p:cNvSpPr>
          <p:nvPr>
            <p:ph type="title"/>
          </p:nvPr>
        </p:nvSpPr>
        <p:spPr/>
        <p:txBody>
          <a:bodyPr/>
          <a:lstStyle/>
          <a:p>
            <a:r>
              <a:rPr lang="sv-SE" dirty="0"/>
              <a:t>Organisation</a:t>
            </a:r>
          </a:p>
        </p:txBody>
      </p:sp>
      <p:sp>
        <p:nvSpPr>
          <p:cNvPr id="3" name="Platshållare för innehåll 2">
            <a:extLst>
              <a:ext uri="{FF2B5EF4-FFF2-40B4-BE49-F238E27FC236}">
                <a16:creationId xmlns:a16="http://schemas.microsoft.com/office/drawing/2014/main" id="{AA854D3D-6E4C-F872-C781-A3F8C769876D}"/>
              </a:ext>
            </a:extLst>
          </p:cNvPr>
          <p:cNvSpPr>
            <a:spLocks noGrp="1"/>
          </p:cNvSpPr>
          <p:nvPr>
            <p:ph idx="1"/>
          </p:nvPr>
        </p:nvSpPr>
        <p:spPr/>
        <p:txBody>
          <a:bodyPr/>
          <a:lstStyle/>
          <a:p>
            <a:r>
              <a:rPr lang="sv-SE" dirty="0"/>
              <a:t>Huvud tränare 	Magnus Kjellström</a:t>
            </a:r>
          </a:p>
          <a:p>
            <a:r>
              <a:rPr lang="sv-SE" dirty="0"/>
              <a:t>Assisterande 	Patrik </a:t>
            </a:r>
            <a:r>
              <a:rPr lang="sv-SE" dirty="0" err="1"/>
              <a:t>Örqvist</a:t>
            </a:r>
            <a:endParaRPr lang="sv-SE" dirty="0"/>
          </a:p>
          <a:p>
            <a:r>
              <a:rPr lang="sv-SE" dirty="0"/>
              <a:t>Assisterande 	</a:t>
            </a:r>
            <a:r>
              <a:rPr lang="sv-SE"/>
              <a:t>Fredrik Lööf</a:t>
            </a:r>
            <a:endParaRPr lang="sv-SE" dirty="0"/>
          </a:p>
          <a:p>
            <a:r>
              <a:rPr lang="sv-SE" dirty="0"/>
              <a:t>MV tränare	Henrik Nilsson</a:t>
            </a:r>
          </a:p>
        </p:txBody>
      </p:sp>
      <p:pic>
        <p:nvPicPr>
          <p:cNvPr id="6" name="Bildobjekt 5">
            <a:extLst>
              <a:ext uri="{FF2B5EF4-FFF2-40B4-BE49-F238E27FC236}">
                <a16:creationId xmlns:a16="http://schemas.microsoft.com/office/drawing/2014/main" id="{D9CAE3B1-B1D7-16D1-06F2-576D5A7237BF}"/>
              </a:ext>
            </a:extLst>
          </p:cNvPr>
          <p:cNvPicPr>
            <a:picLocks noGrp="1" noChangeAspect="1"/>
          </p:cNvPicPr>
          <p:nvPr/>
        </p:nvPicPr>
        <p:blipFill>
          <a:blip r:embed="rId2">
            <a:extLst>
              <a:ext uri="{28A0092B-C50C-407E-A947-70E740481C1C}">
                <a14:useLocalDpi xmlns:a14="http://schemas.microsoft.com/office/drawing/2010/main" val="0"/>
              </a:ext>
            </a:extLst>
          </a:blip>
          <a:stretch>
            <a:fillRect/>
          </a:stretch>
        </p:blipFill>
        <p:spPr>
          <a:xfrm>
            <a:off x="8974667" y="-242092"/>
            <a:ext cx="2540000" cy="2540000"/>
          </a:xfrm>
          <a:prstGeom prst="rect">
            <a:avLst/>
          </a:prstGeom>
        </p:spPr>
      </p:pic>
    </p:spTree>
    <p:extLst>
      <p:ext uri="{BB962C8B-B14F-4D97-AF65-F5344CB8AC3E}">
        <p14:creationId xmlns:p14="http://schemas.microsoft.com/office/powerpoint/2010/main" val="24912169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22BF755C-7920-7E05-BE53-0EC6D05C10C0}"/>
              </a:ext>
            </a:extLst>
          </p:cNvPr>
          <p:cNvSpPr>
            <a:spLocks noGrp="1"/>
          </p:cNvSpPr>
          <p:nvPr>
            <p:ph type="title"/>
          </p:nvPr>
        </p:nvSpPr>
        <p:spPr>
          <a:xfrm>
            <a:off x="630936" y="640080"/>
            <a:ext cx="4818888" cy="1481328"/>
          </a:xfrm>
        </p:spPr>
        <p:txBody>
          <a:bodyPr anchor="b">
            <a:normAutofit/>
          </a:bodyPr>
          <a:lstStyle/>
          <a:p>
            <a:r>
              <a:rPr lang="sv-SE" sz="5400"/>
              <a:t>Spela med djup</a:t>
            </a:r>
          </a:p>
        </p:txBody>
      </p:sp>
      <p:sp>
        <p:nvSpPr>
          <p:cNvPr id="12" name="sketch line">
            <a:extLst>
              <a:ext uri="{FF2B5EF4-FFF2-40B4-BE49-F238E27FC236}">
                <a16:creationId xmlns:a16="http://schemas.microsoft.com/office/drawing/2014/main" id="{650D18FE-0824-4A46-B22C-A86B52E578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tshållare för innehåll 2">
            <a:extLst>
              <a:ext uri="{FF2B5EF4-FFF2-40B4-BE49-F238E27FC236}">
                <a16:creationId xmlns:a16="http://schemas.microsoft.com/office/drawing/2014/main" id="{720E79B8-B376-4A02-6FB6-C3E87F7149D9}"/>
              </a:ext>
            </a:extLst>
          </p:cNvPr>
          <p:cNvSpPr>
            <a:spLocks noGrp="1"/>
          </p:cNvSpPr>
          <p:nvPr>
            <p:ph idx="1"/>
          </p:nvPr>
        </p:nvSpPr>
        <p:spPr>
          <a:xfrm>
            <a:off x="630936" y="2660904"/>
            <a:ext cx="4818888" cy="3547872"/>
          </a:xfrm>
        </p:spPr>
        <p:txBody>
          <a:bodyPr anchor="t">
            <a:normAutofit/>
          </a:bodyPr>
          <a:lstStyle/>
          <a:p>
            <a:r>
              <a:rPr lang="sv-SE" sz="2200" dirty="0"/>
              <a:t>Att spela med djup syftar till två saker; främst att vi spelar ett djupt anfallsspel med mycket boll bakom deras förlängda mållinje, men också att vi alltid har en spelare djupt i motståndarnas försvar för att ge våra backar valmöjligheter i uppspelet.Denna del i spelet ger backarna mycket yta och skottlägen</a:t>
            </a:r>
          </a:p>
        </p:txBody>
      </p:sp>
      <p:pic>
        <p:nvPicPr>
          <p:cNvPr id="7" name="Graphic 6" descr="Visningsöversikt">
            <a:extLst>
              <a:ext uri="{FF2B5EF4-FFF2-40B4-BE49-F238E27FC236}">
                <a16:creationId xmlns:a16="http://schemas.microsoft.com/office/drawing/2014/main" id="{FC80C8EA-DE1D-8B05-77B1-C5191F0E824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99048" y="699516"/>
            <a:ext cx="5458968" cy="5458968"/>
          </a:xfrm>
          <a:prstGeom prst="rect">
            <a:avLst/>
          </a:prstGeom>
        </p:spPr>
      </p:pic>
    </p:spTree>
    <p:extLst>
      <p:ext uri="{BB962C8B-B14F-4D97-AF65-F5344CB8AC3E}">
        <p14:creationId xmlns:p14="http://schemas.microsoft.com/office/powerpoint/2010/main" val="27364868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16">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65AF0B6C-6256-B239-563B-99A7413C4679}"/>
              </a:ext>
            </a:extLst>
          </p:cNvPr>
          <p:cNvSpPr>
            <a:spLocks noGrp="1"/>
          </p:cNvSpPr>
          <p:nvPr>
            <p:ph type="title"/>
          </p:nvPr>
        </p:nvSpPr>
        <p:spPr>
          <a:xfrm>
            <a:off x="630936" y="640080"/>
            <a:ext cx="4818888" cy="1481328"/>
          </a:xfrm>
        </p:spPr>
        <p:txBody>
          <a:bodyPr anchor="b">
            <a:normAutofit/>
          </a:bodyPr>
          <a:lstStyle/>
          <a:p>
            <a:r>
              <a:rPr lang="sv-SE" sz="5000"/>
              <a:t>Rörelse med och utan boll</a:t>
            </a:r>
          </a:p>
        </p:txBody>
      </p:sp>
      <p:sp>
        <p:nvSpPr>
          <p:cNvPr id="24" name="sketch line">
            <a:extLst>
              <a:ext uri="{FF2B5EF4-FFF2-40B4-BE49-F238E27FC236}">
                <a16:creationId xmlns:a16="http://schemas.microsoft.com/office/drawing/2014/main" id="{650D18FE-0824-4A46-B22C-A86B52E578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tshållare för innehåll 2">
            <a:extLst>
              <a:ext uri="{FF2B5EF4-FFF2-40B4-BE49-F238E27FC236}">
                <a16:creationId xmlns:a16="http://schemas.microsoft.com/office/drawing/2014/main" id="{3AABB223-E2B4-734C-63BE-FD31461FE9E5}"/>
              </a:ext>
            </a:extLst>
          </p:cNvPr>
          <p:cNvSpPr>
            <a:spLocks noGrp="1"/>
          </p:cNvSpPr>
          <p:nvPr>
            <p:ph idx="1"/>
          </p:nvPr>
        </p:nvSpPr>
        <p:spPr>
          <a:xfrm>
            <a:off x="630936" y="2660904"/>
            <a:ext cx="4818888" cy="3547872"/>
          </a:xfrm>
        </p:spPr>
        <p:txBody>
          <a:bodyPr anchor="t">
            <a:normAutofit/>
          </a:bodyPr>
          <a:lstStyle/>
          <a:p>
            <a:r>
              <a:rPr lang="sv-SE" sz="2200"/>
              <a:t>En väldigt viktig del i anfallsspelet för att kunna komma till bra avslut själv, men framförallt för att skapa bra lägen åt sina medspelare.</a:t>
            </a:r>
          </a:p>
          <a:p>
            <a:r>
              <a:rPr lang="sv-SE" sz="2200"/>
              <a:t>Genom att vi har bra rörelse i motståndarnas försvarszon så hamnar motståndarna i ovana situationer som de inte har tränat på, vilket ger oss en fördel.</a:t>
            </a:r>
            <a:endParaRPr lang="sv-SE" sz="2200" dirty="0"/>
          </a:p>
        </p:txBody>
      </p:sp>
      <p:pic>
        <p:nvPicPr>
          <p:cNvPr id="6" name="Graphic 6" descr="Visningsöversikt">
            <a:extLst>
              <a:ext uri="{FF2B5EF4-FFF2-40B4-BE49-F238E27FC236}">
                <a16:creationId xmlns:a16="http://schemas.microsoft.com/office/drawing/2014/main" id="{1EE9A35D-6824-46CB-5664-FC29864A595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99048" y="699516"/>
            <a:ext cx="5458968" cy="5458968"/>
          </a:xfrm>
          <a:prstGeom prst="rect">
            <a:avLst/>
          </a:prstGeom>
        </p:spPr>
      </p:pic>
    </p:spTree>
    <p:extLst>
      <p:ext uri="{BB962C8B-B14F-4D97-AF65-F5344CB8AC3E}">
        <p14:creationId xmlns:p14="http://schemas.microsoft.com/office/powerpoint/2010/main" val="10897260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CCE0622E-E388-62F8-888A-66AEFEA7BEF2}"/>
              </a:ext>
            </a:extLst>
          </p:cNvPr>
          <p:cNvSpPr>
            <a:spLocks noGrp="1"/>
          </p:cNvSpPr>
          <p:nvPr>
            <p:ph type="title"/>
          </p:nvPr>
        </p:nvSpPr>
        <p:spPr>
          <a:xfrm>
            <a:off x="686834" y="1153572"/>
            <a:ext cx="3200400" cy="4461163"/>
          </a:xfrm>
        </p:spPr>
        <p:txBody>
          <a:bodyPr>
            <a:normAutofit/>
          </a:bodyPr>
          <a:lstStyle/>
          <a:p>
            <a:r>
              <a:rPr lang="sv-SE">
                <a:solidFill>
                  <a:srgbClr val="FFFFFF"/>
                </a:solidFill>
              </a:rPr>
              <a:t>Våga spela enkelt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tshållare för innehåll 2">
            <a:extLst>
              <a:ext uri="{FF2B5EF4-FFF2-40B4-BE49-F238E27FC236}">
                <a16:creationId xmlns:a16="http://schemas.microsoft.com/office/drawing/2014/main" id="{C06768A4-3147-2640-8CBE-E09EA40A7427}"/>
              </a:ext>
            </a:extLst>
          </p:cNvPr>
          <p:cNvSpPr>
            <a:spLocks noGrp="1"/>
          </p:cNvSpPr>
          <p:nvPr>
            <p:ph idx="1"/>
          </p:nvPr>
        </p:nvSpPr>
        <p:spPr>
          <a:xfrm>
            <a:off x="4447308" y="591344"/>
            <a:ext cx="6906491" cy="5585619"/>
          </a:xfrm>
        </p:spPr>
        <p:txBody>
          <a:bodyPr anchor="ctr">
            <a:normAutofit/>
          </a:bodyPr>
          <a:lstStyle/>
          <a:p>
            <a:r>
              <a:rPr lang="sv-SE" sz="2400" dirty="0"/>
              <a:t>Precis som det låter så måste vi våga spela enkelt i anfallsspelet. Det kan tyckas låta konstigt att man ska våga spela enkelt, men det är väldigt sällan förekommande att man som lag har bollen i motståndarnas zon i över en minut utan att ta ett avslut. </a:t>
            </a:r>
          </a:p>
          <a:p>
            <a:r>
              <a:rPr lang="sv-SE" sz="2400" dirty="0"/>
              <a:t>Genom att man spelar enkla passningar och rör sig som visats tidigare så blir motståndarna till slut så nedtryckta mot eget mål att våra backar får lätta avslut. </a:t>
            </a:r>
          </a:p>
          <a:p>
            <a:r>
              <a:rPr lang="sv-SE" sz="2400" dirty="0"/>
              <a:t>Med bra rörelse, djup och enkla passningar kommer vi till slut att hamna i överläge någonstans vilket leder till en kvalificerad målchans. En kvalificerad målchans uppstår också när motståndarna börjar bli trötta och hamnar efter i markeringsspelet</a:t>
            </a:r>
          </a:p>
        </p:txBody>
      </p:sp>
    </p:spTree>
    <p:extLst>
      <p:ext uri="{BB962C8B-B14F-4D97-AF65-F5344CB8AC3E}">
        <p14:creationId xmlns:p14="http://schemas.microsoft.com/office/powerpoint/2010/main" val="23089914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69345BBF-B000-5D71-A63A-922CFBD4F2AB}"/>
              </a:ext>
            </a:extLst>
          </p:cNvPr>
          <p:cNvSpPr>
            <a:spLocks noGrp="1"/>
          </p:cNvSpPr>
          <p:nvPr>
            <p:ph type="title"/>
          </p:nvPr>
        </p:nvSpPr>
        <p:spPr>
          <a:xfrm>
            <a:off x="686834" y="1153572"/>
            <a:ext cx="3200400" cy="4461163"/>
          </a:xfrm>
        </p:spPr>
        <p:txBody>
          <a:bodyPr>
            <a:normAutofit/>
          </a:bodyPr>
          <a:lstStyle/>
          <a:p>
            <a:r>
              <a:rPr lang="sv-SE">
                <a:solidFill>
                  <a:srgbClr val="FFFFFF"/>
                </a:solidFill>
              </a:rPr>
              <a:t>Frislag</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tshållare för innehåll 2">
            <a:extLst>
              <a:ext uri="{FF2B5EF4-FFF2-40B4-BE49-F238E27FC236}">
                <a16:creationId xmlns:a16="http://schemas.microsoft.com/office/drawing/2014/main" id="{4160EF66-88F2-A07A-12BA-57ECD45A0C49}"/>
              </a:ext>
            </a:extLst>
          </p:cNvPr>
          <p:cNvSpPr>
            <a:spLocks noGrp="1"/>
          </p:cNvSpPr>
          <p:nvPr>
            <p:ph idx="1"/>
          </p:nvPr>
        </p:nvSpPr>
        <p:spPr>
          <a:xfrm>
            <a:off x="4447308" y="591344"/>
            <a:ext cx="6906491" cy="5585619"/>
          </a:xfrm>
        </p:spPr>
        <p:txBody>
          <a:bodyPr anchor="ctr">
            <a:normAutofit/>
          </a:bodyPr>
          <a:lstStyle/>
          <a:p>
            <a:r>
              <a:rPr lang="sv-SE" dirty="0"/>
              <a:t>Vi kommer inte att ha några speciella varianter styrda från tränarnas sida, utan spelarna kommer i samråd med varandra och tränarna att ta fram </a:t>
            </a:r>
            <a:r>
              <a:rPr lang="sv-SE" dirty="0" err="1"/>
              <a:t>frislagvarianter</a:t>
            </a:r>
            <a:r>
              <a:rPr lang="sv-SE" dirty="0"/>
              <a:t>.</a:t>
            </a:r>
          </a:p>
          <a:p>
            <a:r>
              <a:rPr lang="sv-SE" dirty="0"/>
              <a:t>Defensiva frislag.                                       Frislag då vi måste försvara oss. När vi ska ställa upp i mur så är det viktigt att vi inte blir stillasittande på knä. Max en spelare går ner på knä. De andra måste räkna in en varsin och vara beredda att täcka skott. Desto närmre mål som frislaget är, desto tajtare måste vi mura och desto noggrannare måste vi vara i inräkningen.</a:t>
            </a:r>
          </a:p>
        </p:txBody>
      </p:sp>
    </p:spTree>
    <p:extLst>
      <p:ext uri="{BB962C8B-B14F-4D97-AF65-F5344CB8AC3E}">
        <p14:creationId xmlns:p14="http://schemas.microsoft.com/office/powerpoint/2010/main" val="38734559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BAE49BE5-9EB6-7804-411B-7DAE2BC0D21E}"/>
              </a:ext>
            </a:extLst>
          </p:cNvPr>
          <p:cNvSpPr>
            <a:spLocks noGrp="1"/>
          </p:cNvSpPr>
          <p:nvPr>
            <p:ph type="title"/>
          </p:nvPr>
        </p:nvSpPr>
        <p:spPr>
          <a:xfrm>
            <a:off x="686834" y="1153572"/>
            <a:ext cx="3200400" cy="4461163"/>
          </a:xfrm>
        </p:spPr>
        <p:txBody>
          <a:bodyPr>
            <a:normAutofit/>
          </a:bodyPr>
          <a:lstStyle/>
          <a:p>
            <a:r>
              <a:rPr lang="sv-SE">
                <a:solidFill>
                  <a:srgbClr val="FFFFFF"/>
                </a:solidFill>
              </a:rPr>
              <a:t>Offensiva frislag</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tshållare för innehåll 2">
            <a:extLst>
              <a:ext uri="{FF2B5EF4-FFF2-40B4-BE49-F238E27FC236}">
                <a16:creationId xmlns:a16="http://schemas.microsoft.com/office/drawing/2014/main" id="{68D9CD90-55EF-DFC2-8B69-24E04924803F}"/>
              </a:ext>
            </a:extLst>
          </p:cNvPr>
          <p:cNvSpPr>
            <a:spLocks noGrp="1"/>
          </p:cNvSpPr>
          <p:nvPr>
            <p:ph idx="1"/>
          </p:nvPr>
        </p:nvSpPr>
        <p:spPr>
          <a:xfrm>
            <a:off x="4447308" y="591344"/>
            <a:ext cx="6906491" cy="5585619"/>
          </a:xfrm>
        </p:spPr>
        <p:txBody>
          <a:bodyPr anchor="ctr">
            <a:normAutofit/>
          </a:bodyPr>
          <a:lstStyle/>
          <a:p>
            <a:r>
              <a:rPr lang="sv-SE" sz="2400" dirty="0"/>
              <a:t>Innebär frislag till vår fördel, dvs då vi är bollförande.</a:t>
            </a:r>
          </a:p>
          <a:p>
            <a:r>
              <a:rPr lang="sv-SE" sz="2400" dirty="0"/>
              <a:t>Framför mål, vid skottlägen, försöker vi alltid ställa upp med tre spelare. Helst ska de två spelarna på sidorna om spelaren vid bollen vara rättvända och kunna skjuta direktskott. Det enklaste när man har frislag är att backa ut två meter extra för att hamna utanför motståndarnas mur och på så vis få en kvalificerad målchans. Viktigt att ha spelare inne på mål för att skymma målvakten.</a:t>
            </a:r>
          </a:p>
          <a:p>
            <a:r>
              <a:rPr lang="sv-SE" sz="2400" dirty="0"/>
              <a:t>På egen planhalva spelar vi igång bollen direkt för att motståndarna ska chockas, men vi kan även lugna ner genom att byta in nya spelare på plan.</a:t>
            </a:r>
          </a:p>
        </p:txBody>
      </p:sp>
    </p:spTree>
    <p:extLst>
      <p:ext uri="{BB962C8B-B14F-4D97-AF65-F5344CB8AC3E}">
        <p14:creationId xmlns:p14="http://schemas.microsoft.com/office/powerpoint/2010/main" val="8144292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9849282-9FC8-1A3D-CA2B-41BD3C6621A2}"/>
              </a:ext>
            </a:extLst>
          </p:cNvPr>
          <p:cNvSpPr>
            <a:spLocks noGrp="1"/>
          </p:cNvSpPr>
          <p:nvPr>
            <p:ph type="title"/>
          </p:nvPr>
        </p:nvSpPr>
        <p:spPr/>
        <p:txBody>
          <a:bodyPr/>
          <a:lstStyle/>
          <a:p>
            <a:r>
              <a:rPr lang="sv-SE" dirty="0"/>
              <a:t>Målvaktsspel</a:t>
            </a:r>
          </a:p>
        </p:txBody>
      </p:sp>
      <p:sp>
        <p:nvSpPr>
          <p:cNvPr id="3" name="Platshållare för innehåll 2">
            <a:extLst>
              <a:ext uri="{FF2B5EF4-FFF2-40B4-BE49-F238E27FC236}">
                <a16:creationId xmlns:a16="http://schemas.microsoft.com/office/drawing/2014/main" id="{D08E2B57-2C0A-D907-C94B-7D0E2E272B0A}"/>
              </a:ext>
            </a:extLst>
          </p:cNvPr>
          <p:cNvSpPr>
            <a:spLocks noGrp="1"/>
          </p:cNvSpPr>
          <p:nvPr>
            <p:ph idx="1"/>
          </p:nvPr>
        </p:nvSpPr>
        <p:spPr/>
        <p:txBody>
          <a:bodyPr/>
          <a:lstStyle/>
          <a:p>
            <a:r>
              <a:rPr lang="sv-SE"/>
              <a:t>Enligt Henrik……</a:t>
            </a:r>
          </a:p>
        </p:txBody>
      </p:sp>
    </p:spTree>
    <p:extLst>
      <p:ext uri="{BB962C8B-B14F-4D97-AF65-F5344CB8AC3E}">
        <p14:creationId xmlns:p14="http://schemas.microsoft.com/office/powerpoint/2010/main" val="4207050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a:extLst>
              <a:ext uri="{FF2B5EF4-FFF2-40B4-BE49-F238E27FC236}">
                <a16:creationId xmlns:a16="http://schemas.microsoft.com/office/drawing/2014/main" id="{13C709F5-664E-FC51-F909-ADC9296387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2666999" y="-2667000"/>
            <a:ext cx="6858000" cy="12192000"/>
          </a:xfrm>
          <a:prstGeom prst="rect">
            <a:avLst/>
          </a:prstGeom>
        </p:spPr>
      </p:pic>
    </p:spTree>
    <p:extLst>
      <p:ext uri="{BB962C8B-B14F-4D97-AF65-F5344CB8AC3E}">
        <p14:creationId xmlns:p14="http://schemas.microsoft.com/office/powerpoint/2010/main" val="5584546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a:extLst>
              <a:ext uri="{FF2B5EF4-FFF2-40B4-BE49-F238E27FC236}">
                <a16:creationId xmlns:a16="http://schemas.microsoft.com/office/drawing/2014/main" id="{5DA8EC35-9C9E-4590-6067-810A41826D81}"/>
              </a:ext>
            </a:extLst>
          </p:cNvPr>
          <p:cNvPicPr>
            <a:picLocks noGrp="1" noChangeAspect="1"/>
          </p:cNvPicPr>
          <p:nvPr/>
        </p:nvPicPr>
        <p:blipFill>
          <a:blip r:embed="rId2">
            <a:extLst>
              <a:ext uri="{28A0092B-C50C-407E-A947-70E740481C1C}">
                <a14:useLocalDpi xmlns:a14="http://schemas.microsoft.com/office/drawing/2010/main" val="0"/>
              </a:ext>
            </a:extLst>
          </a:blip>
          <a:stretch>
            <a:fillRect/>
          </a:stretch>
        </p:blipFill>
        <p:spPr>
          <a:xfrm rot="16200000">
            <a:off x="1496" y="4074412"/>
            <a:ext cx="2540000" cy="2585324"/>
          </a:xfrm>
          <a:prstGeom prst="rect">
            <a:avLst/>
          </a:prstGeom>
        </p:spPr>
      </p:pic>
      <p:sp>
        <p:nvSpPr>
          <p:cNvPr id="6" name="textruta 5">
            <a:extLst>
              <a:ext uri="{FF2B5EF4-FFF2-40B4-BE49-F238E27FC236}">
                <a16:creationId xmlns:a16="http://schemas.microsoft.com/office/drawing/2014/main" id="{3A94AFB1-5941-D304-DD87-0E66C42BD528}"/>
              </a:ext>
            </a:extLst>
          </p:cNvPr>
          <p:cNvSpPr txBox="1"/>
          <p:nvPr/>
        </p:nvSpPr>
        <p:spPr>
          <a:xfrm rot="16200000">
            <a:off x="-501651" y="613834"/>
            <a:ext cx="4110567" cy="2585323"/>
          </a:xfrm>
          <a:prstGeom prst="rect">
            <a:avLst/>
          </a:prstGeom>
          <a:noFill/>
        </p:spPr>
        <p:txBody>
          <a:bodyPr wrap="square" rtlCol="0">
            <a:spAutoFit/>
          </a:bodyPr>
          <a:lstStyle/>
          <a:p>
            <a:pPr algn="l"/>
            <a:r>
              <a:rPr lang="sv-SE" dirty="0"/>
              <a:t>Match omgång:………………………………………</a:t>
            </a:r>
          </a:p>
          <a:p>
            <a:pPr algn="l"/>
            <a:endParaRPr lang="sv-SE" dirty="0"/>
          </a:p>
          <a:p>
            <a:pPr algn="l"/>
            <a:r>
              <a:rPr lang="sv-SE" dirty="0"/>
              <a:t>…………………………Vs…………………………………</a:t>
            </a:r>
          </a:p>
          <a:p>
            <a:pPr algn="l"/>
            <a:endParaRPr lang="sv-SE" dirty="0"/>
          </a:p>
          <a:p>
            <a:pPr algn="l"/>
            <a:r>
              <a:rPr lang="sv-SE" dirty="0"/>
              <a:t>Datum:……………… Matchstart:………………..</a:t>
            </a:r>
          </a:p>
          <a:p>
            <a:pPr algn="l"/>
            <a:endParaRPr lang="sv-SE" dirty="0"/>
          </a:p>
          <a:p>
            <a:pPr algn="l"/>
            <a:r>
              <a:rPr lang="sv-SE" dirty="0"/>
              <a:t>Slutresultat:      -        (   -   )(   -   )(   -   )</a:t>
            </a:r>
          </a:p>
          <a:p>
            <a:pPr algn="l"/>
            <a:endParaRPr lang="sv-SE" dirty="0"/>
          </a:p>
          <a:p>
            <a:pPr algn="l"/>
            <a:r>
              <a:rPr lang="sv-SE" dirty="0"/>
              <a:t>Skott:     -     (   -   )(   -   )(   -   )</a:t>
            </a:r>
          </a:p>
        </p:txBody>
      </p:sp>
      <p:pic>
        <p:nvPicPr>
          <p:cNvPr id="8" name="Bildobjekt 7">
            <a:extLst>
              <a:ext uri="{FF2B5EF4-FFF2-40B4-BE49-F238E27FC236}">
                <a16:creationId xmlns:a16="http://schemas.microsoft.com/office/drawing/2014/main" id="{88A46AD8-F0B6-827C-04E7-F6F4DC3C95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482259" y="1261492"/>
            <a:ext cx="2437834" cy="4333928"/>
          </a:xfrm>
          <a:prstGeom prst="rect">
            <a:avLst/>
          </a:prstGeom>
        </p:spPr>
      </p:pic>
      <p:pic>
        <p:nvPicPr>
          <p:cNvPr id="10" name="Bildobjekt 9">
            <a:extLst>
              <a:ext uri="{FF2B5EF4-FFF2-40B4-BE49-F238E27FC236}">
                <a16:creationId xmlns:a16="http://schemas.microsoft.com/office/drawing/2014/main" id="{F89D0FDB-CEC7-B464-0565-1957D0A98E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482260" y="-948046"/>
            <a:ext cx="2437834" cy="4333927"/>
          </a:xfrm>
          <a:prstGeom prst="rect">
            <a:avLst/>
          </a:prstGeom>
        </p:spPr>
      </p:pic>
      <p:pic>
        <p:nvPicPr>
          <p:cNvPr id="12" name="Bildobjekt 11">
            <a:extLst>
              <a:ext uri="{FF2B5EF4-FFF2-40B4-BE49-F238E27FC236}">
                <a16:creationId xmlns:a16="http://schemas.microsoft.com/office/drawing/2014/main" id="{1DB66E60-0459-D535-26C1-0083A33909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482259" y="3472119"/>
            <a:ext cx="2437835" cy="4333929"/>
          </a:xfrm>
          <a:prstGeom prst="rect">
            <a:avLst/>
          </a:prstGeom>
        </p:spPr>
      </p:pic>
      <p:sp>
        <p:nvSpPr>
          <p:cNvPr id="13" name="textruta 12">
            <a:extLst>
              <a:ext uri="{FF2B5EF4-FFF2-40B4-BE49-F238E27FC236}">
                <a16:creationId xmlns:a16="http://schemas.microsoft.com/office/drawing/2014/main" id="{29001FC6-4BF2-8E92-C59A-4FA0B67DC254}"/>
              </a:ext>
            </a:extLst>
          </p:cNvPr>
          <p:cNvSpPr txBox="1"/>
          <p:nvPr/>
        </p:nvSpPr>
        <p:spPr>
          <a:xfrm rot="16200000">
            <a:off x="2445730" y="4826807"/>
            <a:ext cx="1828800" cy="369332"/>
          </a:xfrm>
          <a:prstGeom prst="rect">
            <a:avLst/>
          </a:prstGeom>
          <a:noFill/>
        </p:spPr>
        <p:txBody>
          <a:bodyPr wrap="square" rtlCol="0">
            <a:spAutoFit/>
          </a:bodyPr>
          <a:lstStyle/>
          <a:p>
            <a:pPr algn="l"/>
            <a:r>
              <a:rPr lang="sv-SE" dirty="0"/>
              <a:t>1:A </a:t>
            </a:r>
          </a:p>
        </p:txBody>
      </p:sp>
      <p:sp>
        <p:nvSpPr>
          <p:cNvPr id="15" name="textruta 14">
            <a:extLst>
              <a:ext uri="{FF2B5EF4-FFF2-40B4-BE49-F238E27FC236}">
                <a16:creationId xmlns:a16="http://schemas.microsoft.com/office/drawing/2014/main" id="{4096AFF9-AFD6-35D7-8AA2-6717BA0B0D61}"/>
              </a:ext>
            </a:extLst>
          </p:cNvPr>
          <p:cNvSpPr txBox="1"/>
          <p:nvPr/>
        </p:nvSpPr>
        <p:spPr>
          <a:xfrm rot="16200000">
            <a:off x="2449341" y="384760"/>
            <a:ext cx="1828800" cy="369332"/>
          </a:xfrm>
          <a:prstGeom prst="rect">
            <a:avLst/>
          </a:prstGeom>
          <a:noFill/>
        </p:spPr>
        <p:txBody>
          <a:bodyPr wrap="square" rtlCol="0">
            <a:spAutoFit/>
          </a:bodyPr>
          <a:lstStyle/>
          <a:p>
            <a:pPr algn="l"/>
            <a:r>
              <a:rPr lang="sv-SE" dirty="0"/>
              <a:t>3:E </a:t>
            </a:r>
          </a:p>
        </p:txBody>
      </p:sp>
      <p:sp>
        <p:nvSpPr>
          <p:cNvPr id="17" name="textruta 16">
            <a:extLst>
              <a:ext uri="{FF2B5EF4-FFF2-40B4-BE49-F238E27FC236}">
                <a16:creationId xmlns:a16="http://schemas.microsoft.com/office/drawing/2014/main" id="{34E15A18-079F-E1F2-5652-FBE576D9F696}"/>
              </a:ext>
            </a:extLst>
          </p:cNvPr>
          <p:cNvSpPr txBox="1"/>
          <p:nvPr/>
        </p:nvSpPr>
        <p:spPr>
          <a:xfrm rot="16200000">
            <a:off x="2449342" y="2547576"/>
            <a:ext cx="1828800" cy="369332"/>
          </a:xfrm>
          <a:prstGeom prst="rect">
            <a:avLst/>
          </a:prstGeom>
          <a:noFill/>
        </p:spPr>
        <p:txBody>
          <a:bodyPr wrap="square" rtlCol="0">
            <a:spAutoFit/>
          </a:bodyPr>
          <a:lstStyle/>
          <a:p>
            <a:pPr algn="l"/>
            <a:r>
              <a:rPr lang="sv-SE" dirty="0"/>
              <a:t>2:A </a:t>
            </a:r>
          </a:p>
        </p:txBody>
      </p:sp>
      <p:sp>
        <p:nvSpPr>
          <p:cNvPr id="18" name="textruta 17">
            <a:extLst>
              <a:ext uri="{FF2B5EF4-FFF2-40B4-BE49-F238E27FC236}">
                <a16:creationId xmlns:a16="http://schemas.microsoft.com/office/drawing/2014/main" id="{67B3D31C-8CDB-EFCB-D10C-D4360AA8316D}"/>
              </a:ext>
            </a:extLst>
          </p:cNvPr>
          <p:cNvSpPr txBox="1"/>
          <p:nvPr/>
        </p:nvSpPr>
        <p:spPr>
          <a:xfrm>
            <a:off x="5171016" y="2339975"/>
            <a:ext cx="1828800" cy="1828800"/>
          </a:xfrm>
          <a:prstGeom prst="rect">
            <a:avLst/>
          </a:prstGeom>
          <a:noFill/>
        </p:spPr>
        <p:txBody>
          <a:bodyPr wrap="square" rtlCol="0">
            <a:spAutoFit/>
          </a:bodyPr>
          <a:lstStyle/>
          <a:p>
            <a:pPr algn="l"/>
            <a:endParaRPr lang="sv-SE" dirty="0"/>
          </a:p>
        </p:txBody>
      </p:sp>
      <p:sp>
        <p:nvSpPr>
          <p:cNvPr id="19" name="textruta 18">
            <a:extLst>
              <a:ext uri="{FF2B5EF4-FFF2-40B4-BE49-F238E27FC236}">
                <a16:creationId xmlns:a16="http://schemas.microsoft.com/office/drawing/2014/main" id="{35502641-859F-2002-FF9E-4376ABF00216}"/>
              </a:ext>
            </a:extLst>
          </p:cNvPr>
          <p:cNvSpPr txBox="1"/>
          <p:nvPr/>
        </p:nvSpPr>
        <p:spPr>
          <a:xfrm rot="16200000">
            <a:off x="1722746" y="5212903"/>
            <a:ext cx="1828800" cy="646331"/>
          </a:xfrm>
          <a:prstGeom prst="rect">
            <a:avLst/>
          </a:prstGeom>
          <a:noFill/>
        </p:spPr>
        <p:txBody>
          <a:bodyPr wrap="square" rtlCol="0">
            <a:spAutoFit/>
          </a:bodyPr>
          <a:lstStyle/>
          <a:p>
            <a:pPr algn="l"/>
            <a:r>
              <a:rPr lang="sv-SE" dirty="0"/>
              <a:t>MV 1:</a:t>
            </a:r>
          </a:p>
          <a:p>
            <a:pPr algn="l"/>
            <a:r>
              <a:rPr lang="sv-SE" dirty="0"/>
              <a:t>MV2:</a:t>
            </a:r>
          </a:p>
        </p:txBody>
      </p:sp>
      <p:sp>
        <p:nvSpPr>
          <p:cNvPr id="20" name="textruta 19">
            <a:extLst>
              <a:ext uri="{FF2B5EF4-FFF2-40B4-BE49-F238E27FC236}">
                <a16:creationId xmlns:a16="http://schemas.microsoft.com/office/drawing/2014/main" id="{243A8D0E-B4E1-767E-80D3-086E36C980FB}"/>
              </a:ext>
            </a:extLst>
          </p:cNvPr>
          <p:cNvSpPr txBox="1"/>
          <p:nvPr/>
        </p:nvSpPr>
        <p:spPr>
          <a:xfrm rot="16200000">
            <a:off x="5896631" y="2498666"/>
            <a:ext cx="6245492" cy="2031325"/>
          </a:xfrm>
          <a:prstGeom prst="rect">
            <a:avLst/>
          </a:prstGeom>
          <a:noFill/>
        </p:spPr>
        <p:txBody>
          <a:bodyPr wrap="square" rtlCol="0">
            <a:spAutoFit/>
          </a:bodyPr>
          <a:lstStyle/>
          <a:p>
            <a:pPr algn="l"/>
            <a:r>
              <a:rPr lang="sv-SE" dirty="0"/>
              <a:t>BP 1:			Efter BP 1:</a:t>
            </a:r>
          </a:p>
          <a:p>
            <a:pPr algn="l"/>
            <a:endParaRPr lang="sv-SE" dirty="0"/>
          </a:p>
          <a:p>
            <a:pPr algn="l"/>
            <a:r>
              <a:rPr lang="sv-SE" dirty="0"/>
              <a:t>BP 2:			Efter BP 2:</a:t>
            </a:r>
          </a:p>
          <a:p>
            <a:pPr algn="l"/>
            <a:endParaRPr lang="sv-SE" dirty="0"/>
          </a:p>
          <a:p>
            <a:pPr algn="l"/>
            <a:r>
              <a:rPr lang="sv-SE" dirty="0"/>
              <a:t>PP 1:			Efter PP 1:</a:t>
            </a:r>
          </a:p>
          <a:p>
            <a:pPr algn="l"/>
            <a:endParaRPr lang="sv-SE" dirty="0"/>
          </a:p>
          <a:p>
            <a:pPr algn="l"/>
            <a:r>
              <a:rPr lang="sv-SE" dirty="0"/>
              <a:t>PP 2:			Efter PP 2:</a:t>
            </a:r>
          </a:p>
        </p:txBody>
      </p:sp>
      <p:sp>
        <p:nvSpPr>
          <p:cNvPr id="21" name="textruta 20">
            <a:extLst>
              <a:ext uri="{FF2B5EF4-FFF2-40B4-BE49-F238E27FC236}">
                <a16:creationId xmlns:a16="http://schemas.microsoft.com/office/drawing/2014/main" id="{4789D7CB-61E9-6B23-3495-B4436AB731C6}"/>
              </a:ext>
            </a:extLst>
          </p:cNvPr>
          <p:cNvSpPr txBox="1"/>
          <p:nvPr/>
        </p:nvSpPr>
        <p:spPr>
          <a:xfrm>
            <a:off x="5171016" y="2339975"/>
            <a:ext cx="1828800" cy="1828800"/>
          </a:xfrm>
          <a:prstGeom prst="rect">
            <a:avLst/>
          </a:prstGeom>
          <a:noFill/>
        </p:spPr>
        <p:txBody>
          <a:bodyPr wrap="square" rtlCol="0">
            <a:spAutoFit/>
          </a:bodyPr>
          <a:lstStyle/>
          <a:p>
            <a:pPr algn="l"/>
            <a:endParaRPr lang="sv-SE" dirty="0"/>
          </a:p>
        </p:txBody>
      </p:sp>
      <p:sp>
        <p:nvSpPr>
          <p:cNvPr id="22" name="textruta 21">
            <a:extLst>
              <a:ext uri="{FF2B5EF4-FFF2-40B4-BE49-F238E27FC236}">
                <a16:creationId xmlns:a16="http://schemas.microsoft.com/office/drawing/2014/main" id="{7A8E5B85-B3A6-8F1A-FC27-44547BE287DD}"/>
              </a:ext>
            </a:extLst>
          </p:cNvPr>
          <p:cNvSpPr txBox="1"/>
          <p:nvPr/>
        </p:nvSpPr>
        <p:spPr>
          <a:xfrm rot="16200000">
            <a:off x="9440879" y="5539085"/>
            <a:ext cx="1828800" cy="369332"/>
          </a:xfrm>
          <a:prstGeom prst="rect">
            <a:avLst/>
          </a:prstGeom>
          <a:noFill/>
        </p:spPr>
        <p:txBody>
          <a:bodyPr wrap="square" rtlCol="0">
            <a:spAutoFit/>
          </a:bodyPr>
          <a:lstStyle/>
          <a:p>
            <a:pPr algn="l"/>
            <a:r>
              <a:rPr lang="sv-SE" dirty="0"/>
              <a:t>UPPLÄGG:</a:t>
            </a:r>
          </a:p>
        </p:txBody>
      </p:sp>
    </p:spTree>
    <p:extLst>
      <p:ext uri="{BB962C8B-B14F-4D97-AF65-F5344CB8AC3E}">
        <p14:creationId xmlns:p14="http://schemas.microsoft.com/office/powerpoint/2010/main" val="1882721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420B837-D55A-3E4E-C154-2707AE006936}"/>
              </a:ext>
            </a:extLst>
          </p:cNvPr>
          <p:cNvSpPr>
            <a:spLocks noGrp="1"/>
          </p:cNvSpPr>
          <p:nvPr>
            <p:ph type="title"/>
          </p:nvPr>
        </p:nvSpPr>
        <p:spPr/>
        <p:txBody>
          <a:bodyPr/>
          <a:lstStyle/>
          <a:p>
            <a:r>
              <a:rPr lang="sv-SE" dirty="0"/>
              <a:t>Förväntningar på dig som spelare.</a:t>
            </a:r>
          </a:p>
        </p:txBody>
      </p:sp>
      <p:sp>
        <p:nvSpPr>
          <p:cNvPr id="3" name="Platshållare för innehåll 2">
            <a:extLst>
              <a:ext uri="{FF2B5EF4-FFF2-40B4-BE49-F238E27FC236}">
                <a16:creationId xmlns:a16="http://schemas.microsoft.com/office/drawing/2014/main" id="{07ACEEFE-B0E3-63C5-37AD-4E74B89B2837}"/>
              </a:ext>
            </a:extLst>
          </p:cNvPr>
          <p:cNvSpPr>
            <a:spLocks noGrp="1"/>
          </p:cNvSpPr>
          <p:nvPr>
            <p:ph idx="1"/>
          </p:nvPr>
        </p:nvSpPr>
        <p:spPr/>
        <p:txBody>
          <a:bodyPr>
            <a:normAutofit fontScale="92500" lnSpcReduction="10000"/>
          </a:bodyPr>
          <a:lstStyle/>
          <a:p>
            <a:r>
              <a:rPr lang="sv-SE" dirty="0"/>
              <a:t>Spelaren ansvarar för sin egen utveckling, som spelare står man under ständig förändring, det är i slutändan upp till dig själv hur långt du vill nå i din innebandy karriär. Tränarna finns som hjälp och stöd för dig som spelare att utvecklas så mycket som möjligt.</a:t>
            </a:r>
          </a:p>
          <a:p>
            <a:r>
              <a:rPr lang="sv-SE" dirty="0"/>
              <a:t>Jag infinner mig minst 15 min innan varje träning.</a:t>
            </a:r>
          </a:p>
          <a:p>
            <a:r>
              <a:rPr lang="sv-SE" dirty="0"/>
              <a:t>Till varje träning/match kommer jag väl förberedd mentalt. Under träning/match gör jag alltid mitt bästa.</a:t>
            </a:r>
          </a:p>
          <a:p>
            <a:r>
              <a:rPr lang="sv-SE" dirty="0"/>
              <a:t>Övrigt: </a:t>
            </a:r>
          </a:p>
          <a:p>
            <a:pPr lvl="1"/>
            <a:r>
              <a:rPr lang="sv-SE" dirty="0"/>
              <a:t>spelaren skall uppföra sig som en god föreningsrepresentant</a:t>
            </a:r>
          </a:p>
          <a:p>
            <a:pPr lvl="1"/>
            <a:r>
              <a:rPr lang="sv-SE" dirty="0"/>
              <a:t>Spelaren skall visa respekt för och ha en positiv inställning till domare, motståndare, lagkamrater och tränare/ledare.</a:t>
            </a:r>
          </a:p>
          <a:p>
            <a:pPr lvl="1"/>
            <a:r>
              <a:rPr lang="sv-SE" dirty="0"/>
              <a:t>Det skall vara en självklarhet att agera schysst, både på och utanför planen.</a:t>
            </a:r>
          </a:p>
        </p:txBody>
      </p:sp>
      <p:pic>
        <p:nvPicPr>
          <p:cNvPr id="9" name="Bildobjekt 8">
            <a:extLst>
              <a:ext uri="{FF2B5EF4-FFF2-40B4-BE49-F238E27FC236}">
                <a16:creationId xmlns:a16="http://schemas.microsoft.com/office/drawing/2014/main" id="{DF33ACD0-D270-2356-4F41-AF7CD1D79B27}"/>
              </a:ext>
            </a:extLst>
          </p:cNvPr>
          <p:cNvPicPr>
            <a:picLocks noGrp="1" noChangeAspect="1"/>
          </p:cNvPicPr>
          <p:nvPr/>
        </p:nvPicPr>
        <p:blipFill>
          <a:blip r:embed="rId2">
            <a:extLst>
              <a:ext uri="{28A0092B-C50C-407E-A947-70E740481C1C}">
                <a14:useLocalDpi xmlns:a14="http://schemas.microsoft.com/office/drawing/2010/main" val="0"/>
              </a:ext>
            </a:extLst>
          </a:blip>
          <a:stretch>
            <a:fillRect/>
          </a:stretch>
        </p:blipFill>
        <p:spPr>
          <a:xfrm>
            <a:off x="9080500" y="-242092"/>
            <a:ext cx="2540000" cy="2540000"/>
          </a:xfrm>
          <a:prstGeom prst="rect">
            <a:avLst/>
          </a:prstGeom>
        </p:spPr>
      </p:pic>
    </p:spTree>
    <p:extLst>
      <p:ext uri="{BB962C8B-B14F-4D97-AF65-F5344CB8AC3E}">
        <p14:creationId xmlns:p14="http://schemas.microsoft.com/office/powerpoint/2010/main" val="4025906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B4A660-7E16-018A-F8E4-D5D5B23C8F71}"/>
              </a:ext>
            </a:extLst>
          </p:cNvPr>
          <p:cNvSpPr>
            <a:spLocks noGrp="1"/>
          </p:cNvSpPr>
          <p:nvPr>
            <p:ph type="title"/>
          </p:nvPr>
        </p:nvSpPr>
        <p:spPr>
          <a:xfrm>
            <a:off x="648929" y="-645582"/>
            <a:ext cx="3505495" cy="1799165"/>
          </a:xfrm>
        </p:spPr>
        <p:txBody>
          <a:bodyPr vert="horz" lIns="91440" tIns="45720" rIns="91440" bIns="45720" rtlCol="0" anchor="ctr">
            <a:normAutofit/>
          </a:bodyPr>
          <a:lstStyle/>
          <a:p>
            <a:r>
              <a:rPr lang="en-US" sz="2800" kern="1200">
                <a:solidFill>
                  <a:schemeClr val="tx1"/>
                </a:solidFill>
                <a:latin typeface="+mj-lt"/>
                <a:ea typeface="+mj-ea"/>
                <a:cs typeface="+mj-cs"/>
              </a:rPr>
              <a:t>Begrepp/Förklaringar</a:t>
            </a:r>
          </a:p>
        </p:txBody>
      </p:sp>
      <p:sp>
        <p:nvSpPr>
          <p:cNvPr id="10" name="Rectangle 9">
            <a:extLst>
              <a:ext uri="{FF2B5EF4-FFF2-40B4-BE49-F238E27FC236}">
                <a16:creationId xmlns:a16="http://schemas.microsoft.com/office/drawing/2014/main" id="{5E39A796-BE83-48B1-B33F-35C4A32AAB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9056" y="0"/>
            <a:ext cx="7552944"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9">
            <a:extLst>
              <a:ext uri="{FF2B5EF4-FFF2-40B4-BE49-F238E27FC236}">
                <a16:creationId xmlns:a16="http://schemas.microsoft.com/office/drawing/2014/main" id="{72F84B47-E267-4194-8194-831DB7B55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3688" y="557784"/>
            <a:ext cx="6584098"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ruta 12">
            <a:extLst>
              <a:ext uri="{FF2B5EF4-FFF2-40B4-BE49-F238E27FC236}">
                <a16:creationId xmlns:a16="http://schemas.microsoft.com/office/drawing/2014/main" id="{F4FF6416-4933-9179-1EF0-99D63F48B663}"/>
              </a:ext>
            </a:extLst>
          </p:cNvPr>
          <p:cNvSpPr txBox="1"/>
          <p:nvPr/>
        </p:nvSpPr>
        <p:spPr>
          <a:xfrm>
            <a:off x="184721" y="394692"/>
            <a:ext cx="4453467" cy="6463308"/>
          </a:xfrm>
          <a:prstGeom prst="rect">
            <a:avLst/>
          </a:prstGeom>
          <a:noFill/>
        </p:spPr>
        <p:txBody>
          <a:bodyPr wrap="square">
            <a:spAutoFit/>
          </a:bodyPr>
          <a:lstStyle/>
          <a:p>
            <a:r>
              <a:rPr lang="sv-SE" b="1" dirty="0"/>
              <a:t>Planhalvans zoner</a:t>
            </a:r>
            <a:r>
              <a:rPr lang="sv-SE" dirty="0"/>
              <a:t> </a:t>
            </a:r>
          </a:p>
          <a:p>
            <a:r>
              <a:rPr lang="sv-SE" dirty="0"/>
              <a:t>Vi delar in planen i tre zoner; A, B och C.</a:t>
            </a:r>
          </a:p>
          <a:p>
            <a:r>
              <a:rPr lang="sv-SE" b="1" dirty="0"/>
              <a:t>A-zonen </a:t>
            </a:r>
            <a:r>
              <a:rPr lang="sv-SE" dirty="0"/>
              <a:t>är detsamma som slottet. Härifrån görs de flesta målen i innebandy. </a:t>
            </a:r>
          </a:p>
          <a:p>
            <a:r>
              <a:rPr lang="sv-SE" b="1" dirty="0"/>
              <a:t>B-zonerna</a:t>
            </a:r>
            <a:r>
              <a:rPr lang="sv-SE" dirty="0"/>
              <a:t> är på kanterna, bakom mål och vid mittlinjen rakt framför mål. B-zonerna är semi farliga, dvs. det görs inte så många mål härifrån, men de flesta farligheter upp-kommer härifrån via inbryt, inspel o dylikt.</a:t>
            </a:r>
          </a:p>
          <a:p>
            <a:r>
              <a:rPr lang="sv-SE" b="1" dirty="0"/>
              <a:t>C-zonerna </a:t>
            </a:r>
            <a:r>
              <a:rPr lang="sv-SE" dirty="0"/>
              <a:t>är planhalvans hörn och är de minst farliga zonerna.</a:t>
            </a:r>
          </a:p>
          <a:p>
            <a:r>
              <a:rPr lang="sv-SE" b="1" dirty="0"/>
              <a:t>Försvarssida</a:t>
            </a:r>
          </a:p>
          <a:p>
            <a:r>
              <a:rPr lang="sv-SE" dirty="0"/>
              <a:t>En försvarande spelare ska alltid befinna sig mellan sin motståndare och målet. Då har motståndaren alltid minst ett hinder för avslut. Obs, när motståndaren är bakom vår förlängda mållinje är det jätteviktigt att befinna sig mellan målbur och motståndare.Första och andra försvarare</a:t>
            </a:r>
          </a:p>
          <a:p>
            <a:r>
              <a:rPr lang="sv-SE" dirty="0"/>
              <a:t>Den försvarare som pressar/styr bollförande motståndaren kallas</a:t>
            </a:r>
            <a:r>
              <a:rPr lang="sv-SE" b="1" dirty="0"/>
              <a:t> första</a:t>
            </a:r>
            <a:r>
              <a:rPr lang="sv-SE" dirty="0"/>
              <a:t> försvarare.De försvarare som markerar icke bollförande motståndare kallas andra försvarare.</a:t>
            </a:r>
          </a:p>
        </p:txBody>
      </p:sp>
      <p:grpSp>
        <p:nvGrpSpPr>
          <p:cNvPr id="47" name="Grupp 46">
            <a:extLst>
              <a:ext uri="{FF2B5EF4-FFF2-40B4-BE49-F238E27FC236}">
                <a16:creationId xmlns:a16="http://schemas.microsoft.com/office/drawing/2014/main" id="{ED200673-AE04-09BD-9C2D-2200D390CC3E}"/>
              </a:ext>
            </a:extLst>
          </p:cNvPr>
          <p:cNvGrpSpPr/>
          <p:nvPr/>
        </p:nvGrpSpPr>
        <p:grpSpPr>
          <a:xfrm>
            <a:off x="6517303" y="832803"/>
            <a:ext cx="5025768" cy="5587086"/>
            <a:chOff x="6342922" y="826417"/>
            <a:chExt cx="5025768" cy="5587086"/>
          </a:xfrm>
        </p:grpSpPr>
        <p:grpSp>
          <p:nvGrpSpPr>
            <p:cNvPr id="44" name="Grupp 43">
              <a:extLst>
                <a:ext uri="{FF2B5EF4-FFF2-40B4-BE49-F238E27FC236}">
                  <a16:creationId xmlns:a16="http://schemas.microsoft.com/office/drawing/2014/main" id="{56EE0497-CC27-D396-F3AA-49E83777A267}"/>
                </a:ext>
              </a:extLst>
            </p:cNvPr>
            <p:cNvGrpSpPr/>
            <p:nvPr/>
          </p:nvGrpSpPr>
          <p:grpSpPr>
            <a:xfrm>
              <a:off x="6342922" y="826417"/>
              <a:ext cx="5025768" cy="5587086"/>
              <a:chOff x="6342922" y="826417"/>
              <a:chExt cx="5025768" cy="5587086"/>
            </a:xfrm>
          </p:grpSpPr>
          <p:pic>
            <p:nvPicPr>
              <p:cNvPr id="3" name="Bildobjekt 3">
                <a:extLst>
                  <a:ext uri="{FF2B5EF4-FFF2-40B4-BE49-F238E27FC236}">
                    <a16:creationId xmlns:a16="http://schemas.microsoft.com/office/drawing/2014/main" id="{971147F2-EF5D-EC82-CEDF-77A5D2EE72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30563" y="826417"/>
                <a:ext cx="3994150" cy="5201920"/>
              </a:xfrm>
              <a:prstGeom prst="rect">
                <a:avLst/>
              </a:prstGeom>
            </p:spPr>
          </p:pic>
          <p:sp>
            <p:nvSpPr>
              <p:cNvPr id="18" name="Minustecken 17">
                <a:extLst>
                  <a:ext uri="{FF2B5EF4-FFF2-40B4-BE49-F238E27FC236}">
                    <a16:creationId xmlns:a16="http://schemas.microsoft.com/office/drawing/2014/main" id="{3824E2EA-2585-A9EC-B710-9B738275058E}"/>
                  </a:ext>
                </a:extLst>
              </p:cNvPr>
              <p:cNvSpPr/>
              <p:nvPr/>
            </p:nvSpPr>
            <p:spPr>
              <a:xfrm>
                <a:off x="6353505" y="3187882"/>
                <a:ext cx="4145211" cy="1443567"/>
              </a:xfrm>
              <a:prstGeom prst="mathMinus">
                <a:avLst>
                  <a:gd name="adj1" fmla="val 5002"/>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9" name="Minustecken 18">
                <a:extLst>
                  <a:ext uri="{FF2B5EF4-FFF2-40B4-BE49-F238E27FC236}">
                    <a16:creationId xmlns:a16="http://schemas.microsoft.com/office/drawing/2014/main" id="{2AB60383-7FCA-8CC8-BDC0-4530DA713F2B}"/>
                  </a:ext>
                </a:extLst>
              </p:cNvPr>
              <p:cNvSpPr/>
              <p:nvPr/>
            </p:nvSpPr>
            <p:spPr>
              <a:xfrm>
                <a:off x="6342922" y="5238750"/>
                <a:ext cx="4145211" cy="450920"/>
              </a:xfrm>
              <a:prstGeom prst="mathMinus">
                <a:avLst>
                  <a:gd name="adj1" fmla="val 19850"/>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1" name="Minustecken 20">
                <a:extLst>
                  <a:ext uri="{FF2B5EF4-FFF2-40B4-BE49-F238E27FC236}">
                    <a16:creationId xmlns:a16="http://schemas.microsoft.com/office/drawing/2014/main" id="{760CE714-3FCC-6792-1815-4990FD921440}"/>
                  </a:ext>
                </a:extLst>
              </p:cNvPr>
              <p:cNvSpPr/>
              <p:nvPr/>
            </p:nvSpPr>
            <p:spPr>
              <a:xfrm rot="5400000">
                <a:off x="5613325" y="3964785"/>
                <a:ext cx="3453868" cy="1443567"/>
              </a:xfrm>
              <a:prstGeom prst="mathMinus">
                <a:avLst>
                  <a:gd name="adj1" fmla="val 5002"/>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3" name="Minustecken 22">
                <a:extLst>
                  <a:ext uri="{FF2B5EF4-FFF2-40B4-BE49-F238E27FC236}">
                    <a16:creationId xmlns:a16="http://schemas.microsoft.com/office/drawing/2014/main" id="{D3131BEB-5CED-5023-DA9A-8DFC1CB032C5}"/>
                  </a:ext>
                </a:extLst>
              </p:cNvPr>
              <p:cNvSpPr/>
              <p:nvPr/>
            </p:nvSpPr>
            <p:spPr>
              <a:xfrm rot="5400000">
                <a:off x="7755813" y="3961406"/>
                <a:ext cx="3453868" cy="1443567"/>
              </a:xfrm>
              <a:prstGeom prst="mathMinus">
                <a:avLst>
                  <a:gd name="adj1" fmla="val 5002"/>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5" name="textruta 24">
                <a:extLst>
                  <a:ext uri="{FF2B5EF4-FFF2-40B4-BE49-F238E27FC236}">
                    <a16:creationId xmlns:a16="http://schemas.microsoft.com/office/drawing/2014/main" id="{1F22B7D0-62EF-87EA-26DC-E2EB050AC5BE}"/>
                  </a:ext>
                </a:extLst>
              </p:cNvPr>
              <p:cNvSpPr txBox="1"/>
              <p:nvPr/>
            </p:nvSpPr>
            <p:spPr>
              <a:xfrm>
                <a:off x="6932163" y="3427377"/>
                <a:ext cx="1828800" cy="461665"/>
              </a:xfrm>
              <a:prstGeom prst="rect">
                <a:avLst/>
              </a:prstGeom>
              <a:noFill/>
            </p:spPr>
            <p:txBody>
              <a:bodyPr wrap="square" rtlCol="0">
                <a:spAutoFit/>
              </a:bodyPr>
              <a:lstStyle/>
              <a:p>
                <a:pPr algn="l"/>
                <a:r>
                  <a:rPr lang="sv-SE" sz="2400" dirty="0"/>
                  <a:t>C</a:t>
                </a:r>
              </a:p>
            </p:txBody>
          </p:sp>
          <p:sp>
            <p:nvSpPr>
              <p:cNvPr id="27" name="textruta 26">
                <a:extLst>
                  <a:ext uri="{FF2B5EF4-FFF2-40B4-BE49-F238E27FC236}">
                    <a16:creationId xmlns:a16="http://schemas.microsoft.com/office/drawing/2014/main" id="{B7CD1B81-F8CA-536F-F7A6-F05D94AF05B2}"/>
                  </a:ext>
                </a:extLst>
              </p:cNvPr>
              <p:cNvSpPr txBox="1"/>
              <p:nvPr/>
            </p:nvSpPr>
            <p:spPr>
              <a:xfrm>
                <a:off x="8206396" y="3421032"/>
                <a:ext cx="1828800" cy="461665"/>
              </a:xfrm>
              <a:prstGeom prst="rect">
                <a:avLst/>
              </a:prstGeom>
              <a:noFill/>
            </p:spPr>
            <p:txBody>
              <a:bodyPr wrap="square" rtlCol="0">
                <a:spAutoFit/>
              </a:bodyPr>
              <a:lstStyle/>
              <a:p>
                <a:pPr algn="l"/>
                <a:r>
                  <a:rPr lang="sv-SE" sz="2400" dirty="0"/>
                  <a:t>B</a:t>
                </a:r>
              </a:p>
            </p:txBody>
          </p:sp>
          <p:sp>
            <p:nvSpPr>
              <p:cNvPr id="31" name="textruta 30">
                <a:extLst>
                  <a:ext uri="{FF2B5EF4-FFF2-40B4-BE49-F238E27FC236}">
                    <a16:creationId xmlns:a16="http://schemas.microsoft.com/office/drawing/2014/main" id="{6654B4E8-AFDB-E713-0323-CF0CBEEEB3F7}"/>
                  </a:ext>
                </a:extLst>
              </p:cNvPr>
              <p:cNvSpPr txBox="1"/>
              <p:nvPr/>
            </p:nvSpPr>
            <p:spPr>
              <a:xfrm>
                <a:off x="9539890" y="5495355"/>
                <a:ext cx="1828800" cy="461665"/>
              </a:xfrm>
              <a:prstGeom prst="rect">
                <a:avLst/>
              </a:prstGeom>
              <a:noFill/>
            </p:spPr>
            <p:txBody>
              <a:bodyPr wrap="square" rtlCol="0">
                <a:spAutoFit/>
              </a:bodyPr>
              <a:lstStyle/>
              <a:p>
                <a:pPr algn="l"/>
                <a:r>
                  <a:rPr lang="sv-SE" sz="2400" dirty="0"/>
                  <a:t>C</a:t>
                </a:r>
              </a:p>
            </p:txBody>
          </p:sp>
          <p:sp>
            <p:nvSpPr>
              <p:cNvPr id="33" name="textruta 32">
                <a:extLst>
                  <a:ext uri="{FF2B5EF4-FFF2-40B4-BE49-F238E27FC236}">
                    <a16:creationId xmlns:a16="http://schemas.microsoft.com/office/drawing/2014/main" id="{36FF94DD-54A8-6106-B93C-A3CD5092E0C8}"/>
                  </a:ext>
                </a:extLst>
              </p:cNvPr>
              <p:cNvSpPr txBox="1"/>
              <p:nvPr/>
            </p:nvSpPr>
            <p:spPr>
              <a:xfrm>
                <a:off x="9533542" y="3435846"/>
                <a:ext cx="1828800" cy="461665"/>
              </a:xfrm>
              <a:prstGeom prst="rect">
                <a:avLst/>
              </a:prstGeom>
              <a:noFill/>
            </p:spPr>
            <p:txBody>
              <a:bodyPr wrap="square" rtlCol="0">
                <a:spAutoFit/>
              </a:bodyPr>
              <a:lstStyle/>
              <a:p>
                <a:pPr algn="l"/>
                <a:r>
                  <a:rPr lang="sv-SE" sz="2400" dirty="0"/>
                  <a:t>C</a:t>
                </a:r>
              </a:p>
            </p:txBody>
          </p:sp>
          <p:sp>
            <p:nvSpPr>
              <p:cNvPr id="35" name="textruta 34">
                <a:extLst>
                  <a:ext uri="{FF2B5EF4-FFF2-40B4-BE49-F238E27FC236}">
                    <a16:creationId xmlns:a16="http://schemas.microsoft.com/office/drawing/2014/main" id="{793304DA-F1A0-4198-C09A-B05A334EA01B}"/>
                  </a:ext>
                </a:extLst>
              </p:cNvPr>
              <p:cNvSpPr txBox="1"/>
              <p:nvPr/>
            </p:nvSpPr>
            <p:spPr>
              <a:xfrm>
                <a:off x="6976615" y="5493244"/>
                <a:ext cx="1828800" cy="461665"/>
              </a:xfrm>
              <a:prstGeom prst="rect">
                <a:avLst/>
              </a:prstGeom>
              <a:noFill/>
            </p:spPr>
            <p:txBody>
              <a:bodyPr wrap="square" rtlCol="0">
                <a:spAutoFit/>
              </a:bodyPr>
              <a:lstStyle/>
              <a:p>
                <a:pPr algn="l"/>
                <a:r>
                  <a:rPr lang="sv-SE" sz="2400" dirty="0"/>
                  <a:t>C</a:t>
                </a:r>
              </a:p>
            </p:txBody>
          </p:sp>
          <p:sp>
            <p:nvSpPr>
              <p:cNvPr id="37" name="textruta 36">
                <a:extLst>
                  <a:ext uri="{FF2B5EF4-FFF2-40B4-BE49-F238E27FC236}">
                    <a16:creationId xmlns:a16="http://schemas.microsoft.com/office/drawing/2014/main" id="{AC2DB153-0F3D-E736-A21D-86FD138890E4}"/>
                  </a:ext>
                </a:extLst>
              </p:cNvPr>
              <p:cNvSpPr txBox="1"/>
              <p:nvPr/>
            </p:nvSpPr>
            <p:spPr>
              <a:xfrm>
                <a:off x="6951215" y="4398931"/>
                <a:ext cx="1828800" cy="461665"/>
              </a:xfrm>
              <a:prstGeom prst="rect">
                <a:avLst/>
              </a:prstGeom>
              <a:noFill/>
            </p:spPr>
            <p:txBody>
              <a:bodyPr wrap="square" rtlCol="0">
                <a:spAutoFit/>
              </a:bodyPr>
              <a:lstStyle/>
              <a:p>
                <a:pPr algn="l"/>
                <a:r>
                  <a:rPr lang="sv-SE" sz="2400" dirty="0"/>
                  <a:t>B</a:t>
                </a:r>
              </a:p>
            </p:txBody>
          </p:sp>
          <p:sp>
            <p:nvSpPr>
              <p:cNvPr id="41" name="textruta 40">
                <a:extLst>
                  <a:ext uri="{FF2B5EF4-FFF2-40B4-BE49-F238E27FC236}">
                    <a16:creationId xmlns:a16="http://schemas.microsoft.com/office/drawing/2014/main" id="{A1B2ED5D-CE3A-088F-ED39-FB00EEA0B958}"/>
                  </a:ext>
                </a:extLst>
              </p:cNvPr>
              <p:cNvSpPr txBox="1"/>
              <p:nvPr/>
            </p:nvSpPr>
            <p:spPr>
              <a:xfrm>
                <a:off x="8225446" y="4360831"/>
                <a:ext cx="1828800" cy="461665"/>
              </a:xfrm>
              <a:prstGeom prst="rect">
                <a:avLst/>
              </a:prstGeom>
              <a:noFill/>
            </p:spPr>
            <p:txBody>
              <a:bodyPr wrap="square" rtlCol="0">
                <a:spAutoFit/>
              </a:bodyPr>
              <a:lstStyle/>
              <a:p>
                <a:pPr algn="l"/>
                <a:r>
                  <a:rPr lang="sv-SE" sz="2400" dirty="0"/>
                  <a:t>A</a:t>
                </a:r>
              </a:p>
            </p:txBody>
          </p:sp>
        </p:grpSp>
        <p:sp>
          <p:nvSpPr>
            <p:cNvPr id="39" name="textruta 38">
              <a:extLst>
                <a:ext uri="{FF2B5EF4-FFF2-40B4-BE49-F238E27FC236}">
                  <a16:creationId xmlns:a16="http://schemas.microsoft.com/office/drawing/2014/main" id="{29F158E1-CB5E-67CC-B4C6-F93F3C8C43D8}"/>
                </a:ext>
              </a:extLst>
            </p:cNvPr>
            <p:cNvSpPr txBox="1"/>
            <p:nvPr/>
          </p:nvSpPr>
          <p:spPr>
            <a:xfrm>
              <a:off x="9537777" y="4403165"/>
              <a:ext cx="1828800" cy="461665"/>
            </a:xfrm>
            <a:prstGeom prst="rect">
              <a:avLst/>
            </a:prstGeom>
            <a:noFill/>
          </p:spPr>
          <p:txBody>
            <a:bodyPr wrap="square" rtlCol="0">
              <a:spAutoFit/>
            </a:bodyPr>
            <a:lstStyle/>
            <a:p>
              <a:pPr algn="l"/>
              <a:r>
                <a:rPr lang="sv-SE" sz="2400" dirty="0"/>
                <a:t>B</a:t>
              </a:r>
            </a:p>
          </p:txBody>
        </p:sp>
        <p:sp>
          <p:nvSpPr>
            <p:cNvPr id="46" name="textruta 45">
              <a:extLst>
                <a:ext uri="{FF2B5EF4-FFF2-40B4-BE49-F238E27FC236}">
                  <a16:creationId xmlns:a16="http://schemas.microsoft.com/office/drawing/2014/main" id="{698D86BE-F37D-C65F-74F7-794BA0617478}"/>
                </a:ext>
              </a:extLst>
            </p:cNvPr>
            <p:cNvSpPr txBox="1"/>
            <p:nvPr/>
          </p:nvSpPr>
          <p:spPr>
            <a:xfrm>
              <a:off x="8236029" y="5514411"/>
              <a:ext cx="1828800" cy="461665"/>
            </a:xfrm>
            <a:prstGeom prst="rect">
              <a:avLst/>
            </a:prstGeom>
            <a:noFill/>
          </p:spPr>
          <p:txBody>
            <a:bodyPr wrap="square" rtlCol="0">
              <a:spAutoFit/>
            </a:bodyPr>
            <a:lstStyle/>
            <a:p>
              <a:pPr algn="l"/>
              <a:r>
                <a:rPr lang="sv-SE" sz="2400" dirty="0"/>
                <a:t>B</a:t>
              </a:r>
            </a:p>
          </p:txBody>
        </p:sp>
      </p:grpSp>
    </p:spTree>
    <p:extLst>
      <p:ext uri="{BB962C8B-B14F-4D97-AF65-F5344CB8AC3E}">
        <p14:creationId xmlns:p14="http://schemas.microsoft.com/office/powerpoint/2010/main" val="205542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9FF6CC0-D017-A6CE-E076-D14B8DC79341}"/>
              </a:ext>
            </a:extLst>
          </p:cNvPr>
          <p:cNvSpPr>
            <a:spLocks noGrp="1"/>
          </p:cNvSpPr>
          <p:nvPr>
            <p:ph type="title"/>
          </p:nvPr>
        </p:nvSpPr>
        <p:spPr>
          <a:xfrm>
            <a:off x="648929" y="629266"/>
            <a:ext cx="3505495" cy="1622321"/>
          </a:xfrm>
        </p:spPr>
        <p:txBody>
          <a:bodyPr vert="horz" lIns="91440" tIns="45720" rIns="91440" bIns="45720" rtlCol="0" anchor="ctr">
            <a:normAutofit/>
          </a:bodyPr>
          <a:lstStyle/>
          <a:p>
            <a:r>
              <a:rPr lang="en-US" sz="2800" kern="1200">
                <a:solidFill>
                  <a:schemeClr val="tx1"/>
                </a:solidFill>
                <a:latin typeface="+mj-lt"/>
                <a:ea typeface="+mj-ea"/>
                <a:cs typeface="+mj-cs"/>
              </a:rPr>
              <a:t>Begrepp/Förklaringar</a:t>
            </a:r>
          </a:p>
        </p:txBody>
      </p:sp>
      <p:sp>
        <p:nvSpPr>
          <p:cNvPr id="14" name="Rectangle 13">
            <a:extLst>
              <a:ext uri="{FF2B5EF4-FFF2-40B4-BE49-F238E27FC236}">
                <a16:creationId xmlns:a16="http://schemas.microsoft.com/office/drawing/2014/main" id="{5E39A796-BE83-48B1-B33F-35C4A32AAB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9056" y="0"/>
            <a:ext cx="7552944"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9">
            <a:extLst>
              <a:ext uri="{FF2B5EF4-FFF2-40B4-BE49-F238E27FC236}">
                <a16:creationId xmlns:a16="http://schemas.microsoft.com/office/drawing/2014/main" id="{72F84B47-E267-4194-8194-831DB7B55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3688" y="557784"/>
            <a:ext cx="6584098"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ruta 10">
            <a:extLst>
              <a:ext uri="{FF2B5EF4-FFF2-40B4-BE49-F238E27FC236}">
                <a16:creationId xmlns:a16="http://schemas.microsoft.com/office/drawing/2014/main" id="{B7B96198-5BE2-B271-9F6A-B3BD2947695E}"/>
              </a:ext>
            </a:extLst>
          </p:cNvPr>
          <p:cNvSpPr txBox="1"/>
          <p:nvPr/>
        </p:nvSpPr>
        <p:spPr>
          <a:xfrm>
            <a:off x="127000" y="1793437"/>
            <a:ext cx="4116917" cy="3139321"/>
          </a:xfrm>
          <a:prstGeom prst="rect">
            <a:avLst/>
          </a:prstGeom>
          <a:noFill/>
        </p:spPr>
        <p:txBody>
          <a:bodyPr wrap="square">
            <a:spAutoFit/>
          </a:bodyPr>
          <a:lstStyle/>
          <a:p>
            <a:r>
              <a:rPr lang="sv-SE" b="1" dirty="0"/>
              <a:t>Centrallinjen</a:t>
            </a:r>
          </a:p>
          <a:p>
            <a:r>
              <a:rPr lang="sv-SE" dirty="0"/>
              <a:t>En tänkt korridor mellan de bägge målen.</a:t>
            </a:r>
          </a:p>
          <a:p>
            <a:endParaRPr lang="sv-SE" dirty="0"/>
          </a:p>
          <a:p>
            <a:r>
              <a:rPr lang="sv-SE" b="1" dirty="0"/>
              <a:t>Bollsida</a:t>
            </a:r>
            <a:r>
              <a:rPr lang="sv-SE" dirty="0"/>
              <a:t> (nummer 1)Den sida som bollen finns på. Bollsidan blir ofta överbelastad då både anfallare och försvarare dras mot bollen.</a:t>
            </a:r>
          </a:p>
          <a:p>
            <a:endParaRPr lang="sv-SE" dirty="0"/>
          </a:p>
          <a:p>
            <a:r>
              <a:rPr lang="sv-SE" b="1" dirty="0"/>
              <a:t>Hjälpsida</a:t>
            </a:r>
            <a:r>
              <a:rPr lang="sv-SE" dirty="0"/>
              <a:t> (nummer 2)Den bollfria sidan. Här blir ofta stora ytor fria, men också svåråtkomliga. </a:t>
            </a:r>
          </a:p>
        </p:txBody>
      </p:sp>
      <p:grpSp>
        <p:nvGrpSpPr>
          <p:cNvPr id="6" name="Grupp 5">
            <a:extLst>
              <a:ext uri="{FF2B5EF4-FFF2-40B4-BE49-F238E27FC236}">
                <a16:creationId xmlns:a16="http://schemas.microsoft.com/office/drawing/2014/main" id="{33E69180-F6CE-3CB3-A63F-035CABC1DF6D}"/>
              </a:ext>
            </a:extLst>
          </p:cNvPr>
          <p:cNvGrpSpPr/>
          <p:nvPr/>
        </p:nvGrpSpPr>
        <p:grpSpPr>
          <a:xfrm>
            <a:off x="6501827" y="65937"/>
            <a:ext cx="3827402" cy="6594320"/>
            <a:chOff x="7107596" y="236010"/>
            <a:chExt cx="3827402" cy="6594320"/>
          </a:xfrm>
        </p:grpSpPr>
        <p:pic>
          <p:nvPicPr>
            <p:cNvPr id="3" name="Bildobjekt 3">
              <a:extLst>
                <a:ext uri="{FF2B5EF4-FFF2-40B4-BE49-F238E27FC236}">
                  <a16:creationId xmlns:a16="http://schemas.microsoft.com/office/drawing/2014/main" id="{03C31347-ED6F-D7B1-FE76-FD7DB55117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07596" y="1037167"/>
              <a:ext cx="3827402" cy="4984750"/>
            </a:xfrm>
            <a:prstGeom prst="rect">
              <a:avLst/>
            </a:prstGeom>
          </p:spPr>
        </p:pic>
        <p:sp>
          <p:nvSpPr>
            <p:cNvPr id="4" name="Minustecken 3">
              <a:extLst>
                <a:ext uri="{FF2B5EF4-FFF2-40B4-BE49-F238E27FC236}">
                  <a16:creationId xmlns:a16="http://schemas.microsoft.com/office/drawing/2014/main" id="{E4F1EC46-A310-FA51-E55C-05C8268F4C0E}"/>
                </a:ext>
              </a:extLst>
            </p:cNvPr>
            <p:cNvSpPr/>
            <p:nvPr/>
          </p:nvSpPr>
          <p:spPr>
            <a:xfrm rot="5400000">
              <a:off x="5733428" y="3318497"/>
              <a:ext cx="6594320" cy="429345"/>
            </a:xfrm>
            <a:prstGeom prst="mathMinus">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grpSp>
      <p:sp>
        <p:nvSpPr>
          <p:cNvPr id="7" name="textruta 6">
            <a:extLst>
              <a:ext uri="{FF2B5EF4-FFF2-40B4-BE49-F238E27FC236}">
                <a16:creationId xmlns:a16="http://schemas.microsoft.com/office/drawing/2014/main" id="{6A25493C-129D-4778-74A9-3A214798A922}"/>
              </a:ext>
            </a:extLst>
          </p:cNvPr>
          <p:cNvSpPr txBox="1"/>
          <p:nvPr/>
        </p:nvSpPr>
        <p:spPr>
          <a:xfrm>
            <a:off x="7457016" y="2705100"/>
            <a:ext cx="3972984" cy="646331"/>
          </a:xfrm>
          <a:prstGeom prst="rect">
            <a:avLst/>
          </a:prstGeom>
          <a:noFill/>
        </p:spPr>
        <p:txBody>
          <a:bodyPr wrap="square" rtlCol="0">
            <a:spAutoFit/>
          </a:bodyPr>
          <a:lstStyle/>
          <a:p>
            <a:pPr algn="l"/>
            <a:r>
              <a:rPr lang="sv-SE" sz="3600" b="1" dirty="0">
                <a:ln w="9525">
                  <a:solidFill>
                    <a:schemeClr val="bg1"/>
                  </a:solidFill>
                  <a:prstDash val="solid"/>
                </a:ln>
                <a:effectLst>
                  <a:outerShdw blurRad="12700" dist="38100" dir="2700000" algn="tl" rotWithShape="0">
                    <a:schemeClr val="bg1">
                      <a:lumMod val="50000"/>
                    </a:schemeClr>
                  </a:outerShdw>
                </a:effectLst>
              </a:rPr>
              <a:t>1.          2.</a:t>
            </a:r>
            <a:endParaRPr lang="sv-SE" sz="3600" dirty="0"/>
          </a:p>
        </p:txBody>
      </p:sp>
    </p:spTree>
    <p:extLst>
      <p:ext uri="{BB962C8B-B14F-4D97-AF65-F5344CB8AC3E}">
        <p14:creationId xmlns:p14="http://schemas.microsoft.com/office/powerpoint/2010/main" val="2652258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0">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E5327C78-B095-E162-A204-F12EBD936FF7}"/>
              </a:ext>
            </a:extLst>
          </p:cNvPr>
          <p:cNvSpPr>
            <a:spLocks noGrp="1"/>
          </p:cNvSpPr>
          <p:nvPr>
            <p:ph type="title"/>
          </p:nvPr>
        </p:nvSpPr>
        <p:spPr>
          <a:xfrm>
            <a:off x="572493" y="238539"/>
            <a:ext cx="11018520" cy="1434415"/>
          </a:xfrm>
        </p:spPr>
        <p:txBody>
          <a:bodyPr vert="horz" lIns="91440" tIns="45720" rIns="91440" bIns="45720" rtlCol="0" anchor="b">
            <a:normAutofit/>
          </a:bodyPr>
          <a:lstStyle/>
          <a:p>
            <a:r>
              <a:rPr lang="en-US" sz="5400"/>
              <a:t>Begrepp/Förklaringar</a:t>
            </a:r>
          </a:p>
        </p:txBody>
      </p:sp>
      <p:sp>
        <p:nvSpPr>
          <p:cNvPr id="13"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ruta 5">
            <a:extLst>
              <a:ext uri="{FF2B5EF4-FFF2-40B4-BE49-F238E27FC236}">
                <a16:creationId xmlns:a16="http://schemas.microsoft.com/office/drawing/2014/main" id="{94D2360E-3430-2C14-4950-E0E779472119}"/>
              </a:ext>
            </a:extLst>
          </p:cNvPr>
          <p:cNvSpPr txBox="1"/>
          <p:nvPr/>
        </p:nvSpPr>
        <p:spPr>
          <a:xfrm>
            <a:off x="572493" y="2071316"/>
            <a:ext cx="6713552" cy="4119172"/>
          </a:xfrm>
          <a:prstGeom prst="rect">
            <a:avLst/>
          </a:prstGeom>
        </p:spPr>
        <p:txBody>
          <a:bodyPr vert="horz" lIns="91440" tIns="45720" rIns="91440" bIns="45720" rtlCol="0" anchor="t">
            <a:normAutofit/>
          </a:bodyPr>
          <a:lstStyle/>
          <a:p>
            <a:pPr indent="-228600">
              <a:lnSpc>
                <a:spcPct val="90000"/>
              </a:lnSpc>
              <a:spcAft>
                <a:spcPts val="600"/>
              </a:spcAft>
              <a:buFont typeface="Arial" panose="020B0604020202020204" pitchFamily="34" charset="0"/>
              <a:buChar char="•"/>
            </a:pPr>
            <a:r>
              <a:rPr lang="en-US" sz="1400" b="1"/>
              <a:t>Tillbakakontring</a:t>
            </a:r>
          </a:p>
          <a:p>
            <a:pPr indent="-228600">
              <a:lnSpc>
                <a:spcPct val="90000"/>
              </a:lnSpc>
              <a:spcAft>
                <a:spcPts val="600"/>
              </a:spcAft>
              <a:buFont typeface="Arial" panose="020B0604020202020204" pitchFamily="34" charset="0"/>
              <a:buChar char="•"/>
            </a:pPr>
            <a:r>
              <a:rPr lang="en-US" sz="1400"/>
              <a:t>När det ena laget tappar bollen i en kontring och ger motståndarna chansen till en motkontring. En tillbakakontring blir ännu farligare än en vanlig eftersom det är ännu svårare att hinna ställa om när hela laget är på väg framåt i banan.</a:t>
            </a:r>
          </a:p>
          <a:p>
            <a:pPr indent="-228600">
              <a:lnSpc>
                <a:spcPct val="90000"/>
              </a:lnSpc>
              <a:spcAft>
                <a:spcPts val="600"/>
              </a:spcAft>
              <a:buFont typeface="Arial" panose="020B0604020202020204" pitchFamily="34" charset="0"/>
              <a:buChar char="•"/>
            </a:pPr>
            <a:r>
              <a:rPr lang="en-US" sz="1400" b="1"/>
              <a:t>”Myspassningar”</a:t>
            </a:r>
          </a:p>
          <a:p>
            <a:pPr indent="-228600">
              <a:lnSpc>
                <a:spcPct val="90000"/>
              </a:lnSpc>
              <a:spcAft>
                <a:spcPts val="600"/>
              </a:spcAft>
              <a:buFont typeface="Arial" panose="020B0604020202020204" pitchFamily="34" charset="0"/>
              <a:buChar char="•"/>
            </a:pPr>
            <a:r>
              <a:rPr lang="en-US" sz="1400"/>
              <a:t>I spel på små ytor måste passningar spelas mjukt och vara bekväma för mottagaren. ”Myspassningar” är när bollen smeks fram (även i stressig miljö).</a:t>
            </a:r>
          </a:p>
          <a:p>
            <a:pPr indent="-228600">
              <a:lnSpc>
                <a:spcPct val="90000"/>
              </a:lnSpc>
              <a:spcAft>
                <a:spcPts val="600"/>
              </a:spcAft>
              <a:buFont typeface="Arial" panose="020B0604020202020204" pitchFamily="34" charset="0"/>
              <a:buChar char="•"/>
            </a:pPr>
            <a:r>
              <a:rPr lang="en-US" sz="1400" b="1"/>
              <a:t>Spelvändare</a:t>
            </a:r>
            <a:r>
              <a:rPr lang="en-US" sz="1400"/>
              <a:t> </a:t>
            </a:r>
          </a:p>
          <a:p>
            <a:pPr indent="-228600">
              <a:lnSpc>
                <a:spcPct val="90000"/>
              </a:lnSpc>
              <a:spcAft>
                <a:spcPts val="600"/>
              </a:spcAft>
              <a:buFont typeface="Arial" panose="020B0604020202020204" pitchFamily="34" charset="0"/>
              <a:buChar char="•"/>
            </a:pPr>
            <a:r>
              <a:rPr lang="en-US" sz="1400"/>
              <a:t>Den spelare som ska ha första passet efter att vi vunnit tillbaka bollen. För det mesta centern eller bollsidans forward, men kan även vara någon av de andra. Spelvändaren ansvarar för att ta position och snacka så att bollvinnaren kan lägga in en snabb passning.</a:t>
            </a:r>
          </a:p>
          <a:p>
            <a:pPr indent="-228600">
              <a:lnSpc>
                <a:spcPct val="90000"/>
              </a:lnSpc>
              <a:spcAft>
                <a:spcPts val="600"/>
              </a:spcAft>
              <a:buFont typeface="Arial" panose="020B0604020202020204" pitchFamily="34" charset="0"/>
              <a:buChar char="•"/>
            </a:pPr>
            <a:r>
              <a:rPr lang="en-US" sz="1400" b="1"/>
              <a:t>”Första framåt”</a:t>
            </a:r>
          </a:p>
          <a:p>
            <a:pPr indent="-228600">
              <a:lnSpc>
                <a:spcPct val="90000"/>
              </a:lnSpc>
              <a:spcAft>
                <a:spcPts val="600"/>
              </a:spcAft>
              <a:buFont typeface="Arial" panose="020B0604020202020204" pitchFamily="34" charset="0"/>
              <a:buChar char="•"/>
            </a:pPr>
            <a:r>
              <a:rPr lang="en-US" sz="1400"/>
              <a:t>Uttryck som betyder att den spelaren i vårt lag som vinner boll från motståndarna direkt ska sätta igång en kontring. Om vi inte utnyttjar första ögonblicket får vi heller ingen kontring. Helst ska man sträva efter att redan själva brytningen blir till en passning. I vår grunduppställning finns både centern och bollsidans forward redo som spelvändare. De ska snacka åt sig bollen så att vi inte behöver ödsla tid på att titta upp.</a:t>
            </a:r>
          </a:p>
        </p:txBody>
      </p:sp>
      <p:pic>
        <p:nvPicPr>
          <p:cNvPr id="5" name="Bildobjekt 4">
            <a:extLst>
              <a:ext uri="{FF2B5EF4-FFF2-40B4-BE49-F238E27FC236}">
                <a16:creationId xmlns:a16="http://schemas.microsoft.com/office/drawing/2014/main" id="{783ACA18-F729-6A14-9EF9-63F0583B2D49}"/>
              </a:ext>
            </a:extLst>
          </p:cNvPr>
          <p:cNvPicPr>
            <a:picLocks noGrp="1" noChangeAspect="1"/>
          </p:cNvPicPr>
          <p:nvPr/>
        </p:nvPicPr>
        <p:blipFill rotWithShape="1">
          <a:blip r:embed="rId2">
            <a:extLst>
              <a:ext uri="{28A0092B-C50C-407E-A947-70E740481C1C}">
                <a14:useLocalDpi xmlns:a14="http://schemas.microsoft.com/office/drawing/2010/main" val="0"/>
              </a:ext>
            </a:extLst>
          </a:blip>
          <a:srcRect r="3792" b="-3"/>
          <a:stretch/>
        </p:blipFill>
        <p:spPr>
          <a:xfrm>
            <a:off x="7675658" y="2093976"/>
            <a:ext cx="3941064" cy="4096512"/>
          </a:xfrm>
          <a:prstGeom prst="rect">
            <a:avLst/>
          </a:prstGeom>
        </p:spPr>
      </p:pic>
    </p:spTree>
    <p:extLst>
      <p:ext uri="{BB962C8B-B14F-4D97-AF65-F5344CB8AC3E}">
        <p14:creationId xmlns:p14="http://schemas.microsoft.com/office/powerpoint/2010/main" val="1642556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492FE90-32EB-CF13-B320-9551AD5C1102}"/>
              </a:ext>
            </a:extLst>
          </p:cNvPr>
          <p:cNvSpPr>
            <a:spLocks noGrp="1"/>
          </p:cNvSpPr>
          <p:nvPr>
            <p:ph type="title"/>
          </p:nvPr>
        </p:nvSpPr>
        <p:spPr/>
        <p:txBody>
          <a:bodyPr/>
          <a:lstStyle/>
          <a:p>
            <a:r>
              <a:rPr lang="sv-SE" dirty="0"/>
              <a:t>Begrepp/förklaringar</a:t>
            </a:r>
          </a:p>
        </p:txBody>
      </p:sp>
      <p:sp>
        <p:nvSpPr>
          <p:cNvPr id="5" name="textruta 4">
            <a:extLst>
              <a:ext uri="{FF2B5EF4-FFF2-40B4-BE49-F238E27FC236}">
                <a16:creationId xmlns:a16="http://schemas.microsoft.com/office/drawing/2014/main" id="{57403334-4BB9-9A4E-2EF6-4E190CF1B6E3}"/>
              </a:ext>
            </a:extLst>
          </p:cNvPr>
          <p:cNvSpPr txBox="1"/>
          <p:nvPr/>
        </p:nvSpPr>
        <p:spPr>
          <a:xfrm>
            <a:off x="838200" y="1335260"/>
            <a:ext cx="6940550" cy="5355312"/>
          </a:xfrm>
          <a:prstGeom prst="rect">
            <a:avLst/>
          </a:prstGeom>
          <a:noFill/>
        </p:spPr>
        <p:txBody>
          <a:bodyPr wrap="square">
            <a:spAutoFit/>
          </a:bodyPr>
          <a:lstStyle/>
          <a:p>
            <a:r>
              <a:rPr lang="sv-SE" b="1" dirty="0"/>
              <a:t>V-löpning</a:t>
            </a:r>
          </a:p>
          <a:p>
            <a:r>
              <a:rPr lang="sv-SE" dirty="0"/>
              <a:t>Ett sätt att skapa yta. Du rycker och får med dig din motståndare. Då vänder du tvärt tillbaks till ursprungspositionen och har gjort dig spelbar.</a:t>
            </a:r>
          </a:p>
          <a:p>
            <a:r>
              <a:rPr lang="sv-SE" b="1" dirty="0"/>
              <a:t>Snacka – spela på snack</a:t>
            </a:r>
          </a:p>
          <a:p>
            <a:r>
              <a:rPr lang="sv-SE" dirty="0"/>
              <a:t>Innebär att du ska lita på ditt hörselsinne. Har du bollen och hör en medspelare snacka åt sig den ska du leverera direkt, utan att först titta efter. Det här är en svår konst som kräver stor spelintelligens, men som alla kan lära sig med träning och mod. Lika viktigt är det då att du bara snackar åt dig bollen när spelvägen är fri. Lär dig berätta var och hur du vill ha den så du underlättar för kompisens släpp.</a:t>
            </a:r>
          </a:p>
          <a:p>
            <a:r>
              <a:rPr lang="sv-SE" b="1" dirty="0"/>
              <a:t>Röda zonen</a:t>
            </a:r>
          </a:p>
          <a:p>
            <a:r>
              <a:rPr lang="sv-SE" dirty="0"/>
              <a:t>Mittzonen på planen kallar vi röda zonen eftersom det är absolut förbjudet att tappa boll där. För att ta oss igenom denna zon driver vi  upp bollen snabbt eller slår en rak enkel passning igenom zonen. Bilden till höger visar den röda zonen.</a:t>
            </a:r>
          </a:p>
          <a:p>
            <a:r>
              <a:rPr lang="sv-SE" b="1" dirty="0"/>
              <a:t>Dubbling</a:t>
            </a:r>
          </a:p>
          <a:p>
            <a:r>
              <a:rPr lang="sv-SE" dirty="0"/>
              <a:t>En dubbling är när två spelare hjälps åt för att vinna bollen från en motståndare. Detta gör vi främst i egna hörn och fickor med en back och en forward, för att skapa en snabb spelvändning.</a:t>
            </a:r>
          </a:p>
        </p:txBody>
      </p:sp>
      <p:pic>
        <p:nvPicPr>
          <p:cNvPr id="3" name="Bildobjekt 3">
            <a:extLst>
              <a:ext uri="{FF2B5EF4-FFF2-40B4-BE49-F238E27FC236}">
                <a16:creationId xmlns:a16="http://schemas.microsoft.com/office/drawing/2014/main" id="{4092E4B6-2B83-1C5A-B66C-F66C801D2E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78750" y="1027908"/>
            <a:ext cx="3994150" cy="5201920"/>
          </a:xfrm>
          <a:prstGeom prst="rect">
            <a:avLst/>
          </a:prstGeom>
        </p:spPr>
      </p:pic>
      <p:sp>
        <p:nvSpPr>
          <p:cNvPr id="4" name="Bildruta 3">
            <a:extLst>
              <a:ext uri="{FF2B5EF4-FFF2-40B4-BE49-F238E27FC236}">
                <a16:creationId xmlns:a16="http://schemas.microsoft.com/office/drawing/2014/main" id="{761619BC-C236-1813-372E-D56253F07904}"/>
              </a:ext>
            </a:extLst>
          </p:cNvPr>
          <p:cNvSpPr/>
          <p:nvPr/>
        </p:nvSpPr>
        <p:spPr>
          <a:xfrm>
            <a:off x="8265583" y="2966086"/>
            <a:ext cx="3017308" cy="1325564"/>
          </a:xfrm>
          <a:prstGeom prst="fram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tx1"/>
              </a:solidFill>
            </a:endParaRPr>
          </a:p>
        </p:txBody>
      </p:sp>
    </p:spTree>
    <p:extLst>
      <p:ext uri="{BB962C8B-B14F-4D97-AF65-F5344CB8AC3E}">
        <p14:creationId xmlns:p14="http://schemas.microsoft.com/office/powerpoint/2010/main" val="159109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D2FDE9F3-C144-2BB8-8E4E-BA7D6E441C4C}"/>
              </a:ext>
            </a:extLst>
          </p:cNvPr>
          <p:cNvSpPr>
            <a:spLocks noGrp="1"/>
          </p:cNvSpPr>
          <p:nvPr>
            <p:ph type="title"/>
          </p:nvPr>
        </p:nvSpPr>
        <p:spPr>
          <a:xfrm>
            <a:off x="572493" y="238539"/>
            <a:ext cx="11018520" cy="1434415"/>
          </a:xfrm>
        </p:spPr>
        <p:txBody>
          <a:bodyPr vert="horz" lIns="91440" tIns="45720" rIns="91440" bIns="45720" rtlCol="0" anchor="b">
            <a:normAutofit/>
          </a:bodyPr>
          <a:lstStyle/>
          <a:p>
            <a:r>
              <a:rPr lang="en-US" sz="5400"/>
              <a:t>Försvarsspel</a:t>
            </a:r>
          </a:p>
        </p:txBody>
      </p:sp>
      <p:sp>
        <p:nvSpPr>
          <p:cNvPr id="14"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ruta 6">
            <a:extLst>
              <a:ext uri="{FF2B5EF4-FFF2-40B4-BE49-F238E27FC236}">
                <a16:creationId xmlns:a16="http://schemas.microsoft.com/office/drawing/2014/main" id="{F52B52E6-4807-D4AE-7EB1-C20CDC8B04DD}"/>
              </a:ext>
            </a:extLst>
          </p:cNvPr>
          <p:cNvSpPr txBox="1"/>
          <p:nvPr/>
        </p:nvSpPr>
        <p:spPr>
          <a:xfrm>
            <a:off x="572493" y="2071316"/>
            <a:ext cx="6713552" cy="4119172"/>
          </a:xfrm>
          <a:prstGeom prst="rect">
            <a:avLst/>
          </a:prstGeom>
        </p:spPr>
        <p:txBody>
          <a:bodyPr vert="horz" lIns="91440" tIns="45720" rIns="91440" bIns="45720" rtlCol="0" anchor="t">
            <a:normAutofit/>
          </a:bodyPr>
          <a:lstStyle/>
          <a:p>
            <a:pPr indent="-228600">
              <a:lnSpc>
                <a:spcPct val="90000"/>
              </a:lnSpc>
              <a:spcAft>
                <a:spcPts val="600"/>
              </a:spcAft>
              <a:buFont typeface="Arial" panose="020B0604020202020204" pitchFamily="34" charset="0"/>
              <a:buChar char="•"/>
            </a:pPr>
            <a:r>
              <a:rPr lang="en-US" sz="1500" b="1" dirty="0" err="1"/>
              <a:t>Högt</a:t>
            </a:r>
            <a:r>
              <a:rPr lang="en-US" sz="1500" b="1" dirty="0"/>
              <a:t> </a:t>
            </a:r>
            <a:r>
              <a:rPr lang="en-US" sz="1500" b="1" dirty="0" err="1"/>
              <a:t>försvar</a:t>
            </a:r>
            <a:r>
              <a:rPr lang="en-US" sz="1500" b="1" dirty="0"/>
              <a:t> (</a:t>
            </a:r>
            <a:r>
              <a:rPr lang="en-US" sz="1500" b="1" dirty="0" err="1"/>
              <a:t>försvar</a:t>
            </a:r>
            <a:r>
              <a:rPr lang="en-US" sz="1500" b="1" dirty="0"/>
              <a:t> i </a:t>
            </a:r>
            <a:r>
              <a:rPr lang="en-US" sz="1500" b="1" dirty="0" err="1"/>
              <a:t>anfallszonen</a:t>
            </a:r>
            <a:r>
              <a:rPr lang="en-US" sz="1500" b="1" dirty="0"/>
              <a:t>)</a:t>
            </a:r>
          </a:p>
          <a:p>
            <a:pPr indent="-228600">
              <a:lnSpc>
                <a:spcPct val="90000"/>
              </a:lnSpc>
              <a:spcAft>
                <a:spcPts val="600"/>
              </a:spcAft>
              <a:buFont typeface="Arial" panose="020B0604020202020204" pitchFamily="34" charset="0"/>
              <a:buChar char="•"/>
            </a:pPr>
            <a:r>
              <a:rPr lang="en-US" sz="1500" dirty="0" err="1"/>
              <a:t>Högt</a:t>
            </a:r>
            <a:r>
              <a:rPr lang="en-US" sz="1500" dirty="0"/>
              <a:t> </a:t>
            </a:r>
            <a:r>
              <a:rPr lang="en-US" sz="1500" dirty="0" err="1"/>
              <a:t>försvar</a:t>
            </a:r>
            <a:r>
              <a:rPr lang="en-US" sz="1500" dirty="0"/>
              <a:t> är </a:t>
            </a:r>
            <a:r>
              <a:rPr lang="en-US" sz="1500" dirty="0" err="1"/>
              <a:t>när</a:t>
            </a:r>
            <a:r>
              <a:rPr lang="en-US" sz="1500" dirty="0"/>
              <a:t> </a:t>
            </a:r>
            <a:r>
              <a:rPr lang="en-US" sz="1500" dirty="0" err="1"/>
              <a:t>motståndarna</a:t>
            </a:r>
            <a:r>
              <a:rPr lang="en-US" sz="1500" dirty="0"/>
              <a:t> ska </a:t>
            </a:r>
            <a:r>
              <a:rPr lang="en-US" sz="1500" dirty="0" err="1"/>
              <a:t>starta</a:t>
            </a:r>
            <a:r>
              <a:rPr lang="en-US" sz="1500" dirty="0"/>
              <a:t> </a:t>
            </a:r>
            <a:r>
              <a:rPr lang="en-US" sz="1500" dirty="0" err="1"/>
              <a:t>anfall</a:t>
            </a:r>
            <a:r>
              <a:rPr lang="en-US" sz="1500" dirty="0"/>
              <a:t> från </a:t>
            </a:r>
            <a:r>
              <a:rPr lang="en-US" sz="1500" dirty="0" err="1"/>
              <a:t>egen</a:t>
            </a:r>
            <a:r>
              <a:rPr lang="en-US" sz="1500" dirty="0"/>
              <a:t> </a:t>
            </a:r>
            <a:r>
              <a:rPr lang="en-US" sz="1500" dirty="0" err="1"/>
              <a:t>zon</a:t>
            </a:r>
            <a:r>
              <a:rPr lang="en-US" sz="1500" dirty="0"/>
              <a:t>. Vi är </a:t>
            </a:r>
            <a:r>
              <a:rPr lang="en-US" sz="1500" dirty="0" err="1"/>
              <a:t>samlade</a:t>
            </a:r>
            <a:r>
              <a:rPr lang="en-US" sz="1500" dirty="0"/>
              <a:t> i </a:t>
            </a:r>
            <a:r>
              <a:rPr lang="en-US" sz="1500" dirty="0" err="1"/>
              <a:t>våra</a:t>
            </a:r>
            <a:r>
              <a:rPr lang="en-US" sz="1500" dirty="0"/>
              <a:t> </a:t>
            </a:r>
            <a:r>
              <a:rPr lang="en-US" sz="1500" dirty="0" err="1"/>
              <a:t>försvarspositioner</a:t>
            </a:r>
            <a:r>
              <a:rPr lang="en-US" sz="1500" dirty="0"/>
              <a:t>. Vi </a:t>
            </a:r>
            <a:r>
              <a:rPr lang="en-US" sz="1500" dirty="0" err="1"/>
              <a:t>kan</a:t>
            </a:r>
            <a:r>
              <a:rPr lang="en-US" sz="1500" dirty="0"/>
              <a:t> </a:t>
            </a:r>
            <a:r>
              <a:rPr lang="en-US" sz="1500" dirty="0" err="1"/>
              <a:t>välja</a:t>
            </a:r>
            <a:r>
              <a:rPr lang="en-US" sz="1500" dirty="0"/>
              <a:t> </a:t>
            </a:r>
            <a:r>
              <a:rPr lang="en-US" sz="1500" dirty="0" err="1"/>
              <a:t>passivt</a:t>
            </a:r>
            <a:r>
              <a:rPr lang="en-US" sz="1500" dirty="0"/>
              <a:t> </a:t>
            </a:r>
            <a:r>
              <a:rPr lang="en-US" sz="1500" dirty="0" err="1"/>
              <a:t>styrspel</a:t>
            </a:r>
            <a:r>
              <a:rPr lang="en-US" sz="1500" dirty="0"/>
              <a:t> </a:t>
            </a:r>
            <a:r>
              <a:rPr lang="en-US" sz="1500" dirty="0" err="1"/>
              <a:t>då</a:t>
            </a:r>
            <a:r>
              <a:rPr lang="en-US" sz="1500" dirty="0"/>
              <a:t> vi </a:t>
            </a:r>
            <a:r>
              <a:rPr lang="en-US" sz="1500" dirty="0" err="1"/>
              <a:t>bjuder</a:t>
            </a:r>
            <a:r>
              <a:rPr lang="en-US" sz="1500" dirty="0"/>
              <a:t> på </a:t>
            </a:r>
            <a:r>
              <a:rPr lang="en-US" sz="1500" dirty="0" err="1"/>
              <a:t>vissa</a:t>
            </a:r>
            <a:r>
              <a:rPr lang="en-US" sz="1500" dirty="0"/>
              <a:t> </a:t>
            </a:r>
            <a:r>
              <a:rPr lang="en-US" sz="1500" dirty="0" err="1"/>
              <a:t>ytor</a:t>
            </a:r>
            <a:r>
              <a:rPr lang="en-US" sz="1500" dirty="0"/>
              <a:t> </a:t>
            </a:r>
            <a:r>
              <a:rPr lang="en-US" sz="1500" dirty="0" err="1"/>
              <a:t>för</a:t>
            </a:r>
            <a:r>
              <a:rPr lang="en-US" sz="1500" dirty="0"/>
              <a:t> </a:t>
            </a:r>
            <a:r>
              <a:rPr lang="en-US" sz="1500" dirty="0" err="1"/>
              <a:t>att</a:t>
            </a:r>
            <a:r>
              <a:rPr lang="en-US" sz="1500" dirty="0"/>
              <a:t> </a:t>
            </a:r>
            <a:r>
              <a:rPr lang="en-US" sz="1500" dirty="0" err="1"/>
              <a:t>få</a:t>
            </a:r>
            <a:r>
              <a:rPr lang="en-US" sz="1500" dirty="0"/>
              <a:t> </a:t>
            </a:r>
            <a:r>
              <a:rPr lang="en-US" sz="1500" dirty="0" err="1"/>
              <a:t>motståndarna</a:t>
            </a:r>
            <a:r>
              <a:rPr lang="en-US" sz="1500" dirty="0"/>
              <a:t> dit vi vill. Vi </a:t>
            </a:r>
            <a:r>
              <a:rPr lang="en-US" sz="1500" dirty="0" err="1"/>
              <a:t>kan</a:t>
            </a:r>
            <a:r>
              <a:rPr lang="en-US" sz="1500" dirty="0"/>
              <a:t> </a:t>
            </a:r>
            <a:r>
              <a:rPr lang="en-US" sz="1500" dirty="0" err="1"/>
              <a:t>också</a:t>
            </a:r>
            <a:r>
              <a:rPr lang="en-US" sz="1500" dirty="0"/>
              <a:t> </a:t>
            </a:r>
            <a:r>
              <a:rPr lang="en-US" sz="1500" dirty="0" err="1"/>
              <a:t>spela</a:t>
            </a:r>
            <a:r>
              <a:rPr lang="en-US" sz="1500" dirty="0"/>
              <a:t> med </a:t>
            </a:r>
            <a:r>
              <a:rPr lang="en-US" sz="1500" dirty="0" err="1"/>
              <a:t>aggressiv</a:t>
            </a:r>
            <a:r>
              <a:rPr lang="en-US" sz="1500" dirty="0"/>
              <a:t> press </a:t>
            </a:r>
            <a:r>
              <a:rPr lang="en-US" sz="1500" dirty="0" err="1"/>
              <a:t>där</a:t>
            </a:r>
            <a:r>
              <a:rPr lang="en-US" sz="1500" dirty="0"/>
              <a:t> </a:t>
            </a:r>
            <a:r>
              <a:rPr lang="en-US" sz="1500" dirty="0" err="1"/>
              <a:t>målet</a:t>
            </a:r>
            <a:r>
              <a:rPr lang="en-US" sz="1500" dirty="0"/>
              <a:t> är </a:t>
            </a:r>
            <a:r>
              <a:rPr lang="en-US" sz="1500" dirty="0" err="1"/>
              <a:t>att</a:t>
            </a:r>
            <a:r>
              <a:rPr lang="en-US" sz="1500" dirty="0"/>
              <a:t> </a:t>
            </a:r>
            <a:r>
              <a:rPr lang="en-US" sz="1500" dirty="0" err="1"/>
              <a:t>stressa</a:t>
            </a:r>
            <a:r>
              <a:rPr lang="en-US" sz="1500" dirty="0"/>
              <a:t> </a:t>
            </a:r>
            <a:r>
              <a:rPr lang="en-US" sz="1500" dirty="0" err="1"/>
              <a:t>sönder</a:t>
            </a:r>
            <a:r>
              <a:rPr lang="en-US" sz="1500" dirty="0"/>
              <a:t> </a:t>
            </a:r>
            <a:r>
              <a:rPr lang="en-US" sz="1500" dirty="0" err="1"/>
              <a:t>motståndarnas</a:t>
            </a:r>
            <a:r>
              <a:rPr lang="en-US" sz="1500" dirty="0"/>
              <a:t> </a:t>
            </a:r>
            <a:r>
              <a:rPr lang="en-US" sz="1500" dirty="0" err="1"/>
              <a:t>spel</a:t>
            </a:r>
            <a:r>
              <a:rPr lang="en-US" sz="1500" dirty="0"/>
              <a:t> </a:t>
            </a:r>
            <a:r>
              <a:rPr lang="en-US" sz="1500" dirty="0" err="1"/>
              <a:t>och</a:t>
            </a:r>
            <a:r>
              <a:rPr lang="en-US" sz="1500" dirty="0"/>
              <a:t> </a:t>
            </a:r>
            <a:r>
              <a:rPr lang="en-US" sz="1500" dirty="0" err="1"/>
              <a:t>ta</a:t>
            </a:r>
            <a:r>
              <a:rPr lang="en-US" sz="1500" dirty="0"/>
              <a:t> </a:t>
            </a:r>
            <a:r>
              <a:rPr lang="en-US" sz="1500" dirty="0" err="1"/>
              <a:t>tillbaks</a:t>
            </a:r>
            <a:r>
              <a:rPr lang="en-US" sz="1500" dirty="0"/>
              <a:t> </a:t>
            </a:r>
            <a:r>
              <a:rPr lang="en-US" sz="1500" dirty="0" err="1"/>
              <a:t>bollen</a:t>
            </a:r>
            <a:r>
              <a:rPr lang="en-US" sz="1500" dirty="0"/>
              <a:t>.</a:t>
            </a:r>
          </a:p>
          <a:p>
            <a:pPr indent="-228600">
              <a:lnSpc>
                <a:spcPct val="90000"/>
              </a:lnSpc>
              <a:spcAft>
                <a:spcPts val="600"/>
              </a:spcAft>
              <a:buFont typeface="Arial" panose="020B0604020202020204" pitchFamily="34" charset="0"/>
              <a:buChar char="•"/>
            </a:pPr>
            <a:r>
              <a:rPr lang="en-US" sz="1500" b="1" dirty="0" err="1"/>
              <a:t>Vår</a:t>
            </a:r>
            <a:r>
              <a:rPr lang="en-US" sz="1500" b="1" dirty="0"/>
              <a:t> </a:t>
            </a:r>
            <a:r>
              <a:rPr lang="en-US" sz="1500" b="1" dirty="0" err="1"/>
              <a:t>spelidé</a:t>
            </a:r>
            <a:r>
              <a:rPr lang="en-US" sz="1500" b="1" dirty="0"/>
              <a:t> (de </a:t>
            </a:r>
            <a:r>
              <a:rPr lang="sv-SE" sz="1500" b="1" dirty="0"/>
              <a:t>fem </a:t>
            </a:r>
            <a:r>
              <a:rPr lang="en-US" sz="1500" b="1" dirty="0" err="1"/>
              <a:t>växlarna</a:t>
            </a:r>
            <a:r>
              <a:rPr lang="en-US" sz="1500" b="1" dirty="0"/>
              <a:t>)</a:t>
            </a:r>
            <a:r>
              <a:rPr lang="en-US" sz="1500" dirty="0"/>
              <a:t> </a:t>
            </a:r>
          </a:p>
          <a:p>
            <a:pPr indent="-228600">
              <a:lnSpc>
                <a:spcPct val="90000"/>
              </a:lnSpc>
              <a:spcAft>
                <a:spcPts val="600"/>
              </a:spcAft>
              <a:buFont typeface="Arial" panose="020B0604020202020204" pitchFamily="34" charset="0"/>
              <a:buChar char="•"/>
            </a:pPr>
            <a:r>
              <a:rPr lang="en-US" sz="1500" dirty="0"/>
              <a:t>I </a:t>
            </a:r>
            <a:r>
              <a:rPr lang="en-US" sz="1500" dirty="0" err="1"/>
              <a:t>nuläget</a:t>
            </a:r>
            <a:r>
              <a:rPr lang="en-US" sz="1500" dirty="0"/>
              <a:t> har vi </a:t>
            </a:r>
            <a:r>
              <a:rPr lang="sv-SE" sz="1500" dirty="0"/>
              <a:t>fem</a:t>
            </a:r>
            <a:r>
              <a:rPr lang="en-US" sz="1500" dirty="0"/>
              <a:t> ”</a:t>
            </a:r>
            <a:r>
              <a:rPr lang="en-US" sz="1500" dirty="0" err="1"/>
              <a:t>växlar</a:t>
            </a:r>
            <a:r>
              <a:rPr lang="en-US" sz="1500" dirty="0"/>
              <a:t>”, </a:t>
            </a:r>
            <a:r>
              <a:rPr lang="en-US" sz="1500" dirty="0" err="1"/>
              <a:t>att</a:t>
            </a:r>
            <a:r>
              <a:rPr lang="en-US" sz="1500" dirty="0"/>
              <a:t> </a:t>
            </a:r>
            <a:r>
              <a:rPr lang="en-US" sz="1500" dirty="0" err="1"/>
              <a:t>välja</a:t>
            </a:r>
            <a:r>
              <a:rPr lang="en-US" sz="1500" dirty="0"/>
              <a:t> på i </a:t>
            </a:r>
            <a:r>
              <a:rPr lang="en-US" sz="1500" dirty="0" err="1"/>
              <a:t>motståndarnas</a:t>
            </a:r>
            <a:r>
              <a:rPr lang="en-US" sz="1500" dirty="0"/>
              <a:t> </a:t>
            </a:r>
            <a:r>
              <a:rPr lang="en-US" sz="1500" dirty="0" err="1"/>
              <a:t>zon</a:t>
            </a:r>
            <a:r>
              <a:rPr lang="en-US" sz="1500" dirty="0"/>
              <a:t>. </a:t>
            </a:r>
            <a:r>
              <a:rPr lang="en-US" sz="1500" dirty="0" err="1"/>
              <a:t>Grunden</a:t>
            </a:r>
            <a:r>
              <a:rPr lang="en-US" sz="1500" dirty="0"/>
              <a:t> i </a:t>
            </a:r>
            <a:r>
              <a:rPr lang="sv-SE" sz="1500" dirty="0"/>
              <a:t>fyra av de fem</a:t>
            </a:r>
            <a:r>
              <a:rPr lang="en-US" sz="1500" dirty="0"/>
              <a:t> </a:t>
            </a:r>
            <a:r>
              <a:rPr lang="en-US" sz="1500" dirty="0" err="1"/>
              <a:t>växlar</a:t>
            </a:r>
            <a:r>
              <a:rPr lang="sv-SE" sz="1500" dirty="0"/>
              <a:t>na</a:t>
            </a:r>
            <a:r>
              <a:rPr lang="en-US" sz="1500" dirty="0"/>
              <a:t> är 2-1-2 med </a:t>
            </a:r>
            <a:r>
              <a:rPr lang="en-US" sz="1500" dirty="0" err="1"/>
              <a:t>inräkning</a:t>
            </a:r>
            <a:r>
              <a:rPr lang="en-US" sz="1500" dirty="0"/>
              <a:t> som </a:t>
            </a:r>
            <a:r>
              <a:rPr lang="en-US" sz="1500" dirty="0" err="1"/>
              <a:t>grund</a:t>
            </a:r>
            <a:r>
              <a:rPr lang="en-US" sz="1500" dirty="0"/>
              <a:t>. Alla </a:t>
            </a:r>
            <a:r>
              <a:rPr lang="en-US" sz="1500" dirty="0" err="1"/>
              <a:t>växlar</a:t>
            </a:r>
            <a:r>
              <a:rPr lang="en-US" sz="1500" dirty="0"/>
              <a:t> </a:t>
            </a:r>
            <a:r>
              <a:rPr lang="en-US" sz="1500" dirty="0" err="1"/>
              <a:t>kräver</a:t>
            </a:r>
            <a:r>
              <a:rPr lang="en-US" sz="1500" dirty="0"/>
              <a:t> </a:t>
            </a:r>
            <a:r>
              <a:rPr lang="en-US" sz="1500" dirty="0" err="1"/>
              <a:t>kommunikation</a:t>
            </a:r>
            <a:r>
              <a:rPr lang="en-US" sz="1500" dirty="0"/>
              <a:t> i hela </a:t>
            </a:r>
            <a:r>
              <a:rPr lang="en-US" sz="1500" dirty="0" err="1"/>
              <a:t>femman</a:t>
            </a:r>
            <a:r>
              <a:rPr lang="en-US" sz="1500" dirty="0"/>
              <a:t> </a:t>
            </a:r>
            <a:r>
              <a:rPr lang="en-US" sz="1500" dirty="0" err="1"/>
              <a:t>för</a:t>
            </a:r>
            <a:r>
              <a:rPr lang="en-US" sz="1500" dirty="0"/>
              <a:t> </a:t>
            </a:r>
            <a:r>
              <a:rPr lang="en-US" sz="1500" dirty="0" err="1"/>
              <a:t>att</a:t>
            </a:r>
            <a:r>
              <a:rPr lang="en-US" sz="1500" dirty="0"/>
              <a:t> </a:t>
            </a:r>
            <a:r>
              <a:rPr lang="en-US" sz="1500" dirty="0" err="1"/>
              <a:t>det</a:t>
            </a:r>
            <a:r>
              <a:rPr lang="en-US" sz="1500" dirty="0"/>
              <a:t> ska </a:t>
            </a:r>
            <a:r>
              <a:rPr lang="en-US" sz="1500" dirty="0" err="1"/>
              <a:t>fungera</a:t>
            </a:r>
            <a:r>
              <a:rPr lang="en-US" sz="1500" dirty="0"/>
              <a:t>.</a:t>
            </a:r>
          </a:p>
          <a:p>
            <a:pPr indent="-228600">
              <a:lnSpc>
                <a:spcPct val="90000"/>
              </a:lnSpc>
              <a:spcAft>
                <a:spcPts val="600"/>
              </a:spcAft>
              <a:buFont typeface="Arial" panose="020B0604020202020204" pitchFamily="34" charset="0"/>
              <a:buChar char="•"/>
            </a:pPr>
            <a:r>
              <a:rPr lang="en-US" sz="1500" dirty="0" err="1"/>
              <a:t>När</a:t>
            </a:r>
            <a:r>
              <a:rPr lang="en-US" sz="1500" dirty="0"/>
              <a:t> hela </a:t>
            </a:r>
            <a:r>
              <a:rPr lang="en-US" sz="1500" dirty="0" err="1"/>
              <a:t>spelidén</a:t>
            </a:r>
            <a:r>
              <a:rPr lang="en-US" sz="1500" dirty="0"/>
              <a:t> är </a:t>
            </a:r>
            <a:r>
              <a:rPr lang="en-US" sz="1500" dirty="0" err="1"/>
              <a:t>implementerad</a:t>
            </a:r>
            <a:r>
              <a:rPr lang="en-US" sz="1500" dirty="0"/>
              <a:t> </a:t>
            </a:r>
            <a:r>
              <a:rPr lang="en-US" sz="1500" dirty="0" err="1"/>
              <a:t>kommer</a:t>
            </a:r>
            <a:r>
              <a:rPr lang="en-US" sz="1500" dirty="0"/>
              <a:t> vi </a:t>
            </a:r>
            <a:r>
              <a:rPr lang="en-US" sz="1500" dirty="0" err="1"/>
              <a:t>att</a:t>
            </a:r>
            <a:r>
              <a:rPr lang="en-US" sz="1500" dirty="0"/>
              <a:t> </a:t>
            </a:r>
            <a:r>
              <a:rPr lang="en-US" sz="1500" dirty="0" err="1"/>
              <a:t>variera</a:t>
            </a:r>
            <a:r>
              <a:rPr lang="en-US" sz="1500" dirty="0"/>
              <a:t> </a:t>
            </a:r>
            <a:r>
              <a:rPr lang="en-US" sz="1500" dirty="0" err="1"/>
              <a:t>växel</a:t>
            </a:r>
            <a:r>
              <a:rPr lang="en-US" sz="1500" dirty="0"/>
              <a:t> </a:t>
            </a:r>
            <a:r>
              <a:rPr lang="en-US" sz="1500" dirty="0" err="1"/>
              <a:t>beroende</a:t>
            </a:r>
            <a:r>
              <a:rPr lang="en-US" sz="1500" dirty="0"/>
              <a:t> av </a:t>
            </a:r>
            <a:r>
              <a:rPr lang="en-US" sz="1500" dirty="0" err="1"/>
              <a:t>motståndare</a:t>
            </a:r>
            <a:r>
              <a:rPr lang="en-US" sz="1500" dirty="0"/>
              <a:t>, </a:t>
            </a:r>
            <a:r>
              <a:rPr lang="en-US" sz="1500" dirty="0" err="1"/>
              <a:t>läge</a:t>
            </a:r>
            <a:r>
              <a:rPr lang="en-US" sz="1500" dirty="0"/>
              <a:t> i </a:t>
            </a:r>
            <a:r>
              <a:rPr lang="en-US" sz="1500" dirty="0" err="1"/>
              <a:t>matchen</a:t>
            </a:r>
            <a:r>
              <a:rPr lang="en-US" sz="1500" dirty="0"/>
              <a:t> </a:t>
            </a:r>
            <a:r>
              <a:rPr lang="en-US" sz="1500" dirty="0" err="1"/>
              <a:t>och</a:t>
            </a:r>
            <a:r>
              <a:rPr lang="en-US" sz="1500" dirty="0"/>
              <a:t> </a:t>
            </a:r>
            <a:r>
              <a:rPr lang="en-US" sz="1500" dirty="0" err="1"/>
              <a:t>lagets</a:t>
            </a:r>
            <a:r>
              <a:rPr lang="en-US" sz="1500" dirty="0"/>
              <a:t> </a:t>
            </a:r>
            <a:r>
              <a:rPr lang="en-US" sz="1500" dirty="0" err="1"/>
              <a:t>fysiska</a:t>
            </a:r>
            <a:r>
              <a:rPr lang="en-US" sz="1500" dirty="0"/>
              <a:t> </a:t>
            </a:r>
            <a:r>
              <a:rPr lang="en-US" sz="1500" dirty="0" err="1"/>
              <a:t>förutsättningar</a:t>
            </a:r>
            <a:r>
              <a:rPr lang="en-US" sz="1500" dirty="0"/>
              <a:t>. </a:t>
            </a:r>
            <a:r>
              <a:rPr lang="en-US" sz="1500" dirty="0" err="1"/>
              <a:t>Drömmen</a:t>
            </a:r>
            <a:r>
              <a:rPr lang="en-US" sz="1500" dirty="0"/>
              <a:t> är </a:t>
            </a:r>
            <a:r>
              <a:rPr lang="en-US" sz="1500" dirty="0" err="1"/>
              <a:t>att</a:t>
            </a:r>
            <a:r>
              <a:rPr lang="en-US" sz="1500" dirty="0"/>
              <a:t> vi mitt under </a:t>
            </a:r>
            <a:r>
              <a:rPr lang="en-US" sz="1500" dirty="0" err="1"/>
              <a:t>ett</a:t>
            </a:r>
            <a:r>
              <a:rPr lang="en-US" sz="1500" dirty="0"/>
              <a:t> byte </a:t>
            </a:r>
            <a:r>
              <a:rPr lang="en-US" sz="1500" dirty="0" err="1"/>
              <a:t>kan</a:t>
            </a:r>
            <a:r>
              <a:rPr lang="en-US" sz="1500" dirty="0"/>
              <a:t> </a:t>
            </a:r>
            <a:r>
              <a:rPr lang="en-US" sz="1500" dirty="0" err="1"/>
              <a:t>byta</a:t>
            </a:r>
            <a:r>
              <a:rPr lang="en-US" sz="1500" dirty="0"/>
              <a:t> </a:t>
            </a:r>
            <a:r>
              <a:rPr lang="en-US" sz="1500" dirty="0" err="1"/>
              <a:t>växel</a:t>
            </a:r>
            <a:r>
              <a:rPr lang="en-US" sz="1500" dirty="0"/>
              <a:t>, en </a:t>
            </a:r>
            <a:r>
              <a:rPr lang="en-US" sz="1500" dirty="0" err="1"/>
              <a:t>frihet</a:t>
            </a:r>
            <a:r>
              <a:rPr lang="en-US" sz="1500" dirty="0"/>
              <a:t> som alla </a:t>
            </a:r>
            <a:r>
              <a:rPr lang="en-US" sz="1500" dirty="0" err="1"/>
              <a:t>femmor</a:t>
            </a:r>
            <a:r>
              <a:rPr lang="en-US" sz="1500" dirty="0"/>
              <a:t> </a:t>
            </a:r>
            <a:r>
              <a:rPr lang="en-US" sz="1500" dirty="0" err="1"/>
              <a:t>alltid</a:t>
            </a:r>
            <a:r>
              <a:rPr lang="en-US" sz="1500" dirty="0"/>
              <a:t> har. </a:t>
            </a:r>
            <a:r>
              <a:rPr lang="en-US" sz="1500" dirty="0" err="1"/>
              <a:t>För</a:t>
            </a:r>
            <a:r>
              <a:rPr lang="en-US" sz="1500" dirty="0"/>
              <a:t> </a:t>
            </a:r>
            <a:r>
              <a:rPr lang="en-US" sz="1500" dirty="0" err="1"/>
              <a:t>att</a:t>
            </a:r>
            <a:r>
              <a:rPr lang="en-US" sz="1500" dirty="0"/>
              <a:t> </a:t>
            </a:r>
            <a:r>
              <a:rPr lang="en-US" sz="1500" dirty="0" err="1"/>
              <a:t>det</a:t>
            </a:r>
            <a:r>
              <a:rPr lang="en-US" sz="1500" dirty="0"/>
              <a:t> ska </a:t>
            </a:r>
            <a:r>
              <a:rPr lang="en-US" sz="1500" dirty="0" err="1"/>
              <a:t>fungera</a:t>
            </a:r>
            <a:r>
              <a:rPr lang="en-US" sz="1500" dirty="0"/>
              <a:t> i </a:t>
            </a:r>
            <a:r>
              <a:rPr lang="en-US" sz="1500" dirty="0" err="1"/>
              <a:t>praktiken</a:t>
            </a:r>
            <a:r>
              <a:rPr lang="en-US" sz="1500" dirty="0"/>
              <a:t> </a:t>
            </a:r>
            <a:r>
              <a:rPr lang="en-US" sz="1500" dirty="0" err="1"/>
              <a:t>måste</a:t>
            </a:r>
            <a:r>
              <a:rPr lang="en-US" sz="1500" dirty="0"/>
              <a:t> </a:t>
            </a:r>
            <a:r>
              <a:rPr lang="en-US" sz="1500" dirty="0" err="1"/>
              <a:t>kommunikationen</a:t>
            </a:r>
            <a:r>
              <a:rPr lang="en-US" sz="1500" dirty="0"/>
              <a:t> i </a:t>
            </a:r>
            <a:r>
              <a:rPr lang="en-US" sz="1500" dirty="0" err="1"/>
              <a:t>femman</a:t>
            </a:r>
            <a:r>
              <a:rPr lang="en-US" sz="1500" dirty="0"/>
              <a:t> vara </a:t>
            </a:r>
            <a:r>
              <a:rPr lang="en-US" sz="1500" dirty="0" err="1"/>
              <a:t>övertydlig</a:t>
            </a:r>
            <a:r>
              <a:rPr lang="en-US" sz="1500" dirty="0"/>
              <a:t> på </a:t>
            </a:r>
            <a:r>
              <a:rPr lang="en-US" sz="1500" dirty="0" err="1"/>
              <a:t>planen.De</a:t>
            </a:r>
            <a:r>
              <a:rPr lang="en-US" sz="1500" dirty="0"/>
              <a:t> </a:t>
            </a:r>
            <a:r>
              <a:rPr lang="en-US" sz="1500" dirty="0" err="1"/>
              <a:t>olika</a:t>
            </a:r>
            <a:r>
              <a:rPr lang="en-US" sz="1500" dirty="0"/>
              <a:t> </a:t>
            </a:r>
            <a:r>
              <a:rPr lang="en-US" sz="1500" dirty="0" err="1"/>
              <a:t>växlarna</a:t>
            </a:r>
            <a:r>
              <a:rPr lang="en-US" sz="1500" dirty="0"/>
              <a:t> </a:t>
            </a:r>
            <a:r>
              <a:rPr lang="en-US" sz="1500" dirty="0" err="1"/>
              <a:t>kräver</a:t>
            </a:r>
            <a:r>
              <a:rPr lang="en-US" sz="1500" dirty="0"/>
              <a:t> </a:t>
            </a:r>
            <a:r>
              <a:rPr lang="en-US" sz="1500" dirty="0" err="1"/>
              <a:t>olika</a:t>
            </a:r>
            <a:r>
              <a:rPr lang="en-US" sz="1500" dirty="0"/>
              <a:t> </a:t>
            </a:r>
            <a:r>
              <a:rPr lang="en-US" sz="1500" dirty="0" err="1"/>
              <a:t>hög</a:t>
            </a:r>
            <a:r>
              <a:rPr lang="en-US" sz="1500" dirty="0"/>
              <a:t> </a:t>
            </a:r>
            <a:r>
              <a:rPr lang="en-US" sz="1500" dirty="0" err="1"/>
              <a:t>nivå</a:t>
            </a:r>
            <a:r>
              <a:rPr lang="en-US" sz="1500" dirty="0"/>
              <a:t> på </a:t>
            </a:r>
            <a:r>
              <a:rPr lang="en-US" sz="1500" dirty="0" err="1"/>
              <a:t>anaerob</a:t>
            </a:r>
            <a:r>
              <a:rPr lang="en-US" sz="1500" dirty="0"/>
              <a:t> </a:t>
            </a:r>
            <a:r>
              <a:rPr lang="en-US" sz="1500" dirty="0" err="1"/>
              <a:t>och</a:t>
            </a:r>
            <a:r>
              <a:rPr lang="en-US" sz="1500" dirty="0"/>
              <a:t> </a:t>
            </a:r>
            <a:r>
              <a:rPr lang="en-US" sz="1500" dirty="0" err="1"/>
              <a:t>aerob</a:t>
            </a:r>
            <a:r>
              <a:rPr lang="en-US" sz="1500" dirty="0"/>
              <a:t> </a:t>
            </a:r>
            <a:r>
              <a:rPr lang="en-US" sz="1500" dirty="0" err="1"/>
              <a:t>träning</a:t>
            </a:r>
            <a:r>
              <a:rPr lang="en-US" sz="1500" dirty="0"/>
              <a:t>. Den </a:t>
            </a:r>
            <a:r>
              <a:rPr lang="en-US" sz="1500" dirty="0" err="1"/>
              <a:t>första</a:t>
            </a:r>
            <a:r>
              <a:rPr lang="en-US" sz="1500" dirty="0"/>
              <a:t> </a:t>
            </a:r>
            <a:r>
              <a:rPr lang="en-US" sz="1500" dirty="0" err="1"/>
              <a:t>växeln</a:t>
            </a:r>
            <a:r>
              <a:rPr lang="en-US" sz="1500" dirty="0"/>
              <a:t> </a:t>
            </a:r>
            <a:r>
              <a:rPr lang="en-US" sz="1500" dirty="0" err="1"/>
              <a:t>kräver</a:t>
            </a:r>
            <a:r>
              <a:rPr lang="en-US" sz="1500" dirty="0"/>
              <a:t> </a:t>
            </a:r>
            <a:r>
              <a:rPr lang="en-US" sz="1500" dirty="0" err="1"/>
              <a:t>minst</a:t>
            </a:r>
            <a:r>
              <a:rPr lang="en-US" sz="1500" dirty="0"/>
              <a:t> </a:t>
            </a:r>
            <a:r>
              <a:rPr lang="en-US" sz="1500" dirty="0" err="1"/>
              <a:t>och</a:t>
            </a:r>
            <a:r>
              <a:rPr lang="en-US" sz="1500" dirty="0"/>
              <a:t> den </a:t>
            </a:r>
            <a:r>
              <a:rPr lang="en-US" sz="1500" dirty="0" err="1"/>
              <a:t>tredje</a:t>
            </a:r>
            <a:r>
              <a:rPr lang="en-US" sz="1500" dirty="0"/>
              <a:t> </a:t>
            </a:r>
            <a:r>
              <a:rPr lang="en-US" sz="1500" dirty="0" err="1"/>
              <a:t>växeln</a:t>
            </a:r>
            <a:r>
              <a:rPr lang="en-US" sz="1500" dirty="0"/>
              <a:t> </a:t>
            </a:r>
            <a:r>
              <a:rPr lang="en-US" sz="1500" dirty="0" err="1"/>
              <a:t>kräver</a:t>
            </a:r>
            <a:r>
              <a:rPr lang="en-US" sz="1500" dirty="0"/>
              <a:t> mest, </a:t>
            </a:r>
            <a:r>
              <a:rPr lang="en-US" sz="1500" dirty="0" err="1"/>
              <a:t>logiskt</a:t>
            </a:r>
            <a:r>
              <a:rPr lang="en-US" sz="1500" dirty="0"/>
              <a:t> nog.</a:t>
            </a:r>
          </a:p>
        </p:txBody>
      </p:sp>
      <p:pic>
        <p:nvPicPr>
          <p:cNvPr id="5" name="Bildobjekt 4">
            <a:extLst>
              <a:ext uri="{FF2B5EF4-FFF2-40B4-BE49-F238E27FC236}">
                <a16:creationId xmlns:a16="http://schemas.microsoft.com/office/drawing/2014/main" id="{FBB5794F-BD1B-5414-E595-D12FE6311FBE}"/>
              </a:ext>
            </a:extLst>
          </p:cNvPr>
          <p:cNvPicPr>
            <a:picLocks noGrp="1" noChangeAspect="1"/>
          </p:cNvPicPr>
          <p:nvPr/>
        </p:nvPicPr>
        <p:blipFill rotWithShape="1">
          <a:blip r:embed="rId2">
            <a:extLst>
              <a:ext uri="{28A0092B-C50C-407E-A947-70E740481C1C}">
                <a14:useLocalDpi xmlns:a14="http://schemas.microsoft.com/office/drawing/2010/main" val="0"/>
              </a:ext>
            </a:extLst>
          </a:blip>
          <a:srcRect r="3792" b="-3"/>
          <a:stretch/>
        </p:blipFill>
        <p:spPr>
          <a:xfrm>
            <a:off x="7675658" y="2093976"/>
            <a:ext cx="3941064" cy="4096512"/>
          </a:xfrm>
          <a:prstGeom prst="rect">
            <a:avLst/>
          </a:prstGeom>
        </p:spPr>
      </p:pic>
    </p:spTree>
    <p:extLst>
      <p:ext uri="{BB962C8B-B14F-4D97-AF65-F5344CB8AC3E}">
        <p14:creationId xmlns:p14="http://schemas.microsoft.com/office/powerpoint/2010/main" val="1447869708"/>
      </p:ext>
    </p:extLst>
  </p:cSld>
  <p:clrMapOvr>
    <a:masterClrMapping/>
  </p:clrMapOvr>
</p:sld>
</file>

<file path=ppt/theme/theme1.xml><?xml version="1.0" encoding="utf-8"?>
<a:theme xmlns:a="http://schemas.openxmlformats.org/drawingml/2006/main" name="Office-tema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Bredbild</PresentationFormat>
  <Slides>37</Slides>
  <Notes>0</Notes>
  <HiddenSlides>0</HiddenSlides>
  <ScaleCrop>false</ScaleCrop>
  <HeadingPairs>
    <vt:vector size="4" baseType="variant">
      <vt:variant>
        <vt:lpstr>Tema</vt:lpstr>
      </vt:variant>
      <vt:variant>
        <vt:i4>1</vt:i4>
      </vt:variant>
      <vt:variant>
        <vt:lpstr>Bildrubriker</vt:lpstr>
      </vt:variant>
      <vt:variant>
        <vt:i4>37</vt:i4>
      </vt:variant>
    </vt:vector>
  </HeadingPairs>
  <TitlesOfParts>
    <vt:vector size="38" baseType="lpstr">
      <vt:lpstr>Office-tema 2013 – 2022</vt:lpstr>
      <vt:lpstr>Skövde IBF Dam</vt:lpstr>
      <vt:lpstr>Skövde IBF Dam ”Vår spelidé”</vt:lpstr>
      <vt:lpstr>Organisation</vt:lpstr>
      <vt:lpstr>Förväntningar på dig som spelare.</vt:lpstr>
      <vt:lpstr>Begrepp/Förklaringar</vt:lpstr>
      <vt:lpstr>Begrepp/Förklaringar</vt:lpstr>
      <vt:lpstr>Begrepp/Förklaringar</vt:lpstr>
      <vt:lpstr>Begrepp/förklaringar</vt:lpstr>
      <vt:lpstr>Försvarsspel</vt:lpstr>
      <vt:lpstr>Växel 1 </vt:lpstr>
      <vt:lpstr>Växel 2 </vt:lpstr>
      <vt:lpstr>Växel 3</vt:lpstr>
      <vt:lpstr>Växel 4</vt:lpstr>
      <vt:lpstr>Växel 5</vt:lpstr>
      <vt:lpstr>Lågt Försvar</vt:lpstr>
      <vt:lpstr>Lågt försvar</vt:lpstr>
      <vt:lpstr>Kontring</vt:lpstr>
      <vt:lpstr>Spelvändningen</vt:lpstr>
      <vt:lpstr>Löpet (positioneringen)</vt:lpstr>
      <vt:lpstr>Avslutet</vt:lpstr>
      <vt:lpstr>Avslutet</vt:lpstr>
      <vt:lpstr>PP och Boxplay (special teams)</vt:lpstr>
      <vt:lpstr>Diamanten 1-2-1 (fyra mot fem</vt:lpstr>
      <vt:lpstr>Diamanten 1-2 (tre mot fem</vt:lpstr>
      <vt:lpstr>T-Formation 2-1-1 (fyra mot fem</vt:lpstr>
      <vt:lpstr>Specialfall: 5 mot 6 (Motståndaren MV ut)</vt:lpstr>
      <vt:lpstr>Specialfall: 6 mot 5 (Vi tar ut MV)</vt:lpstr>
      <vt:lpstr>Specialfall: 4 mot 4</vt:lpstr>
      <vt:lpstr>Anfallsspel (etablerat)</vt:lpstr>
      <vt:lpstr>Spela med djup</vt:lpstr>
      <vt:lpstr>Rörelse med och utan boll</vt:lpstr>
      <vt:lpstr>Våga spela enkelt</vt:lpstr>
      <vt:lpstr>Frislag</vt:lpstr>
      <vt:lpstr>Offensiva frislag</vt:lpstr>
      <vt:lpstr>Målvaktsspel</vt:lpstr>
      <vt:lpstr>PowerPoint-presentation</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Skövde IBF Dam</dc:title>
  <dc:creator>Magnus Kjellström</dc:creator>
  <cp:lastModifiedBy>Magnus Kjellström</cp:lastModifiedBy>
  <cp:revision>11</cp:revision>
  <dcterms:created xsi:type="dcterms:W3CDTF">2023-02-17T11:14:28Z</dcterms:created>
  <dcterms:modified xsi:type="dcterms:W3CDTF">2023-10-02T07:09:21Z</dcterms:modified>
</cp:coreProperties>
</file>