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74" r:id="rId2"/>
    <p:sldId id="275" r:id="rId3"/>
    <p:sldId id="270" r:id="rId4"/>
    <p:sldId id="269" r:id="rId5"/>
    <p:sldId id="272" r:id="rId6"/>
    <p:sldId id="273" r:id="rId7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B32A"/>
    <a:srgbClr val="F9C8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1" autoAdjust="0"/>
    <p:restoredTop sz="90985" autoAdjust="0"/>
  </p:normalViewPr>
  <p:slideViewPr>
    <p:cSldViewPr>
      <p:cViewPr>
        <p:scale>
          <a:sx n="154" d="100"/>
          <a:sy n="154" d="100"/>
        </p:scale>
        <p:origin x="144" y="-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1E355A9-D62B-5EF6-4B87-23BF611DF4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C0A4BE5-90EE-10EA-39DF-788C9B3541C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DBC7954-89B6-B7B9-A562-6106750041D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BCAAD931-D624-0D03-904C-4C3694CB806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838D9033-11C2-202D-FA16-66AF43AEC0A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B33B9F52-668E-AF9C-723B-D9F8C3569D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7D62CD-65D9-426C-BBF0-9ACECD94A1AA}" type="slidenum">
              <a:rPr lang="sv-SE" altLang="sv-SE"/>
              <a:pPr>
                <a:defRPr/>
              </a:pPr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B7D62CD-65D9-426C-BBF0-9ACECD94A1AA}" type="slidenum">
              <a:rPr lang="sv-SE" altLang="sv-SE" smtClean="0"/>
              <a:pPr>
                <a:defRPr/>
              </a:pPr>
              <a:t>2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89455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3175226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4791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5673725" y="1219200"/>
            <a:ext cx="1657350" cy="45720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701675" y="1219200"/>
            <a:ext cx="4819650" cy="45720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73281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565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07829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01675" y="2590800"/>
            <a:ext cx="23241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178175" y="2590800"/>
            <a:ext cx="2324100" cy="3200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360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5452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14558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96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918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00070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bg_slide_asa">
            <a:extLst>
              <a:ext uri="{FF2B5EF4-FFF2-40B4-BE49-F238E27FC236}">
                <a16:creationId xmlns:a16="http://schemas.microsoft.com/office/drawing/2014/main" id="{4C53B535-7D4D-F532-04BB-E2CE795AB3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-71438"/>
            <a:ext cx="9144000" cy="68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B8EFE3ED-88CB-9BEB-CE64-6F22DC897B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01675" y="1219200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304FAFDF-5B5B-0EA7-6B89-182150D5A5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01675" y="2590800"/>
            <a:ext cx="48006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ahoma" pitchFamily="1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0"/>
        </a:spcBef>
        <a:spcAft>
          <a:spcPct val="5000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lnSpc>
          <a:spcPct val="120000"/>
        </a:lnSpc>
        <a:spcBef>
          <a:spcPct val="0"/>
        </a:spcBef>
        <a:spcAft>
          <a:spcPct val="50000"/>
        </a:spcAft>
        <a:buChar char="–"/>
        <a:defRPr sz="1600">
          <a:solidFill>
            <a:schemeClr val="tx1"/>
          </a:solidFill>
          <a:latin typeface="+mn-lt"/>
          <a:ea typeface="+mn-ea"/>
        </a:defRPr>
      </a:lvl2pPr>
      <a:lvl3pPr marL="381000" indent="533400" algn="l" rtl="0" eaLnBrk="0" fontAlgn="base" hangingPunct="0">
        <a:lnSpc>
          <a:spcPct val="120000"/>
        </a:lnSpc>
        <a:spcBef>
          <a:spcPct val="0"/>
        </a:spcBef>
        <a:spcAft>
          <a:spcPct val="50000"/>
        </a:spcAft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571500" indent="800100" algn="l" rtl="0" eaLnBrk="0" fontAlgn="base" hangingPunct="0">
        <a:lnSpc>
          <a:spcPct val="120000"/>
        </a:lnSpc>
        <a:spcBef>
          <a:spcPct val="0"/>
        </a:spcBef>
        <a:spcAft>
          <a:spcPct val="5000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762000" indent="1066800" algn="l" rtl="0" eaLnBrk="0" fontAlgn="base" hangingPunct="0">
        <a:lnSpc>
          <a:spcPct val="120000"/>
        </a:lnSpc>
        <a:spcBef>
          <a:spcPct val="0"/>
        </a:spcBef>
        <a:spcAft>
          <a:spcPct val="5000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1219200" algn="l" rtl="0" fontAlgn="base">
        <a:lnSpc>
          <a:spcPct val="120000"/>
        </a:lnSpc>
        <a:spcBef>
          <a:spcPct val="0"/>
        </a:spcBef>
        <a:spcAft>
          <a:spcPct val="50000"/>
        </a:spcAft>
        <a:defRPr sz="1600">
          <a:solidFill>
            <a:schemeClr val="tx1"/>
          </a:solidFill>
          <a:latin typeface="+mn-lt"/>
          <a:ea typeface="+mn-ea"/>
        </a:defRPr>
      </a:lvl6pPr>
      <a:lvl7pPr marL="1676400" algn="l" rtl="0" fontAlgn="base">
        <a:lnSpc>
          <a:spcPct val="120000"/>
        </a:lnSpc>
        <a:spcBef>
          <a:spcPct val="0"/>
        </a:spcBef>
        <a:spcAft>
          <a:spcPct val="50000"/>
        </a:spcAft>
        <a:defRPr sz="1600">
          <a:solidFill>
            <a:schemeClr val="tx1"/>
          </a:solidFill>
          <a:latin typeface="+mn-lt"/>
          <a:ea typeface="+mn-ea"/>
        </a:defRPr>
      </a:lvl7pPr>
      <a:lvl8pPr marL="2133600" algn="l" rtl="0" fontAlgn="base">
        <a:lnSpc>
          <a:spcPct val="120000"/>
        </a:lnSpc>
        <a:spcBef>
          <a:spcPct val="0"/>
        </a:spcBef>
        <a:spcAft>
          <a:spcPct val="50000"/>
        </a:spcAft>
        <a:defRPr sz="1600">
          <a:solidFill>
            <a:schemeClr val="tx1"/>
          </a:solidFill>
          <a:latin typeface="+mn-lt"/>
          <a:ea typeface="+mn-ea"/>
        </a:defRPr>
      </a:lvl8pPr>
      <a:lvl9pPr marL="2590800" algn="l" rtl="0" fontAlgn="base">
        <a:lnSpc>
          <a:spcPct val="120000"/>
        </a:lnSpc>
        <a:spcBef>
          <a:spcPct val="0"/>
        </a:spcBef>
        <a:spcAft>
          <a:spcPct val="50000"/>
        </a:spcAft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ruta 3">
            <a:extLst>
              <a:ext uri="{FF2B5EF4-FFF2-40B4-BE49-F238E27FC236}">
                <a16:creationId xmlns:a16="http://schemas.microsoft.com/office/drawing/2014/main" id="{2379C1B6-E125-BAC7-BA1B-C8E21CF87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" y="1219200"/>
            <a:ext cx="6629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sv-SE" altLang="sv-SE" sz="2200" b="1" dirty="0">
                <a:latin typeface="+mj-lt"/>
                <a:ea typeface="+mj-ea"/>
                <a:cs typeface="+mj-cs"/>
              </a:rPr>
              <a:t>Klimpens Cup 24-26 Oktober 2025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C0380C2-868F-0289-8A18-3516720E9AA2}"/>
              </a:ext>
            </a:extLst>
          </p:cNvPr>
          <p:cNvSpPr txBox="1"/>
          <p:nvPr/>
        </p:nvSpPr>
        <p:spPr bwMode="auto">
          <a:xfrm>
            <a:off x="701675" y="2590800"/>
            <a:ext cx="2324100" cy="32004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indent="-342900">
              <a:lnSpc>
                <a:spcPct val="110000"/>
              </a:lnSpc>
              <a:spcAft>
                <a:spcPct val="50000"/>
              </a:spcAft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Spelform och Cupupplägg</a:t>
            </a:r>
          </a:p>
          <a:p>
            <a:pPr marL="342900" indent="-342900">
              <a:lnSpc>
                <a:spcPct val="110000"/>
              </a:lnSpc>
              <a:spcAft>
                <a:spcPct val="50000"/>
              </a:spcAft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Matcher spelas i B- och C-hallen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dirty="0">
                <a:latin typeface="+mn-lt"/>
                <a:ea typeface="+mn-ea"/>
              </a:rPr>
              <a:t>Fullplansspel, </a:t>
            </a:r>
            <a:r>
              <a:rPr lang="sv-SE" sz="700" b="1" dirty="0">
                <a:latin typeface="+mn-lt"/>
                <a:ea typeface="+mn-ea"/>
              </a:rPr>
              <a:t>2 x 20 minuter effektiv tid</a:t>
            </a:r>
            <a:endParaRPr lang="sv-SE" sz="700" dirty="0">
              <a:latin typeface="+mn-lt"/>
              <a:ea typeface="+mn-ea"/>
            </a:endParaRPr>
          </a:p>
          <a:p>
            <a:pPr marL="342900" indent="-342900">
              <a:lnSpc>
                <a:spcPct val="110000"/>
              </a:lnSpc>
              <a:spcAft>
                <a:spcPct val="50000"/>
              </a:spcAft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Spelschema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dirty="0">
                <a:latin typeface="+mn-lt"/>
                <a:ea typeface="+mn-ea"/>
              </a:rPr>
              <a:t>Start fredag eftermiddag ca </a:t>
            </a:r>
            <a:r>
              <a:rPr lang="sv-SE" sz="700" b="1" dirty="0">
                <a:latin typeface="+mn-lt"/>
                <a:ea typeface="+mn-ea"/>
              </a:rPr>
              <a:t>13.00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dirty="0">
                <a:latin typeface="+mn-lt"/>
                <a:ea typeface="+mn-ea"/>
              </a:rPr>
              <a:t>Matcher hela </a:t>
            </a:r>
            <a:r>
              <a:rPr lang="sv-SE" sz="700" b="1" dirty="0">
                <a:latin typeface="+mn-lt"/>
                <a:ea typeface="+mn-ea"/>
              </a:rPr>
              <a:t>lördagen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dirty="0">
                <a:latin typeface="+mn-lt"/>
                <a:ea typeface="+mn-ea"/>
              </a:rPr>
              <a:t>Avslutning på </a:t>
            </a:r>
            <a:r>
              <a:rPr lang="sv-SE" sz="700" b="1" dirty="0">
                <a:latin typeface="+mn-lt"/>
                <a:ea typeface="+mn-ea"/>
              </a:rPr>
              <a:t>söndag ca 17.00</a:t>
            </a:r>
            <a:endParaRPr lang="sv-SE" sz="700" dirty="0">
              <a:latin typeface="+mn-lt"/>
              <a:ea typeface="+mn-ea"/>
            </a:endParaRPr>
          </a:p>
          <a:p>
            <a:pPr marL="342900" indent="-342900">
              <a:lnSpc>
                <a:spcPct val="110000"/>
              </a:lnSpc>
              <a:spcAft>
                <a:spcPct val="50000"/>
              </a:spcAft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Boende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dirty="0">
                <a:latin typeface="+mn-lt"/>
                <a:ea typeface="+mn-ea"/>
              </a:rPr>
              <a:t>Gästande lag </a:t>
            </a:r>
            <a:r>
              <a:rPr lang="sv-SE" sz="700" b="1" dirty="0">
                <a:latin typeface="+mn-lt"/>
                <a:ea typeface="+mn-ea"/>
              </a:rPr>
              <a:t>övernattar på Norrhammarskolan</a:t>
            </a:r>
            <a:endParaRPr lang="sv-SE" sz="700" dirty="0">
              <a:latin typeface="+mn-lt"/>
              <a:ea typeface="+mn-ea"/>
            </a:endParaRPr>
          </a:p>
          <a:p>
            <a:pPr marL="342900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Måltider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Lunch &amp; middag</a:t>
            </a:r>
            <a:r>
              <a:rPr lang="sv-SE" sz="700" dirty="0">
                <a:latin typeface="+mn-lt"/>
                <a:ea typeface="+mn-ea"/>
              </a:rPr>
              <a:t> serveras på </a:t>
            </a:r>
            <a:r>
              <a:rPr lang="sv-SE" sz="700" b="1" dirty="0">
                <a:latin typeface="+mn-lt"/>
                <a:ea typeface="+mn-ea"/>
              </a:rPr>
              <a:t>Rinkside</a:t>
            </a:r>
            <a:endParaRPr lang="sv-SE" sz="700" dirty="0">
              <a:latin typeface="+mn-lt"/>
              <a:ea typeface="+mn-ea"/>
            </a:endParaRPr>
          </a:p>
          <a:p>
            <a:pPr marL="342900" lvl="1" indent="-342900">
              <a:lnSpc>
                <a:spcPct val="110000"/>
              </a:lnSpc>
              <a:spcAft>
                <a:spcPct val="50000"/>
              </a:spcAft>
              <a:buFont typeface="Arial" panose="020B0604020202020204" pitchFamily="34" charset="0"/>
              <a:buChar char="•"/>
              <a:defRPr/>
            </a:pPr>
            <a:r>
              <a:rPr lang="sv-SE" sz="700" b="1" dirty="0">
                <a:latin typeface="+mn-lt"/>
                <a:ea typeface="+mn-ea"/>
              </a:rPr>
              <a:t>Frukost &amp; kvällsfika</a:t>
            </a:r>
            <a:r>
              <a:rPr lang="sv-SE" sz="700" dirty="0">
                <a:latin typeface="+mn-lt"/>
                <a:ea typeface="+mn-ea"/>
              </a:rPr>
              <a:t> ordnas av oss i </a:t>
            </a:r>
            <a:r>
              <a:rPr lang="sv-SE" sz="700" b="1" dirty="0">
                <a:latin typeface="+mn-lt"/>
                <a:ea typeface="+mn-ea"/>
              </a:rPr>
              <a:t>arenan</a:t>
            </a:r>
            <a:endParaRPr lang="sv-SE" sz="700" dirty="0">
              <a:latin typeface="+mn-lt"/>
              <a:ea typeface="+mn-ea"/>
            </a:endParaRPr>
          </a:p>
        </p:txBody>
      </p:sp>
      <p:sp>
        <p:nvSpPr>
          <p:cNvPr id="4103" name="Content Placeholder 3">
            <a:extLst>
              <a:ext uri="{FF2B5EF4-FFF2-40B4-BE49-F238E27FC236}">
                <a16:creationId xmlns:a16="http://schemas.microsoft.com/office/drawing/2014/main" id="{A398D440-915C-41C2-CC3E-95121E6DD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78175" y="2590800"/>
            <a:ext cx="2324100" cy="3200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FDE1D-CE52-D285-5055-9962027CB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ruta 3">
            <a:extLst>
              <a:ext uri="{FF2B5EF4-FFF2-40B4-BE49-F238E27FC236}">
                <a16:creationId xmlns:a16="http://schemas.microsoft.com/office/drawing/2014/main" id="{CF17647E-7CC3-EB3B-3ECB-9CBFD767D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04664"/>
            <a:ext cx="6629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600"/>
              </a:spcAft>
              <a:defRPr/>
            </a:pPr>
            <a:r>
              <a:rPr lang="sv-SE" altLang="sv-SE" sz="2200" b="1" dirty="0">
                <a:latin typeface="+mj-lt"/>
                <a:ea typeface="+mj-ea"/>
                <a:cs typeface="+mj-cs"/>
              </a:rPr>
              <a:t>Arbetsgrupper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DBB1E4E5-BF19-10FF-B299-EECB53D75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09" y="1340768"/>
            <a:ext cx="2520280" cy="449605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4125BE3E-9F63-3119-069E-67A8944064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5391" y="1363613"/>
            <a:ext cx="2893218" cy="415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1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ruta 1">
            <a:extLst>
              <a:ext uri="{FF2B5EF4-FFF2-40B4-BE49-F238E27FC236}">
                <a16:creationId xmlns:a16="http://schemas.microsoft.com/office/drawing/2014/main" id="{40249F49-80E3-A9CC-CB7D-D9E793A8C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8913"/>
            <a:ext cx="554513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sv-SE" altLang="sv-SE" sz="3200">
                <a:latin typeface="Baskerville Old Face" panose="02020602080505020303" pitchFamily="18" charset="0"/>
              </a:rPr>
              <a:t>Alla behöver hjälpa till att hitta sponsorer!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2718CF3A-B334-5368-B7F8-0933E4A75953}"/>
              </a:ext>
            </a:extLst>
          </p:cNvPr>
          <p:cNvSpPr txBox="1"/>
          <p:nvPr/>
        </p:nvSpPr>
        <p:spPr>
          <a:xfrm>
            <a:off x="755650" y="1341438"/>
            <a:ext cx="4824413" cy="3784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sv-SE" sz="1200" dirty="0">
                <a:latin typeface="+mj-lt"/>
              </a:rPr>
              <a:t>🍽️ Fika &amp; Frukost – Vad vi behöver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För att kunna ordna kvällsfika och frukost till våra gästande lag behöver vi hjälpas åt med att få in följande:</a:t>
            </a:r>
          </a:p>
          <a:p>
            <a:pPr>
              <a:defRPr/>
            </a:pPr>
            <a:endParaRPr lang="sv-SE" sz="1200" dirty="0">
              <a:latin typeface="+mj-lt"/>
            </a:endParaRPr>
          </a:p>
          <a:p>
            <a:pPr>
              <a:defRPr/>
            </a:pPr>
            <a:r>
              <a:rPr lang="sv-SE" sz="1200" dirty="0">
                <a:latin typeface="+mj-lt"/>
              </a:rPr>
              <a:t>🥪 Mat &amp; Dryck</a:t>
            </a:r>
          </a:p>
          <a:p>
            <a:pPr>
              <a:defRPr/>
            </a:pPr>
            <a:r>
              <a:rPr lang="sv-SE" sz="1200" dirty="0" err="1">
                <a:latin typeface="+mj-lt"/>
              </a:rPr>
              <a:t>Macko</a:t>
            </a:r>
            <a:endParaRPr lang="sv-SE" sz="1200" dirty="0">
              <a:latin typeface="+mj-lt"/>
            </a:endParaRPr>
          </a:p>
          <a:p>
            <a:pPr>
              <a:defRPr/>
            </a:pPr>
            <a:r>
              <a:rPr lang="sv-SE" sz="1200" dirty="0">
                <a:latin typeface="+mj-lt"/>
              </a:rPr>
              <a:t>Smör &amp; olika pålägg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Havregryn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Frukt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Sylt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Fil/yoghurt &amp; flingor</a:t>
            </a:r>
            <a:br>
              <a:rPr lang="sv-SE" sz="1200" dirty="0">
                <a:latin typeface="+mj-lt"/>
              </a:rPr>
            </a:br>
            <a:endParaRPr lang="sv-SE" sz="1200" dirty="0">
              <a:latin typeface="+mj-lt"/>
            </a:endParaRPr>
          </a:p>
          <a:p>
            <a:pPr>
              <a:defRPr/>
            </a:pPr>
            <a:r>
              <a:rPr lang="sv-SE" sz="1200" dirty="0">
                <a:latin typeface="+mj-lt"/>
              </a:rPr>
              <a:t>🧻 Engångsartiklar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Muggar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Servetter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Övriga engångsartiklar</a:t>
            </a:r>
          </a:p>
          <a:p>
            <a:pPr>
              <a:defRPr/>
            </a:pPr>
            <a:endParaRPr lang="sv-SE" sz="1200" dirty="0">
              <a:latin typeface="+mj-lt"/>
            </a:endParaRPr>
          </a:p>
          <a:p>
            <a:pPr>
              <a:defRPr/>
            </a:pPr>
            <a:r>
              <a:rPr lang="sv-SE" sz="1200" dirty="0">
                <a:latin typeface="+mj-lt"/>
              </a:rPr>
              <a:t>🎟️ Lotteriet</a:t>
            </a:r>
          </a:p>
          <a:p>
            <a:pPr>
              <a:defRPr/>
            </a:pPr>
            <a:r>
              <a:rPr lang="sv-SE" sz="1200" dirty="0">
                <a:latin typeface="+mj-lt"/>
              </a:rPr>
              <a:t>Vi tar gärna emot lotteripriser – stort som smått! Allt är välkommet och hjälper till att göra Klimpen Cup ännu bättre.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ruta 1">
            <a:extLst>
              <a:ext uri="{FF2B5EF4-FFF2-40B4-BE49-F238E27FC236}">
                <a16:creationId xmlns:a16="http://schemas.microsoft.com/office/drawing/2014/main" id="{85A515B4-5E2E-E37E-81AA-8974DFE4D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341438"/>
            <a:ext cx="5329238" cy="323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sv-SE" altLang="en-US" sz="1200" dirty="0"/>
              <a:t>För att cupen ska bli lyckad hjälps vi åt med att bidra med följande:</a:t>
            </a:r>
          </a:p>
          <a:p>
            <a:endParaRPr lang="sv-SE" altLang="en-US" sz="1200" dirty="0"/>
          </a:p>
          <a:p>
            <a:r>
              <a:rPr lang="sv-SE" altLang="en-US" sz="1200" dirty="0"/>
              <a:t>🥔 Snacks</a:t>
            </a:r>
          </a:p>
          <a:p>
            <a:r>
              <a:rPr lang="sv-SE" altLang="en-US" sz="1200" dirty="0"/>
              <a:t>4 påsar chips</a:t>
            </a:r>
          </a:p>
          <a:p>
            <a:endParaRPr lang="sv-SE" altLang="en-US" sz="1200" dirty="0"/>
          </a:p>
          <a:p>
            <a:r>
              <a:rPr lang="sv-SE" altLang="en-US" sz="1200" dirty="0"/>
              <a:t>2 påsar godis (t.ex. Gott &amp; Blandat, Polly – ca 200g/påse)</a:t>
            </a:r>
          </a:p>
          <a:p>
            <a:endParaRPr lang="sv-SE" altLang="en-US" sz="1200" dirty="0"/>
          </a:p>
          <a:p>
            <a:r>
              <a:rPr lang="sv-SE" altLang="en-US" sz="1200" dirty="0"/>
              <a:t>🎁 Lotteripriser</a:t>
            </a:r>
          </a:p>
          <a:p>
            <a:r>
              <a:rPr lang="sv-SE" altLang="en-US" sz="1200" dirty="0"/>
              <a:t>3 priser på lämplig nivå</a:t>
            </a:r>
          </a:p>
          <a:p>
            <a:r>
              <a:rPr lang="sv-SE" altLang="en-US" sz="1200" dirty="0"/>
              <a:t>(alternativt färre men "större" vinster)</a:t>
            </a:r>
          </a:p>
          <a:p>
            <a:endParaRPr lang="sv-SE" altLang="en-US" sz="1200" dirty="0"/>
          </a:p>
          <a:p>
            <a:r>
              <a:rPr lang="sv-SE" altLang="en-US" sz="1200" dirty="0"/>
              <a:t>Reklamprodukter som mössor, vattenflaskor, tröjor m.m. funkar bra som extra priser – men kanske inte som huvudvinster.</a:t>
            </a:r>
          </a:p>
          <a:p>
            <a:endParaRPr lang="sv-SE" altLang="en-US" sz="1200" dirty="0"/>
          </a:p>
          <a:p>
            <a:r>
              <a:rPr lang="sv-SE" altLang="en-US" sz="1200" dirty="0"/>
              <a:t>🍰 Fika</a:t>
            </a:r>
          </a:p>
          <a:p>
            <a:r>
              <a:rPr lang="sv-SE" altLang="en-US" sz="1200" dirty="0"/>
              <a:t>½ </a:t>
            </a:r>
            <a:r>
              <a:rPr lang="sv-SE" altLang="en-US" sz="1200" dirty="0" err="1"/>
              <a:t>långpannekaka</a:t>
            </a:r>
            <a:r>
              <a:rPr lang="sv-SE" altLang="en-US" sz="1200" dirty="0"/>
              <a:t> eller motsvarande</a:t>
            </a:r>
          </a:p>
          <a:p>
            <a:r>
              <a:rPr lang="sv-SE" altLang="en-US" sz="1200" dirty="0"/>
              <a:t>(gärna hembakat!)</a:t>
            </a:r>
          </a:p>
        </p:txBody>
      </p:sp>
      <p:sp>
        <p:nvSpPr>
          <p:cNvPr id="5123" name="textruta 1">
            <a:extLst>
              <a:ext uri="{FF2B5EF4-FFF2-40B4-BE49-F238E27FC236}">
                <a16:creationId xmlns:a16="http://schemas.microsoft.com/office/drawing/2014/main" id="{C20BC955-B177-EB07-8631-DD27B6E96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476250"/>
            <a:ext cx="55451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sv-SE" altLang="sv-SE" sz="3200">
                <a:latin typeface="Baskerville Old Face" panose="02020602080505020303" pitchFamily="18" charset="0"/>
              </a:rPr>
              <a:t>Till Lotteriet!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ruta 1">
            <a:extLst>
              <a:ext uri="{FF2B5EF4-FFF2-40B4-BE49-F238E27FC236}">
                <a16:creationId xmlns:a16="http://schemas.microsoft.com/office/drawing/2014/main" id="{2631E43B-9399-22CD-6F03-8EED018F5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1484313"/>
            <a:ext cx="4537075" cy="249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sv-SE" altLang="en-US" sz="1200" dirty="0"/>
              <a:t>Schemat planeras av gruppansvarig tillsammans med gruppens input.</a:t>
            </a:r>
          </a:p>
          <a:p>
            <a:endParaRPr lang="sv-SE" altLang="en-US" sz="1200" dirty="0"/>
          </a:p>
          <a:p>
            <a:r>
              <a:rPr lang="sv-SE" altLang="en-US" sz="1200" dirty="0"/>
              <a:t>💡 Förslag på upplägg:</a:t>
            </a:r>
          </a:p>
          <a:p>
            <a:r>
              <a:rPr lang="sv-SE" altLang="en-US" sz="1200" dirty="0"/>
              <a:t>Kortare pass</a:t>
            </a:r>
          </a:p>
          <a:p>
            <a:endParaRPr lang="sv-SE" altLang="en-US" sz="1200" dirty="0"/>
          </a:p>
          <a:p>
            <a:r>
              <a:rPr lang="sv-SE" altLang="en-US" sz="1200" dirty="0"/>
              <a:t>Halvdagar – t.ex. fredag kväll, lördag morgon, förmiddag eller eftermiddag</a:t>
            </a:r>
          </a:p>
          <a:p>
            <a:endParaRPr lang="sv-SE" altLang="en-US" sz="1200" dirty="0"/>
          </a:p>
          <a:p>
            <a:r>
              <a:rPr lang="sv-SE" altLang="en-US" sz="1200" dirty="0"/>
              <a:t>🧠 Att tänka på:</a:t>
            </a:r>
          </a:p>
          <a:p>
            <a:r>
              <a:rPr lang="sv-SE" altLang="en-US" sz="1200" dirty="0"/>
              <a:t>Dagarna kan bli långa – planera så att alla orkar</a:t>
            </a:r>
          </a:p>
          <a:p>
            <a:endParaRPr lang="sv-SE" altLang="en-US" sz="1200" dirty="0"/>
          </a:p>
          <a:p>
            <a:r>
              <a:rPr lang="sv-SE" altLang="en-US" sz="1200" dirty="0"/>
              <a:t>Särskilt sekretariatet behöver vara pigga och alerta hela passet</a:t>
            </a:r>
          </a:p>
        </p:txBody>
      </p:sp>
      <p:sp>
        <p:nvSpPr>
          <p:cNvPr id="6147" name="TextBox 3">
            <a:extLst>
              <a:ext uri="{FF2B5EF4-FFF2-40B4-BE49-F238E27FC236}">
                <a16:creationId xmlns:a16="http://schemas.microsoft.com/office/drawing/2014/main" id="{74F36A41-BE6C-755A-D559-FCFEB22DD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692150"/>
            <a:ext cx="4575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GB" altLang="en-US"/>
              <a:t>Schemaläggning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om presentation">
  <a:themeElements>
    <a:clrScheme name="Tom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om presentation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19687</TotalTime>
  <Words>292</Words>
  <Application>Microsoft Office PowerPoint</Application>
  <PresentationFormat>On-screen Show (4:3)</PresentationFormat>
  <Paragraphs>62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Tom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Åsa Grundberg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Åsa Grundberg</dc:creator>
  <cp:lastModifiedBy>Annette Lindgren</cp:lastModifiedBy>
  <cp:revision>144</cp:revision>
  <dcterms:created xsi:type="dcterms:W3CDTF">2009-04-09T07:42:07Z</dcterms:created>
  <dcterms:modified xsi:type="dcterms:W3CDTF">2025-09-17T15:08:36Z</dcterms:modified>
</cp:coreProperties>
</file>