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1DC138-27D7-4D64-BEAB-4A1E5D1AF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FC60AD-35A3-465E-9569-6EF50A594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FC27DA-D68C-49B4-87E3-C988C7DD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F202AA-F9BC-43E7-9383-63BFB622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5C2430-C6AA-4D07-9943-C6439672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94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11431C-8E5C-4D0B-AC22-6B2B5B4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B99B69B-DFA2-49FF-B207-821F70539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C6DA3D-A580-4AF0-A78A-33A4E7D5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851486-1DFE-4A6D-856D-8FC40A96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02E375-A208-4B24-A406-EB353F51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68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EE76DA1-08DE-4E4A-A07C-CF71157CD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B701F22-3B32-4A62-BC74-02E3C8E0C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2B4432-ECDE-4733-9914-99A99630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F676DF-ECE3-47E0-A75F-EE2CF006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7753D9-D46C-4CCB-BAE2-449AF7E3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0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44303F-1E29-404C-AC1A-6472EBAD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CDA6AD-3840-431C-AFD7-2D9932E5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FE0277-5748-4CA8-9005-A52753FC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13EE8B-E375-4FA9-AC1D-B49783EF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430774-F5D6-41F8-97F5-BCAC35A1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22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18438-AEDA-4186-9938-2225CF4B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D2BE7B-3EFA-4560-A3A5-530063F18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DE573C-6106-4465-899B-0E20B708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6E048A-AC3A-4D44-9FB2-902B4ACC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54AF60-1211-4E69-9B1D-2B7D7376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38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F00FC-C2A6-4802-B214-0F04AA17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7D53B4-78AB-4B25-9755-036A5E7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7FE509-2638-4E10-AA9B-40EF35F77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608187-A59C-4C35-B41A-23D0F9D6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2FC4A8-5534-4F77-AACA-1DC28696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441C85-BAD5-47D4-B83E-C60AF6F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98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C3B1E9-90B7-4427-AA18-792EB6B1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00F35A-1DF0-4242-A6E9-0AA474314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BB99D4-A831-41A7-BCAD-4B5F90696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946B60-9A70-460E-AD1B-3BA6AF22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2ED8575-3228-46BB-9F4C-06D00215E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A91F086-EB14-432D-AE51-ECC1DEE1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EBECDD7-F212-454D-A6DC-A2E257B5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9DDFB1F-CF7B-4E1A-8E19-BFDF2FE0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64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A1A27F-99CF-4310-BCF4-7CD75E06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8A7D29-EE2C-40F8-9583-0D698005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886EEE-3A59-4E57-8A34-AE91B31E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60576A-650C-4BD8-95E5-34A09163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5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4C5430-2B03-4CE2-9F3F-8B3E4722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4CD126D-FF52-48C2-8A4B-AE3B154B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21334B-DDDC-42BE-9BE3-DADF32E3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19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8F8CC-8DA6-4204-96EC-0560AEA3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35008-DAC7-4593-A12B-FE0C5DA6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39BC25-C7A1-4770-A5C1-AD6E2D2F3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1617DA-C4ED-40B8-A720-7C0A9D58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69231F-2561-4D12-BE9E-D56D2069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02768A-00FE-4ED4-AA12-FB39E692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57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AB76D-E9B9-4C33-AA8D-E3587DA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27626CA-3FED-4BDC-98B7-B27BD53D5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EC89EE-5C21-4FF2-B0D7-F88542BB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92376F5-6E2A-4A9D-9874-E06F41EE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4AC69C-282A-453F-99D4-13030C32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2A54B5-BE21-4D5D-BB25-88A794B3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78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AF90F3C-116B-4386-8113-C3D84839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E39398-C201-470A-9F7D-E6CDC3151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61468D-3B3C-4674-B041-3B17360C6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D812-C8D9-45F9-9F79-D152F035F697}" type="datetimeFigureOut">
              <a:rPr lang="sv-SE" smtClean="0"/>
              <a:t>2024-06-24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D74152-76E2-4EC3-8D4C-7DD458C51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0F783E-B40A-45A2-9C41-4928AE71A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60A6-AAE5-4CA7-8281-384345C9A2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4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CC0FFB4-F376-41DB-991C-F382E0B3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53" y="170995"/>
            <a:ext cx="5858693" cy="651600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A141CA2-FAAF-4F06-9041-785CBEBEF659}"/>
              </a:ext>
            </a:extLst>
          </p:cNvPr>
          <p:cNvSpPr txBox="1"/>
          <p:nvPr/>
        </p:nvSpPr>
        <p:spPr>
          <a:xfrm>
            <a:off x="656063" y="170995"/>
            <a:ext cx="2510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dessa övningar genomförs med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piasakvast</a:t>
            </a:r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hockeyklubba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Innebandyklubba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Eller annan rak pinne</a:t>
            </a:r>
          </a:p>
          <a:p>
            <a:endParaRPr lang="sv-SE" dirty="0"/>
          </a:p>
          <a:p>
            <a:r>
              <a:rPr lang="sv-SE" dirty="0"/>
              <a:t>Eller en lätt skivstång, </a:t>
            </a:r>
            <a:r>
              <a:rPr lang="sv-SE" u="sng" dirty="0"/>
              <a:t>max 3kg vikt!!!</a:t>
            </a:r>
          </a:p>
        </p:txBody>
      </p:sp>
    </p:spTree>
    <p:extLst>
      <p:ext uri="{BB962C8B-B14F-4D97-AF65-F5344CB8AC3E}">
        <p14:creationId xmlns:p14="http://schemas.microsoft.com/office/powerpoint/2010/main" val="35819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113A1F9-B8E5-4665-AC8D-AFA34FDF2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46301"/>
              </p:ext>
            </p:extLst>
          </p:nvPr>
        </p:nvGraphicFramePr>
        <p:xfrm>
          <a:off x="838200" y="1079667"/>
          <a:ext cx="10166684" cy="515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342">
                  <a:extLst>
                    <a:ext uri="{9D8B030D-6E8A-4147-A177-3AD203B41FA5}">
                      <a16:colId xmlns:a16="http://schemas.microsoft.com/office/drawing/2014/main" val="3638848145"/>
                    </a:ext>
                  </a:extLst>
                </a:gridCol>
                <a:gridCol w="5083342">
                  <a:extLst>
                    <a:ext uri="{9D8B030D-6E8A-4147-A177-3AD203B41FA5}">
                      <a16:colId xmlns:a16="http://schemas.microsoft.com/office/drawing/2014/main" val="932396204"/>
                    </a:ext>
                  </a:extLst>
                </a:gridCol>
              </a:tblGrid>
              <a:tr h="226511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64282"/>
                  </a:ext>
                </a:extLst>
              </a:tr>
              <a:tr h="158816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06246"/>
                  </a:ext>
                </a:extLst>
              </a:tr>
              <a:tr h="129779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76668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A73D0502-D482-46D4-B8DF-50FD99B7F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88951" y="1725872"/>
            <a:ext cx="1476259" cy="101382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6058857-A097-4504-904D-EA22AFB4E2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88162" y="1717166"/>
            <a:ext cx="406116" cy="101382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529147C-610F-4AEE-BF3D-5B764C82DE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05" y="3393239"/>
            <a:ext cx="1023235" cy="1330476"/>
          </a:xfrm>
          <a:prstGeom prst="rect">
            <a:avLst/>
          </a:prstGeom>
          <a:noFill/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9EBE842-44F5-43C2-A8CF-C3E9866785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35" y="3416349"/>
            <a:ext cx="1023235" cy="1330476"/>
          </a:xfrm>
          <a:prstGeom prst="rect">
            <a:avLst/>
          </a:prstGeom>
          <a:noFill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1E3EE7F-F6B2-45A5-BF28-1F02E23BB2E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36" y="5013915"/>
            <a:ext cx="1023235" cy="1146253"/>
          </a:xfrm>
          <a:prstGeom prst="rect">
            <a:avLst/>
          </a:prstGeom>
          <a:noFill/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536ECA57-D753-4E8D-8244-B2C1638B5508}"/>
              </a:ext>
            </a:extLst>
          </p:cNvPr>
          <p:cNvSpPr txBox="1"/>
          <p:nvPr/>
        </p:nvSpPr>
        <p:spPr>
          <a:xfrm>
            <a:off x="838200" y="328500"/>
            <a:ext cx="755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Övning 2</a:t>
            </a: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7F56A765-446E-48AB-928D-373FCEE7C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39944"/>
              </p:ext>
            </p:extLst>
          </p:nvPr>
        </p:nvGraphicFramePr>
        <p:xfrm>
          <a:off x="838200" y="719666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021">
                  <a:extLst>
                    <a:ext uri="{9D8B030D-6E8A-4147-A177-3AD203B41FA5}">
                      <a16:colId xmlns:a16="http://schemas.microsoft.com/office/drawing/2014/main" val="2538216436"/>
                    </a:ext>
                  </a:extLst>
                </a:gridCol>
                <a:gridCol w="6316579">
                  <a:extLst>
                    <a:ext uri="{9D8B030D-6E8A-4147-A177-3AD203B41FA5}">
                      <a16:colId xmlns:a16="http://schemas.microsoft.com/office/drawing/2014/main" val="51868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Framifrån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Från sidan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67169"/>
                  </a:ext>
                </a:extLst>
              </a:tr>
            </a:tbl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9B71D5EC-2901-45BC-9519-AA467A255299}"/>
              </a:ext>
            </a:extLst>
          </p:cNvPr>
          <p:cNvSpPr txBox="1"/>
          <p:nvPr/>
        </p:nvSpPr>
        <p:spPr>
          <a:xfrm>
            <a:off x="7161437" y="1629298"/>
            <a:ext cx="3683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b="1" dirty="0"/>
              <a:t>Fäll bak rumpan, svanken, rak rygg såsom </a:t>
            </a:r>
            <a:r>
              <a:rPr lang="sv-SE" b="1" dirty="0" err="1"/>
              <a:t>övn</a:t>
            </a:r>
            <a:r>
              <a:rPr lang="sv-SE" b="1" dirty="0"/>
              <a:t> 1</a:t>
            </a:r>
          </a:p>
          <a:p>
            <a:pPr marL="342900" indent="-342900">
              <a:buFont typeface="+mj-lt"/>
              <a:buAutoNum type="arabicPeriod"/>
            </a:pPr>
            <a:endParaRPr lang="sv-SE" b="1" dirty="0"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sv-SE" b="1" dirty="0"/>
              <a:t>Dra i en rörelse upp till raka armar</a:t>
            </a:r>
          </a:p>
          <a:p>
            <a:pPr marL="342900" indent="-342900">
              <a:buFont typeface="+mj-lt"/>
              <a:buAutoNum type="arabicPeriod"/>
            </a:pPr>
            <a:endParaRPr lang="sv-SE" b="1" dirty="0"/>
          </a:p>
          <a:p>
            <a:pPr marL="342900" indent="-342900">
              <a:buFont typeface="+mj-lt"/>
              <a:buAutoNum type="arabicPeriod"/>
            </a:pPr>
            <a:r>
              <a:rPr lang="sv-SE" b="1" dirty="0"/>
              <a:t>Upp på tå</a:t>
            </a:r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1EC4BBF-7ED8-4594-88E0-3C74BA0C0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430" y="4986436"/>
            <a:ext cx="275074" cy="12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54D4D08-8C7C-427F-ACFD-9E954C240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12273"/>
              </p:ext>
            </p:extLst>
          </p:nvPr>
        </p:nvGraphicFramePr>
        <p:xfrm>
          <a:off x="2032000" y="719666"/>
          <a:ext cx="8128000" cy="509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411">
                  <a:extLst>
                    <a:ext uri="{9D8B030D-6E8A-4147-A177-3AD203B41FA5}">
                      <a16:colId xmlns:a16="http://schemas.microsoft.com/office/drawing/2014/main" val="2432722799"/>
                    </a:ext>
                  </a:extLst>
                </a:gridCol>
                <a:gridCol w="3526589">
                  <a:extLst>
                    <a:ext uri="{9D8B030D-6E8A-4147-A177-3AD203B41FA5}">
                      <a16:colId xmlns:a16="http://schemas.microsoft.com/office/drawing/2014/main" val="4094373159"/>
                    </a:ext>
                  </a:extLst>
                </a:gridCol>
              </a:tblGrid>
              <a:tr h="109309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81924"/>
                  </a:ext>
                </a:extLst>
              </a:tr>
              <a:tr h="83418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66336"/>
                  </a:ext>
                </a:extLst>
              </a:tr>
              <a:tr h="154004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559412"/>
                  </a:ext>
                </a:extLst>
              </a:tr>
              <a:tr h="125930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0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00830"/>
                  </a:ext>
                </a:extLst>
              </a:tr>
            </a:tbl>
          </a:graphicData>
        </a:graphic>
      </p:graphicFrame>
      <p:grpSp>
        <p:nvGrpSpPr>
          <p:cNvPr id="13" name="Grupp 12">
            <a:extLst>
              <a:ext uri="{FF2B5EF4-FFF2-40B4-BE49-F238E27FC236}">
                <a16:creationId xmlns:a16="http://schemas.microsoft.com/office/drawing/2014/main" id="{3AE75D87-5B7C-41F8-AB43-1994839ACC2F}"/>
              </a:ext>
            </a:extLst>
          </p:cNvPr>
          <p:cNvGrpSpPr/>
          <p:nvPr/>
        </p:nvGrpSpPr>
        <p:grpSpPr>
          <a:xfrm>
            <a:off x="3368277" y="719666"/>
            <a:ext cx="4695227" cy="4650503"/>
            <a:chOff x="3368277" y="719666"/>
            <a:chExt cx="4695227" cy="4650503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9B3154A-2EDB-4D7E-8134-48885C5F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8278" y="719666"/>
              <a:ext cx="1442347" cy="1044966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054AACAA-0FDF-4285-8DBC-8C4A2DD4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8279" y="1847212"/>
              <a:ext cx="1446356" cy="72754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4E0AA1B2-16B5-49AE-B427-C8CF2EA3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8277" y="2749905"/>
              <a:ext cx="1442347" cy="1358189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549E3053-E2E2-4971-999D-F5111C3B4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8277" y="4242116"/>
              <a:ext cx="1442346" cy="1086227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5274D44-DBBC-4095-BF8B-42DAB32A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2230" y="719666"/>
              <a:ext cx="400908" cy="103257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60DAA6D-3947-4D4D-96A7-C1321D78B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2230" y="1862370"/>
              <a:ext cx="411274" cy="727546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39AFFC33-D77E-498F-BA25-9D4AF393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52230" y="2700048"/>
              <a:ext cx="324479" cy="148432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5789066C-57AC-440A-8D08-A8238AE87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52230" y="4268085"/>
              <a:ext cx="264549" cy="1102084"/>
            </a:xfrm>
            <a:prstGeom prst="rect">
              <a:avLst/>
            </a:prstGeom>
          </p:spPr>
        </p:pic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769CCF2A-1902-4771-BD87-EF4EAEBA55B4}"/>
              </a:ext>
            </a:extLst>
          </p:cNvPr>
          <p:cNvSpPr txBox="1"/>
          <p:nvPr/>
        </p:nvSpPr>
        <p:spPr>
          <a:xfrm>
            <a:off x="2093495" y="328863"/>
            <a:ext cx="755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Övning 3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3479FA2-2CB4-4A75-A5DA-6658AFDE1062}"/>
              </a:ext>
            </a:extLst>
          </p:cNvPr>
          <p:cNvSpPr txBox="1"/>
          <p:nvPr/>
        </p:nvSpPr>
        <p:spPr>
          <a:xfrm>
            <a:off x="9486560" y="698195"/>
            <a:ext cx="2462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b="1" dirty="0"/>
              <a:t>Fäll bak rumpan, svanken!</a:t>
            </a:r>
          </a:p>
          <a:p>
            <a:pPr marL="342900" indent="-342900">
              <a:buFont typeface="+mj-lt"/>
              <a:buAutoNum type="arabicPeriod"/>
            </a:pPr>
            <a:endParaRPr lang="sv-SE" b="1" dirty="0"/>
          </a:p>
          <a:p>
            <a:pPr marL="342900" indent="-342900">
              <a:buFont typeface="+mj-lt"/>
              <a:buAutoNum type="arabicPeriod"/>
            </a:pPr>
            <a:r>
              <a:rPr lang="sv-SE" b="1" dirty="0"/>
              <a:t>Böj på benen ner till minst 90 grader</a:t>
            </a:r>
          </a:p>
          <a:p>
            <a:pPr marL="342900" indent="-342900">
              <a:buFont typeface="+mj-lt"/>
              <a:buAutoNum type="arabicPeriod"/>
            </a:pPr>
            <a:endParaRPr lang="sv-SE" b="1" dirty="0"/>
          </a:p>
          <a:p>
            <a:pPr marL="342900" indent="-342900">
              <a:buFont typeface="+mj-lt"/>
              <a:buAutoNum type="arabicPeriod"/>
            </a:pPr>
            <a:r>
              <a:rPr lang="sv-SE" b="1" dirty="0"/>
              <a:t>Räta på benen och upp med stången på raka armar och upp på tå</a:t>
            </a:r>
          </a:p>
          <a:p>
            <a:pPr marL="342900" indent="-342900">
              <a:buFont typeface="+mj-lt"/>
              <a:buAutoNum type="arabicPeriod"/>
            </a:pPr>
            <a:endParaRPr lang="sv-SE" b="1" dirty="0"/>
          </a:p>
          <a:p>
            <a:pPr marL="342900" indent="-342900">
              <a:buFont typeface="+mj-lt"/>
              <a:buAutoNum type="arabicPeriod"/>
            </a:pPr>
            <a:r>
              <a:rPr lang="sv-SE" b="1" dirty="0"/>
              <a:t>Fäll ned stången bakom huvudet innan nästa repetition börjar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96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A13CF8-1FCD-450C-A3C0-12C4613A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917"/>
          </a:xfrm>
        </p:spPr>
        <p:txBody>
          <a:bodyPr>
            <a:normAutofit/>
          </a:bodyPr>
          <a:lstStyle/>
          <a:p>
            <a:r>
              <a:rPr lang="sv-SE" sz="1800" b="1" dirty="0"/>
              <a:t>Övning 4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EE30662-8451-457D-8D6E-94B636A0B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663697"/>
              </p:ext>
            </p:extLst>
          </p:nvPr>
        </p:nvGraphicFramePr>
        <p:xfrm>
          <a:off x="838200" y="833438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868736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54805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3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8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7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6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1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53587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5A691C3D-41FD-490E-8EC6-313DCE3E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6" y="1026694"/>
            <a:ext cx="1840365" cy="145983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2954BDA-B16E-473B-9B84-B77C4873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27" y="2839452"/>
            <a:ext cx="1859848" cy="96007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9DCE095-2ABA-4CD5-A5BA-56EAA9A9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8" y="4275220"/>
            <a:ext cx="1840365" cy="145983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F6E32BA-3B1E-46BC-8464-73F0EE939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655" y="1026694"/>
            <a:ext cx="417095" cy="145983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E213330-9EAA-40CF-A51F-ECA61D776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55" y="2839452"/>
            <a:ext cx="695224" cy="96007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997FF9A-CE8D-43EA-9BFC-24731630B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655" y="4275220"/>
            <a:ext cx="417095" cy="1459832"/>
          </a:xfrm>
          <a:prstGeom prst="rect">
            <a:avLst/>
          </a:prstGeom>
        </p:spPr>
      </p:pic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8F78D2A8-DB45-4F4A-9114-7B8651262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5498"/>
              </p:ext>
            </p:extLst>
          </p:nvPr>
        </p:nvGraphicFramePr>
        <p:xfrm>
          <a:off x="7471562" y="969368"/>
          <a:ext cx="3288968" cy="4765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484">
                  <a:extLst>
                    <a:ext uri="{9D8B030D-6E8A-4147-A177-3AD203B41FA5}">
                      <a16:colId xmlns:a16="http://schemas.microsoft.com/office/drawing/2014/main" val="3869475558"/>
                    </a:ext>
                  </a:extLst>
                </a:gridCol>
                <a:gridCol w="1644484">
                  <a:extLst>
                    <a:ext uri="{9D8B030D-6E8A-4147-A177-3AD203B41FA5}">
                      <a16:colId xmlns:a16="http://schemas.microsoft.com/office/drawing/2014/main" val="544364308"/>
                    </a:ext>
                  </a:extLst>
                </a:gridCol>
              </a:tblGrid>
              <a:tr h="47656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Bak med rumpan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Fäll ned överkroppen till 90 grader, svanken!!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Dra tillbaka överkroppen till utgångsposition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5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67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F8EE98D-4B3F-4B48-96B4-9EE4EB3C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34" y="1026695"/>
            <a:ext cx="2433333" cy="130743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5E63163-B321-441B-9046-2727E3EF0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34" y="2544273"/>
            <a:ext cx="2423211" cy="141010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E0D2B75-2D0E-4C4C-BCA6-B6DF48A4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34" y="4219073"/>
            <a:ext cx="2433335" cy="130743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930FD4B-5B6C-4C60-815B-502B60291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865" y="1026696"/>
            <a:ext cx="996615" cy="130743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B569349-BF56-4667-B92D-333732667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866" y="2544273"/>
            <a:ext cx="996614" cy="135254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96D23AD-A6DD-4C78-A91E-47C80A046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865" y="4219074"/>
            <a:ext cx="996615" cy="130743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EE62F9EB-A483-4BF1-8DA4-DC6D9E9B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634" y="349084"/>
            <a:ext cx="5211846" cy="355360"/>
          </a:xfrm>
        </p:spPr>
        <p:txBody>
          <a:bodyPr>
            <a:normAutofit/>
          </a:bodyPr>
          <a:lstStyle/>
          <a:p>
            <a:r>
              <a:rPr lang="sv-SE" sz="1800" b="1" dirty="0"/>
              <a:t>Övning 5</a:t>
            </a: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0A85D225-F598-41D7-A333-0C02CCD9B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30862"/>
              </p:ext>
            </p:extLst>
          </p:nvPr>
        </p:nvGraphicFramePr>
        <p:xfrm>
          <a:off x="7005141" y="918052"/>
          <a:ext cx="4310559" cy="24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559">
                  <a:extLst>
                    <a:ext uri="{9D8B030D-6E8A-4147-A177-3AD203B41FA5}">
                      <a16:colId xmlns:a16="http://schemas.microsoft.com/office/drawing/2014/main" val="4194590546"/>
                    </a:ext>
                  </a:extLst>
                </a:gridCol>
              </a:tblGrid>
              <a:tr h="245079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Stående rodd:</a:t>
                      </a:r>
                    </a:p>
                    <a:p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Börja i 90 grader, fäll bak rumpan först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Släpp ned stången till raka armar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Dra upp stången till naveln, upp med armbågarna, och tänk: ”fäst en tennisboll mellan skuldrorna”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32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5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Bredbild</PresentationFormat>
  <Paragraphs>38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Övning 4</vt:lpstr>
      <vt:lpstr>Övning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Öhlén</dc:creator>
  <cp:lastModifiedBy>Johan Öhlén</cp:lastModifiedBy>
  <cp:revision>9</cp:revision>
  <cp:lastPrinted>2024-05-20T15:19:25Z</cp:lastPrinted>
  <dcterms:created xsi:type="dcterms:W3CDTF">2024-05-20T14:44:15Z</dcterms:created>
  <dcterms:modified xsi:type="dcterms:W3CDTF">2024-06-24T08:37:27Z</dcterms:modified>
</cp:coreProperties>
</file>