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9" r:id="rId2"/>
    <p:sldId id="260" r:id="rId3"/>
    <p:sldId id="261" r:id="rId4"/>
    <p:sldId id="262" r:id="rId5"/>
    <p:sldId id="263" r:id="rId6"/>
    <p:sldId id="264" r:id="rId7"/>
    <p:sldId id="265" r:id="rId8"/>
    <p:sldId id="267" r:id="rId9"/>
    <p:sldId id="268" r:id="rId10"/>
    <p:sldId id="269" r:id="rId11"/>
  </p:sldIdLst>
  <p:sldSz cx="12192000" cy="6858000"/>
  <p:notesSz cx="6805613" cy="99441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108" y="-7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B1E9E756-EB62-436E-8FC0-8C359A2F2EA6}" type="datetimeFigureOut">
              <a:rPr lang="sv-SE" smtClean="0"/>
              <a:t>2015-01-09</a:t>
            </a:fld>
            <a:endParaRPr lang="sv-SE"/>
          </a:p>
        </p:txBody>
      </p:sp>
      <p:sp>
        <p:nvSpPr>
          <p:cNvPr id="4" name="Platshållare för bildobjekt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F67D031C-FBDA-4919-B0A1-8B44B4B2F27F}" type="slidenum">
              <a:rPr lang="sv-SE" smtClean="0"/>
              <a:t>‹#›</a:t>
            </a:fld>
            <a:endParaRPr lang="sv-SE"/>
          </a:p>
        </p:txBody>
      </p:sp>
    </p:spTree>
    <p:extLst>
      <p:ext uri="{BB962C8B-B14F-4D97-AF65-F5344CB8AC3E}">
        <p14:creationId xmlns:p14="http://schemas.microsoft.com/office/powerpoint/2010/main" val="2067755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914400" y="2130430"/>
            <a:ext cx="103632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2898D0F-FFB7-4C5B-9708-4D67DD5BC6D5}" type="datetimeFigureOut">
              <a:rPr lang="sv-SE" smtClean="0"/>
              <a:t>2015-01-09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2165279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898D0F-FFB7-4C5B-9708-4D67DD5BC6D5}" type="datetimeFigureOut">
              <a:rPr lang="sv-SE" smtClean="0"/>
              <a:t>2015-01-09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1052449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11785600" y="274643"/>
            <a:ext cx="36576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12800" y="274643"/>
            <a:ext cx="107696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898D0F-FFB7-4C5B-9708-4D67DD5BC6D5}" type="datetimeFigureOut">
              <a:rPr lang="sv-SE" smtClean="0"/>
              <a:t>2015-01-09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2916628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898D0F-FFB7-4C5B-9708-4D67DD5BC6D5}" type="datetimeFigureOut">
              <a:rPr lang="sv-SE" smtClean="0"/>
              <a:t>2015-01-09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949104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963084" y="4406905"/>
            <a:ext cx="103632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2898D0F-FFB7-4C5B-9708-4D67DD5BC6D5}" type="datetimeFigureOut">
              <a:rPr lang="sv-SE" smtClean="0"/>
              <a:t>2015-01-09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663784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128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82296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2898D0F-FFB7-4C5B-9708-4D67DD5BC6D5}" type="datetimeFigureOut">
              <a:rPr lang="sv-SE" smtClean="0"/>
              <a:t>2015-01-09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676849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09600" y="274638"/>
            <a:ext cx="109728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2898D0F-FFB7-4C5B-9708-4D67DD5BC6D5}" type="datetimeFigureOut">
              <a:rPr lang="sv-SE" smtClean="0"/>
              <a:t>2015-01-09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710885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2898D0F-FFB7-4C5B-9708-4D67DD5BC6D5}" type="datetimeFigureOut">
              <a:rPr lang="sv-SE" smtClean="0"/>
              <a:t>2015-01-09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217138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2898D0F-FFB7-4C5B-9708-4D67DD5BC6D5}" type="datetimeFigureOut">
              <a:rPr lang="sv-SE" smtClean="0"/>
              <a:t>2015-01-09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46219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09603" y="273050"/>
            <a:ext cx="4011084"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2898D0F-FFB7-4C5B-9708-4D67DD5BC6D5}" type="datetimeFigureOut">
              <a:rPr lang="sv-SE" smtClean="0"/>
              <a:t>2015-01-09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78926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389717" y="4800600"/>
            <a:ext cx="73152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2898D0F-FFB7-4C5B-9708-4D67DD5BC6D5}" type="datetimeFigureOut">
              <a:rPr lang="sv-SE" smtClean="0"/>
              <a:t>2015-01-09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F4ED6F-B127-4B99-A4B3-1EC0F34AC140}" type="slidenum">
              <a:rPr lang="sv-SE" smtClean="0"/>
              <a:t>‹#›</a:t>
            </a:fld>
            <a:endParaRPr lang="sv-SE"/>
          </a:p>
        </p:txBody>
      </p:sp>
    </p:spTree>
    <p:extLst>
      <p:ext uri="{BB962C8B-B14F-4D97-AF65-F5344CB8AC3E}">
        <p14:creationId xmlns:p14="http://schemas.microsoft.com/office/powerpoint/2010/main" val="367684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898D0F-FFB7-4C5B-9708-4D67DD5BC6D5}" type="datetimeFigureOut">
              <a:rPr lang="sv-SE" smtClean="0"/>
              <a:t>2015-01-09</a:t>
            </a:fld>
            <a:endParaRPr lang="sv-SE"/>
          </a:p>
        </p:txBody>
      </p:sp>
      <p:sp>
        <p:nvSpPr>
          <p:cNvPr id="5" name="Platshållare för sidfot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4ED6F-B127-4B99-A4B3-1EC0F34AC140}" type="slidenum">
              <a:rPr lang="sv-SE" smtClean="0"/>
              <a:t>‹#›</a:t>
            </a:fld>
            <a:endParaRPr lang="sv-SE"/>
          </a:p>
        </p:txBody>
      </p:sp>
    </p:spTree>
    <p:extLst>
      <p:ext uri="{BB962C8B-B14F-4D97-AF65-F5344CB8AC3E}">
        <p14:creationId xmlns:p14="http://schemas.microsoft.com/office/powerpoint/2010/main" val="41253476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venskalag.se/skarpnackf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jonasbergstrome@gmail.com" TargetMode="External"/><Relationship Id="rId2" Type="http://schemas.openxmlformats.org/officeDocument/2006/relationships/hyperlink" Target="mailto:leak@bredband.net"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svenskalag.se/skarpnackf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1597" y="624597"/>
            <a:ext cx="5608806" cy="5608806"/>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extLst>
      <p:ext uri="{BB962C8B-B14F-4D97-AF65-F5344CB8AC3E}">
        <p14:creationId xmlns:p14="http://schemas.microsoft.com/office/powerpoint/2010/main" val="1905114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EKONOMI 2015/16</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3" name="Platshållare för innehåll 2"/>
          <p:cNvSpPr>
            <a:spLocks noGrp="1"/>
          </p:cNvSpPr>
          <p:nvPr>
            <p:ph idx="1"/>
          </p:nvPr>
        </p:nvSpPr>
        <p:spPr>
          <a:xfrm>
            <a:off x="838200" y="1533525"/>
            <a:ext cx="10515600" cy="5324475"/>
          </a:xfrm>
        </p:spPr>
        <p:txBody>
          <a:bodyPr>
            <a:noAutofit/>
          </a:bodyPr>
          <a:lstStyle/>
          <a:p>
            <a:pPr>
              <a:lnSpc>
                <a:spcPct val="100000"/>
              </a:lnSpc>
              <a:spcBef>
                <a:spcPts val="0"/>
              </a:spcBef>
              <a:spcAft>
                <a:spcPts val="150"/>
              </a:spcAft>
            </a:pPr>
            <a:r>
              <a:rPr lang="sv-SE" sz="1400" b="1" u="sng" dirty="0" smtClean="0">
                <a:latin typeface="Gulim" panose="020B0600000101010101" pitchFamily="34" charset="-127"/>
                <a:ea typeface="Gulim" panose="020B0600000101010101" pitchFamily="34" charset="-127"/>
              </a:rPr>
              <a:t>Utgifter: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Serieanmälan 4000x2: 8000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Lagförsäkring 3200x2: 6400 kr</a:t>
            </a:r>
          </a:p>
          <a:p>
            <a:pPr marL="0" indent="0">
              <a:lnSpc>
                <a:spcPct val="100000"/>
              </a:lnSpc>
              <a:spcBef>
                <a:spcPts val="0"/>
              </a:spcBef>
              <a:spcAft>
                <a:spcPts val="150"/>
              </a:spcAft>
              <a:buNone/>
            </a:pPr>
            <a:r>
              <a:rPr lang="sv-SE" sz="1400" b="1" dirty="0" err="1" smtClean="0">
                <a:latin typeface="Gulim" panose="020B0600000101010101" pitchFamily="34" charset="-127"/>
                <a:ea typeface="Gulim" panose="020B0600000101010101" pitchFamily="34" charset="-127"/>
              </a:rPr>
              <a:t>Admin.avg</a:t>
            </a:r>
            <a:r>
              <a:rPr lang="sv-SE" sz="1400" b="1" dirty="0" smtClean="0">
                <a:latin typeface="Gulim" panose="020B0600000101010101" pitchFamily="34" charset="-127"/>
                <a:ea typeface="Gulim" panose="020B0600000101010101" pitchFamily="34" charset="-127"/>
              </a:rPr>
              <a:t>. </a:t>
            </a:r>
            <a:r>
              <a:rPr lang="sv-SE" sz="1400" b="1" dirty="0" err="1" smtClean="0">
                <a:latin typeface="Gulim" panose="020B0600000101010101" pitchFamily="34" charset="-127"/>
                <a:ea typeface="Gulim" panose="020B0600000101010101" pitchFamily="34" charset="-127"/>
              </a:rPr>
              <a:t>stff</a:t>
            </a:r>
            <a:r>
              <a:rPr lang="sv-SE" sz="1400" b="1" dirty="0" smtClean="0">
                <a:latin typeface="Gulim" panose="020B0600000101010101" pitchFamily="34" charset="-127"/>
                <a:ea typeface="Gulim" panose="020B0600000101010101" pitchFamily="34" charset="-127"/>
              </a:rPr>
              <a:t>: 400 kr</a:t>
            </a:r>
          </a:p>
          <a:p>
            <a:pPr marL="0" indent="0">
              <a:lnSpc>
                <a:spcPct val="100000"/>
              </a:lnSpc>
              <a:spcBef>
                <a:spcPts val="0"/>
              </a:spcBef>
              <a:spcAft>
                <a:spcPts val="150"/>
              </a:spcAft>
              <a:buNone/>
            </a:pPr>
            <a:r>
              <a:rPr lang="sv-SE" sz="1400" b="1" dirty="0" err="1" smtClean="0">
                <a:latin typeface="Gulim" panose="020B0600000101010101" pitchFamily="34" charset="-127"/>
                <a:ea typeface="Gulim" panose="020B0600000101010101" pitchFamily="34" charset="-127"/>
              </a:rPr>
              <a:t>Subv</a:t>
            </a:r>
            <a:r>
              <a:rPr lang="sv-SE" sz="1400" b="1" dirty="0" smtClean="0">
                <a:latin typeface="Gulim" panose="020B0600000101010101" pitchFamily="34" charset="-127"/>
                <a:ea typeface="Gulim" panose="020B0600000101010101" pitchFamily="34" charset="-127"/>
              </a:rPr>
              <a:t>. </a:t>
            </a:r>
            <a:r>
              <a:rPr lang="sv-SE" sz="1400" b="1" dirty="0" err="1" smtClean="0">
                <a:latin typeface="Gulim" panose="020B0600000101010101" pitchFamily="34" charset="-127"/>
                <a:ea typeface="Gulim" panose="020B0600000101010101" pitchFamily="34" charset="-127"/>
              </a:rPr>
              <a:t>Idf</a:t>
            </a:r>
            <a:r>
              <a:rPr lang="sv-SE" sz="1400" b="1" dirty="0" smtClean="0">
                <a:latin typeface="Gulim" panose="020B0600000101010101" pitchFamily="34" charset="-127"/>
                <a:ea typeface="Gulim" panose="020B0600000101010101" pitchFamily="34" charset="-127"/>
              </a:rPr>
              <a:t>: 1500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Övergångshandlingar 350 kr/s: ca 9000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Planavgift match 760x18: 14000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Domare 800x18: 14400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Träningstider konstgräs: 19.200 kr (3 </a:t>
            </a:r>
            <a:r>
              <a:rPr lang="sv-SE" sz="1400" b="1" dirty="0" err="1" smtClean="0">
                <a:latin typeface="Gulim" panose="020B0600000101010101" pitchFamily="34" charset="-127"/>
                <a:ea typeface="Gulim" panose="020B0600000101010101" pitchFamily="34" charset="-127"/>
              </a:rPr>
              <a:t>tim</a:t>
            </a:r>
            <a:r>
              <a:rPr lang="sv-SE" sz="1400" b="1" dirty="0" smtClean="0">
                <a:latin typeface="Gulim" panose="020B0600000101010101" pitchFamily="34" charset="-127"/>
                <a:ea typeface="Gulim" panose="020B0600000101010101" pitchFamily="34" charset="-127"/>
              </a:rPr>
              <a:t>/v. mars-okt)</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Inomhustider: 7000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Övrigt: 1000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TOTALT: 80.900 kr</a:t>
            </a:r>
          </a:p>
          <a:p>
            <a:pPr marL="0" indent="0">
              <a:lnSpc>
                <a:spcPct val="100000"/>
              </a:lnSpc>
              <a:spcBef>
                <a:spcPts val="0"/>
              </a:spcBef>
              <a:spcAft>
                <a:spcPts val="150"/>
              </a:spcAft>
              <a:buNone/>
            </a:pPr>
            <a:endParaRPr lang="sv-SE" sz="1400" b="1" dirty="0">
              <a:latin typeface="Gulim" panose="020B0600000101010101" pitchFamily="34" charset="-127"/>
              <a:ea typeface="Gulim" panose="020B0600000101010101" pitchFamily="34" charset="-127"/>
            </a:endParaRPr>
          </a:p>
          <a:p>
            <a:pPr marL="0" indent="0">
              <a:lnSpc>
                <a:spcPct val="100000"/>
              </a:lnSpc>
              <a:spcBef>
                <a:spcPts val="0"/>
              </a:spcBef>
              <a:spcAft>
                <a:spcPts val="150"/>
              </a:spcAft>
              <a:buNone/>
            </a:pPr>
            <a:r>
              <a:rPr lang="sv-SE" sz="1400" b="1" u="sng" dirty="0" smtClean="0">
                <a:latin typeface="Gulim" panose="020B0600000101010101" pitchFamily="34" charset="-127"/>
                <a:ea typeface="Gulim" panose="020B0600000101010101" pitchFamily="34" charset="-127"/>
              </a:rPr>
              <a:t>Övriga kostnader: </a:t>
            </a:r>
          </a:p>
          <a:p>
            <a:pPr marL="0" indent="0">
              <a:lnSpc>
                <a:spcPct val="100000"/>
              </a:lnSpc>
              <a:spcBef>
                <a:spcPts val="0"/>
              </a:spcBef>
              <a:spcAft>
                <a:spcPts val="150"/>
              </a:spcAft>
              <a:buNone/>
            </a:pPr>
            <a:r>
              <a:rPr lang="sv-SE" sz="1400" b="1" dirty="0" err="1" smtClean="0">
                <a:latin typeface="Gulim" panose="020B0600000101010101" pitchFamily="34" charset="-127"/>
                <a:ea typeface="Gulim" panose="020B0600000101010101" pitchFamily="34" charset="-127"/>
              </a:rPr>
              <a:t>Tr.match</a:t>
            </a:r>
            <a:r>
              <a:rPr lang="sv-SE" sz="1400" b="1" dirty="0" smtClean="0">
                <a:latin typeface="Gulim" panose="020B0600000101010101" pitchFamily="34" charset="-127"/>
                <a:ea typeface="Gulim" panose="020B0600000101010101" pitchFamily="34" charset="-127"/>
              </a:rPr>
              <a:t>: 10000 kr/10 </a:t>
            </a:r>
            <a:r>
              <a:rPr lang="sv-SE" sz="1400" b="1" dirty="0" err="1" smtClean="0">
                <a:latin typeface="Gulim" panose="020B0600000101010101" pitchFamily="34" charset="-127"/>
                <a:ea typeface="Gulim" panose="020B0600000101010101" pitchFamily="34" charset="-127"/>
              </a:rPr>
              <a:t>st</a:t>
            </a:r>
            <a:endParaRPr lang="sv-SE" sz="1400" b="1" dirty="0" smtClean="0">
              <a:latin typeface="Gulim" panose="020B0600000101010101" pitchFamily="34" charset="-127"/>
              <a:ea typeface="Gulim" panose="020B0600000101010101" pitchFamily="34" charset="-127"/>
            </a:endParaRP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Kläder: 50000 kr (</a:t>
            </a:r>
            <a:r>
              <a:rPr lang="sv-SE" sz="1400" b="1" dirty="0" err="1" smtClean="0">
                <a:latin typeface="Gulim" panose="020B0600000101010101" pitchFamily="34" charset="-127"/>
                <a:ea typeface="Gulim" panose="020B0600000101010101" pitchFamily="34" charset="-127"/>
              </a:rPr>
              <a:t>träningsställ+matchkläder</a:t>
            </a:r>
            <a:r>
              <a:rPr lang="sv-SE" sz="1400" b="1" dirty="0" smtClean="0">
                <a:latin typeface="Gulim" panose="020B0600000101010101" pitchFamily="34" charset="-127"/>
                <a:ea typeface="Gulim" panose="020B0600000101010101" pitchFamily="34" charset="-127"/>
              </a:rPr>
              <a:t> för 40 spelare)</a:t>
            </a:r>
            <a:endParaRPr lang="sv-SE" sz="1400" b="1" dirty="0" smtClean="0">
              <a:latin typeface="Gulim" panose="020B0600000101010101" pitchFamily="34" charset="-127"/>
              <a:ea typeface="Gulim" panose="020B0600000101010101" pitchFamily="34" charset="-127"/>
            </a:endParaRP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Material: 10000 kr</a:t>
            </a:r>
          </a:p>
          <a:p>
            <a:pPr marL="0" indent="0">
              <a:lnSpc>
                <a:spcPct val="100000"/>
              </a:lnSpc>
              <a:spcBef>
                <a:spcPts val="0"/>
              </a:spcBef>
              <a:spcAft>
                <a:spcPts val="150"/>
              </a:spcAft>
              <a:buNone/>
            </a:pPr>
            <a:r>
              <a:rPr lang="sv-SE" sz="1400" b="1" dirty="0" smtClean="0">
                <a:latin typeface="Gulim" panose="020B0600000101010101" pitchFamily="34" charset="-127"/>
                <a:ea typeface="Gulim" panose="020B0600000101010101" pitchFamily="34" charset="-127"/>
              </a:rPr>
              <a:t>TOTALT: 70.000 kr</a:t>
            </a:r>
          </a:p>
          <a:p>
            <a:pPr marL="0" indent="0">
              <a:lnSpc>
                <a:spcPct val="100000"/>
              </a:lnSpc>
              <a:spcBef>
                <a:spcPts val="0"/>
              </a:spcBef>
              <a:spcAft>
                <a:spcPts val="150"/>
              </a:spcAft>
              <a:buNone/>
            </a:pPr>
            <a:endParaRPr lang="sv-SE" sz="1400" b="1" dirty="0">
              <a:latin typeface="Gulim" panose="020B0600000101010101" pitchFamily="34" charset="-127"/>
              <a:ea typeface="Gulim" panose="020B0600000101010101" pitchFamily="34" charset="-127"/>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1579275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idx="1"/>
          </p:nvPr>
        </p:nvSpPr>
        <p:spPr>
          <a:xfrm>
            <a:off x="1668780" y="2393437"/>
            <a:ext cx="8854440" cy="2071126"/>
          </a:xfrm>
        </p:spPr>
        <p:txBody>
          <a:bodyPr>
            <a:normAutofit fontScale="85000" lnSpcReduction="10000"/>
          </a:bodyPr>
          <a:lstStyle/>
          <a:p>
            <a:pPr marL="0" indent="0" algn="ctr">
              <a:buNone/>
            </a:pPr>
            <a:r>
              <a:rPr lang="sv-SE" b="1" dirty="0" smtClean="0">
                <a:latin typeface="Gulim" panose="020B0600000101010101" pitchFamily="34" charset="-127"/>
                <a:ea typeface="Gulim" panose="020B0600000101010101" pitchFamily="34" charset="-127"/>
              </a:rPr>
              <a:t>Seniorverksamhet för damer och herrar</a:t>
            </a:r>
          </a:p>
          <a:p>
            <a:pPr marL="0" indent="0" algn="ctr">
              <a:buNone/>
            </a:pPr>
            <a:r>
              <a:rPr lang="sv-SE" b="1" dirty="0" smtClean="0">
                <a:latin typeface="Gulim" panose="020B0600000101010101" pitchFamily="34" charset="-127"/>
                <a:ea typeface="Gulim" panose="020B0600000101010101" pitchFamily="34" charset="-127"/>
              </a:rPr>
              <a:t>Ett </a:t>
            </a:r>
            <a:r>
              <a:rPr lang="sv-SE" b="1" dirty="0" err="1" smtClean="0">
                <a:latin typeface="Gulim" panose="020B0600000101010101" pitchFamily="34" charset="-127"/>
                <a:ea typeface="Gulim" panose="020B0600000101010101" pitchFamily="34" charset="-127"/>
              </a:rPr>
              <a:t>utvecklingsforum</a:t>
            </a:r>
            <a:r>
              <a:rPr lang="sv-SE" b="1" dirty="0" smtClean="0">
                <a:latin typeface="Gulim" panose="020B0600000101010101" pitchFamily="34" charset="-127"/>
                <a:ea typeface="Gulim" panose="020B0600000101010101" pitchFamily="34" charset="-127"/>
              </a:rPr>
              <a:t> för flickor och pojkar 5-15 år</a:t>
            </a:r>
          </a:p>
          <a:p>
            <a:pPr marL="0" indent="0" algn="ctr">
              <a:buNone/>
            </a:pPr>
            <a:endParaRPr lang="sv-SE" b="1" dirty="0">
              <a:latin typeface="Gulim" panose="020B0600000101010101" pitchFamily="34" charset="-127"/>
              <a:ea typeface="Gulim" panose="020B0600000101010101" pitchFamily="34" charset="-127"/>
            </a:endParaRPr>
          </a:p>
          <a:p>
            <a:pPr marL="0" indent="0" algn="ctr">
              <a:buNone/>
            </a:pPr>
            <a:r>
              <a:rPr lang="sv-SE" b="1" dirty="0" smtClean="0">
                <a:latin typeface="Gulim" panose="020B0600000101010101" pitchFamily="34" charset="-127"/>
                <a:ea typeface="Gulim" panose="020B0600000101010101" pitchFamily="34" charset="-127"/>
              </a:rPr>
              <a:t>www.svenskalag.se/skarpnackff</a:t>
            </a:r>
          </a:p>
          <a:p>
            <a:pPr marL="0" indent="0" algn="ctr">
              <a:buNone/>
            </a:pPr>
            <a:endParaRPr lang="sv-SE" b="1" dirty="0">
              <a:latin typeface="Gulim" panose="020B0600000101010101" pitchFamily="34" charset="-127"/>
              <a:ea typeface="Gulim" panose="020B0600000101010101" pitchFamily="34" charset="-127"/>
            </a:endParaRPr>
          </a:p>
        </p:txBody>
      </p:sp>
      <p:pic>
        <p:nvPicPr>
          <p:cNvPr id="9" name="Bildobjekt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1739635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AGENDA</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7" name="Platshållare för innehåll 6"/>
          <p:cNvSpPr>
            <a:spLocks noGrp="1"/>
          </p:cNvSpPr>
          <p:nvPr>
            <p:ph idx="1"/>
          </p:nvPr>
        </p:nvSpPr>
        <p:spPr/>
        <p:txBody>
          <a:bodyPr>
            <a:normAutofit lnSpcReduction="10000"/>
          </a:bodyPr>
          <a:lstStyle/>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Visioner och värdegrund</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Seniorverksamhet</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Ungdomsverksamhet</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Ansvarområden  </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Kontaktinformation</a:t>
            </a:r>
          </a:p>
          <a:p>
            <a:pPr>
              <a:buFont typeface="Wingdings" panose="05000000000000000000" pitchFamily="2" charset="2"/>
              <a:buChar char="§"/>
            </a:pPr>
            <a:r>
              <a:rPr lang="sv-SE" b="1" dirty="0">
                <a:latin typeface="Gulim" panose="020B0600000101010101" pitchFamily="34" charset="-127"/>
                <a:ea typeface="Gulim" panose="020B0600000101010101" pitchFamily="34" charset="-127"/>
              </a:rPr>
              <a:t>I</a:t>
            </a:r>
            <a:r>
              <a:rPr lang="sv-SE" b="1" dirty="0" smtClean="0">
                <a:latin typeface="Gulim" panose="020B0600000101010101" pitchFamily="34" charset="-127"/>
                <a:ea typeface="Gulim" panose="020B0600000101010101" pitchFamily="34" charset="-127"/>
              </a:rPr>
              <a:t>nstruktörer</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Företag</a:t>
            </a:r>
          </a:p>
          <a:p>
            <a:pPr>
              <a:buFont typeface="Wingdings" panose="05000000000000000000" pitchFamily="2" charset="2"/>
              <a:buChar char="§"/>
            </a:pPr>
            <a:r>
              <a:rPr lang="sv-SE" b="1" dirty="0" smtClean="0">
                <a:latin typeface="Gulim" panose="020B0600000101010101" pitchFamily="34" charset="-127"/>
                <a:ea typeface="Gulim" panose="020B0600000101010101" pitchFamily="34" charset="-127"/>
              </a:rPr>
              <a:t>Ekonomi / budget </a:t>
            </a:r>
            <a:endParaRPr lang="sv-SE" b="1" dirty="0">
              <a:latin typeface="Gulim" panose="020B0600000101010101" pitchFamily="34" charset="-127"/>
              <a:ea typeface="Gulim" panose="020B0600000101010101" pitchFamily="34" charset="-127"/>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4059126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VISIONER &amp; VÄRDEGRUND</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7" name="Platshållare för innehåll 6"/>
          <p:cNvSpPr>
            <a:spLocks noGrp="1"/>
          </p:cNvSpPr>
          <p:nvPr>
            <p:ph idx="1"/>
          </p:nvPr>
        </p:nvSpPr>
        <p:spPr>
          <a:xfrm>
            <a:off x="482991" y="1648484"/>
            <a:ext cx="11226018" cy="5209516"/>
          </a:xfrm>
        </p:spPr>
        <p:txBody>
          <a:bodyPr>
            <a:normAutofit/>
          </a:bodyPr>
          <a:lstStyle/>
          <a:p>
            <a:pPr>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Vad står vi för?</a:t>
            </a:r>
          </a:p>
          <a:p>
            <a:pPr lvl="1">
              <a:buFont typeface="Wingdings" panose="05000000000000000000" pitchFamily="2" charset="2"/>
              <a:buChar char="§"/>
            </a:pPr>
            <a:r>
              <a:rPr lang="sv-SE" sz="1200" b="1" dirty="0" smtClean="0">
                <a:latin typeface="Gulim" panose="020B0600000101010101" pitchFamily="34" charset="-127"/>
                <a:ea typeface="Gulim" panose="020B0600000101010101" pitchFamily="34" charset="-127"/>
              </a:rPr>
              <a:t>Glädje </a:t>
            </a:r>
          </a:p>
          <a:p>
            <a:pPr lvl="1">
              <a:buFont typeface="Wingdings" panose="05000000000000000000" pitchFamily="2" charset="2"/>
              <a:buChar char="§"/>
            </a:pPr>
            <a:r>
              <a:rPr lang="sv-SE" sz="1200" b="1" dirty="0" smtClean="0">
                <a:latin typeface="Gulim" panose="020B0600000101010101" pitchFamily="34" charset="-127"/>
                <a:ea typeface="Gulim" panose="020B0600000101010101" pitchFamily="34" charset="-127"/>
              </a:rPr>
              <a:t>Respekt</a:t>
            </a:r>
          </a:p>
          <a:p>
            <a:pPr lvl="1">
              <a:buFont typeface="Wingdings" panose="05000000000000000000" pitchFamily="2" charset="2"/>
              <a:buChar char="§"/>
            </a:pPr>
            <a:r>
              <a:rPr lang="sv-SE" sz="1200" b="1" dirty="0" smtClean="0">
                <a:latin typeface="Gulim" panose="020B0600000101010101" pitchFamily="34" charset="-127"/>
                <a:ea typeface="Gulim" panose="020B0600000101010101" pitchFamily="34" charset="-127"/>
              </a:rPr>
              <a:t>Utveckling</a:t>
            </a:r>
          </a:p>
          <a:p>
            <a:pPr marL="0" indent="0">
              <a:buNone/>
            </a:pPr>
            <a:r>
              <a:rPr lang="sv-SE" sz="1400" b="1" dirty="0" smtClean="0">
                <a:latin typeface="Gulim" panose="020B0600000101010101" pitchFamily="34" charset="-127"/>
                <a:ea typeface="Gulim" panose="020B0600000101010101" pitchFamily="34" charset="-127"/>
              </a:rPr>
              <a:t>Med glädje och energi ska vi vara ett attraktiv alternativ för spelare, tränare och föreningsintressenter samt ideella krafter på både pojk/herr samt </a:t>
            </a:r>
            <a:r>
              <a:rPr lang="sv-SE" sz="1400" b="1" dirty="0" err="1" smtClean="0">
                <a:latin typeface="Gulim" panose="020B0600000101010101" pitchFamily="34" charset="-127"/>
                <a:ea typeface="Gulim" panose="020B0600000101010101" pitchFamily="34" charset="-127"/>
              </a:rPr>
              <a:t>flick</a:t>
            </a:r>
            <a:r>
              <a:rPr lang="sv-SE" sz="1400" b="1" dirty="0" smtClean="0">
                <a:latin typeface="Gulim" panose="020B0600000101010101" pitchFamily="34" charset="-127"/>
                <a:ea typeface="Gulim" panose="020B0600000101010101" pitchFamily="34" charset="-127"/>
              </a:rPr>
              <a:t>/damsidan</a:t>
            </a:r>
          </a:p>
          <a:p>
            <a:pPr marL="0" indent="0">
              <a:buNone/>
            </a:pPr>
            <a:r>
              <a:rPr lang="sv-SE" sz="1400" b="1" dirty="0" smtClean="0">
                <a:latin typeface="Gulim" panose="020B0600000101010101" pitchFamily="34" charset="-127"/>
                <a:ea typeface="Gulim" panose="020B0600000101010101" pitchFamily="34" charset="-127"/>
              </a:rPr>
              <a:t>Respekt ska genomsyra hela föreningens attityd internt och externt</a:t>
            </a:r>
          </a:p>
          <a:p>
            <a:pPr marL="0" indent="0">
              <a:buNone/>
            </a:pPr>
            <a:r>
              <a:rPr lang="sv-SE" sz="1400" b="1" dirty="0" smtClean="0">
                <a:latin typeface="Gulim" panose="020B0600000101010101" pitchFamily="34" charset="-127"/>
                <a:ea typeface="Gulim" panose="020B0600000101010101" pitchFamily="34" charset="-127"/>
              </a:rPr>
              <a:t>Utveckling är kärnan </a:t>
            </a:r>
            <a:r>
              <a:rPr lang="sv-SE" sz="1400" b="1" dirty="0">
                <a:latin typeface="Gulim" panose="020B0600000101010101" pitchFamily="34" charset="-127"/>
                <a:ea typeface="Gulim" panose="020B0600000101010101" pitchFamily="34" charset="-127"/>
              </a:rPr>
              <a:t>o</a:t>
            </a:r>
            <a:r>
              <a:rPr lang="sv-SE" sz="1400" b="1" dirty="0" smtClean="0">
                <a:latin typeface="Gulim" panose="020B0600000101010101" pitchFamily="34" charset="-127"/>
                <a:ea typeface="Gulim" panose="020B0600000101010101" pitchFamily="34" charset="-127"/>
              </a:rPr>
              <a:t>ch drivkraften i Skarpnäck FF. Herr- och damlag ska på ett effektiv sätt vara ett forum för unga spelare att utvecklas i både på- och utanför </a:t>
            </a:r>
            <a:r>
              <a:rPr lang="sv-SE" sz="1400" b="1" dirty="0" smtClean="0">
                <a:latin typeface="Gulim" panose="020B0600000101010101" pitchFamily="34" charset="-127"/>
                <a:ea typeface="Gulim" panose="020B0600000101010101" pitchFamily="34" charset="-127"/>
              </a:rPr>
              <a:t>fotbollsplan. </a:t>
            </a:r>
            <a:r>
              <a:rPr lang="sv-SE" sz="1400" b="1" dirty="0" smtClean="0">
                <a:latin typeface="Gulim" panose="020B0600000101010101" pitchFamily="34" charset="-127"/>
                <a:ea typeface="Gulim" panose="020B0600000101010101" pitchFamily="34" charset="-127"/>
              </a:rPr>
              <a:t>Vi kommer rikta våra projekt på ungdomssidan både mot spelare som tillhör lag och dom som inte gör det </a:t>
            </a:r>
          </a:p>
          <a:p>
            <a:pPr>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Vad innebär det att tillhöra SFF?</a:t>
            </a:r>
          </a:p>
          <a:p>
            <a:pPr marL="0" indent="0">
              <a:buNone/>
            </a:pPr>
            <a:r>
              <a:rPr lang="sv-SE" sz="1400" b="1" dirty="0" smtClean="0">
                <a:latin typeface="Gulim" panose="020B0600000101010101" pitchFamily="34" charset="-127"/>
                <a:ea typeface="Gulim" panose="020B0600000101010101" pitchFamily="34" charset="-127"/>
              </a:rPr>
              <a:t>Som ett led i utvecklingen ser vi att SFF som förening ska ta ett socialt ansvar på och utanför planen. Som spelare i SFF är man en förebild. Man visar lojalitet och respekt för föreningen och sina lagkamrater. Man förstår och bidrar till föreningens </a:t>
            </a:r>
            <a:r>
              <a:rPr lang="sv-SE" sz="1400" b="1" dirty="0" err="1" smtClean="0">
                <a:latin typeface="Gulim" panose="020B0600000101010101" pitchFamily="34" charset="-127"/>
                <a:ea typeface="Gulim" panose="020B0600000101010101" pitchFamily="34" charset="-127"/>
              </a:rPr>
              <a:t>visionerTillsammans</a:t>
            </a:r>
            <a:r>
              <a:rPr lang="sv-SE" sz="1400" b="1" dirty="0" smtClean="0">
                <a:latin typeface="Gulim" panose="020B0600000101010101" pitchFamily="34" charset="-127"/>
                <a:ea typeface="Gulim" panose="020B0600000101010101" pitchFamily="34" charset="-127"/>
              </a:rPr>
              <a:t> </a:t>
            </a:r>
            <a:r>
              <a:rPr lang="sv-SE" sz="1400" b="1" dirty="0" smtClean="0">
                <a:latin typeface="Gulim" panose="020B0600000101010101" pitchFamily="34" charset="-127"/>
                <a:ea typeface="Gulim" panose="020B0600000101010101" pitchFamily="34" charset="-127"/>
              </a:rPr>
              <a:t>med </a:t>
            </a:r>
            <a:r>
              <a:rPr lang="sv-SE" sz="1400" b="1" dirty="0">
                <a:latin typeface="Gulim" panose="020B0600000101010101" pitchFamily="34" charset="-127"/>
                <a:ea typeface="Gulim" panose="020B0600000101010101" pitchFamily="34" charset="-127"/>
              </a:rPr>
              <a:t>S</a:t>
            </a:r>
            <a:r>
              <a:rPr lang="sv-SE" sz="1400" b="1" dirty="0" smtClean="0">
                <a:latin typeface="Gulim" panose="020B0600000101010101" pitchFamily="34" charset="-127"/>
                <a:ea typeface="Gulim" panose="020B0600000101010101" pitchFamily="34" charset="-127"/>
              </a:rPr>
              <a:t>tockholms hem utför vi årligen nattvandring i närområdet. Det är ett sätt att visa upp och verka för de värderingar och visioner föreningen har </a:t>
            </a:r>
          </a:p>
          <a:p>
            <a:pPr>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Vad </a:t>
            </a:r>
            <a:r>
              <a:rPr lang="sv-SE" sz="1400" b="1" dirty="0" smtClean="0">
                <a:latin typeface="Gulim" panose="020B0600000101010101" pitchFamily="34" charset="-127"/>
                <a:ea typeface="Gulim" panose="020B0600000101010101" pitchFamily="34" charset="-127"/>
              </a:rPr>
              <a:t>gör oss speciella?</a:t>
            </a:r>
          </a:p>
          <a:p>
            <a:pPr marL="0" indent="0">
              <a:buNone/>
            </a:pPr>
            <a:r>
              <a:rPr lang="sv-SE" sz="1400" b="1" dirty="0" smtClean="0">
                <a:latin typeface="Gulim" panose="020B0600000101010101" pitchFamily="34" charset="-127"/>
                <a:ea typeface="Gulim" panose="020B0600000101010101" pitchFamily="34" charset="-127"/>
              </a:rPr>
              <a:t>Kärnan i både herr och damlaget är i åldrarna 20-30 år med gedigen fotbollsbakgrund. Det är spelarna själva som ansvarar för seniorverksamheten och framförallt all träning och utveckling för barn och ungdomar i föreningen</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3906186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SENIORVERKSAMHET</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7" name="Platshållare för innehåll 6"/>
          <p:cNvSpPr>
            <a:spLocks noGrp="1"/>
          </p:cNvSpPr>
          <p:nvPr>
            <p:ph idx="1"/>
          </p:nvPr>
        </p:nvSpPr>
        <p:spPr>
          <a:xfrm>
            <a:off x="483600" y="1648484"/>
            <a:ext cx="11224800" cy="4977397"/>
          </a:xfrm>
        </p:spPr>
        <p:txBody>
          <a:bodyPr>
            <a:normAutofit/>
          </a:bodyPr>
          <a:lstStyle/>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Herrlag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Division 6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20-mannatruppen är majoritet spelare som växt upp och fostrats i Spårvägen FF</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Målsättning att inom 2 år spela div 5 med stommen som finns idag. Rekrytering sker från närområdet och yngre spelare </a:t>
            </a:r>
            <a:endParaRPr lang="sv-SE" sz="1400" b="1" dirty="0" smtClean="0">
              <a:latin typeface="Gulim" panose="020B0600000101010101" pitchFamily="34" charset="-127"/>
              <a:ea typeface="Gulim" panose="020B0600000101010101" pitchFamily="34" charset="-127"/>
            </a:endParaRP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Krav för herrspelare är 80% närvaro träning/match</a:t>
            </a:r>
          </a:p>
          <a:p>
            <a:pPr lvl="1">
              <a:buFont typeface="Wingdings" panose="05000000000000000000" pitchFamily="2" charset="2"/>
              <a:buChar char="§"/>
            </a:pPr>
            <a:r>
              <a:rPr lang="sv-SE" sz="1400" b="1" dirty="0">
                <a:latin typeface="Gulim" panose="020B0600000101010101" pitchFamily="34" charset="-127"/>
                <a:ea typeface="Gulim" panose="020B0600000101010101" pitchFamily="34" charset="-127"/>
              </a:rPr>
              <a:t>Årsavgift för </a:t>
            </a:r>
            <a:r>
              <a:rPr lang="sv-SE" sz="1400" b="1" dirty="0" smtClean="0">
                <a:latin typeface="Gulim" panose="020B0600000101010101" pitchFamily="34" charset="-127"/>
                <a:ea typeface="Gulim" panose="020B0600000101010101" pitchFamily="34" charset="-127"/>
              </a:rPr>
              <a:t>herrspelare</a:t>
            </a:r>
            <a:r>
              <a:rPr lang="sv-SE" sz="1400" b="1" dirty="0">
                <a:latin typeface="Gulim" panose="020B0600000101010101" pitchFamily="34" charset="-127"/>
                <a:ea typeface="Gulim" panose="020B0600000101010101" pitchFamily="34" charset="-127"/>
              </a:rPr>
              <a:t>: </a:t>
            </a:r>
            <a:r>
              <a:rPr lang="sv-SE" sz="1400" b="1" dirty="0" smtClean="0">
                <a:latin typeface="Gulim" panose="020B0600000101010101" pitchFamily="34" charset="-127"/>
                <a:ea typeface="Gulim" panose="020B0600000101010101" pitchFamily="34" charset="-127"/>
              </a:rPr>
              <a:t>1200 </a:t>
            </a:r>
            <a:r>
              <a:rPr lang="sv-SE" sz="1400" b="1" dirty="0">
                <a:latin typeface="Gulim" panose="020B0600000101010101" pitchFamily="34" charset="-127"/>
                <a:ea typeface="Gulim" panose="020B0600000101010101" pitchFamily="34" charset="-127"/>
              </a:rPr>
              <a:t>kr (betalas in senast 20 mars, PG: 499888-6. märk med namn) </a:t>
            </a:r>
            <a:endParaRPr lang="sv-SE" sz="1400" b="1" dirty="0" smtClean="0">
              <a:latin typeface="Gulim" panose="020B0600000101010101" pitchFamily="34" charset="-127"/>
              <a:ea typeface="Gulim" panose="020B0600000101010101" pitchFamily="34" charset="-127"/>
            </a:endParaRP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Hemsida: www.svenskalag.se/skarpnackffherr</a:t>
            </a:r>
            <a:endParaRPr lang="sv-SE" sz="1400" b="1" dirty="0">
              <a:latin typeface="Gulim" panose="020B0600000101010101" pitchFamily="34" charset="-127"/>
              <a:ea typeface="Gulim" panose="020B0600000101010101" pitchFamily="34" charset="-127"/>
            </a:endParaRPr>
          </a:p>
          <a:p>
            <a:pPr lvl="1">
              <a:buFont typeface="Wingdings" panose="05000000000000000000" pitchFamily="2" charset="2"/>
              <a:buChar char="§"/>
            </a:pPr>
            <a:endParaRPr lang="sv-SE" sz="1400" b="1" dirty="0" smtClean="0">
              <a:latin typeface="Gulim" panose="020B0600000101010101" pitchFamily="34" charset="-127"/>
              <a:ea typeface="Gulim" panose="020B0600000101010101" pitchFamily="34" charset="-127"/>
            </a:endParaRPr>
          </a:p>
          <a:p>
            <a:pPr marL="0" indent="0">
              <a:buNone/>
            </a:pPr>
            <a:endParaRPr lang="sv-SE" sz="16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Damlag</a:t>
            </a:r>
            <a:endParaRPr lang="sv-SE" sz="1600" b="1" dirty="0" smtClean="0">
              <a:latin typeface="Gulim" panose="020B0600000101010101" pitchFamily="34" charset="-127"/>
              <a:ea typeface="Gulim" panose="020B0600000101010101" pitchFamily="34" charset="-127"/>
            </a:endParaRP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Division 5</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Truppens stomme innehåller idag 13 spelare där dom flesta spelat div 1-2 senaste säsongen</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Målsättning att spela div 3 2017 </a:t>
            </a:r>
          </a:p>
          <a:p>
            <a:pPr lvl="1">
              <a:buFont typeface="Wingdings" panose="05000000000000000000" pitchFamily="2" charset="2"/>
              <a:buChar char="§"/>
            </a:pPr>
            <a:r>
              <a:rPr lang="sv-SE" sz="1400" b="1" dirty="0">
                <a:latin typeface="Gulim" panose="020B0600000101010101" pitchFamily="34" charset="-127"/>
                <a:ea typeface="Gulim" panose="020B0600000101010101" pitchFamily="34" charset="-127"/>
              </a:rPr>
              <a:t>T</a:t>
            </a:r>
            <a:r>
              <a:rPr lang="sv-SE" sz="1400" b="1" dirty="0" smtClean="0">
                <a:latin typeface="Gulim" panose="020B0600000101010101" pitchFamily="34" charset="-127"/>
                <a:ea typeface="Gulim" panose="020B0600000101010101" pitchFamily="34" charset="-127"/>
              </a:rPr>
              <a:t>ruppen ska 2014 innehålla 20 spelare med minst 1 ansvarig tränare. </a:t>
            </a:r>
            <a:endParaRPr lang="sv-SE" sz="1400" b="1" dirty="0" smtClean="0">
              <a:latin typeface="Gulim" panose="020B0600000101010101" pitchFamily="34" charset="-127"/>
              <a:ea typeface="Gulim" panose="020B0600000101010101" pitchFamily="34" charset="-127"/>
            </a:endParaRPr>
          </a:p>
          <a:p>
            <a:pPr lvl="1">
              <a:buFont typeface="Wingdings" panose="05000000000000000000" pitchFamily="2" charset="2"/>
              <a:buChar char="§"/>
            </a:pPr>
            <a:r>
              <a:rPr lang="sv-SE" sz="1400" b="1" dirty="0">
                <a:latin typeface="Gulim" panose="020B0600000101010101" pitchFamily="34" charset="-127"/>
                <a:ea typeface="Gulim" panose="020B0600000101010101" pitchFamily="34" charset="-127"/>
              </a:rPr>
              <a:t>Krav för </a:t>
            </a:r>
            <a:r>
              <a:rPr lang="sv-SE" sz="1400" b="1" dirty="0" smtClean="0">
                <a:latin typeface="Gulim" panose="020B0600000101010101" pitchFamily="34" charset="-127"/>
                <a:ea typeface="Gulim" panose="020B0600000101010101" pitchFamily="34" charset="-127"/>
              </a:rPr>
              <a:t>damspelare </a:t>
            </a:r>
            <a:r>
              <a:rPr lang="sv-SE" sz="1400" b="1" dirty="0">
                <a:latin typeface="Gulim" panose="020B0600000101010101" pitchFamily="34" charset="-127"/>
                <a:ea typeface="Gulim" panose="020B0600000101010101" pitchFamily="34" charset="-127"/>
              </a:rPr>
              <a:t>är 80% närvaro träning/match</a:t>
            </a:r>
          </a:p>
          <a:p>
            <a:pPr lvl="1">
              <a:buFont typeface="Wingdings" panose="05000000000000000000" pitchFamily="2" charset="2"/>
              <a:buChar char="§"/>
            </a:pPr>
            <a:r>
              <a:rPr lang="sv-SE" sz="1400" b="1" dirty="0">
                <a:latin typeface="Gulim" panose="020B0600000101010101" pitchFamily="34" charset="-127"/>
                <a:ea typeface="Gulim" panose="020B0600000101010101" pitchFamily="34" charset="-127"/>
              </a:rPr>
              <a:t>Årsavgift för damspelare: 1400 kr (betalas in senast 20 mars, PG: 499888-6. märk med namn)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Hemsida: www.svenskalag.se/skarpnackffdam</a:t>
            </a:r>
            <a:endParaRPr lang="sv-SE" sz="1400" b="1" dirty="0" smtClean="0">
              <a:latin typeface="Gulim" panose="020B0600000101010101" pitchFamily="34" charset="-127"/>
              <a:ea typeface="Gulim" panose="020B0600000101010101" pitchFamily="34" charset="-127"/>
            </a:endParaRPr>
          </a:p>
          <a:p>
            <a:pPr marL="457200" lvl="1" indent="0">
              <a:buNone/>
            </a:pPr>
            <a:endParaRPr lang="sv-SE" sz="1600" b="1" dirty="0" smtClean="0">
              <a:latin typeface="Gulim" panose="020B0600000101010101" pitchFamily="34" charset="-127"/>
              <a:ea typeface="Gulim" panose="020B0600000101010101" pitchFamily="34" charset="-127"/>
            </a:endParaRPr>
          </a:p>
          <a:p>
            <a:pPr marL="0" indent="0">
              <a:buNone/>
            </a:pPr>
            <a:endParaRPr lang="sv-SE" sz="1600" b="1" dirty="0" smtClean="0">
              <a:latin typeface="Gulim" panose="020B0600000101010101" pitchFamily="34" charset="-127"/>
              <a:ea typeface="Gulim" panose="020B0600000101010101" pitchFamily="34" charset="-127"/>
            </a:endParaRPr>
          </a:p>
          <a:p>
            <a:pPr marL="0" indent="0">
              <a:buNone/>
            </a:pPr>
            <a:endParaRPr lang="sv-SE" sz="16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endParaRPr lang="sv-SE" sz="1600" b="1" dirty="0" smtClean="0">
              <a:latin typeface="Gulim" panose="020B0600000101010101" pitchFamily="34" charset="-127"/>
              <a:ea typeface="Gulim" panose="020B0600000101010101" pitchFamily="34" charset="-127"/>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421690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70016" y="1"/>
            <a:ext cx="10783784" cy="1690688"/>
          </a:xfrm>
        </p:spPr>
        <p:txBody>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UNGDOMSVERKSAMHET</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7" name="Platshållare för innehåll 6"/>
          <p:cNvSpPr>
            <a:spLocks noGrp="1"/>
          </p:cNvSpPr>
          <p:nvPr>
            <p:ph idx="1"/>
          </p:nvPr>
        </p:nvSpPr>
        <p:spPr>
          <a:xfrm>
            <a:off x="403761" y="1258784"/>
            <a:ext cx="11304639" cy="5367097"/>
          </a:xfrm>
        </p:spPr>
        <p:txBody>
          <a:bodyPr>
            <a:normAutofit/>
          </a:bodyPr>
          <a:lstStyle/>
          <a:p>
            <a:pPr marL="0" indent="0">
              <a:buNone/>
            </a:pPr>
            <a:r>
              <a:rPr lang="sv-SE" sz="1600" b="1" u="sng" dirty="0" smtClean="0">
                <a:latin typeface="Gulim" panose="020B0600000101010101" pitchFamily="34" charset="-127"/>
                <a:ea typeface="Gulim" panose="020B0600000101010101" pitchFamily="34" charset="-127"/>
              </a:rPr>
              <a:t>2015 blir ett startskott för ungdomsverksamheten</a:t>
            </a:r>
          </a:p>
          <a:p>
            <a:pPr marL="0" indent="0">
              <a:buNone/>
            </a:pPr>
            <a:r>
              <a:rPr lang="sv-SE" sz="1600" b="1" dirty="0" smtClean="0">
                <a:latin typeface="Gulim" panose="020B0600000101010101" pitchFamily="34" charset="-127"/>
                <a:ea typeface="Gulim" panose="020B0600000101010101" pitchFamily="34" charset="-127"/>
              </a:rPr>
              <a:t>Oavsett </a:t>
            </a:r>
            <a:r>
              <a:rPr lang="sv-SE" sz="1600" b="1" dirty="0" smtClean="0">
                <a:latin typeface="Gulim" panose="020B0600000101010101" pitchFamily="34" charset="-127"/>
                <a:ea typeface="Gulim" panose="020B0600000101010101" pitchFamily="34" charset="-127"/>
              </a:rPr>
              <a:t>nivå skräddarsyr vi utbildning för lag/spelare. Vi skapar träningstillfällen för dom som inte har spelat tidigare </a:t>
            </a:r>
            <a:r>
              <a:rPr lang="sv-SE" sz="1600" b="1" dirty="0" smtClean="0">
                <a:latin typeface="Gulim" panose="020B0600000101010101" pitchFamily="34" charset="-127"/>
                <a:ea typeface="Gulim" panose="020B0600000101010101" pitchFamily="34" charset="-127"/>
              </a:rPr>
              <a:t>och som </a:t>
            </a:r>
            <a:r>
              <a:rPr lang="sv-SE" sz="1600" b="1" dirty="0" smtClean="0">
                <a:latin typeface="Gulim" panose="020B0600000101010101" pitchFamily="34" charset="-127"/>
                <a:ea typeface="Gulim" panose="020B0600000101010101" pitchFamily="34" charset="-127"/>
              </a:rPr>
              <a:t>är nyfikna att prova på samt till spelare med hög ambition och vana av kvalitativ </a:t>
            </a:r>
            <a:r>
              <a:rPr lang="sv-SE" sz="1600" b="1" dirty="0" smtClean="0">
                <a:latin typeface="Gulim" panose="020B0600000101010101" pitchFamily="34" charset="-127"/>
                <a:ea typeface="Gulim" panose="020B0600000101010101" pitchFamily="34" charset="-127"/>
              </a:rPr>
              <a:t>träning ni sina egna klubblag</a:t>
            </a:r>
            <a:endParaRPr lang="sv-SE" sz="1600" b="1" dirty="0" smtClean="0">
              <a:latin typeface="Gulim" panose="020B0600000101010101" pitchFamily="34" charset="-127"/>
              <a:ea typeface="Gulim" panose="020B0600000101010101" pitchFamily="34" charset="-127"/>
            </a:endParaRPr>
          </a:p>
          <a:p>
            <a:pPr marL="0" indent="0">
              <a:buNone/>
            </a:pPr>
            <a:endParaRPr lang="sv-SE" sz="12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Öppna träningar för föreningsbundna spelare och hela lag</a:t>
            </a: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Öppna träningar för alla som vill pröva på</a:t>
            </a: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Projekt: individuell träning</a:t>
            </a: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Projekt: en satsning på tjejfotboll</a:t>
            </a:r>
          </a:p>
          <a:p>
            <a:pPr>
              <a:buFont typeface="Wingdings" panose="05000000000000000000" pitchFamily="2" charset="2"/>
              <a:buChar char="§"/>
            </a:pPr>
            <a:r>
              <a:rPr lang="sv-SE" sz="1600" b="1" dirty="0" smtClean="0">
                <a:latin typeface="Gulim" panose="020B0600000101010101" pitchFamily="34" charset="-127"/>
                <a:ea typeface="Gulim" panose="020B0600000101010101" pitchFamily="34" charset="-127"/>
              </a:rPr>
              <a:t>Projekt: med skola och </a:t>
            </a:r>
            <a:r>
              <a:rPr lang="sv-SE" sz="1600" b="1" dirty="0">
                <a:latin typeface="Gulim" panose="020B0600000101010101" pitchFamily="34" charset="-127"/>
                <a:ea typeface="Gulim" panose="020B0600000101010101" pitchFamily="34" charset="-127"/>
              </a:rPr>
              <a:t>S</a:t>
            </a:r>
            <a:r>
              <a:rPr lang="sv-SE" sz="1600" b="1" dirty="0" smtClean="0">
                <a:latin typeface="Gulim" panose="020B0600000101010101" pitchFamily="34" charset="-127"/>
                <a:ea typeface="Gulim" panose="020B0600000101010101" pitchFamily="34" charset="-127"/>
              </a:rPr>
              <a:t>karpnäcks socialtjänst kunna erbjuda barn och ungdomar möjlighet till kvalitativ fotbollsträning</a:t>
            </a:r>
          </a:p>
          <a:p>
            <a:pPr marL="0" indent="0">
              <a:buNone/>
            </a:pPr>
            <a:endParaRPr lang="sv-SE" sz="1200" b="1" dirty="0" smtClean="0">
              <a:latin typeface="Gulim" panose="020B0600000101010101" pitchFamily="34" charset="-127"/>
              <a:ea typeface="Gulim" panose="020B0600000101010101" pitchFamily="34" charset="-127"/>
            </a:endParaRPr>
          </a:p>
          <a:p>
            <a:pPr marL="0" indent="0">
              <a:buNone/>
            </a:pPr>
            <a:r>
              <a:rPr lang="sv-SE" sz="1400" b="1" dirty="0" smtClean="0">
                <a:latin typeface="Gulim" panose="020B0600000101010101" pitchFamily="34" charset="-127"/>
                <a:ea typeface="Gulim" panose="020B0600000101010101" pitchFamily="34" charset="-127"/>
              </a:rPr>
              <a:t>Anmälan till detta sker via vår hemsida: </a:t>
            </a:r>
            <a:r>
              <a:rPr lang="sv-SE" sz="1400" b="1" dirty="0" smtClean="0">
                <a:latin typeface="Gulim" panose="020B0600000101010101" pitchFamily="34" charset="-127"/>
                <a:ea typeface="Gulim" panose="020B0600000101010101" pitchFamily="34" charset="-127"/>
                <a:hlinkClick r:id="rId2"/>
              </a:rPr>
              <a:t>www.svenskalag.se/skarpnackff</a:t>
            </a:r>
            <a:r>
              <a:rPr lang="sv-SE" sz="1400" b="1" dirty="0" smtClean="0">
                <a:latin typeface="Gulim" panose="020B0600000101010101" pitchFamily="34" charset="-127"/>
                <a:ea typeface="Gulim" panose="020B0600000101010101" pitchFamily="34" charset="-127"/>
              </a:rPr>
              <a:t> (2015: kostnadsfritt </a:t>
            </a:r>
            <a:r>
              <a:rPr lang="sv-SE" sz="1400" b="1" dirty="0" smtClean="0">
                <a:latin typeface="Gulim" panose="020B0600000101010101" pitchFamily="34" charset="-127"/>
                <a:ea typeface="Gulim" panose="020B0600000101010101" pitchFamily="34" charset="-127"/>
              </a:rPr>
              <a:t>och ej bindande över tid)</a:t>
            </a:r>
          </a:p>
          <a:p>
            <a:pPr marL="0" indent="0">
              <a:buNone/>
            </a:pPr>
            <a:endParaRPr lang="sv-SE" sz="1400" b="1" dirty="0" smtClean="0">
              <a:latin typeface="Gulim" panose="020B0600000101010101" pitchFamily="34" charset="-127"/>
              <a:ea typeface="Gulim" panose="020B0600000101010101" pitchFamily="34" charset="-127"/>
            </a:endParaRPr>
          </a:p>
          <a:p>
            <a:pPr marL="0" indent="0">
              <a:buNone/>
            </a:pPr>
            <a:r>
              <a:rPr lang="sv-SE" sz="1400" b="1" dirty="0" smtClean="0">
                <a:latin typeface="Gulim" panose="020B0600000101010101" pitchFamily="34" charset="-127"/>
                <a:ea typeface="Gulim" panose="020B0600000101010101" pitchFamily="34" charset="-127"/>
              </a:rPr>
              <a:t>Instruktörer</a:t>
            </a:r>
            <a:r>
              <a:rPr lang="sv-SE" sz="1400" b="1" dirty="0" smtClean="0">
                <a:latin typeface="Gulim" panose="020B0600000101010101" pitchFamily="34" charset="-127"/>
                <a:ea typeface="Gulim" panose="020B0600000101010101" pitchFamily="34" charset="-127"/>
              </a:rPr>
              <a:t>: Jonas Bergström, </a:t>
            </a:r>
            <a:r>
              <a:rPr lang="sv-SE" sz="1400" b="1" dirty="0">
                <a:latin typeface="Gulim" panose="020B0600000101010101" pitchFamily="34" charset="-127"/>
                <a:ea typeface="Gulim" panose="020B0600000101010101" pitchFamily="34" charset="-127"/>
              </a:rPr>
              <a:t>N</a:t>
            </a:r>
            <a:r>
              <a:rPr lang="sv-SE" sz="1400" b="1" dirty="0" smtClean="0">
                <a:latin typeface="Gulim" panose="020B0600000101010101" pitchFamily="34" charset="-127"/>
                <a:ea typeface="Gulim" panose="020B0600000101010101" pitchFamily="34" charset="-127"/>
              </a:rPr>
              <a:t>iclas </a:t>
            </a:r>
            <a:r>
              <a:rPr lang="sv-SE" sz="1400" b="1" dirty="0" err="1">
                <a:latin typeface="Gulim" panose="020B0600000101010101" pitchFamily="34" charset="-127"/>
                <a:ea typeface="Gulim" panose="020B0600000101010101" pitchFamily="34" charset="-127"/>
              </a:rPr>
              <a:t>H</a:t>
            </a:r>
            <a:r>
              <a:rPr lang="sv-SE" sz="1400" b="1" dirty="0" err="1" smtClean="0">
                <a:latin typeface="Gulim" panose="020B0600000101010101" pitchFamily="34" charset="-127"/>
                <a:ea typeface="Gulim" panose="020B0600000101010101" pitchFamily="34" charset="-127"/>
              </a:rPr>
              <a:t>ydling</a:t>
            </a:r>
            <a:r>
              <a:rPr lang="sv-SE" sz="1400" b="1" dirty="0" smtClean="0">
                <a:latin typeface="Gulim" panose="020B0600000101010101" pitchFamily="34" charset="-127"/>
                <a:ea typeface="Gulim" panose="020B0600000101010101" pitchFamily="34" charset="-127"/>
              </a:rPr>
              <a:t>, </a:t>
            </a:r>
            <a:r>
              <a:rPr lang="sv-SE" sz="1400" b="1" dirty="0">
                <a:latin typeface="Gulim" panose="020B0600000101010101" pitchFamily="34" charset="-127"/>
                <a:ea typeface="Gulim" panose="020B0600000101010101" pitchFamily="34" charset="-127"/>
              </a:rPr>
              <a:t>J</a:t>
            </a:r>
            <a:r>
              <a:rPr lang="sv-SE" sz="1400" b="1" dirty="0" smtClean="0">
                <a:latin typeface="Gulim" panose="020B0600000101010101" pitchFamily="34" charset="-127"/>
                <a:ea typeface="Gulim" panose="020B0600000101010101" pitchFamily="34" charset="-127"/>
              </a:rPr>
              <a:t>esper </a:t>
            </a:r>
            <a:r>
              <a:rPr lang="sv-SE" sz="1400" b="1" dirty="0" err="1">
                <a:latin typeface="Gulim" panose="020B0600000101010101" pitchFamily="34" charset="-127"/>
                <a:ea typeface="Gulim" panose="020B0600000101010101" pitchFamily="34" charset="-127"/>
              </a:rPr>
              <a:t>L</a:t>
            </a:r>
            <a:r>
              <a:rPr lang="sv-SE" sz="1400" b="1" dirty="0" err="1" smtClean="0">
                <a:latin typeface="Gulim" panose="020B0600000101010101" pitchFamily="34" charset="-127"/>
                <a:ea typeface="Gulim" panose="020B0600000101010101" pitchFamily="34" charset="-127"/>
              </a:rPr>
              <a:t>ampecht</a:t>
            </a:r>
            <a:r>
              <a:rPr lang="sv-SE" sz="1400" b="1" dirty="0" smtClean="0">
                <a:latin typeface="Gulim" panose="020B0600000101010101" pitchFamily="34" charset="-127"/>
                <a:ea typeface="Gulim" panose="020B0600000101010101" pitchFamily="34" charset="-127"/>
              </a:rPr>
              <a:t>, </a:t>
            </a:r>
            <a:r>
              <a:rPr lang="sv-SE" sz="1400" b="1" dirty="0">
                <a:latin typeface="Gulim" panose="020B0600000101010101" pitchFamily="34" charset="-127"/>
                <a:ea typeface="Gulim" panose="020B0600000101010101" pitchFamily="34" charset="-127"/>
              </a:rPr>
              <a:t>J</a:t>
            </a:r>
            <a:r>
              <a:rPr lang="sv-SE" sz="1400" b="1" dirty="0" smtClean="0">
                <a:latin typeface="Gulim" panose="020B0600000101010101" pitchFamily="34" charset="-127"/>
                <a:ea typeface="Gulim" panose="020B0600000101010101" pitchFamily="34" charset="-127"/>
              </a:rPr>
              <a:t>essica </a:t>
            </a:r>
            <a:r>
              <a:rPr lang="sv-SE" sz="1400" b="1" dirty="0">
                <a:latin typeface="Gulim" panose="020B0600000101010101" pitchFamily="34" charset="-127"/>
                <a:ea typeface="Gulim" panose="020B0600000101010101" pitchFamily="34" charset="-127"/>
              </a:rPr>
              <a:t>P</a:t>
            </a:r>
            <a:r>
              <a:rPr lang="sv-SE" sz="1400" b="1" dirty="0" smtClean="0">
                <a:latin typeface="Gulim" panose="020B0600000101010101" pitchFamily="34" charset="-127"/>
                <a:ea typeface="Gulim" panose="020B0600000101010101" pitchFamily="34" charset="-127"/>
              </a:rPr>
              <a:t>ersson, </a:t>
            </a:r>
            <a:r>
              <a:rPr lang="sv-SE" sz="1400" b="1" dirty="0">
                <a:latin typeface="Gulim" panose="020B0600000101010101" pitchFamily="34" charset="-127"/>
                <a:ea typeface="Gulim" panose="020B0600000101010101" pitchFamily="34" charset="-127"/>
              </a:rPr>
              <a:t>M</a:t>
            </a:r>
            <a:r>
              <a:rPr lang="sv-SE" sz="1400" b="1" dirty="0" smtClean="0">
                <a:latin typeface="Gulim" panose="020B0600000101010101" pitchFamily="34" charset="-127"/>
                <a:ea typeface="Gulim" panose="020B0600000101010101" pitchFamily="34" charset="-127"/>
              </a:rPr>
              <a:t>eg </a:t>
            </a:r>
            <a:r>
              <a:rPr lang="sv-SE" sz="1400" b="1" dirty="0" err="1">
                <a:latin typeface="Gulim" panose="020B0600000101010101" pitchFamily="34" charset="-127"/>
                <a:ea typeface="Gulim" panose="020B0600000101010101" pitchFamily="34" charset="-127"/>
              </a:rPr>
              <a:t>B</a:t>
            </a:r>
            <a:r>
              <a:rPr lang="sv-SE" sz="1400" b="1" dirty="0" err="1" smtClean="0">
                <a:latin typeface="Gulim" panose="020B0600000101010101" pitchFamily="34" charset="-127"/>
                <a:ea typeface="Gulim" panose="020B0600000101010101" pitchFamily="34" charset="-127"/>
              </a:rPr>
              <a:t>rakes</a:t>
            </a:r>
            <a:r>
              <a:rPr lang="sv-SE" sz="1400" b="1" dirty="0" smtClean="0">
                <a:latin typeface="Gulim" panose="020B0600000101010101" pitchFamily="34" charset="-127"/>
                <a:ea typeface="Gulim" panose="020B0600000101010101" pitchFamily="34" charset="-127"/>
              </a:rPr>
              <a:t>, </a:t>
            </a:r>
            <a:r>
              <a:rPr lang="sv-SE" sz="1400" b="1" dirty="0">
                <a:latin typeface="Gulim" panose="020B0600000101010101" pitchFamily="34" charset="-127"/>
                <a:ea typeface="Gulim" panose="020B0600000101010101" pitchFamily="34" charset="-127"/>
              </a:rPr>
              <a:t>V</a:t>
            </a:r>
            <a:r>
              <a:rPr lang="sv-SE" sz="1400" b="1" dirty="0" smtClean="0">
                <a:latin typeface="Gulim" panose="020B0600000101010101" pitchFamily="34" charset="-127"/>
                <a:ea typeface="Gulim" panose="020B0600000101010101" pitchFamily="34" charset="-127"/>
              </a:rPr>
              <a:t>iktor </a:t>
            </a:r>
            <a:r>
              <a:rPr lang="sv-SE" sz="1400" b="1" dirty="0">
                <a:latin typeface="Gulim" panose="020B0600000101010101" pitchFamily="34" charset="-127"/>
                <a:ea typeface="Gulim" panose="020B0600000101010101" pitchFamily="34" charset="-127"/>
              </a:rPr>
              <a:t>A</a:t>
            </a:r>
            <a:r>
              <a:rPr lang="sv-SE" sz="1400" b="1" dirty="0" smtClean="0">
                <a:latin typeface="Gulim" panose="020B0600000101010101" pitchFamily="34" charset="-127"/>
                <a:ea typeface="Gulim" panose="020B0600000101010101" pitchFamily="34" charset="-127"/>
              </a:rPr>
              <a:t>brahamsson</a:t>
            </a:r>
          </a:p>
          <a:p>
            <a:pPr marL="0" indent="0">
              <a:buNone/>
            </a:pPr>
            <a:r>
              <a:rPr lang="sv-SE" sz="1400" b="1" dirty="0" smtClean="0">
                <a:latin typeface="Gulim" panose="020B0600000101010101" pitchFamily="34" charset="-127"/>
                <a:ea typeface="Gulim" panose="020B0600000101010101" pitchFamily="34" charset="-127"/>
              </a:rPr>
              <a:t>Fysträning: Fredrik Bergström, </a:t>
            </a:r>
            <a:r>
              <a:rPr lang="sv-SE" sz="1400" b="1" dirty="0">
                <a:latin typeface="Gulim" panose="020B0600000101010101" pitchFamily="34" charset="-127"/>
                <a:ea typeface="Gulim" panose="020B0600000101010101" pitchFamily="34" charset="-127"/>
              </a:rPr>
              <a:t>R</a:t>
            </a:r>
            <a:r>
              <a:rPr lang="sv-SE" sz="1400" b="1" dirty="0" smtClean="0">
                <a:latin typeface="Gulim" panose="020B0600000101010101" pitchFamily="34" charset="-127"/>
                <a:ea typeface="Gulim" panose="020B0600000101010101" pitchFamily="34" charset="-127"/>
              </a:rPr>
              <a:t>asmus </a:t>
            </a:r>
            <a:r>
              <a:rPr lang="sv-SE" sz="1400" b="1" dirty="0" smtClean="0">
                <a:latin typeface="Gulim" panose="020B0600000101010101" pitchFamily="34" charset="-127"/>
                <a:ea typeface="Gulim" panose="020B0600000101010101" pitchFamily="34" charset="-127"/>
              </a:rPr>
              <a:t>Persson. Mer info om våra instruktörer finns på vår hemsida</a:t>
            </a:r>
            <a:endParaRPr lang="sv-SE" sz="1400" b="1" dirty="0" smtClean="0">
              <a:latin typeface="Gulim" panose="020B0600000101010101" pitchFamily="34" charset="-127"/>
              <a:ea typeface="Gulim" panose="020B0600000101010101" pitchFamily="34" charset="-127"/>
            </a:endParaRPr>
          </a:p>
          <a:p>
            <a:pPr marL="0" indent="0">
              <a:buNone/>
            </a:pPr>
            <a:endParaRPr lang="sv-SE" sz="1600" b="1" dirty="0" smtClean="0">
              <a:latin typeface="Gulim" panose="020B0600000101010101" pitchFamily="34" charset="-127"/>
              <a:ea typeface="Gulim" panose="020B0600000101010101" pitchFamily="34" charset="-127"/>
            </a:endParaRPr>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1527267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ANSVARSOMRÅDEN</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7" name="Platshållare för innehåll 6"/>
          <p:cNvSpPr>
            <a:spLocks noGrp="1"/>
          </p:cNvSpPr>
          <p:nvPr>
            <p:ph idx="1"/>
          </p:nvPr>
        </p:nvSpPr>
        <p:spPr>
          <a:xfrm>
            <a:off x="415636" y="1365662"/>
            <a:ext cx="11292764" cy="5492338"/>
          </a:xfrm>
        </p:spPr>
        <p:txBody>
          <a:bodyPr>
            <a:normAutofit/>
          </a:bodyPr>
          <a:lstStyle/>
          <a:p>
            <a:pPr>
              <a:buFont typeface="Wingdings" panose="05000000000000000000" pitchFamily="2" charset="2"/>
              <a:buChar char="§"/>
            </a:pPr>
            <a:r>
              <a:rPr lang="sv-SE" sz="1600" b="1" u="sng" dirty="0" smtClean="0">
                <a:latin typeface="Gulim" panose="020B0600000101010101" pitchFamily="34" charset="-127"/>
                <a:ea typeface="Gulim" panose="020B0600000101010101" pitchFamily="34" charset="-127"/>
              </a:rPr>
              <a:t>Klubbchef/ekonomiansvarig: Leif Bergström</a:t>
            </a:r>
            <a:r>
              <a:rPr lang="sv-SE" sz="1600" b="1" dirty="0" smtClean="0">
                <a:latin typeface="Gulim" panose="020B0600000101010101" pitchFamily="34" charset="-127"/>
                <a:ea typeface="Gulim" panose="020B0600000101010101" pitchFamily="34" charset="-127"/>
              </a:rPr>
              <a:t>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Föreningens kontaktman, ansvarar för ekonomin, kontakt med förbundet, spelarleg/registrering, match/träningstider </a:t>
            </a:r>
          </a:p>
          <a:p>
            <a:pPr marL="457200" lvl="1" indent="0">
              <a:buNone/>
            </a:pPr>
            <a:r>
              <a:rPr lang="sv-SE" sz="1400" b="1" dirty="0" smtClean="0">
                <a:latin typeface="Gulim" panose="020B0600000101010101" pitchFamily="34" charset="-127"/>
                <a:ea typeface="Gulim" panose="020B0600000101010101" pitchFamily="34" charset="-127"/>
              </a:rPr>
              <a:t>  </a:t>
            </a:r>
          </a:p>
          <a:p>
            <a:pPr>
              <a:buFont typeface="Wingdings" panose="05000000000000000000" pitchFamily="2" charset="2"/>
              <a:buChar char="§"/>
            </a:pPr>
            <a:r>
              <a:rPr lang="sv-SE" sz="1600" b="1" u="sng" dirty="0">
                <a:latin typeface="Gulim" panose="020B0600000101010101" pitchFamily="34" charset="-127"/>
                <a:ea typeface="Gulim" panose="020B0600000101010101" pitchFamily="34" charset="-127"/>
              </a:rPr>
              <a:t>Sportchef: Jonas Bergström/Jesper </a:t>
            </a:r>
            <a:r>
              <a:rPr lang="sv-SE" sz="1600" b="1" u="sng" dirty="0" smtClean="0">
                <a:latin typeface="Gulim" panose="020B0600000101010101" pitchFamily="34" charset="-127"/>
                <a:ea typeface="Gulim" panose="020B0600000101010101" pitchFamily="34" charset="-127"/>
              </a:rPr>
              <a:t>Lamprecht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Helhetsansvarig för den sportsliga delen, tillgodoser herr/damlag med deras behov, samt ansvar för ungdomsprojekten</a:t>
            </a:r>
          </a:p>
          <a:p>
            <a:pPr marL="457200" lvl="1" indent="0">
              <a:buNone/>
            </a:pPr>
            <a:endParaRPr lang="sv-SE" sz="12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u="sng" dirty="0" smtClean="0">
                <a:latin typeface="Gulim" panose="020B0600000101010101" pitchFamily="34" charset="-127"/>
                <a:ea typeface="Gulim" panose="020B0600000101010101" pitchFamily="34" charset="-127"/>
              </a:rPr>
              <a:t>Herransvarig: Fredrik Bergström/Viktor Abrahamsson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Ansvarar för matcherna, planering av träning, truppen i sin helhet och rekrytering av nya spelare</a:t>
            </a:r>
          </a:p>
          <a:p>
            <a:pPr marL="457200" lvl="1" indent="0">
              <a:buNone/>
            </a:pPr>
            <a:endParaRPr lang="sv-SE" sz="12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u="sng" dirty="0" smtClean="0">
                <a:latin typeface="Gulim" panose="020B0600000101010101" pitchFamily="34" charset="-127"/>
                <a:ea typeface="Gulim" panose="020B0600000101010101" pitchFamily="34" charset="-127"/>
              </a:rPr>
              <a:t>Damansvarig: Jessica Persson/vakant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Ansvarar för matcherna, planering av träning, truppen i sin helhet och rekrytering av nya spelare</a:t>
            </a:r>
          </a:p>
          <a:p>
            <a:pPr marL="457200" lvl="1" indent="0">
              <a:buNone/>
            </a:pPr>
            <a:endParaRPr lang="sv-SE" sz="12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u="sng" dirty="0" smtClean="0">
                <a:latin typeface="Gulim" panose="020B0600000101010101" pitchFamily="34" charset="-127"/>
                <a:ea typeface="Gulim" panose="020B0600000101010101" pitchFamily="34" charset="-127"/>
              </a:rPr>
              <a:t>Webbansvarig: vakant </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Ser till att hemsida och Facebooksida alltid uppdateras med resultat, bilder, nyheter </a:t>
            </a:r>
            <a:r>
              <a:rPr lang="sv-SE" sz="1400" b="1" dirty="0" err="1" smtClean="0">
                <a:latin typeface="Gulim" panose="020B0600000101010101" pitchFamily="34" charset="-127"/>
                <a:ea typeface="Gulim" panose="020B0600000101010101" pitchFamily="34" charset="-127"/>
              </a:rPr>
              <a:t>etc</a:t>
            </a:r>
            <a:endParaRPr lang="sv-SE" sz="1400" b="1" dirty="0" smtClean="0">
              <a:latin typeface="Gulim" panose="020B0600000101010101" pitchFamily="34" charset="-127"/>
              <a:ea typeface="Gulim" panose="020B0600000101010101" pitchFamily="34" charset="-127"/>
            </a:endParaRPr>
          </a:p>
          <a:p>
            <a:pPr marL="457200" lvl="1" indent="0">
              <a:buNone/>
            </a:pPr>
            <a:endParaRPr lang="sv-SE" sz="1200" b="1" dirty="0" smtClean="0">
              <a:latin typeface="Gulim" panose="020B0600000101010101" pitchFamily="34" charset="-127"/>
              <a:ea typeface="Gulim" panose="020B0600000101010101" pitchFamily="34" charset="-127"/>
            </a:endParaRPr>
          </a:p>
          <a:p>
            <a:pPr>
              <a:buFont typeface="Wingdings" panose="05000000000000000000" pitchFamily="2" charset="2"/>
              <a:buChar char="§"/>
            </a:pPr>
            <a:r>
              <a:rPr lang="sv-SE" sz="1600" b="1" u="sng" dirty="0" smtClean="0">
                <a:latin typeface="Gulim" panose="020B0600000101010101" pitchFamily="34" charset="-127"/>
                <a:ea typeface="Gulim" panose="020B0600000101010101" pitchFamily="34" charset="-127"/>
              </a:rPr>
              <a:t>Materialansvarig: vakant</a:t>
            </a:r>
          </a:p>
          <a:p>
            <a:pPr lvl="1">
              <a:buFont typeface="Wingdings" panose="05000000000000000000" pitchFamily="2" charset="2"/>
              <a:buChar char="§"/>
            </a:pPr>
            <a:r>
              <a:rPr lang="sv-SE" sz="1400" b="1" dirty="0" smtClean="0">
                <a:latin typeface="Gulim" panose="020B0600000101010101" pitchFamily="34" charset="-127"/>
                <a:ea typeface="Gulim" panose="020B0600000101010101" pitchFamily="34" charset="-127"/>
              </a:rPr>
              <a:t>Ansvarar för all utrustning / material</a:t>
            </a:r>
            <a:r>
              <a:rPr lang="sv-SE" sz="1200" b="1" u="sng" dirty="0" smtClean="0">
                <a:latin typeface="Gulim" panose="020B0600000101010101" pitchFamily="34" charset="-127"/>
                <a:ea typeface="Gulim" panose="020B0600000101010101" pitchFamily="34" charset="-127"/>
              </a:rPr>
              <a:t> </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2864820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SPONSORER / FÖRETAG</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3" name="Platshållare för innehåll 2"/>
          <p:cNvSpPr>
            <a:spLocks noGrp="1"/>
          </p:cNvSpPr>
          <p:nvPr>
            <p:ph idx="1"/>
          </p:nvPr>
        </p:nvSpPr>
        <p:spPr/>
        <p:txBody>
          <a:bodyPr>
            <a:normAutofit/>
          </a:bodyPr>
          <a:lstStyle/>
          <a:p>
            <a:pPr marL="0" indent="0">
              <a:buNone/>
            </a:pPr>
            <a:r>
              <a:rPr lang="sv-SE" sz="2400" b="1" dirty="0" smtClean="0">
                <a:latin typeface="Gulim" panose="020B0600000101010101" pitchFamily="34" charset="-127"/>
                <a:ea typeface="Gulim" panose="020B0600000101010101" pitchFamily="34" charset="-127"/>
              </a:rPr>
              <a:t>Att samarbeta med företag är en självklarhet för oss. För att driva igenom dom projekt vi har och hålla föreningen vid liv behöver vi hjälp med att finansiera seniorverksamheten och framförallt ambitionerna vi har för barn och ungdomar i främst närområdet</a:t>
            </a:r>
          </a:p>
          <a:p>
            <a:pPr marL="0" indent="0">
              <a:buNone/>
            </a:pPr>
            <a:endParaRPr lang="sv-SE" sz="2400" b="1" dirty="0">
              <a:latin typeface="Gulim" panose="020B0600000101010101" pitchFamily="34" charset="-127"/>
              <a:ea typeface="Gulim" panose="020B0600000101010101" pitchFamily="34" charset="-127"/>
            </a:endParaRPr>
          </a:p>
          <a:p>
            <a:pPr marL="0" indent="0">
              <a:buNone/>
            </a:pPr>
            <a:r>
              <a:rPr lang="sv-SE" sz="2400" b="1" dirty="0" smtClean="0">
                <a:latin typeface="Gulim" panose="020B0600000101010101" pitchFamily="34" charset="-127"/>
                <a:ea typeface="Gulim" panose="020B0600000101010101" pitchFamily="34" charset="-127"/>
              </a:rPr>
              <a:t>Det finns massor vi vill och kan göra för ert företag</a:t>
            </a:r>
          </a:p>
          <a:p>
            <a:pPr marL="0" indent="0">
              <a:buNone/>
            </a:pPr>
            <a:endParaRPr lang="sv-SE" sz="2400" b="1" dirty="0">
              <a:latin typeface="Gulim" panose="020B0600000101010101" pitchFamily="34" charset="-127"/>
              <a:ea typeface="Gulim" panose="020B0600000101010101" pitchFamily="34" charset="-127"/>
            </a:endParaRPr>
          </a:p>
          <a:p>
            <a:pPr marL="0" indent="0">
              <a:buNone/>
            </a:pPr>
            <a:r>
              <a:rPr lang="sv-SE" sz="2400" b="1" dirty="0" smtClean="0">
                <a:latin typeface="Gulim" panose="020B0600000101010101" pitchFamily="34" charset="-127"/>
                <a:ea typeface="Gulim" panose="020B0600000101010101" pitchFamily="34" charset="-127"/>
              </a:rPr>
              <a:t>Idag har vi ett mycket lyckat och värdefullt samarbete med stockholmshem som stöttar ekonomiskt. För detta </a:t>
            </a:r>
            <a:r>
              <a:rPr lang="sv-SE" sz="2400" b="1" dirty="0" err="1" smtClean="0">
                <a:latin typeface="Gulim" panose="020B0600000101010101" pitchFamily="34" charset="-127"/>
                <a:ea typeface="Gulim" panose="020B0600000101010101" pitchFamily="34" charset="-127"/>
              </a:rPr>
              <a:t>nattvandrar</a:t>
            </a:r>
            <a:r>
              <a:rPr lang="sv-SE" sz="2400" b="1" dirty="0" smtClean="0">
                <a:latin typeface="Gulim" panose="020B0600000101010101" pitchFamily="34" charset="-127"/>
                <a:ea typeface="Gulim" panose="020B0600000101010101" pitchFamily="34" charset="-127"/>
              </a:rPr>
              <a:t> vi årligen för att öka tryggheten i </a:t>
            </a:r>
            <a:r>
              <a:rPr lang="sv-SE" sz="2400" b="1" dirty="0" smtClean="0">
                <a:latin typeface="Gulim" panose="020B0600000101010101" pitchFamily="34" charset="-127"/>
                <a:ea typeface="Gulim" panose="020B0600000101010101" pitchFamily="34" charset="-127"/>
              </a:rPr>
              <a:t>Skarpnäcks stadsdel, </a:t>
            </a:r>
            <a:r>
              <a:rPr lang="sv-SE" sz="2400" b="1" dirty="0" smtClean="0">
                <a:latin typeface="Gulim" panose="020B0600000101010101" pitchFamily="34" charset="-127"/>
                <a:ea typeface="Gulim" panose="020B0600000101010101" pitchFamily="34" charset="-127"/>
              </a:rPr>
              <a:t>helt i linje med vad vi står för och vill vara, förebilder</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2831674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b="1" dirty="0" smtClean="0">
                <a:effectLst>
                  <a:outerShdw blurRad="38100" dist="38100" dir="2700000" algn="tl">
                    <a:srgbClr val="000000">
                      <a:alpha val="43137"/>
                    </a:srgbClr>
                  </a:outerShdw>
                </a:effectLst>
                <a:latin typeface="Gulim" panose="020B0600000101010101" pitchFamily="34" charset="-127"/>
                <a:ea typeface="Gulim" panose="020B0600000101010101" pitchFamily="34" charset="-127"/>
              </a:rPr>
              <a:t>KONTAKTINFORMATION</a:t>
            </a:r>
            <a:endParaRPr lang="sv-SE" b="1" dirty="0">
              <a:effectLst>
                <a:outerShdw blurRad="38100" dist="38100" dir="2700000" algn="tl">
                  <a:srgbClr val="000000">
                    <a:alpha val="43137"/>
                  </a:srgbClr>
                </a:outerShdw>
              </a:effectLst>
              <a:latin typeface="Gulim" panose="020B0600000101010101" pitchFamily="34" charset="-127"/>
              <a:ea typeface="Gulim" panose="020B0600000101010101" pitchFamily="34" charset="-127"/>
            </a:endParaRPr>
          </a:p>
        </p:txBody>
      </p:sp>
      <p:sp>
        <p:nvSpPr>
          <p:cNvPr id="3" name="Platshållare för innehåll 2"/>
          <p:cNvSpPr>
            <a:spLocks noGrp="1"/>
          </p:cNvSpPr>
          <p:nvPr>
            <p:ph idx="1"/>
          </p:nvPr>
        </p:nvSpPr>
        <p:spPr>
          <a:xfrm>
            <a:off x="838200" y="1554480"/>
            <a:ext cx="10515600" cy="5180923"/>
          </a:xfrm>
        </p:spPr>
        <p:txBody>
          <a:bodyPr>
            <a:normAutofit fontScale="92500" lnSpcReduction="20000"/>
          </a:bodyPr>
          <a:lstStyle/>
          <a:p>
            <a:r>
              <a:rPr lang="sv-SE" sz="2200" b="1" dirty="0" smtClean="0">
                <a:latin typeface="Gulim" panose="020B0600000101010101" pitchFamily="34" charset="-127"/>
                <a:ea typeface="Gulim" panose="020B0600000101010101" pitchFamily="34" charset="-127"/>
              </a:rPr>
              <a:t>Klubbchef: Leif Bergström </a:t>
            </a:r>
          </a:p>
          <a:p>
            <a:pPr lvl="1"/>
            <a:r>
              <a:rPr lang="sv-SE" sz="1900" b="1" dirty="0" smtClean="0">
                <a:latin typeface="Gulim" panose="020B0600000101010101" pitchFamily="34" charset="-127"/>
                <a:ea typeface="Gulim" panose="020B0600000101010101" pitchFamily="34" charset="-127"/>
              </a:rPr>
              <a:t>Tel: 0850817309 </a:t>
            </a:r>
          </a:p>
          <a:p>
            <a:pPr lvl="1"/>
            <a:r>
              <a:rPr lang="sv-SE" sz="1900" b="1" dirty="0" smtClean="0">
                <a:latin typeface="Gulim" panose="020B0600000101010101" pitchFamily="34" charset="-127"/>
                <a:ea typeface="Gulim" panose="020B0600000101010101" pitchFamily="34" charset="-127"/>
                <a:hlinkClick r:id="rId2"/>
              </a:rPr>
              <a:t>leak@bredband.net</a:t>
            </a:r>
            <a:endParaRPr lang="sv-SE" sz="1900" b="1" dirty="0" smtClean="0">
              <a:latin typeface="Gulim" panose="020B0600000101010101" pitchFamily="34" charset="-127"/>
              <a:ea typeface="Gulim" panose="020B0600000101010101" pitchFamily="34" charset="-127"/>
            </a:endParaRPr>
          </a:p>
          <a:p>
            <a:pPr marL="457200" lvl="1" indent="0">
              <a:buNone/>
            </a:pPr>
            <a:endParaRPr lang="sv-SE" sz="2000" b="1" dirty="0" smtClean="0">
              <a:latin typeface="Gulim" panose="020B0600000101010101" pitchFamily="34" charset="-127"/>
              <a:ea typeface="Gulim" panose="020B0600000101010101" pitchFamily="34" charset="-127"/>
            </a:endParaRPr>
          </a:p>
          <a:p>
            <a:r>
              <a:rPr lang="sv-SE" sz="2200" b="1" dirty="0" smtClean="0">
                <a:latin typeface="Gulim" panose="020B0600000101010101" pitchFamily="34" charset="-127"/>
                <a:ea typeface="Gulim" panose="020B0600000101010101" pitchFamily="34" charset="-127"/>
              </a:rPr>
              <a:t>Sportchef: Jonas Bergström </a:t>
            </a:r>
          </a:p>
          <a:p>
            <a:pPr lvl="1"/>
            <a:r>
              <a:rPr lang="sv-SE" sz="1900" b="1" dirty="0" smtClean="0">
                <a:latin typeface="Gulim" panose="020B0600000101010101" pitchFamily="34" charset="-127"/>
                <a:ea typeface="Gulim" panose="020B0600000101010101" pitchFamily="34" charset="-127"/>
              </a:rPr>
              <a:t>Tel: 0723655081 </a:t>
            </a:r>
          </a:p>
          <a:p>
            <a:pPr lvl="1"/>
            <a:r>
              <a:rPr lang="sv-SE" sz="1900" b="1" dirty="0" smtClean="0">
                <a:latin typeface="Gulim" panose="020B0600000101010101" pitchFamily="34" charset="-127"/>
                <a:ea typeface="Gulim" panose="020B0600000101010101" pitchFamily="34" charset="-127"/>
                <a:hlinkClick r:id="rId3"/>
              </a:rPr>
              <a:t>jonasbergstrome@gmail.com</a:t>
            </a:r>
            <a:endParaRPr lang="sv-SE" sz="1900" b="1" dirty="0" smtClean="0">
              <a:latin typeface="Gulim" panose="020B0600000101010101" pitchFamily="34" charset="-127"/>
              <a:ea typeface="Gulim" panose="020B0600000101010101" pitchFamily="34" charset="-127"/>
            </a:endParaRPr>
          </a:p>
          <a:p>
            <a:pPr marL="457200" lvl="1" indent="0">
              <a:buNone/>
            </a:pPr>
            <a:endParaRPr lang="sv-SE" sz="2000" b="1" dirty="0" smtClean="0">
              <a:latin typeface="Gulim" panose="020B0600000101010101" pitchFamily="34" charset="-127"/>
              <a:ea typeface="Gulim" panose="020B0600000101010101" pitchFamily="34" charset="-127"/>
            </a:endParaRPr>
          </a:p>
          <a:p>
            <a:r>
              <a:rPr lang="sv-SE" sz="2200" b="1" dirty="0" smtClean="0">
                <a:latin typeface="Gulim" panose="020B0600000101010101" pitchFamily="34" charset="-127"/>
                <a:ea typeface="Gulim" panose="020B0600000101010101" pitchFamily="34" charset="-127"/>
              </a:rPr>
              <a:t>Herr: Fredrik Bergström </a:t>
            </a:r>
          </a:p>
          <a:p>
            <a:pPr lvl="1"/>
            <a:r>
              <a:rPr lang="sv-SE" sz="1900" b="1" dirty="0" smtClean="0">
                <a:latin typeface="Gulim" panose="020B0600000101010101" pitchFamily="34" charset="-127"/>
                <a:ea typeface="Gulim" panose="020B0600000101010101" pitchFamily="34" charset="-127"/>
              </a:rPr>
              <a:t>070934086</a:t>
            </a:r>
          </a:p>
          <a:p>
            <a:pPr marL="457200" lvl="1" indent="0">
              <a:buNone/>
            </a:pPr>
            <a:endParaRPr lang="sv-SE" sz="2000" b="1" dirty="0" smtClean="0">
              <a:latin typeface="Gulim" panose="020B0600000101010101" pitchFamily="34" charset="-127"/>
              <a:ea typeface="Gulim" panose="020B0600000101010101" pitchFamily="34" charset="-127"/>
            </a:endParaRPr>
          </a:p>
          <a:p>
            <a:r>
              <a:rPr lang="sv-SE" sz="2200" b="1" dirty="0" smtClean="0">
                <a:latin typeface="Gulim" panose="020B0600000101010101" pitchFamily="34" charset="-127"/>
                <a:ea typeface="Gulim" panose="020B0600000101010101" pitchFamily="34" charset="-127"/>
              </a:rPr>
              <a:t>Dam: Jessica Persson </a:t>
            </a:r>
          </a:p>
          <a:p>
            <a:pPr lvl="1"/>
            <a:r>
              <a:rPr lang="sv-SE" sz="1900" b="1" dirty="0" smtClean="0">
                <a:latin typeface="Gulim" panose="020B0600000101010101" pitchFamily="34" charset="-127"/>
                <a:ea typeface="Gulim" panose="020B0600000101010101" pitchFamily="34" charset="-127"/>
              </a:rPr>
              <a:t>0707798502</a:t>
            </a:r>
          </a:p>
          <a:p>
            <a:endParaRPr lang="sv-SE" sz="2400" b="1" dirty="0">
              <a:latin typeface="Gulim" panose="020B0600000101010101" pitchFamily="34" charset="-127"/>
              <a:ea typeface="Gulim" panose="020B0600000101010101" pitchFamily="34" charset="-127"/>
            </a:endParaRPr>
          </a:p>
          <a:p>
            <a:endParaRPr lang="sv-SE" sz="2400" b="1" dirty="0" smtClean="0">
              <a:latin typeface="Gulim" panose="020B0600000101010101" pitchFamily="34" charset="-127"/>
              <a:ea typeface="Gulim" panose="020B0600000101010101" pitchFamily="34" charset="-127"/>
            </a:endParaRPr>
          </a:p>
          <a:p>
            <a:pPr marL="0" indent="0">
              <a:buNone/>
            </a:pPr>
            <a:r>
              <a:rPr lang="sv-SE" sz="2400" b="1" dirty="0" smtClean="0">
                <a:latin typeface="Gulim" panose="020B0600000101010101" pitchFamily="34" charset="-127"/>
                <a:ea typeface="Gulim" panose="020B0600000101010101" pitchFamily="34" charset="-127"/>
              </a:rPr>
              <a:t>All information finner ni på vår officiella hemsida: </a:t>
            </a:r>
            <a:r>
              <a:rPr lang="sv-SE" sz="2400" b="1" dirty="0" smtClean="0">
                <a:latin typeface="Gulim" panose="020B0600000101010101" pitchFamily="34" charset="-127"/>
                <a:ea typeface="Gulim" panose="020B0600000101010101" pitchFamily="34" charset="-127"/>
                <a:hlinkClick r:id="rId4"/>
              </a:rPr>
              <a:t>www.svenskalag.se/skarpnackff</a:t>
            </a:r>
            <a:r>
              <a:rPr lang="sv-SE" sz="2400" b="1" dirty="0" smtClean="0">
                <a:latin typeface="Gulim" panose="020B0600000101010101" pitchFamily="34" charset="-127"/>
                <a:ea typeface="Gulim" panose="020B0600000101010101" pitchFamily="34" charset="-127"/>
              </a:rPr>
              <a:t> </a:t>
            </a:r>
            <a:endParaRPr lang="sv-SE" sz="2400" b="1" dirty="0">
              <a:latin typeface="Gulim" panose="020B0600000101010101" pitchFamily="34" charset="-127"/>
              <a:ea typeface="Gulim" panose="020B0600000101010101" pitchFamily="34" charset="-127"/>
            </a:endParaRPr>
          </a:p>
        </p:txBody>
      </p:sp>
      <p:pic>
        <p:nvPicPr>
          <p:cNvPr id="4" name="Bildobjekt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93061" y="6195403"/>
            <a:ext cx="540000" cy="540000"/>
          </a:xfrm>
          <a:prstGeom prst="rect">
            <a:avLst/>
          </a:prstGeom>
        </p:spPr>
      </p:pic>
    </p:spTree>
    <p:extLst>
      <p:ext uri="{BB962C8B-B14F-4D97-AF65-F5344CB8AC3E}">
        <p14:creationId xmlns:p14="http://schemas.microsoft.com/office/powerpoint/2010/main" val="2817639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TotalTime>
  <Words>861</Words>
  <Application>Microsoft Office PowerPoint</Application>
  <PresentationFormat>Anpassad</PresentationFormat>
  <Paragraphs>119</Paragraphs>
  <Slides>10</Slides>
  <Notes>0</Notes>
  <HiddenSlides>0</HiddenSlides>
  <MMClips>0</MMClips>
  <ScaleCrop>false</ScaleCrop>
  <HeadingPairs>
    <vt:vector size="4" baseType="variant">
      <vt:variant>
        <vt:lpstr>Tema</vt:lpstr>
      </vt:variant>
      <vt:variant>
        <vt:i4>1</vt:i4>
      </vt:variant>
      <vt:variant>
        <vt:lpstr>Bildrubriker</vt:lpstr>
      </vt:variant>
      <vt:variant>
        <vt:i4>10</vt:i4>
      </vt:variant>
    </vt:vector>
  </HeadingPairs>
  <TitlesOfParts>
    <vt:vector size="11" baseType="lpstr">
      <vt:lpstr>Office-tema</vt:lpstr>
      <vt:lpstr>PowerPoint-presentation</vt:lpstr>
      <vt:lpstr>PowerPoint-presentation</vt:lpstr>
      <vt:lpstr>AGENDA</vt:lpstr>
      <vt:lpstr>VISIONER &amp; VÄRDEGRUND</vt:lpstr>
      <vt:lpstr>SENIORVERKSAMHET</vt:lpstr>
      <vt:lpstr>UNGDOMSVERKSAMHET</vt:lpstr>
      <vt:lpstr>ANSVARSOMRÅDEN</vt:lpstr>
      <vt:lpstr>SPONSORER / FÖRETAG</vt:lpstr>
      <vt:lpstr>KONTAKTINFORMATION</vt:lpstr>
      <vt:lpstr>EKONOMI 2015/16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Camilla Kull</dc:creator>
  <cp:lastModifiedBy>logistik</cp:lastModifiedBy>
  <cp:revision>27</cp:revision>
  <cp:lastPrinted>2015-01-09T11:05:40Z</cp:lastPrinted>
  <dcterms:created xsi:type="dcterms:W3CDTF">2015-01-06T20:11:11Z</dcterms:created>
  <dcterms:modified xsi:type="dcterms:W3CDTF">2015-01-09T11:08:54Z</dcterms:modified>
</cp:coreProperties>
</file>