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63" r:id="rId9"/>
    <p:sldId id="264" r:id="rId10"/>
    <p:sldId id="265" r:id="rId11"/>
    <p:sldId id="266" r:id="rId12"/>
    <p:sldId id="270" r:id="rId13"/>
    <p:sldId id="269" r:id="rId14"/>
    <p:sldId id="272"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114" d="100"/>
          <a:sy n="114" d="100"/>
        </p:scale>
        <p:origin x="42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55331-2D9B-49E9-BDBD-AC283D3B55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69F1C72-BD5A-4121-A6FF-75C4E2F0E5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060219-9681-482B-8E0D-FBC32140D8C2}"/>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5" name="Footer Placeholder 4">
            <a:extLst>
              <a:ext uri="{FF2B5EF4-FFF2-40B4-BE49-F238E27FC236}">
                <a16:creationId xmlns:a16="http://schemas.microsoft.com/office/drawing/2014/main" id="{507AA6C0-5D65-4E64-B5D9-DB356093F8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B94870-C14D-417D-A87A-EABC0D58CCA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1406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566E0-35DF-49AC-885B-F676A04E06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75E6E9-0083-42B5-8B2F-74FFE1A9E7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375F8-558B-4FC7-97AD-95EA932C53B4}"/>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5" name="Footer Placeholder 4">
            <a:extLst>
              <a:ext uri="{FF2B5EF4-FFF2-40B4-BE49-F238E27FC236}">
                <a16:creationId xmlns:a16="http://schemas.microsoft.com/office/drawing/2014/main" id="{132A05C6-0DDA-4E80-9FCE-271805D1BC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93AA2-D3A8-4189-9E29-D2A9A625CA8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4712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085AF9-1791-484C-8767-FCF1349D98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BDEB1F-2C2D-4B12-BD7F-6142F0F72B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5C42E-1A83-4ACE-ACF0-7CFDA61388AD}"/>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5" name="Footer Placeholder 4">
            <a:extLst>
              <a:ext uri="{FF2B5EF4-FFF2-40B4-BE49-F238E27FC236}">
                <a16:creationId xmlns:a16="http://schemas.microsoft.com/office/drawing/2014/main" id="{F47F475F-15BF-4628-8C96-95D01632AF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91FA3-DFDC-4457-94CE-95A7664A8E18}"/>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90039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A5DCE-3DED-4DFC-BF16-31F120713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DE6C7-7F58-4F6C-86C5-02668292F03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BBDA4D-553D-4C4D-B27F-9C23D2C8A265}"/>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5" name="Footer Placeholder 4">
            <a:extLst>
              <a:ext uri="{FF2B5EF4-FFF2-40B4-BE49-F238E27FC236}">
                <a16:creationId xmlns:a16="http://schemas.microsoft.com/office/drawing/2014/main" id="{6D18C3FB-9A52-4723-AC99-76FAAA6AF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CD4B08-77D5-4291-B457-7928156AC5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633620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54745-AB12-44ED-B257-4840BC19D4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D0AE6A-99EA-4A69-BC6C-7D2841AF83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FF73ACC-5487-44A3-AA74-7956108B28B3}"/>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5" name="Footer Placeholder 4">
            <a:extLst>
              <a:ext uri="{FF2B5EF4-FFF2-40B4-BE49-F238E27FC236}">
                <a16:creationId xmlns:a16="http://schemas.microsoft.com/office/drawing/2014/main" id="{73822745-6D9C-478E-9B41-9AEA13FDB3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9D4D00-9E4B-4BE6-932B-93AE72D711A4}"/>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404487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E54ED-9448-4A64-A191-0C56D230AF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FCB071-AB0E-4515-B0D2-FE52D3221FC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AEC7BFA-AA1B-4DEE-A0C0-2230A078BAB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E3D21D-5A3A-49B6-B4EC-7A196714128F}"/>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6" name="Footer Placeholder 5">
            <a:extLst>
              <a:ext uri="{FF2B5EF4-FFF2-40B4-BE49-F238E27FC236}">
                <a16:creationId xmlns:a16="http://schemas.microsoft.com/office/drawing/2014/main" id="{6A8BC85C-8A78-4164-96A7-056FC3C9B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5520F2-92DC-4071-AB5B-817E08033F99}"/>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01674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7FBC7-3CEA-4955-AFC8-47BFBC9B6C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7B85E2C-652C-4443-A22A-59EC7E081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AA6DF03-ACD9-4687-8DB6-B298F2CF8BD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1EBF83-BA83-4ED0-85AA-E137894759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2039591-5023-442F-8B5E-1BA9FCA2D53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581053-994D-4752-B385-8F014B2B6CE5}"/>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8" name="Footer Placeholder 7">
            <a:extLst>
              <a:ext uri="{FF2B5EF4-FFF2-40B4-BE49-F238E27FC236}">
                <a16:creationId xmlns:a16="http://schemas.microsoft.com/office/drawing/2014/main" id="{33D13173-C704-47B9-9DDD-3F1BDEB8EE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6B7906-072C-4BC5-B5C6-F39982B1353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978520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84CE2-C865-4A57-8307-4614A40DF4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550D88-04BB-4E78-A81C-6B192FCA2427}"/>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4" name="Footer Placeholder 3">
            <a:extLst>
              <a:ext uri="{FF2B5EF4-FFF2-40B4-BE49-F238E27FC236}">
                <a16:creationId xmlns:a16="http://schemas.microsoft.com/office/drawing/2014/main" id="{566D4039-0BC5-4BAF-98E5-04F423B9F3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2EC981-E7AB-45FF-9D77-26E114D34911}"/>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64180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CC270E-6877-44DD-A552-54267B02DF15}"/>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3" name="Footer Placeholder 2">
            <a:extLst>
              <a:ext uri="{FF2B5EF4-FFF2-40B4-BE49-F238E27FC236}">
                <a16:creationId xmlns:a16="http://schemas.microsoft.com/office/drawing/2014/main" id="{4F818110-F27B-4EF7-88D3-1F75AB9168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675BF6-3D68-42BF-9D95-5429A21E9B16}"/>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2887335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4C13C-5E23-4DF7-AAC2-66E1A7087C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1BB43C-0BAB-4F8D-80BA-E227D3EB01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21AD94-108F-4B5F-849E-8688B063C0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91EC25-5296-464D-B45F-0A823B21DE5A}"/>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6" name="Footer Placeholder 5">
            <a:extLst>
              <a:ext uri="{FF2B5EF4-FFF2-40B4-BE49-F238E27FC236}">
                <a16:creationId xmlns:a16="http://schemas.microsoft.com/office/drawing/2014/main" id="{821C33E2-A877-4E0D-BA19-5D0CB937D2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834A8D-906C-42C8-B59D-9EB14AF989A2}"/>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3979555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A2D7A-9EDF-4DC0-9C38-EDE07B9AF2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FAF1DB-4330-4A23-8CA1-FEDBD4659B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ED33601-4BDA-4096-A262-24EE6EFFA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647676-9E12-4399-BD2D-EF0831A6CA80}"/>
              </a:ext>
            </a:extLst>
          </p:cNvPr>
          <p:cNvSpPr>
            <a:spLocks noGrp="1"/>
          </p:cNvSpPr>
          <p:nvPr>
            <p:ph type="dt" sz="half" idx="10"/>
          </p:nvPr>
        </p:nvSpPr>
        <p:spPr/>
        <p:txBody>
          <a:bodyPr/>
          <a:lstStyle/>
          <a:p>
            <a:fld id="{4F8A626C-A4B4-4334-B378-242D7DEAD4BE}" type="datetimeFigureOut">
              <a:rPr lang="en-US" smtClean="0"/>
              <a:t>9/20/2019</a:t>
            </a:fld>
            <a:endParaRPr lang="en-US"/>
          </a:p>
        </p:txBody>
      </p:sp>
      <p:sp>
        <p:nvSpPr>
          <p:cNvPr id="6" name="Footer Placeholder 5">
            <a:extLst>
              <a:ext uri="{FF2B5EF4-FFF2-40B4-BE49-F238E27FC236}">
                <a16:creationId xmlns:a16="http://schemas.microsoft.com/office/drawing/2014/main" id="{19F06BAA-EB47-4F34-A332-724AC727F2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D4DD2-6E9F-4989-BFA3-9A926DC0BD1B}"/>
              </a:ext>
            </a:extLst>
          </p:cNvPr>
          <p:cNvSpPr>
            <a:spLocks noGrp="1"/>
          </p:cNvSpPr>
          <p:nvPr>
            <p:ph type="sldNum" sz="quarter" idx="12"/>
          </p:nvPr>
        </p:nvSpPr>
        <p:spPr/>
        <p:txBody>
          <a:bodyPr/>
          <a:lstStyle/>
          <a:p>
            <a:fld id="{C088B40D-25AD-4648-A657-E93BA44010D8}" type="slidenum">
              <a:rPr lang="en-US" smtClean="0"/>
              <a:t>‹#›</a:t>
            </a:fld>
            <a:endParaRPr lang="en-US"/>
          </a:p>
        </p:txBody>
      </p:sp>
    </p:spTree>
    <p:extLst>
      <p:ext uri="{BB962C8B-B14F-4D97-AF65-F5344CB8AC3E}">
        <p14:creationId xmlns:p14="http://schemas.microsoft.com/office/powerpoint/2010/main" val="168118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64C1FD-4509-4F35-9B9A-206522FAA1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46B4E-AFAF-4526-BEED-393F61657C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DAED3-4817-43D7-9E77-A5C8EFE1AA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8A626C-A4B4-4334-B378-242D7DEAD4BE}" type="datetimeFigureOut">
              <a:rPr lang="en-US" smtClean="0"/>
              <a:t>9/20/2019</a:t>
            </a:fld>
            <a:endParaRPr lang="en-US"/>
          </a:p>
        </p:txBody>
      </p:sp>
      <p:sp>
        <p:nvSpPr>
          <p:cNvPr id="5" name="Footer Placeholder 4">
            <a:extLst>
              <a:ext uri="{FF2B5EF4-FFF2-40B4-BE49-F238E27FC236}">
                <a16:creationId xmlns:a16="http://schemas.microsoft.com/office/drawing/2014/main" id="{3DF49D64-AF57-4598-B1A8-243B5EE556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4189C78-628F-4C4A-89E1-E50BA5F783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8B40D-25AD-4648-A657-E93BA44010D8}" type="slidenum">
              <a:rPr lang="en-US" smtClean="0"/>
              <a:t>‹#›</a:t>
            </a:fld>
            <a:endParaRPr lang="en-US"/>
          </a:p>
        </p:txBody>
      </p:sp>
    </p:spTree>
    <p:extLst>
      <p:ext uri="{BB962C8B-B14F-4D97-AF65-F5344CB8AC3E}">
        <p14:creationId xmlns:p14="http://schemas.microsoft.com/office/powerpoint/2010/main" val="4205587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970318"/>
          </a:xfrm>
          <a:prstGeom prst="rect">
            <a:avLst/>
          </a:prstGeom>
        </p:spPr>
        <p:txBody>
          <a:bodyPr wrap="square">
            <a:spAutoFit/>
          </a:bodyPr>
          <a:lstStyle/>
          <a:p>
            <a:pPr algn="ctr"/>
            <a:r>
              <a:rPr lang="sv-SE" dirty="0"/>
              <a:t>Föräldramöte 2019-09-16</a:t>
            </a:r>
          </a:p>
          <a:p>
            <a:endParaRPr lang="sv-SE" dirty="0"/>
          </a:p>
          <a:p>
            <a:endParaRPr lang="sv-SE" dirty="0"/>
          </a:p>
          <a:p>
            <a:r>
              <a:rPr lang="sv-SE" dirty="0"/>
              <a:t>Agenda: </a:t>
            </a:r>
          </a:p>
          <a:p>
            <a:endParaRPr lang="sv-SE" dirty="0"/>
          </a:p>
          <a:p>
            <a:r>
              <a:rPr lang="sv-SE" dirty="0"/>
              <a:t>Sportsligt inkl. seriespel under säsong </a:t>
            </a:r>
          </a:p>
          <a:p>
            <a:r>
              <a:rPr lang="sv-SE" dirty="0"/>
              <a:t>Försäljningar. </a:t>
            </a:r>
          </a:p>
          <a:p>
            <a:r>
              <a:rPr lang="sv-SE" dirty="0"/>
              <a:t>Sponsring </a:t>
            </a:r>
          </a:p>
          <a:p>
            <a:r>
              <a:rPr lang="sv-SE" dirty="0"/>
              <a:t>Cuper</a:t>
            </a:r>
          </a:p>
          <a:p>
            <a:r>
              <a:rPr lang="sv-SE" dirty="0"/>
              <a:t>Spelar/föräldraråd </a:t>
            </a:r>
          </a:p>
          <a:p>
            <a:r>
              <a:rPr lang="sv-SE" dirty="0"/>
              <a:t>Ekonomiställning</a:t>
            </a:r>
          </a:p>
          <a:p>
            <a:r>
              <a:rPr lang="sv-SE" dirty="0" err="1"/>
              <a:t>Avslutningscup</a:t>
            </a:r>
            <a:endParaRPr lang="sv-SE" dirty="0"/>
          </a:p>
          <a:p>
            <a:r>
              <a:rPr lang="sv-SE" dirty="0"/>
              <a:t>Nya spelare till laget </a:t>
            </a:r>
          </a:p>
          <a:p>
            <a:r>
              <a:rPr lang="sv-SE" dirty="0"/>
              <a:t>Övriga frågor/Info</a:t>
            </a:r>
            <a:endParaRPr lang="en-US" dirty="0"/>
          </a:p>
        </p:txBody>
      </p:sp>
    </p:spTree>
    <p:extLst>
      <p:ext uri="{BB962C8B-B14F-4D97-AF65-F5344CB8AC3E}">
        <p14:creationId xmlns:p14="http://schemas.microsoft.com/office/powerpoint/2010/main" val="225146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754326"/>
          </a:xfrm>
          <a:prstGeom prst="rect">
            <a:avLst/>
          </a:prstGeom>
        </p:spPr>
        <p:txBody>
          <a:bodyPr wrap="square">
            <a:spAutoFit/>
          </a:bodyPr>
          <a:lstStyle/>
          <a:p>
            <a:pPr algn="ctr"/>
            <a:r>
              <a:rPr lang="sv-SE" dirty="0"/>
              <a:t>Overaller/Kläder mm till laget (</a:t>
            </a:r>
            <a:r>
              <a:rPr lang="sv-SE" dirty="0" err="1"/>
              <a:t>Materialare</a:t>
            </a:r>
            <a:r>
              <a:rPr lang="sv-SE" dirty="0"/>
              <a:t>)</a:t>
            </a:r>
          </a:p>
          <a:p>
            <a:endParaRPr lang="sv-SE" dirty="0"/>
          </a:p>
          <a:p>
            <a:r>
              <a:rPr lang="sv-SE" dirty="0"/>
              <a:t>Frivillig person behöver samordna ev. beställningar samt hämtning/utdelning av detta i laget. </a:t>
            </a:r>
            <a:r>
              <a:rPr lang="sv-SE" dirty="0" err="1"/>
              <a:t>Götmans</a:t>
            </a:r>
            <a:r>
              <a:rPr lang="sv-SE" dirty="0"/>
              <a:t> anmäler sig.</a:t>
            </a:r>
          </a:p>
          <a:p>
            <a:endParaRPr lang="sv-SE" dirty="0"/>
          </a:p>
          <a:p>
            <a:r>
              <a:rPr lang="sv-SE" dirty="0"/>
              <a:t>Även en frivillig person som ansvarar för att upprätta fikalistan behövs. Linda anmäler sig.</a:t>
            </a:r>
          </a:p>
        </p:txBody>
      </p:sp>
    </p:spTree>
    <p:extLst>
      <p:ext uri="{BB962C8B-B14F-4D97-AF65-F5344CB8AC3E}">
        <p14:creationId xmlns:p14="http://schemas.microsoft.com/office/powerpoint/2010/main" val="308791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2"/>
          </a:xfrm>
          <a:prstGeom prst="rect">
            <a:avLst/>
          </a:prstGeom>
        </p:spPr>
        <p:txBody>
          <a:bodyPr wrap="square">
            <a:spAutoFit/>
          </a:bodyPr>
          <a:lstStyle/>
          <a:p>
            <a:pPr algn="ctr"/>
            <a:r>
              <a:rPr lang="sv-SE" dirty="0" err="1"/>
              <a:t>Avslutningscup</a:t>
            </a:r>
            <a:endParaRPr lang="en-US" dirty="0"/>
          </a:p>
        </p:txBody>
      </p:sp>
      <p:sp>
        <p:nvSpPr>
          <p:cNvPr id="5" name="Rectangle 3">
            <a:extLst>
              <a:ext uri="{FF2B5EF4-FFF2-40B4-BE49-F238E27FC236}">
                <a16:creationId xmlns:a16="http://schemas.microsoft.com/office/drawing/2014/main" id="{97D957F6-89CC-4111-84E0-C0C04D2E395D}"/>
              </a:ext>
            </a:extLst>
          </p:cNvPr>
          <p:cNvSpPr/>
          <p:nvPr/>
        </p:nvSpPr>
        <p:spPr>
          <a:xfrm>
            <a:off x="1082936" y="3069330"/>
            <a:ext cx="10026127" cy="2585323"/>
          </a:xfrm>
          <a:prstGeom prst="rect">
            <a:avLst/>
          </a:prstGeom>
        </p:spPr>
        <p:txBody>
          <a:bodyPr wrap="square">
            <a:spAutoFit/>
          </a:bodyPr>
          <a:lstStyle/>
          <a:p>
            <a:r>
              <a:rPr lang="sv-SE" dirty="0"/>
              <a:t>Vilken cup ska vi åka på, röstning som skall vägleda ledarna vilken cup vi skall välja</a:t>
            </a:r>
          </a:p>
          <a:p>
            <a:r>
              <a:rPr lang="sv-SE" dirty="0"/>
              <a:t>Cupgruppen, är ni kvar med att fortsätta (Susanne, Tommi, Therese)? Fler medlemmar i gruppen behövs, finns det någon/några frivilliga på detta möte.</a:t>
            </a:r>
            <a:r>
              <a:rPr lang="sv-SE" dirty="0">
                <a:solidFill>
                  <a:srgbClr val="FF0000"/>
                </a:solidFill>
              </a:rPr>
              <a:t> </a:t>
            </a:r>
            <a:r>
              <a:rPr lang="sv-SE" dirty="0"/>
              <a:t>Linda och Annelie anmäler intresse att deltaga.</a:t>
            </a:r>
          </a:p>
          <a:p>
            <a:endParaRPr lang="sv-SE" dirty="0"/>
          </a:p>
          <a:p>
            <a:r>
              <a:rPr lang="sv-SE" dirty="0"/>
              <a:t>Röstning avgjordes ej på plats. Robert ordnar en digital omröstning. Beslut tas att rösta på 2 alternativ:</a:t>
            </a:r>
          </a:p>
          <a:p>
            <a:r>
              <a:rPr lang="sv-SE" dirty="0"/>
              <a:t>Alternativ 1 Prag</a:t>
            </a:r>
          </a:p>
          <a:p>
            <a:r>
              <a:rPr lang="sv-SE" dirty="0"/>
              <a:t>Alternativ 2 ”östersjön”, dvs antingen cup i Helsingfors eller i </a:t>
            </a:r>
            <a:r>
              <a:rPr lang="sv-SE" dirty="0" err="1"/>
              <a:t>Tallin</a:t>
            </a:r>
            <a:r>
              <a:rPr lang="sv-SE" dirty="0"/>
              <a:t> (Räknas som ett alternativ).</a:t>
            </a:r>
          </a:p>
          <a:p>
            <a:endParaRPr lang="sv-SE" dirty="0"/>
          </a:p>
          <a:p>
            <a:endParaRPr lang="en-US" dirty="0"/>
          </a:p>
        </p:txBody>
      </p:sp>
      <p:graphicFrame>
        <p:nvGraphicFramePr>
          <p:cNvPr id="6" name="Tabell 5">
            <a:extLst>
              <a:ext uri="{FF2B5EF4-FFF2-40B4-BE49-F238E27FC236}">
                <a16:creationId xmlns:a16="http://schemas.microsoft.com/office/drawing/2014/main" id="{473ED612-7E0A-4D7A-A769-F2E796543E8E}"/>
              </a:ext>
            </a:extLst>
          </p:cNvPr>
          <p:cNvGraphicFramePr>
            <a:graphicFrameLocks noGrp="1"/>
          </p:cNvGraphicFramePr>
          <p:nvPr>
            <p:extLst>
              <p:ext uri="{D42A27DB-BD31-4B8C-83A1-F6EECF244321}">
                <p14:modId xmlns:p14="http://schemas.microsoft.com/office/powerpoint/2010/main" val="7987669"/>
              </p:ext>
            </p:extLst>
          </p:nvPr>
        </p:nvGraphicFramePr>
        <p:xfrm>
          <a:off x="1161826" y="1588294"/>
          <a:ext cx="9626600" cy="1143000"/>
        </p:xfrm>
        <a:graphic>
          <a:graphicData uri="http://schemas.openxmlformats.org/drawingml/2006/table">
            <a:tbl>
              <a:tblPr>
                <a:tableStyleId>{5C22544A-7EE6-4342-B048-85BDC9FD1C3A}</a:tableStyleId>
              </a:tblPr>
              <a:tblGrid>
                <a:gridCol w="2311400">
                  <a:extLst>
                    <a:ext uri="{9D8B030D-6E8A-4147-A177-3AD203B41FA5}">
                      <a16:colId xmlns:a16="http://schemas.microsoft.com/office/drawing/2014/main" val="2002394925"/>
                    </a:ext>
                  </a:extLst>
                </a:gridCol>
                <a:gridCol w="1663700">
                  <a:extLst>
                    <a:ext uri="{9D8B030D-6E8A-4147-A177-3AD203B41FA5}">
                      <a16:colId xmlns:a16="http://schemas.microsoft.com/office/drawing/2014/main" val="2117189922"/>
                    </a:ext>
                  </a:extLst>
                </a:gridCol>
                <a:gridCol w="1257300">
                  <a:extLst>
                    <a:ext uri="{9D8B030D-6E8A-4147-A177-3AD203B41FA5}">
                      <a16:colId xmlns:a16="http://schemas.microsoft.com/office/drawing/2014/main" val="1023952874"/>
                    </a:ext>
                  </a:extLst>
                </a:gridCol>
                <a:gridCol w="2133600">
                  <a:extLst>
                    <a:ext uri="{9D8B030D-6E8A-4147-A177-3AD203B41FA5}">
                      <a16:colId xmlns:a16="http://schemas.microsoft.com/office/drawing/2014/main" val="3727724044"/>
                    </a:ext>
                  </a:extLst>
                </a:gridCol>
                <a:gridCol w="1130300">
                  <a:extLst>
                    <a:ext uri="{9D8B030D-6E8A-4147-A177-3AD203B41FA5}">
                      <a16:colId xmlns:a16="http://schemas.microsoft.com/office/drawing/2014/main" val="2066630927"/>
                    </a:ext>
                  </a:extLst>
                </a:gridCol>
                <a:gridCol w="1130300">
                  <a:extLst>
                    <a:ext uri="{9D8B030D-6E8A-4147-A177-3AD203B41FA5}">
                      <a16:colId xmlns:a16="http://schemas.microsoft.com/office/drawing/2014/main" val="437109243"/>
                    </a:ext>
                  </a:extLst>
                </a:gridCol>
              </a:tblGrid>
              <a:tr h="190500">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100" u="none" strike="noStrike" dirty="0">
                          <a:effectLst/>
                        </a:rPr>
                        <a:t>Prag Games 7-11 Juli, Buss</a:t>
                      </a:r>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sv-SE" sz="1100" u="none" strike="noStrike">
                          <a:effectLst/>
                        </a:rPr>
                        <a:t>Prag 8-11 Juni, Flyg</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100" u="none" strike="noStrike">
                          <a:effectLst/>
                        </a:rPr>
                        <a:t>Helsingfors Jr Cgallenge 18-19  Maj</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100" u="none" strike="noStrike">
                          <a:effectLst/>
                        </a:rPr>
                        <a:t>Tallin 24-26 maj</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100" u="none" strike="noStrike">
                          <a:effectLst/>
                        </a:rPr>
                        <a:t>Riga augusti 16-18</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18171625"/>
                  </a:ext>
                </a:extLst>
              </a:tr>
              <a:tr h="190500">
                <a:tc>
                  <a:txBody>
                    <a:bodyPr/>
                    <a:lstStyle/>
                    <a:p>
                      <a:pPr algn="l" fontAlgn="b"/>
                      <a:r>
                        <a:rPr lang="sv-SE" sz="1100" u="none" strike="noStrike">
                          <a:effectLst/>
                        </a:rPr>
                        <a:t>Totalsumma spelare och ledare</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183770</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238170</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111624</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120336</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119364</a:t>
                      </a:r>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07739015"/>
                  </a:ext>
                </a:extLst>
              </a:tr>
              <a:tr h="190500">
                <a:tc>
                  <a:txBody>
                    <a:bodyPr/>
                    <a:lstStyle/>
                    <a:p>
                      <a:pPr algn="l" fontAlgn="b"/>
                      <a:r>
                        <a:rPr lang="sv-SE" sz="1100" u="none" strike="noStrike">
                          <a:effectLst/>
                        </a:rPr>
                        <a:t>Summa per spelare inkl ledarkostnad</a:t>
                      </a:r>
                      <a:endParaRPr lang="sv-S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6563</a:t>
                      </a:r>
                      <a:endParaRPr lang="sv-S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8506</a:t>
                      </a:r>
                      <a:endParaRPr lang="sv-S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3987</a:t>
                      </a:r>
                      <a:endParaRPr lang="sv-S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4298</a:t>
                      </a:r>
                      <a:endParaRPr lang="sv-SE" sz="11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a:effectLst/>
                        </a:rPr>
                        <a:t>4263</a:t>
                      </a:r>
                      <a:endParaRPr lang="sv-SE" sz="11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66329275"/>
                  </a:ext>
                </a:extLst>
              </a:tr>
              <a:tr h="190500">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81278993"/>
                  </a:ext>
                </a:extLst>
              </a:tr>
              <a:tr h="190500">
                <a:tc>
                  <a:txBody>
                    <a:bodyPr/>
                    <a:lstStyle/>
                    <a:p>
                      <a:pPr algn="l" fontAlgn="b"/>
                      <a:r>
                        <a:rPr lang="sv-SE" sz="1100" u="none" strike="noStrike">
                          <a:effectLst/>
                        </a:rPr>
                        <a:t>Lagkassan just nu</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sv-SE" sz="1100" u="none" strike="noStrike">
                          <a:effectLst/>
                        </a:rPr>
                        <a:t>xxxx/xxxx spelare</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43239286"/>
                  </a:ext>
                </a:extLst>
              </a:tr>
              <a:tr h="190500">
                <a:tc>
                  <a:txBody>
                    <a:bodyPr/>
                    <a:lstStyle/>
                    <a:p>
                      <a:pPr algn="l" fontAlgn="b"/>
                      <a:r>
                        <a:rPr lang="sv-SE" sz="1100" u="none" strike="noStrike">
                          <a:effectLst/>
                        </a:rPr>
                        <a:t>Bidrag/spelare vid 100% del av kassan</a:t>
                      </a:r>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sv-SE" sz="1100" u="none" strike="noStrike" dirty="0">
                          <a:effectLst/>
                        </a:rPr>
                        <a:t>Fråga cup gruppen</a:t>
                      </a:r>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05097117"/>
                  </a:ext>
                </a:extLst>
              </a:tr>
            </a:tbl>
          </a:graphicData>
        </a:graphic>
      </p:graphicFrame>
    </p:spTree>
    <p:extLst>
      <p:ext uri="{BB962C8B-B14F-4D97-AF65-F5344CB8AC3E}">
        <p14:creationId xmlns:p14="http://schemas.microsoft.com/office/powerpoint/2010/main" val="1139683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2"/>
          </a:xfrm>
          <a:prstGeom prst="rect">
            <a:avLst/>
          </a:prstGeom>
        </p:spPr>
        <p:txBody>
          <a:bodyPr wrap="square">
            <a:spAutoFit/>
          </a:bodyPr>
          <a:lstStyle/>
          <a:p>
            <a:pPr algn="ctr"/>
            <a:r>
              <a:rPr lang="sv-SE" dirty="0"/>
              <a:t>Nya spelare till laget</a:t>
            </a:r>
            <a:endParaRPr lang="en-US" dirty="0"/>
          </a:p>
        </p:txBody>
      </p:sp>
      <p:sp>
        <p:nvSpPr>
          <p:cNvPr id="2" name="Rectangle 1">
            <a:extLst>
              <a:ext uri="{FF2B5EF4-FFF2-40B4-BE49-F238E27FC236}">
                <a16:creationId xmlns:a16="http://schemas.microsoft.com/office/drawing/2014/main" id="{6850FA48-1C35-4833-8344-0E4EA39A1B55}"/>
              </a:ext>
            </a:extLst>
          </p:cNvPr>
          <p:cNvSpPr/>
          <p:nvPr/>
        </p:nvSpPr>
        <p:spPr>
          <a:xfrm>
            <a:off x="1161826" y="1312434"/>
            <a:ext cx="7982174" cy="1477328"/>
          </a:xfrm>
          <a:prstGeom prst="rect">
            <a:avLst/>
          </a:prstGeom>
        </p:spPr>
        <p:txBody>
          <a:bodyPr wrap="square">
            <a:spAutoFit/>
          </a:bodyPr>
          <a:lstStyle/>
          <a:p>
            <a:r>
              <a:rPr lang="sv-SE" dirty="0"/>
              <a:t>Varför behövs det? </a:t>
            </a:r>
          </a:p>
          <a:p>
            <a:endParaRPr lang="sv-SE" dirty="0"/>
          </a:p>
          <a:p>
            <a:r>
              <a:rPr lang="sv-SE" dirty="0"/>
              <a:t>Jo, Vid 13-15 års ålder är det många grabbar som väljer att satsa på en idrott eller helt enkelt väljer att sluta idrotta till förmån för skolan, tjejer eller kanske bara för att de föredrar umgänge med polarna framför datorn eller </a:t>
            </a:r>
            <a:r>
              <a:rPr lang="sv-SE" dirty="0" err="1"/>
              <a:t>TV-spelet</a:t>
            </a:r>
            <a:r>
              <a:rPr lang="sv-SE" dirty="0"/>
              <a:t>.</a:t>
            </a:r>
            <a:endParaRPr lang="en-US" dirty="0"/>
          </a:p>
        </p:txBody>
      </p:sp>
    </p:spTree>
    <p:extLst>
      <p:ext uri="{BB962C8B-B14F-4D97-AF65-F5344CB8AC3E}">
        <p14:creationId xmlns:p14="http://schemas.microsoft.com/office/powerpoint/2010/main" val="853382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923330"/>
          </a:xfrm>
          <a:prstGeom prst="rect">
            <a:avLst/>
          </a:prstGeom>
        </p:spPr>
        <p:txBody>
          <a:bodyPr wrap="square">
            <a:spAutoFit/>
          </a:bodyPr>
          <a:lstStyle/>
          <a:p>
            <a:pPr algn="ctr"/>
            <a:r>
              <a:rPr lang="sv-SE" dirty="0"/>
              <a:t>Övriga frågor/Info</a:t>
            </a:r>
          </a:p>
          <a:p>
            <a:endParaRPr lang="sv-SE" dirty="0"/>
          </a:p>
          <a:p>
            <a:endParaRPr lang="en-US" dirty="0"/>
          </a:p>
        </p:txBody>
      </p:sp>
      <p:sp>
        <p:nvSpPr>
          <p:cNvPr id="2" name="Rectangle 1">
            <a:extLst>
              <a:ext uri="{FF2B5EF4-FFF2-40B4-BE49-F238E27FC236}">
                <a16:creationId xmlns:a16="http://schemas.microsoft.com/office/drawing/2014/main" id="{DDA55E14-C18C-4514-A7B4-ED87B3D0CF33}"/>
              </a:ext>
            </a:extLst>
          </p:cNvPr>
          <p:cNvSpPr/>
          <p:nvPr/>
        </p:nvSpPr>
        <p:spPr>
          <a:xfrm>
            <a:off x="1161826" y="1734153"/>
            <a:ext cx="8233844" cy="646331"/>
          </a:xfrm>
          <a:prstGeom prst="rect">
            <a:avLst/>
          </a:prstGeom>
        </p:spPr>
        <p:txBody>
          <a:bodyPr wrap="square">
            <a:spAutoFit/>
          </a:bodyPr>
          <a:lstStyle/>
          <a:p>
            <a:r>
              <a:rPr lang="sv-SE" dirty="0"/>
              <a:t>20% på </a:t>
            </a:r>
            <a:r>
              <a:rPr lang="sv-SE" dirty="0" err="1"/>
              <a:t>Allstar</a:t>
            </a:r>
            <a:r>
              <a:rPr lang="sv-SE" dirty="0"/>
              <a:t> för medlemmar</a:t>
            </a:r>
          </a:p>
          <a:p>
            <a:r>
              <a:rPr lang="sv-SE" dirty="0"/>
              <a:t>Gym finns för medlemmar i </a:t>
            </a:r>
            <a:r>
              <a:rPr lang="sv-SE" dirty="0" err="1"/>
              <a:t>Skälby</a:t>
            </a:r>
            <a:r>
              <a:rPr lang="sv-SE" dirty="0"/>
              <a:t> (</a:t>
            </a:r>
            <a:r>
              <a:rPr lang="sv-SE"/>
              <a:t>träna när grabbarna </a:t>
            </a:r>
            <a:r>
              <a:rPr lang="sv-SE" dirty="0"/>
              <a:t>tränar?)</a:t>
            </a:r>
            <a:endParaRPr lang="en-US"/>
          </a:p>
        </p:txBody>
      </p:sp>
    </p:spTree>
    <p:extLst>
      <p:ext uri="{BB962C8B-B14F-4D97-AF65-F5344CB8AC3E}">
        <p14:creationId xmlns:p14="http://schemas.microsoft.com/office/powerpoint/2010/main" val="4033492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D2C20-C39F-41A7-8011-F11250A088B8}"/>
              </a:ext>
            </a:extLst>
          </p:cNvPr>
          <p:cNvSpPr>
            <a:spLocks noGrp="1"/>
          </p:cNvSpPr>
          <p:nvPr>
            <p:ph type="title"/>
          </p:nvPr>
        </p:nvSpPr>
        <p:spPr/>
        <p:txBody>
          <a:bodyPr/>
          <a:lstStyle/>
          <a:p>
            <a:r>
              <a:rPr lang="sv-SE" dirty="0"/>
              <a:t>Betalstatus på medlems/deltagaravgiften </a:t>
            </a:r>
            <a:endParaRPr lang="en-US" dirty="0"/>
          </a:p>
        </p:txBody>
      </p:sp>
      <p:sp>
        <p:nvSpPr>
          <p:cNvPr id="5" name="Title 1">
            <a:extLst>
              <a:ext uri="{FF2B5EF4-FFF2-40B4-BE49-F238E27FC236}">
                <a16:creationId xmlns:a16="http://schemas.microsoft.com/office/drawing/2014/main" id="{15D9ABDD-4814-401C-8228-B7C550F39695}"/>
              </a:ext>
            </a:extLst>
          </p:cNvPr>
          <p:cNvSpPr txBox="1">
            <a:spLocks/>
          </p:cNvSpPr>
          <p:nvPr/>
        </p:nvSpPr>
        <p:spPr>
          <a:xfrm>
            <a:off x="838200" y="115838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sz="1000" dirty="0"/>
              <a:t>Finner ni inte ert barns namn är det inte betalt</a:t>
            </a:r>
            <a:endParaRPr lang="en-US" sz="1000" dirty="0"/>
          </a:p>
        </p:txBody>
      </p:sp>
      <p:sp>
        <p:nvSpPr>
          <p:cNvPr id="6" name="Title 1">
            <a:extLst>
              <a:ext uri="{FF2B5EF4-FFF2-40B4-BE49-F238E27FC236}">
                <a16:creationId xmlns:a16="http://schemas.microsoft.com/office/drawing/2014/main" id="{098F7A29-2EF6-4599-8B00-C86CD99C948D}"/>
              </a:ext>
            </a:extLst>
          </p:cNvPr>
          <p:cNvSpPr txBox="1">
            <a:spLocks/>
          </p:cNvSpPr>
          <p:nvPr/>
        </p:nvSpPr>
        <p:spPr>
          <a:xfrm>
            <a:off x="838200" y="1821168"/>
            <a:ext cx="10515600" cy="1325563"/>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sv-SE" dirty="0"/>
              <a:t>Albin N, Elliot, Elton, Filip, Hannes, </a:t>
            </a:r>
            <a:r>
              <a:rPr lang="sv-SE" dirty="0" err="1"/>
              <a:t>Isach</a:t>
            </a:r>
            <a:r>
              <a:rPr lang="sv-SE" dirty="0"/>
              <a:t>, Johannes, Lucas K, Max, Oliver, Olle, Oscar, Samuel, Theo</a:t>
            </a:r>
            <a:r>
              <a:rPr lang="sv-SE"/>
              <a:t>, William</a:t>
            </a:r>
            <a:endParaRPr lang="en-US" dirty="0"/>
          </a:p>
        </p:txBody>
      </p:sp>
    </p:spTree>
    <p:extLst>
      <p:ext uri="{BB962C8B-B14F-4D97-AF65-F5344CB8AC3E}">
        <p14:creationId xmlns:p14="http://schemas.microsoft.com/office/powerpoint/2010/main" val="116204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4801314"/>
          </a:xfrm>
          <a:prstGeom prst="rect">
            <a:avLst/>
          </a:prstGeom>
        </p:spPr>
        <p:txBody>
          <a:bodyPr wrap="square">
            <a:spAutoFit/>
          </a:bodyPr>
          <a:lstStyle/>
          <a:p>
            <a:pPr algn="ctr"/>
            <a:r>
              <a:rPr lang="sv-SE" dirty="0"/>
              <a:t>Sportsligt, Seriespel mm</a:t>
            </a:r>
          </a:p>
          <a:p>
            <a:endParaRPr lang="sv-SE" dirty="0"/>
          </a:p>
          <a:p>
            <a:endParaRPr lang="sv-SE" dirty="0"/>
          </a:p>
          <a:p>
            <a:r>
              <a:rPr lang="sv-SE" dirty="0"/>
              <a:t>Vi kommer att spela PK1 resp. PK2 nästa säsong och ev. spel i Juniorallsvenskan med HJ, träna o ev. spela med HJ laget kommer erbjudas till de som vill och håller rätt nivå, fysiskt och innebandytekniskt. (på HJs villkor). 3 tränare samt 2 utsedda föräldrar kommer att avgöra vilka grabbar som deltar i PK1 </a:t>
            </a:r>
            <a:r>
              <a:rPr lang="sv-SE" dirty="0" err="1"/>
              <a:t>resp</a:t>
            </a:r>
            <a:r>
              <a:rPr lang="sv-SE" dirty="0"/>
              <a:t> PK2. Dubblering som tidigare säsong.</a:t>
            </a:r>
          </a:p>
          <a:p>
            <a:endParaRPr lang="sv-SE" dirty="0"/>
          </a:p>
          <a:p>
            <a:r>
              <a:rPr lang="sv-SE" dirty="0"/>
              <a:t>Extra träningar med P05Röd kan komma att ske i mindre grupper på fredagar. Alla spelare är ej garanterade att deltaga. Momenten kan innehålla exempelvis träning i powerplay eller boxplay.</a:t>
            </a:r>
          </a:p>
          <a:p>
            <a:endParaRPr lang="sv-SE" dirty="0"/>
          </a:p>
          <a:p>
            <a:r>
              <a:rPr lang="sv-SE" dirty="0"/>
              <a:t>Vi ledare önskar att grabbarna uppdaterar sin egen profil på laget.se med epost och mobilnummer.</a:t>
            </a:r>
          </a:p>
          <a:p>
            <a:endParaRPr lang="sv-SE" dirty="0"/>
          </a:p>
          <a:p>
            <a:r>
              <a:rPr lang="sv-SE" dirty="0"/>
              <a:t>Flitpriset samt Guldbollen och årets raket kommer som vanligt att delas ut vid säsongens slut.</a:t>
            </a:r>
          </a:p>
          <a:p>
            <a:r>
              <a:rPr lang="sv-SE" dirty="0"/>
              <a:t>Flitpriset till den som har deltagit i flest träningar mellan 1 oktober 2019 t.om. Mars 2020</a:t>
            </a:r>
          </a:p>
          <a:p>
            <a:r>
              <a:rPr lang="sv-SE" dirty="0"/>
              <a:t>Guldbollen kommer föräras den som har gjort flest assist under seriespelet (enligt IBIS)</a:t>
            </a:r>
          </a:p>
          <a:p>
            <a:r>
              <a:rPr lang="sv-SE" dirty="0"/>
              <a:t>Årets raket tilldelas den som har utvecklats mest under säsongen (Stefan är enväldig domare)</a:t>
            </a:r>
          </a:p>
        </p:txBody>
      </p:sp>
    </p:spTree>
    <p:extLst>
      <p:ext uri="{BB962C8B-B14F-4D97-AF65-F5344CB8AC3E}">
        <p14:creationId xmlns:p14="http://schemas.microsoft.com/office/powerpoint/2010/main" val="2105223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4801314"/>
          </a:xfrm>
          <a:prstGeom prst="rect">
            <a:avLst/>
          </a:prstGeom>
        </p:spPr>
        <p:txBody>
          <a:bodyPr wrap="square">
            <a:spAutoFit/>
          </a:bodyPr>
          <a:lstStyle/>
          <a:p>
            <a:pPr algn="ctr"/>
            <a:r>
              <a:rPr lang="sv-SE" dirty="0"/>
              <a:t>Obligatoriska försäljningar</a:t>
            </a:r>
          </a:p>
          <a:p>
            <a:endParaRPr lang="sv-SE" dirty="0"/>
          </a:p>
          <a:p>
            <a:r>
              <a:rPr lang="sv-SE" dirty="0"/>
              <a:t>För att vi ska kunna sponsra cupavgifter och spela med 2 lag cuper samt delta i 2 serier finns det ett stort behov att få in pengar från diverse försäljningar.</a:t>
            </a:r>
          </a:p>
          <a:p>
            <a:endParaRPr lang="sv-SE" dirty="0"/>
          </a:p>
          <a:p>
            <a:r>
              <a:rPr lang="sv-SE" dirty="0"/>
              <a:t>Alla behöver bidra med minst 1200:-, förtjänsten på de försäljningar kan användas till detta men det går bra att delta i några stycken försäljningar och på så sätt få ihop 1200:-</a:t>
            </a:r>
          </a:p>
          <a:p>
            <a:r>
              <a:rPr lang="sv-SE" dirty="0"/>
              <a:t>Får man inte ihop 1200:- betalar man in mellanskillnaden </a:t>
            </a:r>
          </a:p>
          <a:p>
            <a:r>
              <a:rPr lang="sv-SE" dirty="0"/>
              <a:t>Alternativt 1200:- på en gång till Tommi om man vill köpa sig fri från ”all” försäljning.</a:t>
            </a:r>
          </a:p>
          <a:p>
            <a:endParaRPr lang="sv-SE" dirty="0"/>
          </a:p>
          <a:p>
            <a:r>
              <a:rPr lang="sv-SE" dirty="0"/>
              <a:t>Under säsongen som gick arrangerade vi Sharks Cupen, Sålde RC, </a:t>
            </a:r>
            <a:r>
              <a:rPr lang="sv-SE" dirty="0" err="1"/>
              <a:t>NewBody</a:t>
            </a:r>
            <a:r>
              <a:rPr lang="sv-SE" dirty="0"/>
              <a:t>, Bingolotter, Kakor, Tulpaner mm</a:t>
            </a:r>
          </a:p>
          <a:p>
            <a:endParaRPr lang="sv-SE" dirty="0"/>
          </a:p>
          <a:p>
            <a:r>
              <a:rPr lang="sv-SE" dirty="0"/>
              <a:t>Vi behöver nu ansvariga personer till årets försäljningar, vilka kan ta vad . RC (Susanne), </a:t>
            </a:r>
            <a:r>
              <a:rPr lang="sv-SE" dirty="0" err="1"/>
              <a:t>Newbody</a:t>
            </a:r>
            <a:r>
              <a:rPr lang="sv-SE" dirty="0"/>
              <a:t> (</a:t>
            </a:r>
            <a:r>
              <a:rPr lang="sv-SE" dirty="0" err="1"/>
              <a:t>Skälby</a:t>
            </a:r>
            <a:r>
              <a:rPr lang="sv-SE" dirty="0"/>
              <a:t>        ) bingolotter (  Merja  ), Kakor (  Therese), </a:t>
            </a:r>
            <a:r>
              <a:rPr lang="sv-SE" dirty="0" err="1"/>
              <a:t>Ev</a:t>
            </a:r>
            <a:r>
              <a:rPr lang="sv-SE" dirty="0"/>
              <a:t> Anna och Maria (Ravelli), Målkronan (Alriksson)</a:t>
            </a:r>
          </a:p>
          <a:p>
            <a:endParaRPr lang="sv-SE" dirty="0"/>
          </a:p>
          <a:p>
            <a:r>
              <a:rPr lang="sv-SE" dirty="0"/>
              <a:t>Laget lagledare fixar med en online version av </a:t>
            </a:r>
            <a:r>
              <a:rPr lang="sv-SE" dirty="0" err="1"/>
              <a:t>excel</a:t>
            </a:r>
            <a:r>
              <a:rPr lang="sv-SE" dirty="0"/>
              <a:t> som skall användas för respektive försäljning/initiativ.</a:t>
            </a:r>
          </a:p>
        </p:txBody>
      </p:sp>
    </p:spTree>
    <p:extLst>
      <p:ext uri="{BB962C8B-B14F-4D97-AF65-F5344CB8AC3E}">
        <p14:creationId xmlns:p14="http://schemas.microsoft.com/office/powerpoint/2010/main" val="130948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508653"/>
          </a:xfrm>
          <a:prstGeom prst="rect">
            <a:avLst/>
          </a:prstGeom>
        </p:spPr>
        <p:txBody>
          <a:bodyPr wrap="square">
            <a:spAutoFit/>
          </a:bodyPr>
          <a:lstStyle/>
          <a:p>
            <a:pPr algn="ctr"/>
            <a:r>
              <a:rPr lang="sv-SE" dirty="0"/>
              <a:t>Sponsring</a:t>
            </a:r>
          </a:p>
          <a:p>
            <a:endParaRPr lang="sv-SE" dirty="0"/>
          </a:p>
          <a:p>
            <a:endParaRPr lang="sv-SE" dirty="0"/>
          </a:p>
          <a:p>
            <a:r>
              <a:rPr lang="sv-SE" dirty="0"/>
              <a:t>Förra säsongen sponsrades laget av Konsultgruppen i Bergslagen (KGB) med 6250:- som användes till att minska kostnaden för vinterjackor med dryga 100 lappen/jacka. </a:t>
            </a:r>
          </a:p>
          <a:p>
            <a:endParaRPr lang="sv-SE" dirty="0"/>
          </a:p>
          <a:p>
            <a:r>
              <a:rPr lang="sv-SE" dirty="0"/>
              <a:t>Laget har också sponsrats av </a:t>
            </a:r>
            <a:r>
              <a:rPr lang="sv-SE" dirty="0" err="1"/>
              <a:t>Kedborns</a:t>
            </a:r>
            <a:r>
              <a:rPr lang="sv-SE" dirty="0"/>
              <a:t> plattsättning &amp; VVS med mat på </a:t>
            </a:r>
            <a:r>
              <a:rPr lang="sv-SE" dirty="0" err="1"/>
              <a:t>Allstar</a:t>
            </a:r>
            <a:r>
              <a:rPr lang="sv-SE" dirty="0"/>
              <a:t>.</a:t>
            </a:r>
          </a:p>
          <a:p>
            <a:endParaRPr lang="sv-SE" dirty="0"/>
          </a:p>
          <a:p>
            <a:r>
              <a:rPr lang="sv-SE" sz="2400" dirty="0"/>
              <a:t>Stort tack till våra sponsorer</a:t>
            </a:r>
          </a:p>
          <a:p>
            <a:endParaRPr lang="sv-SE" dirty="0"/>
          </a:p>
          <a:p>
            <a:endParaRPr lang="sv-SE" dirty="0"/>
          </a:p>
          <a:p>
            <a:r>
              <a:rPr lang="sv-SE" dirty="0"/>
              <a:t>Fler sponsorer behövs, någon som känner någon som känner någon?</a:t>
            </a:r>
            <a:endParaRPr lang="en-US" dirty="0"/>
          </a:p>
        </p:txBody>
      </p:sp>
    </p:spTree>
    <p:extLst>
      <p:ext uri="{BB962C8B-B14F-4D97-AF65-F5344CB8AC3E}">
        <p14:creationId xmlns:p14="http://schemas.microsoft.com/office/powerpoint/2010/main" val="107277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616101"/>
          </a:xfrm>
          <a:prstGeom prst="rect">
            <a:avLst/>
          </a:prstGeom>
        </p:spPr>
        <p:txBody>
          <a:bodyPr wrap="square">
            <a:spAutoFit/>
          </a:bodyPr>
          <a:lstStyle/>
          <a:p>
            <a:pPr algn="ctr"/>
            <a:r>
              <a:rPr lang="sv-SE" dirty="0"/>
              <a:t>Cuper</a:t>
            </a:r>
          </a:p>
          <a:p>
            <a:endParaRPr lang="sv-SE" dirty="0"/>
          </a:p>
          <a:p>
            <a:r>
              <a:rPr lang="sv-SE" dirty="0"/>
              <a:t>Cuper kommande säsong</a:t>
            </a:r>
          </a:p>
          <a:p>
            <a:r>
              <a:rPr lang="sv-SE" sz="1200" dirty="0"/>
              <a:t>- Katrineholm och/eller Örebro och/eller MEC och/eller…</a:t>
            </a:r>
          </a:p>
          <a:p>
            <a:r>
              <a:rPr lang="sv-SE" sz="1200" dirty="0"/>
              <a:t>- Storvreta Cupen</a:t>
            </a:r>
          </a:p>
          <a:p>
            <a:r>
              <a:rPr lang="sv-SE" sz="1200" dirty="0"/>
              <a:t>- </a:t>
            </a:r>
            <a:r>
              <a:rPr lang="sv-SE" sz="1200" dirty="0" err="1"/>
              <a:t>Scorpions</a:t>
            </a:r>
            <a:r>
              <a:rPr lang="sv-SE" sz="1200" dirty="0"/>
              <a:t> Cup</a:t>
            </a:r>
          </a:p>
          <a:p>
            <a:r>
              <a:rPr lang="sv-SE" sz="1400" dirty="0"/>
              <a:t>Till dessa cuper kommer vi arbeta för att som tidigare år erbjuda minst 2st ”sova över” cuper som tex Storvreta och </a:t>
            </a:r>
            <a:r>
              <a:rPr lang="sv-SE" sz="1400" dirty="0" err="1"/>
              <a:t>Scorpions</a:t>
            </a:r>
            <a:r>
              <a:rPr lang="sv-SE" sz="1400" dirty="0"/>
              <a:t> där alla blir erbjudna plats.</a:t>
            </a:r>
          </a:p>
          <a:p>
            <a:r>
              <a:rPr lang="sv-SE" sz="1400" dirty="0"/>
              <a:t>För övriga cuper så kan vi inte garantera deltagande för alla i alla cuper. Det beror på flera olika faktorer, tex tillgång till egna och andra lags (05S &amp; 06) spelare, tillgång på ledare, cupens nivå mm </a:t>
            </a:r>
            <a:r>
              <a:rPr lang="sv-SE" sz="1400" dirty="0" err="1"/>
              <a:t>mm</a:t>
            </a:r>
            <a:r>
              <a:rPr lang="sv-SE" sz="1400" dirty="0"/>
              <a:t>.</a:t>
            </a:r>
          </a:p>
          <a:p>
            <a:endParaRPr lang="sv-SE" dirty="0"/>
          </a:p>
        </p:txBody>
      </p:sp>
    </p:spTree>
    <p:extLst>
      <p:ext uri="{BB962C8B-B14F-4D97-AF65-F5344CB8AC3E}">
        <p14:creationId xmlns:p14="http://schemas.microsoft.com/office/powerpoint/2010/main" val="4064557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308324"/>
          </a:xfrm>
          <a:prstGeom prst="rect">
            <a:avLst/>
          </a:prstGeom>
        </p:spPr>
        <p:txBody>
          <a:bodyPr wrap="square">
            <a:spAutoFit/>
          </a:bodyPr>
          <a:lstStyle/>
          <a:p>
            <a:pPr algn="ctr"/>
            <a:r>
              <a:rPr lang="sv-SE" dirty="0"/>
              <a:t>Ekonomiställning</a:t>
            </a:r>
          </a:p>
          <a:p>
            <a:endParaRPr lang="sv-SE" dirty="0"/>
          </a:p>
          <a:p>
            <a:r>
              <a:rPr lang="sv-SE" dirty="0"/>
              <a:t>Laget har god ekonomi</a:t>
            </a:r>
          </a:p>
          <a:p>
            <a:r>
              <a:rPr lang="sv-SE" dirty="0"/>
              <a:t>De spelare som ev. ansluter till laget framöver har inte lika rätt till del av kassan som de grabbar som redan idag tillhör laget har.  Nedan ser ni hur mycket de har rätt till.</a:t>
            </a:r>
          </a:p>
          <a:p>
            <a:endParaRPr lang="sv-SE" dirty="0"/>
          </a:p>
          <a:p>
            <a:endParaRPr lang="sv-SE" dirty="0"/>
          </a:p>
          <a:p>
            <a:endParaRPr lang="sv-SE" dirty="0"/>
          </a:p>
        </p:txBody>
      </p:sp>
      <p:graphicFrame>
        <p:nvGraphicFramePr>
          <p:cNvPr id="5" name="Table 4">
            <a:extLst>
              <a:ext uri="{FF2B5EF4-FFF2-40B4-BE49-F238E27FC236}">
                <a16:creationId xmlns:a16="http://schemas.microsoft.com/office/drawing/2014/main" id="{B67C0E08-57D3-49B5-85AE-16B8D4B786E4}"/>
              </a:ext>
            </a:extLst>
          </p:cNvPr>
          <p:cNvGraphicFramePr>
            <a:graphicFrameLocks noGrp="1"/>
          </p:cNvGraphicFramePr>
          <p:nvPr>
            <p:extLst>
              <p:ext uri="{D42A27DB-BD31-4B8C-83A1-F6EECF244321}">
                <p14:modId xmlns:p14="http://schemas.microsoft.com/office/powerpoint/2010/main" val="710556442"/>
              </p:ext>
            </p:extLst>
          </p:nvPr>
        </p:nvGraphicFramePr>
        <p:xfrm>
          <a:off x="1161826" y="2316162"/>
          <a:ext cx="5270500" cy="1112838"/>
        </p:xfrm>
        <a:graphic>
          <a:graphicData uri="http://schemas.openxmlformats.org/drawingml/2006/table">
            <a:tbl>
              <a:tblPr firstRow="1" firstCol="1" bandRow="1">
                <a:tableStyleId>{5C22544A-7EE6-4342-B048-85BDC9FD1C3A}</a:tableStyleId>
              </a:tblPr>
              <a:tblGrid>
                <a:gridCol w="1257300">
                  <a:extLst>
                    <a:ext uri="{9D8B030D-6E8A-4147-A177-3AD203B41FA5}">
                      <a16:colId xmlns:a16="http://schemas.microsoft.com/office/drawing/2014/main" val="4219117890"/>
                    </a:ext>
                  </a:extLst>
                </a:gridCol>
                <a:gridCol w="1397000">
                  <a:extLst>
                    <a:ext uri="{9D8B030D-6E8A-4147-A177-3AD203B41FA5}">
                      <a16:colId xmlns:a16="http://schemas.microsoft.com/office/drawing/2014/main" val="1143946274"/>
                    </a:ext>
                  </a:extLst>
                </a:gridCol>
                <a:gridCol w="1485900">
                  <a:extLst>
                    <a:ext uri="{9D8B030D-6E8A-4147-A177-3AD203B41FA5}">
                      <a16:colId xmlns:a16="http://schemas.microsoft.com/office/drawing/2014/main" val="4243183299"/>
                    </a:ext>
                  </a:extLst>
                </a:gridCol>
                <a:gridCol w="1130300">
                  <a:extLst>
                    <a:ext uri="{9D8B030D-6E8A-4147-A177-3AD203B41FA5}">
                      <a16:colId xmlns:a16="http://schemas.microsoft.com/office/drawing/2014/main" val="3203187931"/>
                    </a:ext>
                  </a:extLst>
                </a:gridCol>
              </a:tblGrid>
              <a:tr h="190500">
                <a:tc>
                  <a:txBody>
                    <a:bodyPr/>
                    <a:lstStyle/>
                    <a:p>
                      <a:pPr>
                        <a:lnSpc>
                          <a:spcPct val="107000"/>
                        </a:lnSpc>
                        <a:spcAft>
                          <a:spcPts val="0"/>
                        </a:spcAft>
                      </a:pPr>
                      <a:r>
                        <a:rPr lang="en-US" sz="1100" dirty="0" err="1">
                          <a:effectLst/>
                        </a:rPr>
                        <a:t>Varit</a:t>
                      </a:r>
                      <a:r>
                        <a:rPr lang="en-US" sz="1100" dirty="0">
                          <a:effectLst/>
                        </a:rPr>
                        <a:t> med </a:t>
                      </a:r>
                      <a:r>
                        <a:rPr lang="en-US" sz="1100" dirty="0" err="1">
                          <a:effectLst/>
                        </a:rPr>
                        <a:t>hela</a:t>
                      </a:r>
                      <a:r>
                        <a:rPr lang="en-US" sz="1100" dirty="0">
                          <a:effectLst/>
                        </a:rPr>
                        <a:t> </a:t>
                      </a:r>
                      <a:r>
                        <a:rPr lang="en-US" sz="1100" dirty="0" err="1">
                          <a:effectLst/>
                        </a:rPr>
                        <a:t>Säsong</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Del i lagkassan till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Fortsätter under säsong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Del i lagkassan till</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806262200"/>
                  </a:ext>
                </a:extLst>
              </a:tr>
              <a:tr h="190500">
                <a:tc>
                  <a:txBody>
                    <a:bodyPr/>
                    <a:lstStyle/>
                    <a:p>
                      <a:pPr>
                        <a:lnSpc>
                          <a:spcPct val="107000"/>
                        </a:lnSpc>
                        <a:spcAft>
                          <a:spcPts val="0"/>
                        </a:spcAft>
                      </a:pPr>
                      <a:r>
                        <a:rPr lang="en-US" sz="1100">
                          <a:effectLst/>
                        </a:rPr>
                        <a:t>2018-2019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dirty="0">
                          <a:effectLst/>
                        </a:rPr>
                        <a:t>2019-framåt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966263284"/>
                  </a:ext>
                </a:extLst>
              </a:tr>
              <a:tr h="190500">
                <a:tc>
                  <a:txBody>
                    <a:bodyPr/>
                    <a:lstStyle/>
                    <a:p>
                      <a:pPr>
                        <a:lnSpc>
                          <a:spcPct val="107000"/>
                        </a:lnSpc>
                        <a:spcAft>
                          <a:spcPts val="0"/>
                        </a:spcAft>
                      </a:pPr>
                      <a:r>
                        <a:rPr lang="en-US" sz="1100">
                          <a:effectLst/>
                        </a:rPr>
                        <a:t>2019-2020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dirty="0">
                          <a:effectLst/>
                        </a:rPr>
                        <a:t>25%</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dirty="0">
                          <a:effectLst/>
                        </a:rPr>
                        <a:t>2020-2021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50%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913103993"/>
                  </a:ext>
                </a:extLst>
              </a:tr>
              <a:tr h="190500">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2021-2022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a:effectLst/>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268325485"/>
                  </a:ext>
                </a:extLst>
              </a:tr>
              <a:tr h="190500">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nSpc>
                          <a:spcPct val="107000"/>
                        </a:lnSpc>
                        <a:spcAft>
                          <a:spcPts val="0"/>
                        </a:spcAft>
                      </a:pPr>
                      <a:r>
                        <a:rPr lang="en-US" sz="1100">
                          <a:effectLst/>
                        </a:rPr>
                        <a:t>2022-2023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r">
                        <a:lnSpc>
                          <a:spcPct val="107000"/>
                        </a:lnSpc>
                        <a:spcAft>
                          <a:spcPts val="0"/>
                        </a:spcAft>
                      </a:pPr>
                      <a:r>
                        <a:rPr lang="en-US" sz="1100" dirty="0">
                          <a:effectLst/>
                        </a:rPr>
                        <a:t>100%</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595378090"/>
                  </a:ext>
                </a:extLst>
              </a:tr>
            </a:tbl>
          </a:graphicData>
        </a:graphic>
      </p:graphicFrame>
      <p:sp>
        <p:nvSpPr>
          <p:cNvPr id="6" name="Rectangle 5">
            <a:extLst>
              <a:ext uri="{FF2B5EF4-FFF2-40B4-BE49-F238E27FC236}">
                <a16:creationId xmlns:a16="http://schemas.microsoft.com/office/drawing/2014/main" id="{55B73E4A-E011-4003-AB07-AC18B9419AF6}"/>
              </a:ext>
            </a:extLst>
          </p:cNvPr>
          <p:cNvSpPr/>
          <p:nvPr/>
        </p:nvSpPr>
        <p:spPr>
          <a:xfrm>
            <a:off x="1161826" y="3853130"/>
            <a:ext cx="9703398" cy="1367234"/>
          </a:xfrm>
          <a:prstGeom prst="rect">
            <a:avLst/>
          </a:prstGeom>
        </p:spPr>
        <p:txBody>
          <a:bodyPr wrap="square">
            <a:spAutoFit/>
          </a:bodyPr>
          <a:lstStyle/>
          <a:p>
            <a:pPr>
              <a:lnSpc>
                <a:spcPct val="107000"/>
              </a:lnSpc>
              <a:spcAft>
                <a:spcPts val="800"/>
              </a:spcAft>
            </a:pPr>
            <a:r>
              <a:rPr lang="en-US" dirty="0" err="1">
                <a:latin typeface="Calibri" panose="020F0502020204030204" pitchFamily="34" charset="0"/>
                <a:ea typeface="Calibri" panose="020F0502020204030204" pitchFamily="34" charset="0"/>
                <a:cs typeface="Arial" panose="020B0604020202020204" pitchFamily="34" charset="0"/>
              </a:rPr>
              <a:t>Ovan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tabell</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visar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de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som</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deltog</a:t>
            </a:r>
            <a:r>
              <a:rPr lang="en-US" dirty="0">
                <a:latin typeface="Calibri" panose="020F0502020204030204" pitchFamily="34" charset="0"/>
                <a:ea typeface="Calibri" panose="020F0502020204030204" pitchFamily="34" charset="0"/>
                <a:cs typeface="Arial" panose="020B0604020202020204" pitchFamily="34" charset="0"/>
              </a:rPr>
              <a:t> under </a:t>
            </a:r>
            <a:r>
              <a:rPr lang="en-US" dirty="0" err="1">
                <a:latin typeface="Calibri" panose="020F0502020204030204" pitchFamily="34" charset="0"/>
                <a:ea typeface="Calibri" panose="020F0502020204030204" pitchFamily="34" charset="0"/>
                <a:cs typeface="Arial" panose="020B0604020202020204" pitchFamily="34" charset="0"/>
              </a:rPr>
              <a:t>hela</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säsongen</a:t>
            </a:r>
            <a:r>
              <a:rPr lang="en-US" dirty="0">
                <a:latin typeface="Calibri" panose="020F0502020204030204" pitchFamily="34" charset="0"/>
                <a:ea typeface="Calibri" panose="020F0502020204030204" pitchFamily="34" charset="0"/>
                <a:cs typeface="Arial" panose="020B0604020202020204" pitchFamily="34" charset="0"/>
              </a:rPr>
              <a:t> 2018-2019 har </a:t>
            </a:r>
            <a:r>
              <a:rPr lang="en-US" dirty="0" err="1">
                <a:latin typeface="Calibri" panose="020F0502020204030204" pitchFamily="34" charset="0"/>
                <a:ea typeface="Calibri" panose="020F0502020204030204" pitchFamily="34" charset="0"/>
                <a:cs typeface="Arial" panose="020B0604020202020204" pitchFamily="34" charset="0"/>
              </a:rPr>
              <a:t>rätt</a:t>
            </a:r>
            <a:r>
              <a:rPr lang="en-US" dirty="0">
                <a:latin typeface="Calibri" panose="020F0502020204030204" pitchFamily="34" charset="0"/>
                <a:ea typeface="Calibri" panose="020F0502020204030204" pitchFamily="34" charset="0"/>
                <a:cs typeface="Arial" panose="020B0604020202020204" pitchFamily="34" charset="0"/>
              </a:rPr>
              <a:t> till 100% av sin del av </a:t>
            </a:r>
            <a:r>
              <a:rPr lang="en-US" dirty="0" err="1">
                <a:latin typeface="Calibri" panose="020F0502020204030204" pitchFamily="34" charset="0"/>
                <a:ea typeface="Calibri" panose="020F0502020204030204" pitchFamily="34" charset="0"/>
                <a:cs typeface="Arial" panose="020B0604020202020204" pitchFamily="34" charset="0"/>
              </a:rPr>
              <a:t>lagkassan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så</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länge</a:t>
            </a:r>
            <a:r>
              <a:rPr lang="en-US" dirty="0">
                <a:latin typeface="Calibri" panose="020F0502020204030204" pitchFamily="34" charset="0"/>
                <a:ea typeface="Calibri" panose="020F0502020204030204" pitchFamily="34" charset="0"/>
                <a:cs typeface="Arial" panose="020B0604020202020204" pitchFamily="34" charset="0"/>
              </a:rPr>
              <a:t> man </a:t>
            </a:r>
            <a:r>
              <a:rPr lang="en-US" dirty="0" err="1">
                <a:latin typeface="Calibri" panose="020F0502020204030204" pitchFamily="34" charset="0"/>
                <a:ea typeface="Calibri" panose="020F0502020204030204" pitchFamily="34" charset="0"/>
                <a:cs typeface="Arial" panose="020B0604020202020204" pitchFamily="34" charset="0"/>
              </a:rPr>
              <a:t>är</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kvar</a:t>
            </a:r>
            <a:r>
              <a:rPr lang="en-US" dirty="0">
                <a:latin typeface="Calibri" panose="020F0502020204030204" pitchFamily="34" charset="0"/>
                <a:ea typeface="Calibri" panose="020F0502020204030204" pitchFamily="34" charset="0"/>
                <a:cs typeface="Arial" panose="020B0604020202020204" pitchFamily="34" charset="0"/>
              </a:rPr>
              <a:t> i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dirty="0" err="1">
                <a:latin typeface="Calibri" panose="020F0502020204030204" pitchFamily="34" charset="0"/>
                <a:ea typeface="Calibri" panose="020F0502020204030204" pitchFamily="34" charset="0"/>
                <a:cs typeface="Arial" panose="020B0604020202020204" pitchFamily="34" charset="0"/>
              </a:rPr>
              <a:t>Och</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t.ex</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en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som</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ansluter</a:t>
            </a:r>
            <a:r>
              <a:rPr lang="en-US" dirty="0">
                <a:latin typeface="Calibri" panose="020F0502020204030204" pitchFamily="34" charset="0"/>
                <a:ea typeface="Calibri" panose="020F0502020204030204" pitchFamily="34" charset="0"/>
                <a:cs typeface="Arial" panose="020B0604020202020204" pitchFamily="34" charset="0"/>
              </a:rPr>
              <a:t> till </a:t>
            </a:r>
            <a:r>
              <a:rPr lang="en-US" dirty="0" err="1">
                <a:latin typeface="Calibri" panose="020F0502020204030204" pitchFamily="34" charset="0"/>
                <a:ea typeface="Calibri" panose="020F0502020204030204" pitchFamily="34" charset="0"/>
                <a:cs typeface="Arial" panose="020B0604020202020204" pitchFamily="34" charset="0"/>
              </a:rPr>
              <a:t>laget</a:t>
            </a:r>
            <a:r>
              <a:rPr lang="en-US" dirty="0">
                <a:latin typeface="Calibri" panose="020F0502020204030204" pitchFamily="34" charset="0"/>
                <a:ea typeface="Calibri" panose="020F0502020204030204" pitchFamily="34" charset="0"/>
                <a:cs typeface="Arial" panose="020B0604020202020204" pitchFamily="34" charset="0"/>
              </a:rPr>
              <a:t> under </a:t>
            </a:r>
            <a:r>
              <a:rPr lang="en-US" dirty="0" err="1">
                <a:latin typeface="Calibri" panose="020F0502020204030204" pitchFamily="34" charset="0"/>
                <a:ea typeface="Calibri" panose="020F0502020204030204" pitchFamily="34" charset="0"/>
                <a:cs typeface="Arial" panose="020B0604020202020204" pitchFamily="34" charset="0"/>
              </a:rPr>
              <a:t>säsongen</a:t>
            </a:r>
            <a:r>
              <a:rPr lang="en-US" dirty="0">
                <a:latin typeface="Calibri" panose="020F0502020204030204" pitchFamily="34" charset="0"/>
                <a:ea typeface="Calibri" panose="020F0502020204030204" pitchFamily="34" charset="0"/>
                <a:cs typeface="Arial" panose="020B0604020202020204" pitchFamily="34" charset="0"/>
              </a:rPr>
              <a:t> 2019-2020 har </a:t>
            </a:r>
            <a:r>
              <a:rPr lang="en-US" dirty="0" err="1">
                <a:latin typeface="Calibri" panose="020F0502020204030204" pitchFamily="34" charset="0"/>
                <a:ea typeface="Calibri" panose="020F0502020204030204" pitchFamily="34" charset="0"/>
                <a:cs typeface="Arial" panose="020B0604020202020204" pitchFamily="34" charset="0"/>
              </a:rPr>
              <a:t>en</a:t>
            </a:r>
            <a:r>
              <a:rPr lang="en-US" dirty="0">
                <a:latin typeface="Calibri" panose="020F0502020204030204" pitchFamily="34" charset="0"/>
                <a:ea typeface="Calibri" panose="020F0502020204030204" pitchFamily="34" charset="0"/>
                <a:cs typeface="Arial" panose="020B0604020202020204" pitchFamily="34" charset="0"/>
              </a:rPr>
              <a:t> 25% del i </a:t>
            </a:r>
            <a:r>
              <a:rPr lang="en-US" dirty="0" err="1">
                <a:latin typeface="Calibri" panose="020F0502020204030204" pitchFamily="34" charset="0"/>
                <a:ea typeface="Calibri" panose="020F0502020204030204" pitchFamily="34" charset="0"/>
                <a:cs typeface="Arial" panose="020B0604020202020204" pitchFamily="34" charset="0"/>
              </a:rPr>
              <a:t>lagkassan</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och</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att</a:t>
            </a:r>
            <a:r>
              <a:rPr lang="en-US" dirty="0">
                <a:latin typeface="Calibri" panose="020F0502020204030204" pitchFamily="34" charset="0"/>
                <a:ea typeface="Calibri" panose="020F0502020204030204" pitchFamily="34" charset="0"/>
                <a:cs typeface="Arial" panose="020B0604020202020204" pitchFamily="34" charset="0"/>
              </a:rPr>
              <a:t> </a:t>
            </a:r>
            <a:r>
              <a:rPr lang="en-US" dirty="0" err="1">
                <a:latin typeface="Calibri" panose="020F0502020204030204" pitchFamily="34" charset="0"/>
                <a:ea typeface="Calibri" panose="020F0502020204030204" pitchFamily="34" charset="0"/>
                <a:cs typeface="Arial" panose="020B0604020202020204" pitchFamily="34" charset="0"/>
              </a:rPr>
              <a:t>hans</a:t>
            </a:r>
            <a:r>
              <a:rPr lang="en-US" dirty="0">
                <a:latin typeface="Calibri" panose="020F0502020204030204" pitchFamily="34" charset="0"/>
                <a:ea typeface="Calibri" panose="020F0502020204030204" pitchFamily="34" charset="0"/>
                <a:cs typeface="Arial" panose="020B0604020202020204" pitchFamily="34" charset="0"/>
              </a:rPr>
              <a:t> del </a:t>
            </a:r>
            <a:r>
              <a:rPr lang="en-US" dirty="0" err="1">
                <a:latin typeface="Calibri" panose="020F0502020204030204" pitchFamily="34" charset="0"/>
                <a:ea typeface="Calibri" panose="020F0502020204030204" pitchFamily="34" charset="0"/>
                <a:cs typeface="Arial" panose="020B0604020202020204" pitchFamily="34" charset="0"/>
              </a:rPr>
              <a:t>ökar</a:t>
            </a:r>
            <a:r>
              <a:rPr lang="en-US" dirty="0">
                <a:latin typeface="Calibri" panose="020F0502020204030204" pitchFamily="34" charset="0"/>
                <a:ea typeface="Calibri" panose="020F0502020204030204" pitchFamily="34" charset="0"/>
                <a:cs typeface="Arial" panose="020B0604020202020204" pitchFamily="34" charset="0"/>
              </a:rPr>
              <a:t> med 25% per </a:t>
            </a:r>
            <a:r>
              <a:rPr lang="en-US" dirty="0" err="1">
                <a:latin typeface="Calibri" panose="020F0502020204030204" pitchFamily="34" charset="0"/>
                <a:ea typeface="Calibri" panose="020F0502020204030204" pitchFamily="34" charset="0"/>
                <a:cs typeface="Arial" panose="020B0604020202020204" pitchFamily="34" charset="0"/>
              </a:rPr>
              <a:t>säsong</a:t>
            </a:r>
            <a:r>
              <a:rPr lang="en-US" dirty="0">
                <a:latin typeface="Calibri" panose="020F0502020204030204" pitchFamily="34" charset="0"/>
                <a:ea typeface="Calibri" panose="020F0502020204030204" pitchFamily="34" charset="0"/>
                <a:cs typeface="Arial" panose="020B0604020202020204" pitchFamily="34" charset="0"/>
              </a:rPr>
              <a:t> med </a:t>
            </a:r>
            <a:r>
              <a:rPr lang="en-US" dirty="0" err="1">
                <a:latin typeface="Calibri" panose="020F0502020204030204" pitchFamily="34" charset="0"/>
                <a:ea typeface="Calibri" panose="020F0502020204030204" pitchFamily="34" charset="0"/>
                <a:cs typeface="Arial" panose="020B0604020202020204" pitchFamily="34" charset="0"/>
              </a:rPr>
              <a:t>spelare</a:t>
            </a:r>
            <a:r>
              <a:rPr lang="en-US" dirty="0">
                <a:latin typeface="Calibri" panose="020F0502020204030204" pitchFamily="34" charset="0"/>
                <a:ea typeface="Calibri" panose="020F0502020204030204" pitchFamily="34" charset="0"/>
                <a:cs typeface="Arial" panose="020B0604020202020204" pitchFamily="34" charset="0"/>
              </a:rPr>
              <a:t> med P05Röd.</a:t>
            </a:r>
          </a:p>
        </p:txBody>
      </p:sp>
    </p:spTree>
    <p:extLst>
      <p:ext uri="{BB962C8B-B14F-4D97-AF65-F5344CB8AC3E}">
        <p14:creationId xmlns:p14="http://schemas.microsoft.com/office/powerpoint/2010/main" val="407756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1754326"/>
          </a:xfrm>
          <a:prstGeom prst="rect">
            <a:avLst/>
          </a:prstGeom>
        </p:spPr>
        <p:txBody>
          <a:bodyPr wrap="square">
            <a:spAutoFit/>
          </a:bodyPr>
          <a:lstStyle/>
          <a:p>
            <a:pPr algn="ctr"/>
            <a:r>
              <a:rPr lang="sv-SE" dirty="0"/>
              <a:t>Ekonomiställning</a:t>
            </a:r>
          </a:p>
          <a:p>
            <a:endParaRPr lang="sv-SE" dirty="0"/>
          </a:p>
          <a:p>
            <a:r>
              <a:rPr lang="sv-SE" dirty="0"/>
              <a:t>Nedan ser ni vår uppskattade budget för säsongen (baserat på 29 grabbar)</a:t>
            </a:r>
          </a:p>
          <a:p>
            <a:endParaRPr lang="sv-SE" dirty="0"/>
          </a:p>
          <a:p>
            <a:r>
              <a:rPr lang="sv-SE" dirty="0"/>
              <a:t>Budgeten redovisades bara på föräldramötet och inte i versionen som finns på laget.se, vill man veta hur ekonomin ser ut för säsongen 2019-2020 vänder man sig till vår kassör i laget eller till laget lagledare. </a:t>
            </a:r>
          </a:p>
        </p:txBody>
      </p:sp>
    </p:spTree>
    <p:extLst>
      <p:ext uri="{BB962C8B-B14F-4D97-AF65-F5344CB8AC3E}">
        <p14:creationId xmlns:p14="http://schemas.microsoft.com/office/powerpoint/2010/main" val="80941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2585323"/>
          </a:xfrm>
          <a:prstGeom prst="rect">
            <a:avLst/>
          </a:prstGeom>
        </p:spPr>
        <p:txBody>
          <a:bodyPr wrap="square">
            <a:spAutoFit/>
          </a:bodyPr>
          <a:lstStyle/>
          <a:p>
            <a:pPr algn="ctr"/>
            <a:r>
              <a:rPr lang="sv-SE" dirty="0"/>
              <a:t>Spelarråd </a:t>
            </a:r>
          </a:p>
          <a:p>
            <a:pPr algn="ctr"/>
            <a:endParaRPr lang="sv-SE" dirty="0"/>
          </a:p>
          <a:p>
            <a:r>
              <a:rPr lang="sv-SE" dirty="0"/>
              <a:t>Tillsvidare föreslår jag att vi behåller samma representanter i spelarrådet som förra säsongen. (Olle, Edgar, Max, Filip) samt vår lagkapten Theo Eriksson som automatisk är med i rådet. De leds av Johan Eriksson och Micke </a:t>
            </a:r>
            <a:r>
              <a:rPr lang="sv-SE" dirty="0" err="1"/>
              <a:t>Ricatti</a:t>
            </a:r>
            <a:r>
              <a:rPr lang="sv-SE" dirty="0"/>
              <a:t>.</a:t>
            </a:r>
          </a:p>
          <a:p>
            <a:r>
              <a:rPr lang="sv-SE" dirty="0"/>
              <a:t>Rådet skall sedan ta upp saker till diskussion med ledarna med hjälp av Johan, Micke som språkrör.</a:t>
            </a:r>
          </a:p>
          <a:p>
            <a:r>
              <a:rPr lang="sv-SE" dirty="0"/>
              <a:t>Allt som en spelare vill ta upp kan han säga till någon av dessa 5 grabbar</a:t>
            </a:r>
          </a:p>
          <a:p>
            <a:r>
              <a:rPr lang="sv-SE" dirty="0"/>
              <a:t>Spelarrådet skall sammanträda minst 2 ggr under vintern/våren.</a:t>
            </a:r>
          </a:p>
          <a:p>
            <a:r>
              <a:rPr lang="sv-SE" dirty="0"/>
              <a:t>De kallar till möten via FB, mötet skall vara medans resten av gänget är ute och springer innan en träning. </a:t>
            </a:r>
          </a:p>
        </p:txBody>
      </p:sp>
    </p:spTree>
    <p:extLst>
      <p:ext uri="{BB962C8B-B14F-4D97-AF65-F5344CB8AC3E}">
        <p14:creationId xmlns:p14="http://schemas.microsoft.com/office/powerpoint/2010/main" val="205042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B2A57A-BB28-4042-94F5-659F72F08657}"/>
              </a:ext>
            </a:extLst>
          </p:cNvPr>
          <p:cNvSpPr/>
          <p:nvPr/>
        </p:nvSpPr>
        <p:spPr>
          <a:xfrm>
            <a:off x="1161826" y="419548"/>
            <a:ext cx="10026127" cy="3693319"/>
          </a:xfrm>
          <a:prstGeom prst="rect">
            <a:avLst/>
          </a:prstGeom>
        </p:spPr>
        <p:txBody>
          <a:bodyPr wrap="square">
            <a:spAutoFit/>
          </a:bodyPr>
          <a:lstStyle/>
          <a:p>
            <a:pPr algn="ctr"/>
            <a:r>
              <a:rPr lang="sv-SE" dirty="0"/>
              <a:t>Föräldraråd </a:t>
            </a:r>
          </a:p>
          <a:p>
            <a:endParaRPr lang="sv-SE" dirty="0"/>
          </a:p>
          <a:p>
            <a:r>
              <a:rPr lang="sv-SE" dirty="0"/>
              <a:t>I de fall där Föräldrar till spelare vill meddela ledarna tips/</a:t>
            </a:r>
            <a:r>
              <a:rPr lang="sv-SE" dirty="0" err="1"/>
              <a:t>ideer</a:t>
            </a:r>
            <a:r>
              <a:rPr lang="sv-SE" dirty="0"/>
              <a:t> eller bara feedback skall man meddela detta till föräldrarådet som sedan tar det med ledarna.</a:t>
            </a:r>
          </a:p>
          <a:p>
            <a:endParaRPr lang="sv-SE" dirty="0"/>
          </a:p>
          <a:p>
            <a:r>
              <a:rPr lang="sv-SE" dirty="0"/>
              <a:t>Detta för att man inte ska knyta handen i fickan bara för att man inte vill/törs säga det till ledarna.</a:t>
            </a:r>
          </a:p>
          <a:p>
            <a:r>
              <a:rPr lang="sv-SE" dirty="0"/>
              <a:t>Informationen får vara anonym till ledarna men det är naturligtvis bäst om den inte är det.</a:t>
            </a:r>
          </a:p>
          <a:p>
            <a:endParaRPr lang="sv-SE" dirty="0"/>
          </a:p>
          <a:p>
            <a:endParaRPr lang="sv-SE" dirty="0"/>
          </a:p>
          <a:p>
            <a:r>
              <a:rPr lang="sv-SE" dirty="0"/>
              <a:t>Jag föreslår att vi startar säsongen med samma deltagare som sist, dvs Johan Eriksson, Micke </a:t>
            </a:r>
            <a:r>
              <a:rPr lang="sv-SE" dirty="0" err="1"/>
              <a:t>Ricatti</a:t>
            </a:r>
            <a:r>
              <a:rPr lang="sv-SE" dirty="0"/>
              <a:t> samt Ted Mickelson som föräldrarådsrepresentanter om det inte finns några andra på detta möte som kan ta över denna syssla. Kan/Vill sittande råd inte vara med denna säsong och ingen frivillig tar över så tar vi till lotten och tar fram 3 nya.</a:t>
            </a:r>
          </a:p>
        </p:txBody>
      </p:sp>
    </p:spTree>
    <p:extLst>
      <p:ext uri="{BB962C8B-B14F-4D97-AF65-F5344CB8AC3E}">
        <p14:creationId xmlns:p14="http://schemas.microsoft.com/office/powerpoint/2010/main" val="4121298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387</TotalTime>
  <Words>1321</Words>
  <Application>Microsoft Office PowerPoint</Application>
  <PresentationFormat>Bredbild</PresentationFormat>
  <Paragraphs>150</Paragraphs>
  <Slides>14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14</vt:i4>
      </vt:variant>
    </vt:vector>
  </HeadingPairs>
  <TitlesOfParts>
    <vt:vector size="18" baseType="lpstr">
      <vt:lpstr>Arial</vt:lpstr>
      <vt:lpstr>Calibri</vt:lpstr>
      <vt:lpstr>Calibri Light</vt:lpstr>
      <vt:lpstr>Office Theme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Betalstatus på medlems/deltagaravgiften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Baresic</dc:creator>
  <cp:lastModifiedBy>Robert Baresic</cp:lastModifiedBy>
  <cp:revision>47</cp:revision>
  <cp:lastPrinted>2019-09-16T13:54:41Z</cp:lastPrinted>
  <dcterms:created xsi:type="dcterms:W3CDTF">2019-01-09T18:38:59Z</dcterms:created>
  <dcterms:modified xsi:type="dcterms:W3CDTF">2019-09-20T16:16:55Z</dcterms:modified>
</cp:coreProperties>
</file>