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8" autoAdjust="0"/>
    <p:restoredTop sz="94660"/>
  </p:normalViewPr>
  <p:slideViewPr>
    <p:cSldViewPr snapToGrid="0">
      <p:cViewPr varScale="1">
        <p:scale>
          <a:sx n="114" d="100"/>
          <a:sy n="114" d="100"/>
        </p:scale>
        <p:origin x="42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55331-2D9B-49E9-BDBD-AC283D3B55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9F1C72-BD5A-4121-A6FF-75C4E2F0E5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060219-9681-482B-8E0D-FBC32140D8C2}"/>
              </a:ext>
            </a:extLst>
          </p:cNvPr>
          <p:cNvSpPr>
            <a:spLocks noGrp="1"/>
          </p:cNvSpPr>
          <p:nvPr>
            <p:ph type="dt" sz="half" idx="10"/>
          </p:nvPr>
        </p:nvSpPr>
        <p:spPr/>
        <p:txBody>
          <a:bodyPr/>
          <a:lstStyle/>
          <a:p>
            <a:fld id="{4F8A626C-A4B4-4334-B378-242D7DEAD4BE}" type="datetimeFigureOut">
              <a:rPr lang="en-US" smtClean="0"/>
              <a:t>1/9/2019</a:t>
            </a:fld>
            <a:endParaRPr lang="en-US"/>
          </a:p>
        </p:txBody>
      </p:sp>
      <p:sp>
        <p:nvSpPr>
          <p:cNvPr id="5" name="Footer Placeholder 4">
            <a:extLst>
              <a:ext uri="{FF2B5EF4-FFF2-40B4-BE49-F238E27FC236}">
                <a16:creationId xmlns:a16="http://schemas.microsoft.com/office/drawing/2014/main" id="{507AA6C0-5D65-4E64-B5D9-DB356093F8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B94870-C14D-417D-A87A-EABC0D58CCA1}"/>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91406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566E0-35DF-49AC-885B-F676A04E06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75E6E9-0083-42B5-8B2F-74FFE1A9E73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2375F8-558B-4FC7-97AD-95EA932C53B4}"/>
              </a:ext>
            </a:extLst>
          </p:cNvPr>
          <p:cNvSpPr>
            <a:spLocks noGrp="1"/>
          </p:cNvSpPr>
          <p:nvPr>
            <p:ph type="dt" sz="half" idx="10"/>
          </p:nvPr>
        </p:nvSpPr>
        <p:spPr/>
        <p:txBody>
          <a:bodyPr/>
          <a:lstStyle/>
          <a:p>
            <a:fld id="{4F8A626C-A4B4-4334-B378-242D7DEAD4BE}" type="datetimeFigureOut">
              <a:rPr lang="en-US" smtClean="0"/>
              <a:t>1/9/2019</a:t>
            </a:fld>
            <a:endParaRPr lang="en-US"/>
          </a:p>
        </p:txBody>
      </p:sp>
      <p:sp>
        <p:nvSpPr>
          <p:cNvPr id="5" name="Footer Placeholder 4">
            <a:extLst>
              <a:ext uri="{FF2B5EF4-FFF2-40B4-BE49-F238E27FC236}">
                <a16:creationId xmlns:a16="http://schemas.microsoft.com/office/drawing/2014/main" id="{132A05C6-0DDA-4E80-9FCE-271805D1BC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293AA2-D3A8-4189-9E29-D2A9A625CA88}"/>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047124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085AF9-1791-484C-8767-FCF1349D98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FBDEB1F-2C2D-4B12-BD7F-6142F0F72B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45C42E-1A83-4ACE-ACF0-7CFDA61388AD}"/>
              </a:ext>
            </a:extLst>
          </p:cNvPr>
          <p:cNvSpPr>
            <a:spLocks noGrp="1"/>
          </p:cNvSpPr>
          <p:nvPr>
            <p:ph type="dt" sz="half" idx="10"/>
          </p:nvPr>
        </p:nvSpPr>
        <p:spPr/>
        <p:txBody>
          <a:bodyPr/>
          <a:lstStyle/>
          <a:p>
            <a:fld id="{4F8A626C-A4B4-4334-B378-242D7DEAD4BE}" type="datetimeFigureOut">
              <a:rPr lang="en-US" smtClean="0"/>
              <a:t>1/9/2019</a:t>
            </a:fld>
            <a:endParaRPr lang="en-US"/>
          </a:p>
        </p:txBody>
      </p:sp>
      <p:sp>
        <p:nvSpPr>
          <p:cNvPr id="5" name="Footer Placeholder 4">
            <a:extLst>
              <a:ext uri="{FF2B5EF4-FFF2-40B4-BE49-F238E27FC236}">
                <a16:creationId xmlns:a16="http://schemas.microsoft.com/office/drawing/2014/main" id="{F47F475F-15BF-4628-8C96-95D01632AF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991FA3-DFDC-4457-94CE-95A7664A8E18}"/>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90039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A5DCE-3DED-4DFC-BF16-31F1207135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7DE6C7-7F58-4F6C-86C5-02668292F03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BBDA4D-553D-4C4D-B27F-9C23D2C8A265}"/>
              </a:ext>
            </a:extLst>
          </p:cNvPr>
          <p:cNvSpPr>
            <a:spLocks noGrp="1"/>
          </p:cNvSpPr>
          <p:nvPr>
            <p:ph type="dt" sz="half" idx="10"/>
          </p:nvPr>
        </p:nvSpPr>
        <p:spPr/>
        <p:txBody>
          <a:bodyPr/>
          <a:lstStyle/>
          <a:p>
            <a:fld id="{4F8A626C-A4B4-4334-B378-242D7DEAD4BE}" type="datetimeFigureOut">
              <a:rPr lang="en-US" smtClean="0"/>
              <a:t>1/9/2019</a:t>
            </a:fld>
            <a:endParaRPr lang="en-US"/>
          </a:p>
        </p:txBody>
      </p:sp>
      <p:sp>
        <p:nvSpPr>
          <p:cNvPr id="5" name="Footer Placeholder 4">
            <a:extLst>
              <a:ext uri="{FF2B5EF4-FFF2-40B4-BE49-F238E27FC236}">
                <a16:creationId xmlns:a16="http://schemas.microsoft.com/office/drawing/2014/main" id="{6D18C3FB-9A52-4723-AC99-76FAAA6AF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CD4B08-77D5-4291-B457-7928156AC5A4}"/>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633620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54745-AB12-44ED-B257-4840BC19D4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0D0AE6A-99EA-4A69-BC6C-7D2841AF83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FF73ACC-5487-44A3-AA74-7956108B28B3}"/>
              </a:ext>
            </a:extLst>
          </p:cNvPr>
          <p:cNvSpPr>
            <a:spLocks noGrp="1"/>
          </p:cNvSpPr>
          <p:nvPr>
            <p:ph type="dt" sz="half" idx="10"/>
          </p:nvPr>
        </p:nvSpPr>
        <p:spPr/>
        <p:txBody>
          <a:bodyPr/>
          <a:lstStyle/>
          <a:p>
            <a:fld id="{4F8A626C-A4B4-4334-B378-242D7DEAD4BE}" type="datetimeFigureOut">
              <a:rPr lang="en-US" smtClean="0"/>
              <a:t>1/9/2019</a:t>
            </a:fld>
            <a:endParaRPr lang="en-US"/>
          </a:p>
        </p:txBody>
      </p:sp>
      <p:sp>
        <p:nvSpPr>
          <p:cNvPr id="5" name="Footer Placeholder 4">
            <a:extLst>
              <a:ext uri="{FF2B5EF4-FFF2-40B4-BE49-F238E27FC236}">
                <a16:creationId xmlns:a16="http://schemas.microsoft.com/office/drawing/2014/main" id="{73822745-6D9C-478E-9B41-9AEA13FDB3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9D4D00-9E4B-4BE6-932B-93AE72D711A4}"/>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404487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E54ED-9448-4A64-A191-0C56D230A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FCB071-AB0E-4515-B0D2-FE52D3221FC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EC7BFA-AA1B-4DEE-A0C0-2230A078BAB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E3D21D-5A3A-49B6-B4EC-7A196714128F}"/>
              </a:ext>
            </a:extLst>
          </p:cNvPr>
          <p:cNvSpPr>
            <a:spLocks noGrp="1"/>
          </p:cNvSpPr>
          <p:nvPr>
            <p:ph type="dt" sz="half" idx="10"/>
          </p:nvPr>
        </p:nvSpPr>
        <p:spPr/>
        <p:txBody>
          <a:bodyPr/>
          <a:lstStyle/>
          <a:p>
            <a:fld id="{4F8A626C-A4B4-4334-B378-242D7DEAD4BE}" type="datetimeFigureOut">
              <a:rPr lang="en-US" smtClean="0"/>
              <a:t>1/9/2019</a:t>
            </a:fld>
            <a:endParaRPr lang="en-US"/>
          </a:p>
        </p:txBody>
      </p:sp>
      <p:sp>
        <p:nvSpPr>
          <p:cNvPr id="6" name="Footer Placeholder 5">
            <a:extLst>
              <a:ext uri="{FF2B5EF4-FFF2-40B4-BE49-F238E27FC236}">
                <a16:creationId xmlns:a16="http://schemas.microsoft.com/office/drawing/2014/main" id="{6A8BC85C-8A78-4164-96A7-056FC3C9BA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5520F2-92DC-4071-AB5B-817E08033F99}"/>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016748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7FBC7-3CEA-4955-AFC8-47BFBC9B6C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B85E2C-652C-4443-A22A-59EC7E081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AA6DF03-ACD9-4687-8DB6-B298F2CF8BD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1EBF83-BA83-4ED0-85AA-E137894759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2039591-5023-442F-8B5E-1BA9FCA2D53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581053-994D-4752-B385-8F014B2B6CE5}"/>
              </a:ext>
            </a:extLst>
          </p:cNvPr>
          <p:cNvSpPr>
            <a:spLocks noGrp="1"/>
          </p:cNvSpPr>
          <p:nvPr>
            <p:ph type="dt" sz="half" idx="10"/>
          </p:nvPr>
        </p:nvSpPr>
        <p:spPr/>
        <p:txBody>
          <a:bodyPr/>
          <a:lstStyle/>
          <a:p>
            <a:fld id="{4F8A626C-A4B4-4334-B378-242D7DEAD4BE}" type="datetimeFigureOut">
              <a:rPr lang="en-US" smtClean="0"/>
              <a:t>1/9/2019</a:t>
            </a:fld>
            <a:endParaRPr lang="en-US"/>
          </a:p>
        </p:txBody>
      </p:sp>
      <p:sp>
        <p:nvSpPr>
          <p:cNvPr id="8" name="Footer Placeholder 7">
            <a:extLst>
              <a:ext uri="{FF2B5EF4-FFF2-40B4-BE49-F238E27FC236}">
                <a16:creationId xmlns:a16="http://schemas.microsoft.com/office/drawing/2014/main" id="{33D13173-C704-47B9-9DDD-3F1BDEB8EE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66B7906-072C-4BC5-B5C6-F39982B1353B}"/>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978520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84CE2-C865-4A57-8307-4614A40DF4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550D88-04BB-4E78-A81C-6B192FCA2427}"/>
              </a:ext>
            </a:extLst>
          </p:cNvPr>
          <p:cNvSpPr>
            <a:spLocks noGrp="1"/>
          </p:cNvSpPr>
          <p:nvPr>
            <p:ph type="dt" sz="half" idx="10"/>
          </p:nvPr>
        </p:nvSpPr>
        <p:spPr/>
        <p:txBody>
          <a:bodyPr/>
          <a:lstStyle/>
          <a:p>
            <a:fld id="{4F8A626C-A4B4-4334-B378-242D7DEAD4BE}" type="datetimeFigureOut">
              <a:rPr lang="en-US" smtClean="0"/>
              <a:t>1/9/2019</a:t>
            </a:fld>
            <a:endParaRPr lang="en-US"/>
          </a:p>
        </p:txBody>
      </p:sp>
      <p:sp>
        <p:nvSpPr>
          <p:cNvPr id="4" name="Footer Placeholder 3">
            <a:extLst>
              <a:ext uri="{FF2B5EF4-FFF2-40B4-BE49-F238E27FC236}">
                <a16:creationId xmlns:a16="http://schemas.microsoft.com/office/drawing/2014/main" id="{566D4039-0BC5-4BAF-98E5-04F423B9F3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2EC981-E7AB-45FF-9D77-26E114D34911}"/>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641807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CC270E-6877-44DD-A552-54267B02DF15}"/>
              </a:ext>
            </a:extLst>
          </p:cNvPr>
          <p:cNvSpPr>
            <a:spLocks noGrp="1"/>
          </p:cNvSpPr>
          <p:nvPr>
            <p:ph type="dt" sz="half" idx="10"/>
          </p:nvPr>
        </p:nvSpPr>
        <p:spPr/>
        <p:txBody>
          <a:bodyPr/>
          <a:lstStyle/>
          <a:p>
            <a:fld id="{4F8A626C-A4B4-4334-B378-242D7DEAD4BE}" type="datetimeFigureOut">
              <a:rPr lang="en-US" smtClean="0"/>
              <a:t>1/9/2019</a:t>
            </a:fld>
            <a:endParaRPr lang="en-US"/>
          </a:p>
        </p:txBody>
      </p:sp>
      <p:sp>
        <p:nvSpPr>
          <p:cNvPr id="3" name="Footer Placeholder 2">
            <a:extLst>
              <a:ext uri="{FF2B5EF4-FFF2-40B4-BE49-F238E27FC236}">
                <a16:creationId xmlns:a16="http://schemas.microsoft.com/office/drawing/2014/main" id="{4F818110-F27B-4EF7-88D3-1F75AB9168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675BF6-3D68-42BF-9D95-5429A21E9B16}"/>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2887335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4C13C-5E23-4DF7-AAC2-66E1A7087C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1BB43C-0BAB-4F8D-80BA-E227D3EB01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21AD94-108F-4B5F-849E-8688B063C0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591EC25-5296-464D-B45F-0A823B21DE5A}"/>
              </a:ext>
            </a:extLst>
          </p:cNvPr>
          <p:cNvSpPr>
            <a:spLocks noGrp="1"/>
          </p:cNvSpPr>
          <p:nvPr>
            <p:ph type="dt" sz="half" idx="10"/>
          </p:nvPr>
        </p:nvSpPr>
        <p:spPr/>
        <p:txBody>
          <a:bodyPr/>
          <a:lstStyle/>
          <a:p>
            <a:fld id="{4F8A626C-A4B4-4334-B378-242D7DEAD4BE}" type="datetimeFigureOut">
              <a:rPr lang="en-US" smtClean="0"/>
              <a:t>1/9/2019</a:t>
            </a:fld>
            <a:endParaRPr lang="en-US"/>
          </a:p>
        </p:txBody>
      </p:sp>
      <p:sp>
        <p:nvSpPr>
          <p:cNvPr id="6" name="Footer Placeholder 5">
            <a:extLst>
              <a:ext uri="{FF2B5EF4-FFF2-40B4-BE49-F238E27FC236}">
                <a16:creationId xmlns:a16="http://schemas.microsoft.com/office/drawing/2014/main" id="{821C33E2-A877-4E0D-BA19-5D0CB937D2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834A8D-906C-42C8-B59D-9EB14AF989A2}"/>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979555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A2D7A-9EDF-4DC0-9C38-EDE07B9AF2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FAF1DB-4330-4A23-8CA1-FEDBD4659B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ED33601-4BDA-4096-A262-24EE6EFFAF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E647676-9E12-4399-BD2D-EF0831A6CA80}"/>
              </a:ext>
            </a:extLst>
          </p:cNvPr>
          <p:cNvSpPr>
            <a:spLocks noGrp="1"/>
          </p:cNvSpPr>
          <p:nvPr>
            <p:ph type="dt" sz="half" idx="10"/>
          </p:nvPr>
        </p:nvSpPr>
        <p:spPr/>
        <p:txBody>
          <a:bodyPr/>
          <a:lstStyle/>
          <a:p>
            <a:fld id="{4F8A626C-A4B4-4334-B378-242D7DEAD4BE}" type="datetimeFigureOut">
              <a:rPr lang="en-US" smtClean="0"/>
              <a:t>1/9/2019</a:t>
            </a:fld>
            <a:endParaRPr lang="en-US"/>
          </a:p>
        </p:txBody>
      </p:sp>
      <p:sp>
        <p:nvSpPr>
          <p:cNvPr id="6" name="Footer Placeholder 5">
            <a:extLst>
              <a:ext uri="{FF2B5EF4-FFF2-40B4-BE49-F238E27FC236}">
                <a16:creationId xmlns:a16="http://schemas.microsoft.com/office/drawing/2014/main" id="{19F06BAA-EB47-4F34-A332-724AC727F2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ED4DD2-6E9F-4989-BFA3-9A926DC0BD1B}"/>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681187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64C1FD-4509-4F35-9B9A-206522FAA1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F46B4E-AFAF-4526-BEED-393F61657C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DDAED3-4817-43D7-9E77-A5C8EFE1AA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8A626C-A4B4-4334-B378-242D7DEAD4BE}" type="datetimeFigureOut">
              <a:rPr lang="en-US" smtClean="0"/>
              <a:t>1/9/2019</a:t>
            </a:fld>
            <a:endParaRPr lang="en-US"/>
          </a:p>
        </p:txBody>
      </p:sp>
      <p:sp>
        <p:nvSpPr>
          <p:cNvPr id="5" name="Footer Placeholder 4">
            <a:extLst>
              <a:ext uri="{FF2B5EF4-FFF2-40B4-BE49-F238E27FC236}">
                <a16:creationId xmlns:a16="http://schemas.microsoft.com/office/drawing/2014/main" id="{3DF49D64-AF57-4598-B1A8-243B5EE556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4189C78-628F-4C4A-89E1-E50BA5F783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8B40D-25AD-4648-A657-E93BA44010D8}" type="slidenum">
              <a:rPr lang="en-US" smtClean="0"/>
              <a:t>‹#›</a:t>
            </a:fld>
            <a:endParaRPr lang="en-US"/>
          </a:p>
        </p:txBody>
      </p:sp>
    </p:spTree>
    <p:extLst>
      <p:ext uri="{BB962C8B-B14F-4D97-AF65-F5344CB8AC3E}">
        <p14:creationId xmlns:p14="http://schemas.microsoft.com/office/powerpoint/2010/main" val="4205587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4801314"/>
          </a:xfrm>
          <a:prstGeom prst="rect">
            <a:avLst/>
          </a:prstGeom>
        </p:spPr>
        <p:txBody>
          <a:bodyPr wrap="square">
            <a:spAutoFit/>
          </a:bodyPr>
          <a:lstStyle/>
          <a:p>
            <a:pPr algn="ctr"/>
            <a:r>
              <a:rPr lang="sv-SE" dirty="0"/>
              <a:t>Föräldramöte 2019-01-10</a:t>
            </a:r>
          </a:p>
          <a:p>
            <a:endParaRPr lang="sv-SE" dirty="0"/>
          </a:p>
          <a:p>
            <a:endParaRPr lang="sv-SE" dirty="0"/>
          </a:p>
          <a:p>
            <a:r>
              <a:rPr lang="sv-SE" dirty="0"/>
              <a:t>Agenda: </a:t>
            </a:r>
          </a:p>
          <a:p>
            <a:endParaRPr lang="sv-SE" dirty="0"/>
          </a:p>
          <a:p>
            <a:r>
              <a:rPr lang="sv-SE" dirty="0"/>
              <a:t>Seriespel under säsongen </a:t>
            </a:r>
          </a:p>
          <a:p>
            <a:r>
              <a:rPr lang="sv-SE" dirty="0"/>
              <a:t>Restaurang Chansen </a:t>
            </a:r>
          </a:p>
          <a:p>
            <a:r>
              <a:rPr lang="sv-SE" dirty="0"/>
              <a:t>Sponsring </a:t>
            </a:r>
          </a:p>
          <a:p>
            <a:r>
              <a:rPr lang="sv-SE" dirty="0"/>
              <a:t>Cuper </a:t>
            </a:r>
          </a:p>
          <a:p>
            <a:r>
              <a:rPr lang="sv-SE" dirty="0"/>
              <a:t>Ekonomiställning</a:t>
            </a:r>
          </a:p>
          <a:p>
            <a:r>
              <a:rPr lang="sv-SE" dirty="0"/>
              <a:t>Aktivitet/er för att minska kostnaden vid Cuper </a:t>
            </a:r>
          </a:p>
          <a:p>
            <a:r>
              <a:rPr lang="sv-SE" dirty="0"/>
              <a:t>Flitpriset </a:t>
            </a:r>
          </a:p>
          <a:p>
            <a:r>
              <a:rPr lang="sv-SE" dirty="0"/>
              <a:t>Spelarråd </a:t>
            </a:r>
          </a:p>
          <a:p>
            <a:r>
              <a:rPr lang="sv-SE" dirty="0"/>
              <a:t>Föräldraråd</a:t>
            </a:r>
          </a:p>
          <a:p>
            <a:r>
              <a:rPr lang="sv-SE" dirty="0"/>
              <a:t>Overaller/Kläder mm till laget</a:t>
            </a:r>
          </a:p>
          <a:p>
            <a:r>
              <a:rPr lang="sv-SE" dirty="0"/>
              <a:t>Nya spelare till laget </a:t>
            </a:r>
          </a:p>
          <a:p>
            <a:r>
              <a:rPr lang="sv-SE" dirty="0"/>
              <a:t>Övriga frågor/Info</a:t>
            </a:r>
            <a:endParaRPr lang="en-US" dirty="0"/>
          </a:p>
        </p:txBody>
      </p:sp>
    </p:spTree>
    <p:extLst>
      <p:ext uri="{BB962C8B-B14F-4D97-AF65-F5344CB8AC3E}">
        <p14:creationId xmlns:p14="http://schemas.microsoft.com/office/powerpoint/2010/main" val="2251464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1477328"/>
          </a:xfrm>
          <a:prstGeom prst="rect">
            <a:avLst/>
          </a:prstGeom>
        </p:spPr>
        <p:txBody>
          <a:bodyPr wrap="square">
            <a:spAutoFit/>
          </a:bodyPr>
          <a:lstStyle/>
          <a:p>
            <a:pPr algn="ctr"/>
            <a:r>
              <a:rPr lang="sv-SE" dirty="0"/>
              <a:t>Overaller/Kläder mm till laget (</a:t>
            </a:r>
            <a:r>
              <a:rPr lang="sv-SE" dirty="0" err="1"/>
              <a:t>Materialare</a:t>
            </a:r>
            <a:r>
              <a:rPr lang="sv-SE" dirty="0"/>
              <a:t>)</a:t>
            </a:r>
          </a:p>
          <a:p>
            <a:endParaRPr lang="sv-SE" dirty="0"/>
          </a:p>
          <a:p>
            <a:r>
              <a:rPr lang="sv-SE" dirty="0"/>
              <a:t>Frivillig person behöver samordna beställning samt hämtning/utdelning av detta i laget.</a:t>
            </a:r>
          </a:p>
          <a:p>
            <a:r>
              <a:rPr lang="sv-SE" dirty="0"/>
              <a:t>Det är ok med olika personer från gång till gång. </a:t>
            </a:r>
          </a:p>
          <a:p>
            <a:r>
              <a:rPr lang="sv-SE" dirty="0"/>
              <a:t>Just nu behöver vi någon som tar hand om vinterjackorna. Vem tar det?</a:t>
            </a:r>
            <a:endParaRPr lang="en-US" dirty="0"/>
          </a:p>
        </p:txBody>
      </p:sp>
    </p:spTree>
    <p:extLst>
      <p:ext uri="{BB962C8B-B14F-4D97-AF65-F5344CB8AC3E}">
        <p14:creationId xmlns:p14="http://schemas.microsoft.com/office/powerpoint/2010/main" val="308791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69332"/>
          </a:xfrm>
          <a:prstGeom prst="rect">
            <a:avLst/>
          </a:prstGeom>
        </p:spPr>
        <p:txBody>
          <a:bodyPr wrap="square">
            <a:spAutoFit/>
          </a:bodyPr>
          <a:lstStyle/>
          <a:p>
            <a:pPr algn="ctr"/>
            <a:r>
              <a:rPr lang="sv-SE" dirty="0"/>
              <a:t>Nya spelare till laget</a:t>
            </a:r>
            <a:endParaRPr lang="en-US" dirty="0"/>
          </a:p>
        </p:txBody>
      </p:sp>
      <p:sp>
        <p:nvSpPr>
          <p:cNvPr id="2" name="Rectangle 1">
            <a:extLst>
              <a:ext uri="{FF2B5EF4-FFF2-40B4-BE49-F238E27FC236}">
                <a16:creationId xmlns:a16="http://schemas.microsoft.com/office/drawing/2014/main" id="{6850FA48-1C35-4833-8344-0E4EA39A1B55}"/>
              </a:ext>
            </a:extLst>
          </p:cNvPr>
          <p:cNvSpPr/>
          <p:nvPr/>
        </p:nvSpPr>
        <p:spPr>
          <a:xfrm>
            <a:off x="1161826" y="1312434"/>
            <a:ext cx="7982174" cy="1477328"/>
          </a:xfrm>
          <a:prstGeom prst="rect">
            <a:avLst/>
          </a:prstGeom>
        </p:spPr>
        <p:txBody>
          <a:bodyPr wrap="square">
            <a:spAutoFit/>
          </a:bodyPr>
          <a:lstStyle/>
          <a:p>
            <a:r>
              <a:rPr lang="sv-SE" dirty="0"/>
              <a:t>Varför behövs det? </a:t>
            </a:r>
          </a:p>
          <a:p>
            <a:endParaRPr lang="sv-SE" dirty="0"/>
          </a:p>
          <a:p>
            <a:r>
              <a:rPr lang="sv-SE"/>
              <a:t>Jo, Vid </a:t>
            </a:r>
            <a:r>
              <a:rPr lang="sv-SE" dirty="0"/>
              <a:t>13-14 års ålder är det många grabbar som väljer att satsa på en idrott eller helt enkelt väljer att sluta idrotta till förmån för skolan, tjejer eller kanske bara för att de föredrar umgänge med polarna framför datorn eller </a:t>
            </a:r>
            <a:r>
              <a:rPr lang="sv-SE" dirty="0" err="1"/>
              <a:t>TV-spelet</a:t>
            </a:r>
            <a:r>
              <a:rPr lang="sv-SE" dirty="0"/>
              <a:t>.</a:t>
            </a:r>
            <a:endParaRPr lang="en-US"/>
          </a:p>
        </p:txBody>
      </p:sp>
    </p:spTree>
    <p:extLst>
      <p:ext uri="{BB962C8B-B14F-4D97-AF65-F5344CB8AC3E}">
        <p14:creationId xmlns:p14="http://schemas.microsoft.com/office/powerpoint/2010/main" val="1139683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69332"/>
          </a:xfrm>
          <a:prstGeom prst="rect">
            <a:avLst/>
          </a:prstGeom>
        </p:spPr>
        <p:txBody>
          <a:bodyPr wrap="square">
            <a:spAutoFit/>
          </a:bodyPr>
          <a:lstStyle/>
          <a:p>
            <a:pPr algn="ctr"/>
            <a:r>
              <a:rPr lang="sv-SE" dirty="0"/>
              <a:t>Nya spelare till laget</a:t>
            </a:r>
            <a:endParaRPr lang="en-US" dirty="0"/>
          </a:p>
        </p:txBody>
      </p:sp>
      <p:sp>
        <p:nvSpPr>
          <p:cNvPr id="2" name="Rectangle 1">
            <a:extLst>
              <a:ext uri="{FF2B5EF4-FFF2-40B4-BE49-F238E27FC236}">
                <a16:creationId xmlns:a16="http://schemas.microsoft.com/office/drawing/2014/main" id="{6850FA48-1C35-4833-8344-0E4EA39A1B55}"/>
              </a:ext>
            </a:extLst>
          </p:cNvPr>
          <p:cNvSpPr/>
          <p:nvPr/>
        </p:nvSpPr>
        <p:spPr>
          <a:xfrm>
            <a:off x="1161826" y="1312434"/>
            <a:ext cx="7982174" cy="5632311"/>
          </a:xfrm>
          <a:prstGeom prst="rect">
            <a:avLst/>
          </a:prstGeom>
        </p:spPr>
        <p:txBody>
          <a:bodyPr wrap="square">
            <a:spAutoFit/>
          </a:bodyPr>
          <a:lstStyle/>
          <a:p>
            <a:r>
              <a:rPr lang="sv-SE" dirty="0"/>
              <a:t>Ni som var med på Storvreta cupen såg att vi var väldigt kort om spelare, 10 spelare varav en målvakt i lätt-laget om man räknar bort de inlånade 06orna. B.la P.ga av att Hannes och Göthman ”plötsligt” inte kunde vara med på cupen så var detta lag kort om spelare.</a:t>
            </a:r>
          </a:p>
          <a:p>
            <a:r>
              <a:rPr lang="sv-SE" dirty="0"/>
              <a:t>Svår-laget fick förstärkning dag 2 av Albin Nordkvist och Jonathan Berglund, med dessa 2 extra spelare var svår-laget 13 spelare varav 2 av dessa var målvakter.</a:t>
            </a:r>
          </a:p>
          <a:p>
            <a:r>
              <a:rPr lang="sv-SE" dirty="0"/>
              <a:t>Faktum var att svår-laget hade 2 fler utespelare än lätt-laget.</a:t>
            </a:r>
          </a:p>
          <a:p>
            <a:r>
              <a:rPr lang="sv-SE" dirty="0"/>
              <a:t>Kanske undrar man varför man inte nyttjade fler dubblering till lätt-laget och det enkla svaret är att svår-laget var också kort om spelare och det funkade inte riktigt att låta fler dubblera utan att riskera att också svår-laget fick trötta spelare då de också var kort om folk. Då tog vi ledare ett beslut om att inte riskera att få 2 lag som hade trötta spelare utan bara ett. Vi hade gjort precis samma sak fast tvärtom om det hade varit lätt-laget som hade gått till A-slutspel och inte svår-laget</a:t>
            </a:r>
          </a:p>
          <a:p>
            <a:r>
              <a:rPr lang="sv-SE" dirty="0"/>
              <a:t>Med detta som facit ser vi ett stort behov av att fylla på med fler spelare i laget till nästa säsong för att kunna delta i cuper med 2 lag samt att delta i 2 serier och inte behöva låna in alldeles för många spelare till varje match.</a:t>
            </a:r>
          </a:p>
          <a:p>
            <a:r>
              <a:rPr lang="sv-SE" dirty="0"/>
              <a:t>Därför har vi beslutat att annonsera efter fler spelare och nedan text är vad vi kommer använda oss av. Vi kommer publicera den på FB och uppmanar er att dela inlägget.</a:t>
            </a:r>
          </a:p>
          <a:p>
            <a:endParaRPr lang="sv-SE" dirty="0"/>
          </a:p>
        </p:txBody>
      </p:sp>
    </p:spTree>
    <p:extLst>
      <p:ext uri="{BB962C8B-B14F-4D97-AF65-F5344CB8AC3E}">
        <p14:creationId xmlns:p14="http://schemas.microsoft.com/office/powerpoint/2010/main" val="1357222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69332"/>
          </a:xfrm>
          <a:prstGeom prst="rect">
            <a:avLst/>
          </a:prstGeom>
        </p:spPr>
        <p:txBody>
          <a:bodyPr wrap="square">
            <a:spAutoFit/>
          </a:bodyPr>
          <a:lstStyle/>
          <a:p>
            <a:pPr algn="ctr"/>
            <a:r>
              <a:rPr lang="sv-SE" dirty="0"/>
              <a:t>Nya spelare till laget</a:t>
            </a:r>
            <a:endParaRPr lang="en-US" dirty="0"/>
          </a:p>
        </p:txBody>
      </p:sp>
      <p:sp>
        <p:nvSpPr>
          <p:cNvPr id="3" name="Rectangle 2">
            <a:extLst>
              <a:ext uri="{FF2B5EF4-FFF2-40B4-BE49-F238E27FC236}">
                <a16:creationId xmlns:a16="http://schemas.microsoft.com/office/drawing/2014/main" id="{4048183A-B633-4C25-95AC-5B516756AE22}"/>
              </a:ext>
            </a:extLst>
          </p:cNvPr>
          <p:cNvSpPr/>
          <p:nvPr/>
        </p:nvSpPr>
        <p:spPr>
          <a:xfrm>
            <a:off x="1043491" y="1204600"/>
            <a:ext cx="8294146" cy="4739759"/>
          </a:xfrm>
          <a:prstGeom prst="rect">
            <a:avLst/>
          </a:prstGeom>
        </p:spPr>
        <p:txBody>
          <a:bodyPr wrap="square">
            <a:spAutoFit/>
          </a:bodyPr>
          <a:lstStyle/>
          <a:p>
            <a:r>
              <a:rPr lang="sv-SE" sz="1600" dirty="0"/>
              <a:t>Rubrik: </a:t>
            </a:r>
            <a:r>
              <a:rPr lang="sv-SE" sz="1600" dirty="0" err="1"/>
              <a:t>Skälby</a:t>
            </a:r>
            <a:r>
              <a:rPr lang="sv-SE" sz="1600" dirty="0"/>
              <a:t> Sharks Innebandy P05-Röd söker nya kompisar! </a:t>
            </a:r>
          </a:p>
          <a:p>
            <a:endParaRPr lang="sv-SE" sz="1000" dirty="0"/>
          </a:p>
          <a:p>
            <a:r>
              <a:rPr lang="sv-SE" sz="1200" dirty="0"/>
              <a:t>Vi i </a:t>
            </a:r>
            <a:r>
              <a:rPr lang="sv-SE" sz="1200" dirty="0" err="1"/>
              <a:t>Skälby</a:t>
            </a:r>
            <a:r>
              <a:rPr lang="sv-SE" sz="1200" dirty="0"/>
              <a:t> Sharks P05-Röd har idag ett välutvecklat lag där vi satsar både på bredd samt spets.</a:t>
            </a:r>
          </a:p>
          <a:p>
            <a:r>
              <a:rPr lang="sv-SE" sz="1200" dirty="0"/>
              <a:t>Laget består idag av 27st glada innebandyspelare som söker några nya lagkompisar.</a:t>
            </a:r>
          </a:p>
          <a:p>
            <a:endParaRPr lang="sv-SE" sz="1200" dirty="0"/>
          </a:p>
          <a:p>
            <a:r>
              <a:rPr lang="sv-SE" sz="1200" dirty="0"/>
              <a:t>Är du född 2005 och har nyligen flyttat till Västerås och vill fortsätta spela innebandy, tveka inte att kontakta oss.</a:t>
            </a:r>
          </a:p>
          <a:p>
            <a:r>
              <a:rPr lang="sv-SE" sz="1200" dirty="0"/>
              <a:t>Spelar du redan idag i ett annat lag i Västerås agerar vi enligt Fair play reglerna i Västmanland.</a:t>
            </a:r>
          </a:p>
          <a:p>
            <a:endParaRPr lang="sv-SE" sz="1200" dirty="0"/>
          </a:p>
          <a:p>
            <a:r>
              <a:rPr lang="sv-SE" sz="1200" dirty="0"/>
              <a:t>För att erbjuda bra med speltid till alla har vi de senaste säsongerna deltagit i dubbla serier. Vi har också haft bra framgång på de cuper vi deltagit i. Vi som lag arbetar enligt SIU modellen (Svensk Innebandy Utveckling) och alla våra ledare är utbildade.</a:t>
            </a:r>
          </a:p>
          <a:p>
            <a:r>
              <a:rPr lang="sv-SE" sz="1200" dirty="0"/>
              <a:t>För att fortsatt kunna spela med den bredd vi önskar även i framtiden så behöver vi fylla på med spelare i truppen.</a:t>
            </a:r>
          </a:p>
          <a:p>
            <a:endParaRPr lang="sv-SE" sz="1200" dirty="0"/>
          </a:p>
          <a:p>
            <a:r>
              <a:rPr lang="sv-SE" sz="1200" dirty="0"/>
              <a:t>Kontakta vår huvudtränare Stefan Jensen på 0733-876974 och/eller vår lagledare Robert Baresic på 0730-883028 om detta verkar intressant.</a:t>
            </a:r>
          </a:p>
          <a:p>
            <a:endParaRPr lang="sv-SE" sz="1200" dirty="0"/>
          </a:p>
          <a:p>
            <a:r>
              <a:rPr lang="sv-SE" sz="1200" dirty="0"/>
              <a:t>Nedan ser ni vårt lags sportsliga prestationer under innevarande säsong:</a:t>
            </a:r>
          </a:p>
          <a:p>
            <a:r>
              <a:rPr lang="sv-SE" sz="1200" dirty="0"/>
              <a:t>- Storvreta Cupen: Guld i klass P05-Svår: B-Kvartsfinal i klass lätt.</a:t>
            </a:r>
          </a:p>
          <a:p>
            <a:r>
              <a:rPr lang="sv-SE" sz="1200" dirty="0"/>
              <a:t>- </a:t>
            </a:r>
            <a:r>
              <a:rPr lang="sv-SE" sz="1200" dirty="0" err="1"/>
              <a:t>Scorpions</a:t>
            </a:r>
            <a:r>
              <a:rPr lang="sv-SE" sz="1200" dirty="0"/>
              <a:t> Cup: Guld i klass P05-Svår &amp; B-Slutspelsförlust i lätt</a:t>
            </a:r>
          </a:p>
          <a:p>
            <a:r>
              <a:rPr lang="sv-SE" sz="1200" dirty="0"/>
              <a:t>- Onyx Cupen: Silver i A-slutspelet &amp; Guld i B-Finalen</a:t>
            </a:r>
          </a:p>
          <a:p>
            <a:r>
              <a:rPr lang="sv-SE" sz="1200" dirty="0"/>
              <a:t>- Sharks Cupen: Guld och Silver</a:t>
            </a:r>
          </a:p>
          <a:p>
            <a:r>
              <a:rPr lang="sv-SE" sz="1200" dirty="0"/>
              <a:t>- 1a innan juluppehållet i PK2</a:t>
            </a:r>
          </a:p>
          <a:p>
            <a:r>
              <a:rPr lang="sv-SE" sz="1200" dirty="0"/>
              <a:t>- 1a innan juluppehållet i PK3</a:t>
            </a:r>
          </a:p>
          <a:p>
            <a:endParaRPr lang="sv-SE" sz="1200" dirty="0"/>
          </a:p>
          <a:p>
            <a:r>
              <a:rPr lang="sv-SE" sz="1200" dirty="0"/>
              <a:t>Mvh </a:t>
            </a:r>
          </a:p>
          <a:p>
            <a:r>
              <a:rPr lang="sv-SE" sz="1200" dirty="0" err="1"/>
              <a:t>Skälby</a:t>
            </a:r>
            <a:r>
              <a:rPr lang="sv-SE" sz="1200" dirty="0"/>
              <a:t> Sharks P05-Röd</a:t>
            </a:r>
          </a:p>
        </p:txBody>
      </p:sp>
    </p:spTree>
    <p:extLst>
      <p:ext uri="{BB962C8B-B14F-4D97-AF65-F5344CB8AC3E}">
        <p14:creationId xmlns:p14="http://schemas.microsoft.com/office/powerpoint/2010/main" val="1421053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923330"/>
          </a:xfrm>
          <a:prstGeom prst="rect">
            <a:avLst/>
          </a:prstGeom>
        </p:spPr>
        <p:txBody>
          <a:bodyPr wrap="square">
            <a:spAutoFit/>
          </a:bodyPr>
          <a:lstStyle/>
          <a:p>
            <a:pPr algn="ctr"/>
            <a:r>
              <a:rPr lang="sv-SE" dirty="0"/>
              <a:t>Övriga frågor/Info</a:t>
            </a:r>
          </a:p>
          <a:p>
            <a:endParaRPr lang="sv-SE" dirty="0"/>
          </a:p>
          <a:p>
            <a:endParaRPr lang="en-US" dirty="0"/>
          </a:p>
        </p:txBody>
      </p:sp>
      <p:sp>
        <p:nvSpPr>
          <p:cNvPr id="2" name="Rectangle 1">
            <a:extLst>
              <a:ext uri="{FF2B5EF4-FFF2-40B4-BE49-F238E27FC236}">
                <a16:creationId xmlns:a16="http://schemas.microsoft.com/office/drawing/2014/main" id="{DDA55E14-C18C-4514-A7B4-ED87B3D0CF33}"/>
              </a:ext>
            </a:extLst>
          </p:cNvPr>
          <p:cNvSpPr/>
          <p:nvPr/>
        </p:nvSpPr>
        <p:spPr>
          <a:xfrm>
            <a:off x="1161826" y="1734153"/>
            <a:ext cx="8233844" cy="646331"/>
          </a:xfrm>
          <a:prstGeom prst="rect">
            <a:avLst/>
          </a:prstGeom>
        </p:spPr>
        <p:txBody>
          <a:bodyPr wrap="square">
            <a:spAutoFit/>
          </a:bodyPr>
          <a:lstStyle/>
          <a:p>
            <a:r>
              <a:rPr lang="sv-SE" dirty="0"/>
              <a:t>20% på </a:t>
            </a:r>
            <a:r>
              <a:rPr lang="sv-SE" dirty="0" err="1"/>
              <a:t>Allstar</a:t>
            </a:r>
            <a:r>
              <a:rPr lang="sv-SE" dirty="0"/>
              <a:t> för medlemmar</a:t>
            </a:r>
          </a:p>
          <a:p>
            <a:r>
              <a:rPr lang="sv-SE" dirty="0"/>
              <a:t>Gym finns för medlemmar i </a:t>
            </a:r>
            <a:r>
              <a:rPr lang="sv-SE" dirty="0" err="1"/>
              <a:t>Skälby</a:t>
            </a:r>
            <a:r>
              <a:rPr lang="sv-SE" dirty="0"/>
              <a:t> (</a:t>
            </a:r>
            <a:r>
              <a:rPr lang="sv-SE"/>
              <a:t>träna när grabbarna </a:t>
            </a:r>
            <a:r>
              <a:rPr lang="sv-SE" dirty="0"/>
              <a:t>tränar?)</a:t>
            </a:r>
            <a:endParaRPr lang="en-US"/>
          </a:p>
        </p:txBody>
      </p:sp>
    </p:spTree>
    <p:extLst>
      <p:ext uri="{BB962C8B-B14F-4D97-AF65-F5344CB8AC3E}">
        <p14:creationId xmlns:p14="http://schemas.microsoft.com/office/powerpoint/2010/main" val="4033492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031325"/>
          </a:xfrm>
          <a:prstGeom prst="rect">
            <a:avLst/>
          </a:prstGeom>
        </p:spPr>
        <p:txBody>
          <a:bodyPr wrap="square">
            <a:spAutoFit/>
          </a:bodyPr>
          <a:lstStyle/>
          <a:p>
            <a:pPr algn="ctr"/>
            <a:r>
              <a:rPr lang="sv-SE" dirty="0"/>
              <a:t>Seriespel</a:t>
            </a:r>
          </a:p>
          <a:p>
            <a:endParaRPr lang="sv-SE" dirty="0"/>
          </a:p>
          <a:p>
            <a:endParaRPr lang="sv-SE" dirty="0"/>
          </a:p>
          <a:p>
            <a:r>
              <a:rPr lang="sv-SE" dirty="0"/>
              <a:t>1a i PK2 innan juluppehållet</a:t>
            </a:r>
          </a:p>
          <a:p>
            <a:endParaRPr lang="sv-SE" dirty="0"/>
          </a:p>
          <a:p>
            <a:r>
              <a:rPr lang="sv-SE" dirty="0"/>
              <a:t>1a i PK3 innan juluppehållet</a:t>
            </a:r>
          </a:p>
          <a:p>
            <a:endParaRPr lang="sv-SE" dirty="0"/>
          </a:p>
        </p:txBody>
      </p:sp>
    </p:spTree>
    <p:extLst>
      <p:ext uri="{BB962C8B-B14F-4D97-AF65-F5344CB8AC3E}">
        <p14:creationId xmlns:p14="http://schemas.microsoft.com/office/powerpoint/2010/main" val="2105223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308324"/>
          </a:xfrm>
          <a:prstGeom prst="rect">
            <a:avLst/>
          </a:prstGeom>
        </p:spPr>
        <p:txBody>
          <a:bodyPr wrap="square">
            <a:spAutoFit/>
          </a:bodyPr>
          <a:lstStyle/>
          <a:p>
            <a:pPr algn="ctr"/>
            <a:r>
              <a:rPr lang="sv-SE" dirty="0"/>
              <a:t>Restaurangchansen</a:t>
            </a:r>
          </a:p>
          <a:p>
            <a:endParaRPr lang="sv-SE" dirty="0"/>
          </a:p>
          <a:p>
            <a:r>
              <a:rPr lang="sv-SE" dirty="0"/>
              <a:t>Försäljningen och vinsten var enligt plan + nästan 1000:- mer i förtjänst</a:t>
            </a:r>
          </a:p>
          <a:p>
            <a:endParaRPr lang="sv-SE" dirty="0"/>
          </a:p>
          <a:p>
            <a:r>
              <a:rPr lang="sv-SE" dirty="0"/>
              <a:t>Ska vi sälja RC igen nästa år </a:t>
            </a:r>
          </a:p>
          <a:p>
            <a:r>
              <a:rPr lang="sv-SE" dirty="0"/>
              <a:t>och hur många ska man sälja / spelare</a:t>
            </a:r>
          </a:p>
          <a:p>
            <a:r>
              <a:rPr lang="sv-SE" dirty="0"/>
              <a:t>Köpa sig fri</a:t>
            </a:r>
          </a:p>
          <a:p>
            <a:endParaRPr lang="sv-SE" dirty="0"/>
          </a:p>
        </p:txBody>
      </p:sp>
    </p:spTree>
    <p:extLst>
      <p:ext uri="{BB962C8B-B14F-4D97-AF65-F5344CB8AC3E}">
        <p14:creationId xmlns:p14="http://schemas.microsoft.com/office/powerpoint/2010/main" val="1309482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862322"/>
          </a:xfrm>
          <a:prstGeom prst="rect">
            <a:avLst/>
          </a:prstGeom>
        </p:spPr>
        <p:txBody>
          <a:bodyPr wrap="square">
            <a:spAutoFit/>
          </a:bodyPr>
          <a:lstStyle/>
          <a:p>
            <a:pPr algn="ctr"/>
            <a:r>
              <a:rPr lang="sv-SE" dirty="0"/>
              <a:t>Sponsring</a:t>
            </a:r>
          </a:p>
          <a:p>
            <a:endParaRPr lang="sv-SE" dirty="0"/>
          </a:p>
          <a:p>
            <a:endParaRPr lang="sv-SE" dirty="0"/>
          </a:p>
          <a:p>
            <a:r>
              <a:rPr lang="sv-SE" dirty="0"/>
              <a:t>Laget sponsras av Konsultgruppen i Bergslagen (KGB) med 5000:- som ska användas till att minska kostanden för vinterjackor med dryga 100 lappen/jacka. Stort tack</a:t>
            </a:r>
          </a:p>
          <a:p>
            <a:endParaRPr lang="sv-SE" dirty="0"/>
          </a:p>
          <a:p>
            <a:r>
              <a:rPr lang="sv-SE" dirty="0"/>
              <a:t>Laget kommer också sponsras av </a:t>
            </a:r>
            <a:r>
              <a:rPr lang="sv-SE" dirty="0" err="1"/>
              <a:t>Kedborns</a:t>
            </a:r>
            <a:r>
              <a:rPr lang="sv-SE" dirty="0"/>
              <a:t> plattsättning &amp; VVS nu på lördag då alla grabbar bjuds på mat på </a:t>
            </a:r>
            <a:r>
              <a:rPr lang="sv-SE" dirty="0" err="1"/>
              <a:t>Allstar</a:t>
            </a:r>
            <a:r>
              <a:rPr lang="sv-SE" dirty="0"/>
              <a:t> efter matchen</a:t>
            </a:r>
          </a:p>
          <a:p>
            <a:endParaRPr lang="sv-SE" dirty="0"/>
          </a:p>
          <a:p>
            <a:r>
              <a:rPr lang="sv-SE" dirty="0"/>
              <a:t>Fler sponsorer behövs, någon som känner någon som känner någon?</a:t>
            </a:r>
            <a:endParaRPr lang="en-US" dirty="0"/>
          </a:p>
        </p:txBody>
      </p:sp>
    </p:spTree>
    <p:extLst>
      <p:ext uri="{BB962C8B-B14F-4D97-AF65-F5344CB8AC3E}">
        <p14:creationId xmlns:p14="http://schemas.microsoft.com/office/powerpoint/2010/main" val="1072773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6740307"/>
          </a:xfrm>
          <a:prstGeom prst="rect">
            <a:avLst/>
          </a:prstGeom>
        </p:spPr>
        <p:txBody>
          <a:bodyPr wrap="square">
            <a:spAutoFit/>
          </a:bodyPr>
          <a:lstStyle/>
          <a:p>
            <a:pPr algn="ctr"/>
            <a:r>
              <a:rPr lang="sv-SE" dirty="0"/>
              <a:t>Cuper</a:t>
            </a:r>
          </a:p>
          <a:p>
            <a:endParaRPr lang="sv-SE" dirty="0"/>
          </a:p>
          <a:p>
            <a:endParaRPr lang="sv-SE" dirty="0"/>
          </a:p>
          <a:p>
            <a:r>
              <a:rPr lang="sv-SE" dirty="0"/>
              <a:t>Spelade cuper</a:t>
            </a:r>
          </a:p>
          <a:p>
            <a:endParaRPr lang="sv-SE" dirty="0"/>
          </a:p>
          <a:p>
            <a:r>
              <a:rPr lang="sv-SE" dirty="0"/>
              <a:t>- Storvreta Cupen: Guld i klass P05-Svår: B-Kvartsfinal i klass lätt.</a:t>
            </a:r>
          </a:p>
          <a:p>
            <a:r>
              <a:rPr lang="sv-SE" dirty="0"/>
              <a:t>- </a:t>
            </a:r>
            <a:r>
              <a:rPr lang="sv-SE" dirty="0" err="1"/>
              <a:t>Scorpions</a:t>
            </a:r>
            <a:r>
              <a:rPr lang="sv-SE" dirty="0"/>
              <a:t> Cup: Guld i klass P05-Svår &amp; B-Slutspelsförlust i lätt</a:t>
            </a:r>
          </a:p>
          <a:p>
            <a:r>
              <a:rPr lang="sv-SE" dirty="0"/>
              <a:t>- Onyx Cupen: Silver i A-slutspelet &amp; Guld i B-Finalen</a:t>
            </a:r>
          </a:p>
          <a:p>
            <a:r>
              <a:rPr lang="sv-SE" dirty="0"/>
              <a:t>- Sharks Cupen: Guld och Silver</a:t>
            </a:r>
          </a:p>
          <a:p>
            <a:endParaRPr lang="sv-SE" dirty="0"/>
          </a:p>
          <a:p>
            <a:r>
              <a:rPr lang="sv-SE" dirty="0"/>
              <a:t>Kommande cuper</a:t>
            </a:r>
          </a:p>
          <a:p>
            <a:endParaRPr lang="sv-SE" dirty="0"/>
          </a:p>
          <a:p>
            <a:r>
              <a:rPr lang="sv-SE" dirty="0"/>
              <a:t>Katrineholm där vi deltar med 2 breddlag</a:t>
            </a:r>
          </a:p>
          <a:p>
            <a:r>
              <a:rPr lang="sv-SE" dirty="0"/>
              <a:t>Mälarenergi cup där vi troligen också kommer köra med 2 breddlag</a:t>
            </a:r>
          </a:p>
          <a:p>
            <a:endParaRPr lang="sv-SE" dirty="0"/>
          </a:p>
          <a:p>
            <a:r>
              <a:rPr lang="sv-SE" dirty="0"/>
              <a:t>Anmälan behöver man gör snarast möjligt och särskilt på intresseanmälningar</a:t>
            </a:r>
          </a:p>
          <a:p>
            <a:r>
              <a:rPr lang="sv-SE" dirty="0"/>
              <a:t>Vänligen respektera sista betaldatum för cuper</a:t>
            </a:r>
          </a:p>
          <a:p>
            <a:endParaRPr lang="sv-SE" dirty="0"/>
          </a:p>
          <a:p>
            <a:r>
              <a:rPr lang="sv-SE" dirty="0"/>
              <a:t>En cup grupp behöver väljas ut, frivilliga anmäler sig till Robert. Får vi inga som anmäler sig kommer det lottas om vilka 3 som kommer bli utvalda. Framförallt skall Prag eller Helsingforscupen planeras (vår sista innan vi blir </a:t>
            </a:r>
            <a:r>
              <a:rPr lang="sv-SE" dirty="0" err="1"/>
              <a:t>junirorer</a:t>
            </a:r>
            <a:r>
              <a:rPr lang="sv-SE" dirty="0"/>
              <a:t>.</a:t>
            </a:r>
          </a:p>
          <a:p>
            <a:endParaRPr lang="sv-SE" dirty="0"/>
          </a:p>
          <a:p>
            <a:endParaRPr lang="sv-SE" dirty="0"/>
          </a:p>
          <a:p>
            <a:endParaRPr lang="sv-SE" dirty="0"/>
          </a:p>
        </p:txBody>
      </p:sp>
    </p:spTree>
    <p:extLst>
      <p:ext uri="{BB962C8B-B14F-4D97-AF65-F5344CB8AC3E}">
        <p14:creationId xmlns:p14="http://schemas.microsoft.com/office/powerpoint/2010/main" val="4064557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585323"/>
          </a:xfrm>
          <a:prstGeom prst="rect">
            <a:avLst/>
          </a:prstGeom>
        </p:spPr>
        <p:txBody>
          <a:bodyPr wrap="square">
            <a:spAutoFit/>
          </a:bodyPr>
          <a:lstStyle/>
          <a:p>
            <a:pPr algn="ctr"/>
            <a:r>
              <a:rPr lang="sv-SE" dirty="0"/>
              <a:t>Ekonomiställning</a:t>
            </a:r>
          </a:p>
          <a:p>
            <a:endParaRPr lang="sv-SE" dirty="0"/>
          </a:p>
          <a:p>
            <a:r>
              <a:rPr lang="sv-SE" dirty="0"/>
              <a:t>Laget har god ekonomi vilket redovisas på mötet</a:t>
            </a:r>
          </a:p>
          <a:p>
            <a:endParaRPr lang="sv-SE" dirty="0"/>
          </a:p>
          <a:p>
            <a:r>
              <a:rPr lang="sv-SE" dirty="0"/>
              <a:t>De spelare som ev. ansluter till laget har inte lika rätt till del av kassan som de grabbar som redan idag tillhör laget har.  Nedan ser ni hur mycket de har rätt till.</a:t>
            </a:r>
          </a:p>
          <a:p>
            <a:endParaRPr lang="sv-SE" dirty="0"/>
          </a:p>
          <a:p>
            <a:endParaRPr lang="sv-SE" dirty="0"/>
          </a:p>
          <a:p>
            <a:endParaRPr lang="sv-SE" dirty="0"/>
          </a:p>
        </p:txBody>
      </p:sp>
      <p:graphicFrame>
        <p:nvGraphicFramePr>
          <p:cNvPr id="5" name="Table 4">
            <a:extLst>
              <a:ext uri="{FF2B5EF4-FFF2-40B4-BE49-F238E27FC236}">
                <a16:creationId xmlns:a16="http://schemas.microsoft.com/office/drawing/2014/main" id="{B67C0E08-57D3-49B5-85AE-16B8D4B786E4}"/>
              </a:ext>
            </a:extLst>
          </p:cNvPr>
          <p:cNvGraphicFramePr>
            <a:graphicFrameLocks noGrp="1"/>
          </p:cNvGraphicFramePr>
          <p:nvPr>
            <p:extLst>
              <p:ext uri="{D42A27DB-BD31-4B8C-83A1-F6EECF244321}">
                <p14:modId xmlns:p14="http://schemas.microsoft.com/office/powerpoint/2010/main" val="101027378"/>
              </p:ext>
            </p:extLst>
          </p:nvPr>
        </p:nvGraphicFramePr>
        <p:xfrm>
          <a:off x="1161826" y="2316162"/>
          <a:ext cx="5270500" cy="1112838"/>
        </p:xfrm>
        <a:graphic>
          <a:graphicData uri="http://schemas.openxmlformats.org/drawingml/2006/table">
            <a:tbl>
              <a:tblPr firstRow="1" firstCol="1" bandRow="1">
                <a:tableStyleId>{5C22544A-7EE6-4342-B048-85BDC9FD1C3A}</a:tableStyleId>
              </a:tblPr>
              <a:tblGrid>
                <a:gridCol w="1257300">
                  <a:extLst>
                    <a:ext uri="{9D8B030D-6E8A-4147-A177-3AD203B41FA5}">
                      <a16:colId xmlns:a16="http://schemas.microsoft.com/office/drawing/2014/main" val="4219117890"/>
                    </a:ext>
                  </a:extLst>
                </a:gridCol>
                <a:gridCol w="1397000">
                  <a:extLst>
                    <a:ext uri="{9D8B030D-6E8A-4147-A177-3AD203B41FA5}">
                      <a16:colId xmlns:a16="http://schemas.microsoft.com/office/drawing/2014/main" val="1143946274"/>
                    </a:ext>
                  </a:extLst>
                </a:gridCol>
                <a:gridCol w="1485900">
                  <a:extLst>
                    <a:ext uri="{9D8B030D-6E8A-4147-A177-3AD203B41FA5}">
                      <a16:colId xmlns:a16="http://schemas.microsoft.com/office/drawing/2014/main" val="4243183299"/>
                    </a:ext>
                  </a:extLst>
                </a:gridCol>
                <a:gridCol w="1130300">
                  <a:extLst>
                    <a:ext uri="{9D8B030D-6E8A-4147-A177-3AD203B41FA5}">
                      <a16:colId xmlns:a16="http://schemas.microsoft.com/office/drawing/2014/main" val="3203187931"/>
                    </a:ext>
                  </a:extLst>
                </a:gridCol>
              </a:tblGrid>
              <a:tr h="190500">
                <a:tc>
                  <a:txBody>
                    <a:bodyPr/>
                    <a:lstStyle/>
                    <a:p>
                      <a:pPr>
                        <a:lnSpc>
                          <a:spcPct val="107000"/>
                        </a:lnSpc>
                        <a:spcAft>
                          <a:spcPts val="0"/>
                        </a:spcAft>
                      </a:pPr>
                      <a:r>
                        <a:rPr lang="en-US" sz="1100">
                          <a:effectLst/>
                        </a:rPr>
                        <a:t>Börjat under Säsong</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Del i lagkassan till</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Fortsätter under säsong</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Del i lagkassan till</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806262200"/>
                  </a:ext>
                </a:extLst>
              </a:tr>
              <a:tr h="190500">
                <a:tc>
                  <a:txBody>
                    <a:bodyPr/>
                    <a:lstStyle/>
                    <a:p>
                      <a:pPr>
                        <a:lnSpc>
                          <a:spcPct val="107000"/>
                        </a:lnSpc>
                        <a:spcAft>
                          <a:spcPts val="0"/>
                        </a:spcAft>
                      </a:pPr>
                      <a:r>
                        <a:rPr lang="en-US" sz="1100">
                          <a:effectLst/>
                        </a:rPr>
                        <a:t>2018-2019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100%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2019-framåt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100%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966263284"/>
                  </a:ext>
                </a:extLst>
              </a:tr>
              <a:tr h="190500">
                <a:tc>
                  <a:txBody>
                    <a:bodyPr/>
                    <a:lstStyle/>
                    <a:p>
                      <a:pPr>
                        <a:lnSpc>
                          <a:spcPct val="107000"/>
                        </a:lnSpc>
                        <a:spcAft>
                          <a:spcPts val="0"/>
                        </a:spcAft>
                      </a:pPr>
                      <a:r>
                        <a:rPr lang="en-US" sz="1100">
                          <a:effectLst/>
                        </a:rPr>
                        <a:t>2019-2020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25%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2020-2021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50%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913103993"/>
                  </a:ext>
                </a:extLst>
              </a:tr>
              <a:tr h="190500">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2021-2022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75%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2268325485"/>
                  </a:ext>
                </a:extLst>
              </a:tr>
              <a:tr h="190500">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2022-2023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dirty="0">
                          <a:effectLst/>
                        </a:rPr>
                        <a:t>100%</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595378090"/>
                  </a:ext>
                </a:extLst>
              </a:tr>
            </a:tbl>
          </a:graphicData>
        </a:graphic>
      </p:graphicFrame>
      <p:sp>
        <p:nvSpPr>
          <p:cNvPr id="6" name="Rectangle 5">
            <a:extLst>
              <a:ext uri="{FF2B5EF4-FFF2-40B4-BE49-F238E27FC236}">
                <a16:creationId xmlns:a16="http://schemas.microsoft.com/office/drawing/2014/main" id="{55B73E4A-E011-4003-AB07-AC18B9419AF6}"/>
              </a:ext>
            </a:extLst>
          </p:cNvPr>
          <p:cNvSpPr/>
          <p:nvPr/>
        </p:nvSpPr>
        <p:spPr>
          <a:xfrm>
            <a:off x="1161826" y="3853130"/>
            <a:ext cx="9703398" cy="1367234"/>
          </a:xfrm>
          <a:prstGeom prst="rect">
            <a:avLst/>
          </a:prstGeom>
        </p:spPr>
        <p:txBody>
          <a:bodyPr wrap="square">
            <a:spAutoFit/>
          </a:bodyPr>
          <a:lstStyle/>
          <a:p>
            <a:pPr>
              <a:lnSpc>
                <a:spcPct val="107000"/>
              </a:lnSpc>
              <a:spcAft>
                <a:spcPts val="800"/>
              </a:spcAft>
            </a:pPr>
            <a:r>
              <a:rPr lang="en-US" dirty="0" err="1">
                <a:latin typeface="Calibri" panose="020F0502020204030204" pitchFamily="34" charset="0"/>
                <a:ea typeface="Calibri" panose="020F0502020204030204" pitchFamily="34" charset="0"/>
                <a:cs typeface="Arial" panose="020B0604020202020204" pitchFamily="34" charset="0"/>
              </a:rPr>
              <a:t>Ovan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tabell</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visar</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att</a:t>
            </a:r>
            <a:r>
              <a:rPr lang="en-US" dirty="0">
                <a:latin typeface="Calibri" panose="020F0502020204030204" pitchFamily="34" charset="0"/>
                <a:ea typeface="Calibri" panose="020F0502020204030204" pitchFamily="34" charset="0"/>
                <a:cs typeface="Arial" panose="020B0604020202020204" pitchFamily="34" charset="0"/>
              </a:rPr>
              <a:t> de </a:t>
            </a:r>
            <a:r>
              <a:rPr lang="en-US" dirty="0" err="1">
                <a:latin typeface="Calibri" panose="020F0502020204030204" pitchFamily="34" charset="0"/>
                <a:ea typeface="Calibri" panose="020F0502020204030204" pitchFamily="34" charset="0"/>
                <a:cs typeface="Arial" panose="020B0604020202020204" pitchFamily="34" charset="0"/>
              </a:rPr>
              <a:t>spelare</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som</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fanns</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eller</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anslöt</a:t>
            </a:r>
            <a:r>
              <a:rPr lang="en-US" dirty="0">
                <a:latin typeface="Calibri" panose="020F0502020204030204" pitchFamily="34" charset="0"/>
                <a:ea typeface="Calibri" panose="020F0502020204030204" pitchFamily="34" charset="0"/>
                <a:cs typeface="Arial" panose="020B0604020202020204" pitchFamily="34" charset="0"/>
              </a:rPr>
              <a:t> till </a:t>
            </a:r>
            <a:r>
              <a:rPr lang="en-US" dirty="0" err="1">
                <a:latin typeface="Calibri" panose="020F0502020204030204" pitchFamily="34" charset="0"/>
                <a:ea typeface="Calibri" panose="020F0502020204030204" pitchFamily="34" charset="0"/>
                <a:cs typeface="Arial" panose="020B0604020202020204" pitchFamily="34" charset="0"/>
              </a:rPr>
              <a:t>laget</a:t>
            </a:r>
            <a:r>
              <a:rPr lang="en-US" dirty="0">
                <a:latin typeface="Calibri" panose="020F0502020204030204" pitchFamily="34" charset="0"/>
                <a:ea typeface="Calibri" panose="020F0502020204030204" pitchFamily="34" charset="0"/>
                <a:cs typeface="Arial" panose="020B0604020202020204" pitchFamily="34" charset="0"/>
              </a:rPr>
              <a:t> under </a:t>
            </a:r>
            <a:r>
              <a:rPr lang="en-US" dirty="0" err="1">
                <a:latin typeface="Calibri" panose="020F0502020204030204" pitchFamily="34" charset="0"/>
                <a:ea typeface="Calibri" panose="020F0502020204030204" pitchFamily="34" charset="0"/>
                <a:cs typeface="Arial" panose="020B0604020202020204" pitchFamily="34" charset="0"/>
              </a:rPr>
              <a:t>säsongen</a:t>
            </a:r>
            <a:r>
              <a:rPr lang="en-US" dirty="0">
                <a:latin typeface="Calibri" panose="020F0502020204030204" pitchFamily="34" charset="0"/>
                <a:ea typeface="Calibri" panose="020F0502020204030204" pitchFamily="34" charset="0"/>
                <a:cs typeface="Arial" panose="020B0604020202020204" pitchFamily="34" charset="0"/>
              </a:rPr>
              <a:t> 2018-2019 </a:t>
            </a:r>
            <a:r>
              <a:rPr lang="en-US" dirty="0" err="1">
                <a:latin typeface="Calibri" panose="020F0502020204030204" pitchFamily="34" charset="0"/>
                <a:ea typeface="Calibri" panose="020F0502020204030204" pitchFamily="34" charset="0"/>
                <a:cs typeface="Arial" panose="020B0604020202020204" pitchFamily="34" charset="0"/>
              </a:rPr>
              <a:t>har</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rätt</a:t>
            </a:r>
            <a:r>
              <a:rPr lang="en-US" dirty="0">
                <a:latin typeface="Calibri" panose="020F0502020204030204" pitchFamily="34" charset="0"/>
                <a:ea typeface="Calibri" panose="020F0502020204030204" pitchFamily="34" charset="0"/>
                <a:cs typeface="Arial" panose="020B0604020202020204" pitchFamily="34" charset="0"/>
              </a:rPr>
              <a:t> till 100% </a:t>
            </a:r>
            <a:r>
              <a:rPr lang="en-US" dirty="0" err="1">
                <a:latin typeface="Calibri" panose="020F0502020204030204" pitchFamily="34" charset="0"/>
                <a:ea typeface="Calibri" panose="020F0502020204030204" pitchFamily="34" charset="0"/>
                <a:cs typeface="Arial" panose="020B0604020202020204" pitchFamily="34" charset="0"/>
              </a:rPr>
              <a:t>av</a:t>
            </a:r>
            <a:r>
              <a:rPr lang="en-US" dirty="0">
                <a:latin typeface="Calibri" panose="020F0502020204030204" pitchFamily="34" charset="0"/>
                <a:ea typeface="Calibri" panose="020F0502020204030204" pitchFamily="34" charset="0"/>
                <a:cs typeface="Arial" panose="020B0604020202020204" pitchFamily="34" charset="0"/>
              </a:rPr>
              <a:t> sin del </a:t>
            </a:r>
            <a:r>
              <a:rPr lang="en-US" dirty="0" err="1">
                <a:latin typeface="Calibri" panose="020F0502020204030204" pitchFamily="34" charset="0"/>
                <a:ea typeface="Calibri" panose="020F0502020204030204" pitchFamily="34" charset="0"/>
                <a:cs typeface="Arial" panose="020B0604020202020204" pitchFamily="34" charset="0"/>
              </a:rPr>
              <a:t>av</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lagkassan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så</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länge</a:t>
            </a:r>
            <a:r>
              <a:rPr lang="en-US" dirty="0">
                <a:latin typeface="Calibri" panose="020F0502020204030204" pitchFamily="34" charset="0"/>
                <a:ea typeface="Calibri" panose="020F0502020204030204" pitchFamily="34" charset="0"/>
                <a:cs typeface="Arial" panose="020B0604020202020204" pitchFamily="34" charset="0"/>
              </a:rPr>
              <a:t> man </a:t>
            </a:r>
            <a:r>
              <a:rPr lang="en-US" dirty="0" err="1">
                <a:latin typeface="Calibri" panose="020F0502020204030204" pitchFamily="34" charset="0"/>
                <a:ea typeface="Calibri" panose="020F0502020204030204" pitchFamily="34" charset="0"/>
                <a:cs typeface="Arial" panose="020B0604020202020204" pitchFamily="34" charset="0"/>
              </a:rPr>
              <a:t>är</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kvar</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i</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laget</a:t>
            </a:r>
            <a:r>
              <a:rPr lang="en-US" dirty="0">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n-US" dirty="0" err="1">
                <a:latin typeface="Calibri" panose="020F0502020204030204" pitchFamily="34" charset="0"/>
                <a:ea typeface="Calibri" panose="020F0502020204030204" pitchFamily="34" charset="0"/>
                <a:cs typeface="Arial" panose="020B0604020202020204" pitchFamily="34" charset="0"/>
              </a:rPr>
              <a:t>Och</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att</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t.ex</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en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spelare</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som</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ansluter</a:t>
            </a:r>
            <a:r>
              <a:rPr lang="en-US" dirty="0">
                <a:latin typeface="Calibri" panose="020F0502020204030204" pitchFamily="34" charset="0"/>
                <a:ea typeface="Calibri" panose="020F0502020204030204" pitchFamily="34" charset="0"/>
                <a:cs typeface="Arial" panose="020B0604020202020204" pitchFamily="34" charset="0"/>
              </a:rPr>
              <a:t> till </a:t>
            </a:r>
            <a:r>
              <a:rPr lang="en-US" dirty="0" err="1">
                <a:latin typeface="Calibri" panose="020F0502020204030204" pitchFamily="34" charset="0"/>
                <a:ea typeface="Calibri" panose="020F0502020204030204" pitchFamily="34" charset="0"/>
                <a:cs typeface="Arial" panose="020B0604020202020204" pitchFamily="34" charset="0"/>
              </a:rPr>
              <a:t>laget</a:t>
            </a:r>
            <a:r>
              <a:rPr lang="en-US" dirty="0">
                <a:latin typeface="Calibri" panose="020F0502020204030204" pitchFamily="34" charset="0"/>
                <a:ea typeface="Calibri" panose="020F0502020204030204" pitchFamily="34" charset="0"/>
                <a:cs typeface="Arial" panose="020B0604020202020204" pitchFamily="34" charset="0"/>
              </a:rPr>
              <a:t> under </a:t>
            </a:r>
            <a:r>
              <a:rPr lang="en-US" dirty="0" err="1">
                <a:latin typeface="Calibri" panose="020F0502020204030204" pitchFamily="34" charset="0"/>
                <a:ea typeface="Calibri" panose="020F0502020204030204" pitchFamily="34" charset="0"/>
                <a:cs typeface="Arial" panose="020B0604020202020204" pitchFamily="34" charset="0"/>
              </a:rPr>
              <a:t>säsongen</a:t>
            </a:r>
            <a:r>
              <a:rPr lang="en-US" dirty="0">
                <a:latin typeface="Calibri" panose="020F0502020204030204" pitchFamily="34" charset="0"/>
                <a:ea typeface="Calibri" panose="020F0502020204030204" pitchFamily="34" charset="0"/>
                <a:cs typeface="Arial" panose="020B0604020202020204" pitchFamily="34" charset="0"/>
              </a:rPr>
              <a:t> 2019-2020 </a:t>
            </a:r>
            <a:r>
              <a:rPr lang="en-US" dirty="0" err="1">
                <a:latin typeface="Calibri" panose="020F0502020204030204" pitchFamily="34" charset="0"/>
                <a:ea typeface="Calibri" panose="020F0502020204030204" pitchFamily="34" charset="0"/>
                <a:cs typeface="Arial" panose="020B0604020202020204" pitchFamily="34" charset="0"/>
              </a:rPr>
              <a:t>har</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en</a:t>
            </a:r>
            <a:r>
              <a:rPr lang="en-US" dirty="0">
                <a:latin typeface="Calibri" panose="020F0502020204030204" pitchFamily="34" charset="0"/>
                <a:ea typeface="Calibri" panose="020F0502020204030204" pitchFamily="34" charset="0"/>
                <a:cs typeface="Arial" panose="020B0604020202020204" pitchFamily="34" charset="0"/>
              </a:rPr>
              <a:t> 25% del </a:t>
            </a:r>
            <a:r>
              <a:rPr lang="en-US" dirty="0" err="1">
                <a:latin typeface="Calibri" panose="020F0502020204030204" pitchFamily="34" charset="0"/>
                <a:ea typeface="Calibri" panose="020F0502020204030204" pitchFamily="34" charset="0"/>
                <a:cs typeface="Arial" panose="020B0604020202020204" pitchFamily="34" charset="0"/>
              </a:rPr>
              <a:t>i</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lagkassan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och</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att</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hans</a:t>
            </a:r>
            <a:r>
              <a:rPr lang="en-US" dirty="0">
                <a:latin typeface="Calibri" panose="020F0502020204030204" pitchFamily="34" charset="0"/>
                <a:ea typeface="Calibri" panose="020F0502020204030204" pitchFamily="34" charset="0"/>
                <a:cs typeface="Arial" panose="020B0604020202020204" pitchFamily="34" charset="0"/>
              </a:rPr>
              <a:t> del </a:t>
            </a:r>
            <a:r>
              <a:rPr lang="en-US" dirty="0" err="1">
                <a:latin typeface="Calibri" panose="020F0502020204030204" pitchFamily="34" charset="0"/>
                <a:ea typeface="Calibri" panose="020F0502020204030204" pitchFamily="34" charset="0"/>
                <a:cs typeface="Arial" panose="020B0604020202020204" pitchFamily="34" charset="0"/>
              </a:rPr>
              <a:t>ökar</a:t>
            </a:r>
            <a:r>
              <a:rPr lang="en-US" dirty="0">
                <a:latin typeface="Calibri" panose="020F0502020204030204" pitchFamily="34" charset="0"/>
                <a:ea typeface="Calibri" panose="020F0502020204030204" pitchFamily="34" charset="0"/>
                <a:cs typeface="Arial" panose="020B0604020202020204" pitchFamily="34" charset="0"/>
              </a:rPr>
              <a:t> med 25% per </a:t>
            </a:r>
            <a:r>
              <a:rPr lang="en-US" dirty="0" err="1">
                <a:latin typeface="Calibri" panose="020F0502020204030204" pitchFamily="34" charset="0"/>
                <a:ea typeface="Calibri" panose="020F0502020204030204" pitchFamily="34" charset="0"/>
                <a:cs typeface="Arial" panose="020B0604020202020204" pitchFamily="34" charset="0"/>
              </a:rPr>
              <a:t>säsong</a:t>
            </a:r>
            <a:r>
              <a:rPr lang="en-US" dirty="0">
                <a:latin typeface="Calibri" panose="020F0502020204030204" pitchFamily="34" charset="0"/>
                <a:ea typeface="Calibri" panose="020F0502020204030204" pitchFamily="34" charset="0"/>
                <a:cs typeface="Arial" panose="020B0604020202020204" pitchFamily="34" charset="0"/>
              </a:rPr>
              <a:t> med </a:t>
            </a:r>
            <a:r>
              <a:rPr lang="en-US" dirty="0" err="1">
                <a:latin typeface="Calibri" panose="020F0502020204030204" pitchFamily="34" charset="0"/>
                <a:ea typeface="Calibri" panose="020F0502020204030204" pitchFamily="34" charset="0"/>
                <a:cs typeface="Arial" panose="020B0604020202020204" pitchFamily="34" charset="0"/>
              </a:rPr>
              <a:t>spelare</a:t>
            </a:r>
            <a:r>
              <a:rPr lang="en-US" dirty="0">
                <a:latin typeface="Calibri" panose="020F0502020204030204" pitchFamily="34" charset="0"/>
                <a:ea typeface="Calibri" panose="020F0502020204030204" pitchFamily="34" charset="0"/>
                <a:cs typeface="Arial" panose="020B0604020202020204" pitchFamily="34" charset="0"/>
              </a:rPr>
              <a:t> med P05Röd.</a:t>
            </a:r>
          </a:p>
        </p:txBody>
      </p:sp>
    </p:spTree>
    <p:extLst>
      <p:ext uri="{BB962C8B-B14F-4D97-AF65-F5344CB8AC3E}">
        <p14:creationId xmlns:p14="http://schemas.microsoft.com/office/powerpoint/2010/main" val="407756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693319"/>
          </a:xfrm>
          <a:prstGeom prst="rect">
            <a:avLst/>
          </a:prstGeom>
        </p:spPr>
        <p:txBody>
          <a:bodyPr wrap="square">
            <a:spAutoFit/>
          </a:bodyPr>
          <a:lstStyle/>
          <a:p>
            <a:pPr algn="ctr"/>
            <a:r>
              <a:rPr lang="sv-SE" dirty="0"/>
              <a:t>Aktivitet/er för att minska kostnaden vid </a:t>
            </a:r>
            <a:r>
              <a:rPr lang="sv-SE" dirty="0" err="1"/>
              <a:t>Cupr</a:t>
            </a:r>
            <a:endParaRPr lang="sv-SE" dirty="0"/>
          </a:p>
          <a:p>
            <a:pPr algn="ctr"/>
            <a:endParaRPr lang="sv-SE" dirty="0"/>
          </a:p>
          <a:p>
            <a:pPr algn="ctr"/>
            <a:endParaRPr lang="sv-SE" dirty="0"/>
          </a:p>
          <a:p>
            <a:pPr algn="ctr"/>
            <a:endParaRPr lang="sv-SE" dirty="0"/>
          </a:p>
          <a:p>
            <a:pPr algn="ctr"/>
            <a:endParaRPr lang="sv-SE" dirty="0"/>
          </a:p>
          <a:p>
            <a:r>
              <a:rPr lang="sv-SE" dirty="0"/>
              <a:t>Vad ska vi göra nästa säsong förutom RC för att få in pengar till laget? </a:t>
            </a:r>
          </a:p>
          <a:p>
            <a:endParaRPr lang="sv-SE" dirty="0"/>
          </a:p>
          <a:p>
            <a:r>
              <a:rPr lang="sv-SE" dirty="0"/>
              <a:t>Andra tvingande försäljningar under nästa säsong?</a:t>
            </a:r>
          </a:p>
          <a:p>
            <a:r>
              <a:rPr lang="sv-SE" dirty="0"/>
              <a:t>Köpa sig fri?</a:t>
            </a:r>
          </a:p>
          <a:p>
            <a:endParaRPr lang="sv-SE" dirty="0"/>
          </a:p>
          <a:p>
            <a:r>
              <a:rPr lang="sv-SE" dirty="0"/>
              <a:t>Sälja </a:t>
            </a:r>
            <a:r>
              <a:rPr lang="sv-SE" dirty="0" err="1"/>
              <a:t>NewBody</a:t>
            </a:r>
            <a:r>
              <a:rPr lang="sv-SE" dirty="0"/>
              <a:t>, och eller Kryddor, </a:t>
            </a:r>
            <a:r>
              <a:rPr lang="sv-SE" dirty="0" err="1"/>
              <a:t>binglotter</a:t>
            </a:r>
            <a:r>
              <a:rPr lang="sv-SE" dirty="0"/>
              <a:t> (hälften av vinsten till laget och hälften till resp. spelare)</a:t>
            </a:r>
          </a:p>
          <a:p>
            <a:r>
              <a:rPr lang="sv-SE" dirty="0" err="1"/>
              <a:t>Pantamera</a:t>
            </a:r>
            <a:r>
              <a:rPr lang="sv-SE" dirty="0"/>
              <a:t>, </a:t>
            </a:r>
            <a:r>
              <a:rPr lang="sv-SE" dirty="0" err="1"/>
              <a:t>Pantamera</a:t>
            </a:r>
            <a:r>
              <a:rPr lang="sv-SE" dirty="0"/>
              <a:t> cupbidrag, andra bidrag som kan sökas?</a:t>
            </a:r>
          </a:p>
          <a:p>
            <a:endParaRPr lang="sv-SE" dirty="0"/>
          </a:p>
        </p:txBody>
      </p:sp>
    </p:spTree>
    <p:extLst>
      <p:ext uri="{BB962C8B-B14F-4D97-AF65-F5344CB8AC3E}">
        <p14:creationId xmlns:p14="http://schemas.microsoft.com/office/powerpoint/2010/main" val="3129814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862322"/>
          </a:xfrm>
          <a:prstGeom prst="rect">
            <a:avLst/>
          </a:prstGeom>
        </p:spPr>
        <p:txBody>
          <a:bodyPr wrap="square">
            <a:spAutoFit/>
          </a:bodyPr>
          <a:lstStyle/>
          <a:p>
            <a:pPr algn="ctr"/>
            <a:r>
              <a:rPr lang="sv-SE" dirty="0"/>
              <a:t>Spelarråd </a:t>
            </a:r>
          </a:p>
          <a:p>
            <a:pPr algn="ctr"/>
            <a:endParaRPr lang="sv-SE" dirty="0"/>
          </a:p>
          <a:p>
            <a:r>
              <a:rPr lang="sv-SE" dirty="0"/>
              <a:t>Till spelarrådet valdes Olle, Edgar, Max, Filip samt vår lagkapten som automatisk är med i rådet.</a:t>
            </a:r>
          </a:p>
          <a:p>
            <a:endParaRPr lang="sv-SE" dirty="0"/>
          </a:p>
          <a:p>
            <a:r>
              <a:rPr lang="sv-SE" dirty="0"/>
              <a:t>Rådet leds av Johan Eriksson och Micke </a:t>
            </a:r>
            <a:r>
              <a:rPr lang="sv-SE" dirty="0" err="1"/>
              <a:t>Ricatti</a:t>
            </a:r>
            <a:r>
              <a:rPr lang="sv-SE" dirty="0"/>
              <a:t>.</a:t>
            </a:r>
          </a:p>
          <a:p>
            <a:r>
              <a:rPr lang="sv-SE" dirty="0"/>
              <a:t>De skall sammanträda minst 2 ggr under vintern/våren.</a:t>
            </a:r>
          </a:p>
          <a:p>
            <a:r>
              <a:rPr lang="sv-SE" dirty="0"/>
              <a:t>Johan/Micke kallar via FB, mötet skall vara medans resten av gänget är ute och springer innan en träning. </a:t>
            </a:r>
          </a:p>
          <a:p>
            <a:endParaRPr lang="sv-SE" dirty="0"/>
          </a:p>
          <a:p>
            <a:r>
              <a:rPr lang="sv-SE" dirty="0"/>
              <a:t>Rådet skall sedan ta upp saker till diskussion med ledarna med hjälp av Johan, Micke.</a:t>
            </a:r>
          </a:p>
          <a:p>
            <a:r>
              <a:rPr lang="sv-SE" dirty="0"/>
              <a:t>Allt som en spelare vill ta upp kan han säga till </a:t>
            </a:r>
            <a:r>
              <a:rPr lang="sv-SE" dirty="0" err="1"/>
              <a:t>någan</a:t>
            </a:r>
            <a:r>
              <a:rPr lang="sv-SE" dirty="0"/>
              <a:t> av dessa 5 grabbar</a:t>
            </a:r>
          </a:p>
        </p:txBody>
      </p:sp>
    </p:spTree>
    <p:extLst>
      <p:ext uri="{BB962C8B-B14F-4D97-AF65-F5344CB8AC3E}">
        <p14:creationId xmlns:p14="http://schemas.microsoft.com/office/powerpoint/2010/main" val="205042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416320"/>
          </a:xfrm>
          <a:prstGeom prst="rect">
            <a:avLst/>
          </a:prstGeom>
        </p:spPr>
        <p:txBody>
          <a:bodyPr wrap="square">
            <a:spAutoFit/>
          </a:bodyPr>
          <a:lstStyle/>
          <a:p>
            <a:pPr algn="ctr"/>
            <a:r>
              <a:rPr lang="sv-SE" dirty="0"/>
              <a:t>Föräldraråd </a:t>
            </a:r>
          </a:p>
          <a:p>
            <a:endParaRPr lang="sv-SE" dirty="0"/>
          </a:p>
          <a:p>
            <a:r>
              <a:rPr lang="sv-SE" dirty="0"/>
              <a:t>I de fall där Föräldrar till spelare vill meddela ledarna tips/</a:t>
            </a:r>
            <a:r>
              <a:rPr lang="sv-SE" dirty="0" err="1"/>
              <a:t>ideer</a:t>
            </a:r>
            <a:r>
              <a:rPr lang="sv-SE" dirty="0"/>
              <a:t> eller bara feedback skall man meddela detta till föräldrarådet som sedan tar det med ledarna.</a:t>
            </a:r>
          </a:p>
          <a:p>
            <a:endParaRPr lang="sv-SE" dirty="0"/>
          </a:p>
          <a:p>
            <a:r>
              <a:rPr lang="sv-SE" dirty="0"/>
              <a:t>Detta för att man inte ska knyta handen i fickan bara för att man inte vill/törs säga det till ledarna.</a:t>
            </a:r>
          </a:p>
          <a:p>
            <a:r>
              <a:rPr lang="sv-SE" dirty="0"/>
              <a:t>Informationen får vara anonym till ledarna men det är naturligtvis bäst om den inte är det.</a:t>
            </a:r>
          </a:p>
          <a:p>
            <a:endParaRPr lang="sv-SE" dirty="0"/>
          </a:p>
          <a:p>
            <a:endParaRPr lang="sv-SE" dirty="0"/>
          </a:p>
          <a:p>
            <a:r>
              <a:rPr lang="sv-SE" dirty="0"/>
              <a:t>Johan Eriksson, Micke </a:t>
            </a:r>
            <a:r>
              <a:rPr lang="sv-SE" dirty="0" err="1"/>
              <a:t>Ricatti</a:t>
            </a:r>
            <a:r>
              <a:rPr lang="sv-SE" dirty="0"/>
              <a:t> samt Ted Mickelson kommer vara föräldrarådsrepresentanter kvarvarande del av denna säsong, nästa säsong får gärna andra avlösa dessa herrar men de får också sitta kvar om de önskar. Vill dom inte sitta kvar så tar vi till lotten och tar fram 3 nya.</a:t>
            </a:r>
          </a:p>
        </p:txBody>
      </p:sp>
    </p:spTree>
    <p:extLst>
      <p:ext uri="{BB962C8B-B14F-4D97-AF65-F5344CB8AC3E}">
        <p14:creationId xmlns:p14="http://schemas.microsoft.com/office/powerpoint/2010/main" val="41212987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1357</Words>
  <Application>Microsoft Office PowerPoint</Application>
  <PresentationFormat>Widescreen</PresentationFormat>
  <Paragraphs>160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Baresic</dc:creator>
  <cp:lastModifiedBy>Robert Baresic</cp:lastModifiedBy>
  <cp:revision>8</cp:revision>
  <dcterms:created xsi:type="dcterms:W3CDTF">2019-01-09T18:38:59Z</dcterms:created>
  <dcterms:modified xsi:type="dcterms:W3CDTF">2019-01-09T19:36:00Z</dcterms:modified>
</cp:coreProperties>
</file>