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82" r:id="rId4"/>
    <p:sldId id="283" r:id="rId5"/>
    <p:sldId id="275" r:id="rId6"/>
    <p:sldId id="284" r:id="rId7"/>
    <p:sldId id="285" r:id="rId8"/>
    <p:sldId id="279" r:id="rId9"/>
    <p:sldId id="265" r:id="rId10"/>
    <p:sldId id="269" r:id="rId11"/>
    <p:sldId id="270" r:id="rId12"/>
    <p:sldId id="286" r:id="rId13"/>
    <p:sldId id="288" r:id="rId14"/>
    <p:sldId id="287" r:id="rId15"/>
    <p:sldId id="272" r:id="rId16"/>
    <p:sldId id="266" r:id="rId17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Stefan Jensen" initials="SJ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1158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0" dt="2017-12-03T18:05:01.071" idx="2">
    <p:pos x="10" y="10"/>
    <p:text/>
    <p:extLst>
      <p:ext uri="{C676402C-5697-4E1C-873F-D02D1690AC5C}">
        <p15:threadingInfo xmlns:p15="http://schemas.microsoft.com/office/powerpoint/2012/main" timeZoneBias="-6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179F-ED47-4265-94DA-02B3A83BA512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BFF7F-E274-4125-AC93-424F041D68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201417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179F-ED47-4265-94DA-02B3A83BA512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BFF7F-E274-4125-AC93-424F041D68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260261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179F-ED47-4265-94DA-02B3A83BA512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BFF7F-E274-4125-AC93-424F041D68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759695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179F-ED47-4265-94DA-02B3A83BA512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BFF7F-E274-4125-AC93-424F041D68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71786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179F-ED47-4265-94DA-02B3A83BA512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BFF7F-E274-4125-AC93-424F041D68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69912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179F-ED47-4265-94DA-02B3A83BA512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BFF7F-E274-4125-AC93-424F041D68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545168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179F-ED47-4265-94DA-02B3A83BA512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BFF7F-E274-4125-AC93-424F041D68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293486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179F-ED47-4265-94DA-02B3A83BA512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BFF7F-E274-4125-AC93-424F041D68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8118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179F-ED47-4265-94DA-02B3A83BA512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BFF7F-E274-4125-AC93-424F041D68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672327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179F-ED47-4265-94DA-02B3A83BA512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BFF7F-E274-4125-AC93-424F041D68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4243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81179F-ED47-4265-94DA-02B3A83BA512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4BFF7F-E274-4125-AC93-424F041D68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221523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81179F-ED47-4265-94DA-02B3A83BA512}" type="datetimeFigureOut">
              <a:rPr lang="sv-SE" smtClean="0"/>
              <a:t>2017-12-07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4BFF7F-E274-4125-AC93-424F041D687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84569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11560" y="188640"/>
            <a:ext cx="7772400" cy="1470025"/>
          </a:xfrm>
        </p:spPr>
        <p:txBody>
          <a:bodyPr/>
          <a:lstStyle/>
          <a:p>
            <a:r>
              <a:rPr lang="sv-SE" dirty="0" smtClean="0"/>
              <a:t>Föräldramöte 2017-12-07</a:t>
            </a:r>
            <a:endParaRPr lang="sv-SE" dirty="0"/>
          </a:p>
        </p:txBody>
      </p:sp>
      <p:sp>
        <p:nvSpPr>
          <p:cNvPr id="4" name="Rubrik 1"/>
          <p:cNvSpPr txBox="1">
            <a:spLocks/>
          </p:cNvSpPr>
          <p:nvPr/>
        </p:nvSpPr>
        <p:spPr>
          <a:xfrm>
            <a:off x="763960" y="2060848"/>
            <a:ext cx="7772400" cy="40324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sv-SE" sz="3200" dirty="0" smtClean="0"/>
              <a:t>Agenda:</a:t>
            </a:r>
          </a:p>
          <a:p>
            <a:pPr algn="l"/>
            <a:r>
              <a:rPr lang="sv-SE" sz="2200" dirty="0" smtClean="0"/>
              <a:t>Sportslig status</a:t>
            </a:r>
          </a:p>
          <a:p>
            <a:pPr algn="l"/>
            <a:r>
              <a:rPr lang="sv-SE" sz="2200" dirty="0" smtClean="0"/>
              <a:t>Närvarostatistik</a:t>
            </a:r>
          </a:p>
          <a:p>
            <a:pPr algn="l"/>
            <a:r>
              <a:rPr lang="sv-SE" sz="2200" dirty="0" smtClean="0"/>
              <a:t>PK3/4 statistik och dubblering</a:t>
            </a:r>
          </a:p>
          <a:p>
            <a:pPr algn="l"/>
            <a:r>
              <a:rPr lang="sv-SE" sz="2200" dirty="0" smtClean="0"/>
              <a:t>Juluppehåll</a:t>
            </a:r>
          </a:p>
          <a:p>
            <a:pPr algn="l"/>
            <a:r>
              <a:rPr lang="sv-SE" sz="2200" dirty="0" smtClean="0"/>
              <a:t>Återstart</a:t>
            </a:r>
          </a:p>
          <a:p>
            <a:pPr algn="l"/>
            <a:r>
              <a:rPr lang="sv-SE" sz="2200" dirty="0" smtClean="0"/>
              <a:t>Storvreta</a:t>
            </a:r>
          </a:p>
          <a:p>
            <a:pPr algn="l"/>
            <a:r>
              <a:rPr lang="sv-SE" sz="2200" dirty="0" smtClean="0"/>
              <a:t>Ekonomisk status</a:t>
            </a:r>
          </a:p>
          <a:p>
            <a:pPr algn="l"/>
            <a:r>
              <a:rPr lang="sv-SE" sz="2200" dirty="0" smtClean="0"/>
              <a:t>Övriga frågor/Info</a:t>
            </a:r>
          </a:p>
          <a:p>
            <a:pPr algn="l"/>
            <a:endParaRPr lang="sv-SE" sz="2200" dirty="0"/>
          </a:p>
        </p:txBody>
      </p:sp>
    </p:spTree>
    <p:extLst>
      <p:ext uri="{BB962C8B-B14F-4D97-AF65-F5344CB8AC3E}">
        <p14:creationId xmlns:p14="http://schemas.microsoft.com/office/powerpoint/2010/main" val="148557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11560" y="188640"/>
            <a:ext cx="7772400" cy="1470025"/>
          </a:xfrm>
        </p:spPr>
        <p:txBody>
          <a:bodyPr/>
          <a:lstStyle/>
          <a:p>
            <a:r>
              <a:rPr lang="sv-SE" dirty="0" smtClean="0"/>
              <a:t>Juluppehåll</a:t>
            </a:r>
            <a:endParaRPr lang="sv-SE" dirty="0"/>
          </a:p>
        </p:txBody>
      </p:sp>
      <p:sp>
        <p:nvSpPr>
          <p:cNvPr id="3" name="Rectangle 2"/>
          <p:cNvSpPr/>
          <p:nvPr/>
        </p:nvSpPr>
        <p:spPr>
          <a:xfrm>
            <a:off x="1403648" y="2276872"/>
            <a:ext cx="64087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 smtClean="0"/>
              <a:t>Den 26/12 tränar vi inte, utan äter julskinka och dricker alkoholfri glögg för dom som tål </a:t>
            </a:r>
            <a:r>
              <a:rPr lang="sv-SE" dirty="0" smtClean="0">
                <a:sym typeface="Wingdings" panose="05000000000000000000" pitchFamily="2" charset="2"/>
              </a:rPr>
              <a:t></a:t>
            </a:r>
            <a:endParaRPr lang="sv-SE" sz="1400" dirty="0" smtClean="0"/>
          </a:p>
        </p:txBody>
      </p:sp>
    </p:spTree>
    <p:extLst>
      <p:ext uri="{BB962C8B-B14F-4D97-AF65-F5344CB8AC3E}">
        <p14:creationId xmlns:p14="http://schemas.microsoft.com/office/powerpoint/2010/main" val="739644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11560" y="188640"/>
            <a:ext cx="7772400" cy="1470025"/>
          </a:xfrm>
        </p:spPr>
        <p:txBody>
          <a:bodyPr/>
          <a:lstStyle/>
          <a:p>
            <a:r>
              <a:rPr lang="sv-SE" dirty="0" smtClean="0"/>
              <a:t>Återstart</a:t>
            </a:r>
            <a:endParaRPr lang="sv-SE" dirty="0"/>
          </a:p>
        </p:txBody>
      </p:sp>
      <p:sp>
        <p:nvSpPr>
          <p:cNvPr id="3" name="Rectangle 2"/>
          <p:cNvSpPr/>
          <p:nvPr/>
        </p:nvSpPr>
        <p:spPr>
          <a:xfrm>
            <a:off x="1403648" y="2276872"/>
            <a:ext cx="640871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 smtClean="0"/>
              <a:t>Den 28/12 startar vi träningarna efter julen</a:t>
            </a:r>
            <a:endParaRPr lang="sv-SE" sz="1400" dirty="0" smtClean="0"/>
          </a:p>
        </p:txBody>
      </p:sp>
    </p:spTree>
    <p:extLst>
      <p:ext uri="{BB962C8B-B14F-4D97-AF65-F5344CB8AC3E}">
        <p14:creationId xmlns:p14="http://schemas.microsoft.com/office/powerpoint/2010/main" val="2985920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9BDF6E-9265-48D1-A8C8-E767E5C60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Storvreta 4-6/1 2018 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6262E6C-F0F1-4C24-91ED-F044855E2F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974" y="5799089"/>
            <a:ext cx="1268657" cy="947264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xmlns="" id="{415E54DA-86C8-4069-8ABD-5C1B65E28D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825625"/>
            <a:ext cx="7886700" cy="4351338"/>
          </a:xfrm>
        </p:spPr>
        <p:txBody>
          <a:bodyPr>
            <a:normAutofit fontScale="92500" lnSpcReduction="20000"/>
          </a:bodyPr>
          <a:lstStyle/>
          <a:p>
            <a:r>
              <a:rPr lang="sv-SE" sz="2300" dirty="0"/>
              <a:t>Sharks P05 röd har 2 lag anmälda – Lätt och </a:t>
            </a:r>
            <a:r>
              <a:rPr lang="sv-SE" sz="2300" dirty="0" smtClean="0"/>
              <a:t>Svår</a:t>
            </a:r>
          </a:p>
          <a:p>
            <a:pPr lvl="1"/>
            <a:r>
              <a:rPr lang="sv-SE" sz="1800" dirty="0" smtClean="0"/>
              <a:t>Sharks P05svart deltar </a:t>
            </a:r>
            <a:r>
              <a:rPr lang="sv-SE" sz="1800" dirty="0"/>
              <a:t>med 4 spelare och en målvakt med oss i Röd.</a:t>
            </a:r>
          </a:p>
          <a:p>
            <a:endParaRPr lang="sv-SE" sz="2900" dirty="0"/>
          </a:p>
          <a:p>
            <a:r>
              <a:rPr lang="sv-SE" sz="2300" dirty="0"/>
              <a:t>Vi kommer dela upp truppen i 2 lag</a:t>
            </a:r>
          </a:p>
          <a:p>
            <a:pPr lvl="1"/>
            <a:r>
              <a:rPr lang="sv-SE" sz="1800" dirty="0"/>
              <a:t>Svår: 12 utespelare &amp; 2 målvakter (alla från röd)</a:t>
            </a:r>
          </a:p>
          <a:p>
            <a:pPr lvl="1"/>
            <a:r>
              <a:rPr lang="sv-SE" sz="1800" dirty="0"/>
              <a:t>Lätt: 12 utespelare &amp; 2 målvakter (varav 5st från svart)</a:t>
            </a:r>
          </a:p>
          <a:p>
            <a:pPr lvl="1"/>
            <a:r>
              <a:rPr lang="sv-SE" sz="1800" dirty="0"/>
              <a:t>Cirka 8st dubbleringskort</a:t>
            </a:r>
          </a:p>
          <a:p>
            <a:endParaRPr lang="sv-SE" dirty="0"/>
          </a:p>
          <a:p>
            <a:r>
              <a:rPr lang="sv-SE" sz="2300" dirty="0"/>
              <a:t>Alla kommer sova tillsammans </a:t>
            </a:r>
            <a:r>
              <a:rPr lang="sv-SE" sz="2300" dirty="0" smtClean="0"/>
              <a:t>men det är kö just nu, någon som känner någon i Uppsala som har plats över i värsta fall.</a:t>
            </a:r>
            <a:endParaRPr lang="sv-SE" sz="2300" dirty="0"/>
          </a:p>
          <a:p>
            <a:r>
              <a:rPr lang="sv-SE" sz="2300" dirty="0"/>
              <a:t>Skjuts </a:t>
            </a:r>
            <a:r>
              <a:rPr lang="sv-SE" sz="2300" dirty="0" smtClean="0"/>
              <a:t>till/från och </a:t>
            </a:r>
            <a:r>
              <a:rPr lang="sv-SE" sz="2300" dirty="0"/>
              <a:t>i Uppsala kommer </a:t>
            </a:r>
            <a:r>
              <a:rPr lang="sv-SE" sz="2300" dirty="0" smtClean="0"/>
              <a:t>behövas, Robert kontaktar er.</a:t>
            </a:r>
            <a:endParaRPr lang="sv-SE" sz="2300" dirty="0"/>
          </a:p>
          <a:p>
            <a:r>
              <a:rPr lang="sv-SE" sz="2300" dirty="0" smtClean="0"/>
              <a:t>Packlista kommer var så säkra</a:t>
            </a:r>
            <a:endParaRPr lang="sv-SE" sz="2300" dirty="0"/>
          </a:p>
          <a:p>
            <a:r>
              <a:rPr lang="sv-SE" sz="2300" dirty="0" smtClean="0"/>
              <a:t>Godis/dricka och andra regler kommer i samband med packlistan</a:t>
            </a:r>
            <a:endParaRPr lang="sv-SE" sz="2300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sv-SE" dirty="0"/>
          </a:p>
          <a:p>
            <a:endParaRPr lang="en-GB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F453A7A-F5E6-404F-B12F-73B201C1E8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194939"/>
            <a:ext cx="1000015" cy="1327679"/>
          </a:xfrm>
          <a:prstGeom prst="rect">
            <a:avLst/>
          </a:prstGeom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58" t="22984" r="87966" b="50874"/>
          <a:stretch/>
        </p:blipFill>
        <p:spPr bwMode="auto">
          <a:xfrm>
            <a:off x="7621421" y="163338"/>
            <a:ext cx="1313481" cy="25895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520419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A9BDF6E-9265-48D1-A8C8-E767E5C60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v-SE" dirty="0" smtClean="0"/>
              <a:t>Spelschema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36262E6C-F0F1-4C24-91ED-F044855E2F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974" y="5799089"/>
            <a:ext cx="1268657" cy="94726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BF453A7A-F5E6-404F-B12F-73B201C1E8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504" y="194939"/>
            <a:ext cx="1000015" cy="132767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3352" t="47277" r="29268" b="5530"/>
          <a:stretch/>
        </p:blipFill>
        <p:spPr>
          <a:xfrm>
            <a:off x="1259632" y="1340768"/>
            <a:ext cx="6588732" cy="252028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 l="3352" t="47277" r="30008" b="5530"/>
          <a:stretch/>
        </p:blipFill>
        <p:spPr>
          <a:xfrm>
            <a:off x="1313638" y="3926881"/>
            <a:ext cx="6480720" cy="2454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5637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618D067A-6836-4BB5-8225-03946EE924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88640"/>
            <a:ext cx="1136958" cy="1509493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69A16A17-2613-4EA4-BE9E-F547D9485F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Inför Storvreta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14570E8-EEDD-4EF3-B9A2-4467239B6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5536" y="1556792"/>
            <a:ext cx="8229600" cy="4525963"/>
          </a:xfrm>
        </p:spPr>
        <p:txBody>
          <a:bodyPr>
            <a:normAutofit/>
          </a:bodyPr>
          <a:lstStyle/>
          <a:p>
            <a:endParaRPr lang="sv-SE" sz="1800" dirty="0" smtClean="0"/>
          </a:p>
          <a:p>
            <a:endParaRPr lang="sv-SE" sz="1800" dirty="0"/>
          </a:p>
          <a:p>
            <a:r>
              <a:rPr lang="sv-SE" sz="1800" dirty="0" smtClean="0"/>
              <a:t>Vi </a:t>
            </a:r>
            <a:r>
              <a:rPr lang="sv-SE" sz="1800" dirty="0"/>
              <a:t>kommer för träningarna vecka 50 &amp; 51 skicka ut </a:t>
            </a:r>
            <a:r>
              <a:rPr lang="sv-SE" sz="1800" dirty="0" smtClean="0"/>
              <a:t>kallelser</a:t>
            </a:r>
            <a:endParaRPr lang="sv-SE" sz="1800" dirty="0"/>
          </a:p>
          <a:p>
            <a:endParaRPr lang="sv-SE" sz="2400" dirty="0" smtClean="0"/>
          </a:p>
          <a:p>
            <a:r>
              <a:rPr lang="sv-SE" sz="1800" dirty="0" smtClean="0"/>
              <a:t>Om </a:t>
            </a:r>
            <a:r>
              <a:rPr lang="sv-SE" sz="1800" dirty="0"/>
              <a:t>Röd understiger 20 utespelare </a:t>
            </a:r>
            <a:r>
              <a:rPr lang="sv-SE" sz="1800" dirty="0" smtClean="0"/>
              <a:t>kommer </a:t>
            </a:r>
            <a:r>
              <a:rPr lang="sv-SE" sz="1800" dirty="0"/>
              <a:t>vi skicka kallelse till de 4 spelarna från Svart som deltar i Storvreta</a:t>
            </a:r>
          </a:p>
          <a:p>
            <a:endParaRPr lang="sv-SE" sz="2400" dirty="0"/>
          </a:p>
          <a:p>
            <a:r>
              <a:rPr lang="sv-SE" sz="1800" dirty="0"/>
              <a:t>Röds målvakter kan träna med svart om/när man vill</a:t>
            </a:r>
          </a:p>
          <a:p>
            <a:endParaRPr lang="sv-SE" sz="1800" dirty="0"/>
          </a:p>
          <a:p>
            <a:r>
              <a:rPr lang="sv-SE" sz="1800" dirty="0"/>
              <a:t>Kalendern på laget.se uppdaterad över jul/nyår </a:t>
            </a:r>
          </a:p>
          <a:p>
            <a:endParaRPr lang="en-GB" sz="2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4947120A-EE13-4204-87E3-5B1B0AC79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974" y="5799089"/>
            <a:ext cx="1268657" cy="94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9322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11560" y="188640"/>
            <a:ext cx="7772400" cy="1470025"/>
          </a:xfrm>
        </p:spPr>
        <p:txBody>
          <a:bodyPr/>
          <a:lstStyle/>
          <a:p>
            <a:r>
              <a:rPr lang="sv-SE" dirty="0" smtClean="0"/>
              <a:t>Ekonomisk status</a:t>
            </a:r>
            <a:endParaRPr lang="sv-SE" dirty="0"/>
          </a:p>
        </p:txBody>
      </p:sp>
      <p:sp>
        <p:nvSpPr>
          <p:cNvPr id="3" name="Rectangle 2"/>
          <p:cNvSpPr/>
          <p:nvPr/>
        </p:nvSpPr>
        <p:spPr>
          <a:xfrm>
            <a:off x="1259632" y="1484784"/>
            <a:ext cx="72008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 smtClean="0"/>
              <a:t>Laget har följande ekonomiska status:</a:t>
            </a:r>
          </a:p>
          <a:p>
            <a:endParaRPr lang="sv-SE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 smtClean="0"/>
              <a:t>Kontot som Tommi administrerar har tillräckligt med medel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dirty="0"/>
              <a:t>Kontot som </a:t>
            </a:r>
            <a:r>
              <a:rPr lang="sv-SE" dirty="0" smtClean="0"/>
              <a:t>klubben </a:t>
            </a:r>
            <a:r>
              <a:rPr lang="sv-SE" dirty="0"/>
              <a:t>administrerar </a:t>
            </a:r>
            <a:r>
              <a:rPr lang="sv-SE" dirty="0" smtClean="0"/>
              <a:t>har mer än tillräckligt med medel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sv-SE" sz="1700" dirty="0"/>
              <a:t>Summering = Vi har mer än tillräckligt med medel </a:t>
            </a:r>
            <a:r>
              <a:rPr lang="sv-SE" sz="1700" dirty="0" smtClean="0"/>
              <a:t>och </a:t>
            </a:r>
            <a:r>
              <a:rPr lang="sv-SE" sz="1700" dirty="0"/>
              <a:t>detta beror på att bidrag </a:t>
            </a:r>
            <a:r>
              <a:rPr lang="sv-SE" sz="1700" dirty="0" smtClean="0"/>
              <a:t>kom </a:t>
            </a:r>
            <a:r>
              <a:rPr lang="sv-SE" sz="1700" dirty="0"/>
              <a:t>in med eftersläpning.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sv-SE" dirty="0"/>
          </a:p>
          <a:p>
            <a:pPr marL="0" lvl="1"/>
            <a:r>
              <a:rPr lang="sv-SE" dirty="0" smtClean="0"/>
              <a:t>Pengarna skall användas till hallhyra, domare, cuper, sjukvårdsmaterial mm under säsongen. En ytterligare och större sjukvårdsväska med mer innehåll köptes in igår Onsdag.</a:t>
            </a:r>
          </a:p>
          <a:p>
            <a:pPr marL="0" lvl="1"/>
            <a:endParaRPr lang="sv-SE" dirty="0" smtClean="0"/>
          </a:p>
          <a:p>
            <a:pPr marL="0" lvl="1"/>
            <a:r>
              <a:rPr lang="sv-SE" dirty="0" smtClean="0"/>
              <a:t>Ekonomin ser alltså riktigt bra ut vilket innebär att vi kommer kunna subventionera cuper mm hårdare framöver. Samt hitta på något kul med grabbarna utanför planen, tex. </a:t>
            </a:r>
            <a:r>
              <a:rPr lang="sv-SE" dirty="0"/>
              <a:t>å</a:t>
            </a:r>
            <a:r>
              <a:rPr lang="sv-SE" dirty="0" smtClean="0"/>
              <a:t>ka till badhuset/fångarna på fortet.</a:t>
            </a:r>
          </a:p>
          <a:p>
            <a:pPr marL="0" lvl="1"/>
            <a:r>
              <a:rPr lang="sv-SE" dirty="0" smtClean="0"/>
              <a:t>Vi ska bara hitta rätt tillfälle då vi inte spelar matcher vilket är varje helg just nu.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05612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11560" y="188640"/>
            <a:ext cx="7772400" cy="1470025"/>
          </a:xfrm>
        </p:spPr>
        <p:txBody>
          <a:bodyPr/>
          <a:lstStyle/>
          <a:p>
            <a:r>
              <a:rPr lang="sv-SE" dirty="0" smtClean="0"/>
              <a:t>Övriga frågor/Info</a:t>
            </a:r>
          </a:p>
        </p:txBody>
      </p:sp>
      <p:sp>
        <p:nvSpPr>
          <p:cNvPr id="3" name="Rectangle 2"/>
          <p:cNvSpPr/>
          <p:nvPr/>
        </p:nvSpPr>
        <p:spPr>
          <a:xfrm>
            <a:off x="1259632" y="2564904"/>
            <a:ext cx="30357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sv-SE" dirty="0"/>
              <a:t>20% på </a:t>
            </a:r>
            <a:r>
              <a:rPr lang="sv-SE" dirty="0" err="1"/>
              <a:t>Allstar</a:t>
            </a:r>
            <a:r>
              <a:rPr lang="sv-SE" dirty="0"/>
              <a:t> för </a:t>
            </a:r>
            <a:r>
              <a:rPr lang="sv-SE" dirty="0" smtClean="0"/>
              <a:t>medlemmar</a:t>
            </a:r>
            <a:endParaRPr lang="sv-SE" sz="1400" dirty="0" smtClean="0"/>
          </a:p>
        </p:txBody>
      </p:sp>
    </p:spTree>
    <p:extLst>
      <p:ext uri="{BB962C8B-B14F-4D97-AF65-F5344CB8AC3E}">
        <p14:creationId xmlns:p14="http://schemas.microsoft.com/office/powerpoint/2010/main" val="2016890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DC8D675-3F8D-4F76-BF73-E1C6E71C56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Uttagningar till match - Översikt</a:t>
            </a:r>
            <a:endParaRPr lang="en-GB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xmlns="" id="{A516D3CD-C8CD-402B-9716-A235E957936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6375809"/>
              </p:ext>
            </p:extLst>
          </p:nvPr>
        </p:nvGraphicFramePr>
        <p:xfrm>
          <a:off x="217884" y="1690688"/>
          <a:ext cx="8708234" cy="3892759"/>
        </p:xfrm>
        <a:graphic>
          <a:graphicData uri="http://schemas.openxmlformats.org/drawingml/2006/table">
            <a:tbl>
              <a:tblPr/>
              <a:tblGrid>
                <a:gridCol w="140682">
                  <a:extLst>
                    <a:ext uri="{9D8B030D-6E8A-4147-A177-3AD203B41FA5}">
                      <a16:colId xmlns:a16="http://schemas.microsoft.com/office/drawing/2014/main" xmlns="" val="1325504904"/>
                    </a:ext>
                  </a:extLst>
                </a:gridCol>
                <a:gridCol w="140682">
                  <a:extLst>
                    <a:ext uri="{9D8B030D-6E8A-4147-A177-3AD203B41FA5}">
                      <a16:colId xmlns:a16="http://schemas.microsoft.com/office/drawing/2014/main" xmlns="" val="983389060"/>
                    </a:ext>
                  </a:extLst>
                </a:gridCol>
                <a:gridCol w="140682">
                  <a:extLst>
                    <a:ext uri="{9D8B030D-6E8A-4147-A177-3AD203B41FA5}">
                      <a16:colId xmlns:a16="http://schemas.microsoft.com/office/drawing/2014/main" xmlns="" val="413043229"/>
                    </a:ext>
                  </a:extLst>
                </a:gridCol>
                <a:gridCol w="253229">
                  <a:extLst>
                    <a:ext uri="{9D8B030D-6E8A-4147-A177-3AD203B41FA5}">
                      <a16:colId xmlns:a16="http://schemas.microsoft.com/office/drawing/2014/main" xmlns="" val="714796944"/>
                    </a:ext>
                  </a:extLst>
                </a:gridCol>
                <a:gridCol w="455811">
                  <a:extLst>
                    <a:ext uri="{9D8B030D-6E8A-4147-A177-3AD203B41FA5}">
                      <a16:colId xmlns:a16="http://schemas.microsoft.com/office/drawing/2014/main" xmlns="" val="661972844"/>
                    </a:ext>
                  </a:extLst>
                </a:gridCol>
                <a:gridCol w="73155">
                  <a:extLst>
                    <a:ext uri="{9D8B030D-6E8A-4147-A177-3AD203B41FA5}">
                      <a16:colId xmlns:a16="http://schemas.microsoft.com/office/drawing/2014/main" xmlns="" val="137583569"/>
                    </a:ext>
                  </a:extLst>
                </a:gridCol>
                <a:gridCol w="675275">
                  <a:extLst>
                    <a:ext uri="{9D8B030D-6E8A-4147-A177-3AD203B41FA5}">
                      <a16:colId xmlns:a16="http://schemas.microsoft.com/office/drawing/2014/main" xmlns="" val="29638966"/>
                    </a:ext>
                  </a:extLst>
                </a:gridCol>
                <a:gridCol w="535999">
                  <a:extLst>
                    <a:ext uri="{9D8B030D-6E8A-4147-A177-3AD203B41FA5}">
                      <a16:colId xmlns:a16="http://schemas.microsoft.com/office/drawing/2014/main" xmlns="" val="3365148259"/>
                    </a:ext>
                  </a:extLst>
                </a:gridCol>
                <a:gridCol w="535999">
                  <a:extLst>
                    <a:ext uri="{9D8B030D-6E8A-4147-A177-3AD203B41FA5}">
                      <a16:colId xmlns:a16="http://schemas.microsoft.com/office/drawing/2014/main" xmlns="" val="395858081"/>
                    </a:ext>
                  </a:extLst>
                </a:gridCol>
                <a:gridCol w="613375">
                  <a:extLst>
                    <a:ext uri="{9D8B030D-6E8A-4147-A177-3AD203B41FA5}">
                      <a16:colId xmlns:a16="http://schemas.microsoft.com/office/drawing/2014/main" xmlns="" val="1830468078"/>
                    </a:ext>
                  </a:extLst>
                </a:gridCol>
                <a:gridCol w="535999">
                  <a:extLst>
                    <a:ext uri="{9D8B030D-6E8A-4147-A177-3AD203B41FA5}">
                      <a16:colId xmlns:a16="http://schemas.microsoft.com/office/drawing/2014/main" xmlns="" val="2300533206"/>
                    </a:ext>
                  </a:extLst>
                </a:gridCol>
                <a:gridCol w="603527">
                  <a:extLst>
                    <a:ext uri="{9D8B030D-6E8A-4147-A177-3AD203B41FA5}">
                      <a16:colId xmlns:a16="http://schemas.microsoft.com/office/drawing/2014/main" xmlns="" val="3345990894"/>
                    </a:ext>
                  </a:extLst>
                </a:gridCol>
                <a:gridCol w="545848">
                  <a:extLst>
                    <a:ext uri="{9D8B030D-6E8A-4147-A177-3AD203B41FA5}">
                      <a16:colId xmlns:a16="http://schemas.microsoft.com/office/drawing/2014/main" xmlns="" val="1870448388"/>
                    </a:ext>
                  </a:extLst>
                </a:gridCol>
                <a:gridCol w="535999">
                  <a:extLst>
                    <a:ext uri="{9D8B030D-6E8A-4147-A177-3AD203B41FA5}">
                      <a16:colId xmlns:a16="http://schemas.microsoft.com/office/drawing/2014/main" xmlns="" val="1311676876"/>
                    </a:ext>
                  </a:extLst>
                </a:gridCol>
                <a:gridCol w="613375">
                  <a:extLst>
                    <a:ext uri="{9D8B030D-6E8A-4147-A177-3AD203B41FA5}">
                      <a16:colId xmlns:a16="http://schemas.microsoft.com/office/drawing/2014/main" xmlns="" val="3777207889"/>
                    </a:ext>
                  </a:extLst>
                </a:gridCol>
                <a:gridCol w="545848">
                  <a:extLst>
                    <a:ext uri="{9D8B030D-6E8A-4147-A177-3AD203B41FA5}">
                      <a16:colId xmlns:a16="http://schemas.microsoft.com/office/drawing/2014/main" xmlns="" val="61482617"/>
                    </a:ext>
                  </a:extLst>
                </a:gridCol>
                <a:gridCol w="607748">
                  <a:extLst>
                    <a:ext uri="{9D8B030D-6E8A-4147-A177-3AD203B41FA5}">
                      <a16:colId xmlns:a16="http://schemas.microsoft.com/office/drawing/2014/main" xmlns="" val="76402535"/>
                    </a:ext>
                  </a:extLst>
                </a:gridCol>
                <a:gridCol w="569763">
                  <a:extLst>
                    <a:ext uri="{9D8B030D-6E8A-4147-A177-3AD203B41FA5}">
                      <a16:colId xmlns:a16="http://schemas.microsoft.com/office/drawing/2014/main" xmlns="" val="1294052316"/>
                    </a:ext>
                  </a:extLst>
                </a:gridCol>
                <a:gridCol w="585238">
                  <a:extLst>
                    <a:ext uri="{9D8B030D-6E8A-4147-A177-3AD203B41FA5}">
                      <a16:colId xmlns:a16="http://schemas.microsoft.com/office/drawing/2014/main" xmlns="" val="2229547312"/>
                    </a:ext>
                  </a:extLst>
                </a:gridCol>
              </a:tblGrid>
              <a:tr h="122878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tom Ekeby borta</a:t>
                      </a:r>
                    </a:p>
                  </a:txBody>
                  <a:tcPr marL="3826" marR="3826" marT="510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3826" marR="3826" marT="5101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2017-10-21 17:30</a:t>
                      </a:r>
                    </a:p>
                  </a:txBody>
                  <a:tcPr marL="3826" marR="3826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2017-10-22 11:30</a:t>
                      </a:r>
                    </a:p>
                  </a:txBody>
                  <a:tcPr marL="3826" marR="3826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2017-10-28 09:30</a:t>
                      </a:r>
                    </a:p>
                  </a:txBody>
                  <a:tcPr marL="3826" marR="3826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2017-10-29 10:15</a:t>
                      </a:r>
                    </a:p>
                  </a:txBody>
                  <a:tcPr marL="3826" marR="3826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2017-11-11 10:00</a:t>
                      </a:r>
                    </a:p>
                  </a:txBody>
                  <a:tcPr marL="3826" marR="3826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2017-11-11 17:00</a:t>
                      </a:r>
                    </a:p>
                  </a:txBody>
                  <a:tcPr marL="3826" marR="3826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2017-11-18 10:45</a:t>
                      </a:r>
                    </a:p>
                  </a:txBody>
                  <a:tcPr marL="3826" marR="3826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2017-11-19 14:45</a:t>
                      </a:r>
                    </a:p>
                  </a:txBody>
                  <a:tcPr marL="3826" marR="3826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2017-11-25 12:00</a:t>
                      </a:r>
                    </a:p>
                  </a:txBody>
                  <a:tcPr marL="3826" marR="3826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2017-11-25 12:45</a:t>
                      </a:r>
                    </a:p>
                  </a:txBody>
                  <a:tcPr marL="3826" marR="3826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2017-12-02 12:45</a:t>
                      </a:r>
                    </a:p>
                  </a:txBody>
                  <a:tcPr marL="3826" marR="3826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2017-12-03 10:15</a:t>
                      </a:r>
                    </a:p>
                  </a:txBody>
                  <a:tcPr marL="3826" marR="3826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969827"/>
                  </a:ext>
                </a:extLst>
              </a:tr>
              <a:tr h="122878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3826" marR="3826" marT="51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3826" marR="3826" marT="51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3826" marR="3826" marT="51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3826" marR="3826" marT="5101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00639922"/>
                  </a:ext>
                </a:extLst>
              </a:tr>
              <a:tr h="129024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PK4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PK3</a:t>
                      </a:r>
                    </a:p>
                  </a:txBody>
                  <a:tcPr marL="3826" marR="3826" marT="51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Tot</a:t>
                      </a:r>
                    </a:p>
                  </a:txBody>
                  <a:tcPr marL="3826" marR="3826" marT="51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Närvaro</a:t>
                      </a:r>
                    </a:p>
                  </a:txBody>
                  <a:tcPr marL="3826" marR="3826" marT="5101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Kommentar</a:t>
                      </a:r>
                    </a:p>
                  </a:txBody>
                  <a:tcPr marL="3826" marR="3826" marT="5101" marB="0" anchor="ctr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>
                      <a:noFill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PK4 VIB hemma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PK3 Ekeby borta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PK4 Dingtuna borta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PK3 VIB hemma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PK4 Skälby hemma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Örebro pk3 borta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Sura pk4 hemma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Köping pk3 hemma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KnäppM bort pk4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Pålsboda borta pk3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Skogs pk4 hemma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Ekeby pk3 hemma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68133086"/>
                  </a:ext>
                </a:extLst>
              </a:tr>
              <a:tr h="122878"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</a:t>
                      </a:r>
                    </a:p>
                  </a:txBody>
                  <a:tcPr marL="3826" marR="3826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82%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Kalle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Futsal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01732438"/>
                  </a:ext>
                </a:extLst>
              </a:tr>
              <a:tr h="122878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</a:t>
                      </a:r>
                    </a:p>
                  </a:txBody>
                  <a:tcPr marL="3826" marR="3826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100%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Bortrest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Kalle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BORTREST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BORTREST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Pingis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36048104"/>
                  </a:ext>
                </a:extLst>
              </a:tr>
              <a:tr h="122878"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3826" marR="3826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53%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Vart sjuk 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Kalle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Bortrest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07003683"/>
                  </a:ext>
                </a:extLst>
              </a:tr>
              <a:tr h="122878"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3826" marR="3826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88%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Kalle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47216998"/>
                  </a:ext>
                </a:extLst>
              </a:tr>
              <a:tr h="122878"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</a:t>
                      </a:r>
                    </a:p>
                  </a:txBody>
                  <a:tcPr marL="3826" marR="3826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10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94%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Kalle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91412337"/>
                  </a:ext>
                </a:extLst>
              </a:tr>
              <a:tr h="122878"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3826" marR="3826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82%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Vart sjuk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Kalle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BORTREST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BORTREST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36887683"/>
                  </a:ext>
                </a:extLst>
              </a:tr>
              <a:tr h="122878"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3826" marR="3826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88%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Fotbollscup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Kalle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48059736"/>
                  </a:ext>
                </a:extLst>
              </a:tr>
              <a:tr h="122878"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3826" marR="3826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10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88%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Kalle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95336429"/>
                  </a:ext>
                </a:extLst>
              </a:tr>
              <a:tr h="122878"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3826" marR="3826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77%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Vart sjuk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Kalle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Begravning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04325828"/>
                  </a:ext>
                </a:extLst>
              </a:tr>
              <a:tr h="122878"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</a:t>
                      </a:r>
                    </a:p>
                  </a:txBody>
                  <a:tcPr marL="3826" marR="3826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65%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Vart sjuk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Kalle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SJUK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SJUK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SJUK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SJUK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SJUK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SJUK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62172390"/>
                  </a:ext>
                </a:extLst>
              </a:tr>
              <a:tr h="122878"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</a:t>
                      </a:r>
                    </a:p>
                  </a:txBody>
                  <a:tcPr marL="3826" marR="3826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82%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Annan sport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Kalle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BANDY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BANDY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BANDY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BANDY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26157537"/>
                  </a:ext>
                </a:extLst>
              </a:tr>
              <a:tr h="122878"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3826" marR="3826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82%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Fotboll + sjuk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Kalle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Fotbollscup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Fotbollscup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BORTREST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BORTREST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51948719"/>
                  </a:ext>
                </a:extLst>
              </a:tr>
              <a:tr h="122878"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3826" marR="3826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100%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Kalle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27485793"/>
                  </a:ext>
                </a:extLst>
              </a:tr>
              <a:tr h="122878"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3826" marR="3826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71%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Kalle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65710297"/>
                  </a:ext>
                </a:extLst>
              </a:tr>
              <a:tr h="122878"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</a:t>
                      </a:r>
                    </a:p>
                  </a:txBody>
                  <a:tcPr marL="3826" marR="3826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94%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Kalle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BORTREST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BORTREST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93253315"/>
                  </a:ext>
                </a:extLst>
              </a:tr>
              <a:tr h="122878"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3826" marR="3826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65%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Vart sjuk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Kalle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SJUK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833673"/>
                  </a:ext>
                </a:extLst>
              </a:tr>
              <a:tr h="122878"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3826" marR="3826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71%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Annan sport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Kalle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Fotbollscup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Fotbollscup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68905036"/>
                  </a:ext>
                </a:extLst>
              </a:tr>
              <a:tr h="122878"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3826" marR="3826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94%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Kalle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81344956"/>
                  </a:ext>
                </a:extLst>
              </a:tr>
              <a:tr h="122878"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3826" marR="3826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71%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Fotboll + skuk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Kalle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72571126"/>
                  </a:ext>
                </a:extLst>
              </a:tr>
              <a:tr h="122878"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3826" marR="3826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65%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Annan sport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Kalle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HANDBOLL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39055673"/>
                  </a:ext>
                </a:extLst>
              </a:tr>
              <a:tr h="122878"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3826" marR="3826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100%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Kalle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10711981"/>
                  </a:ext>
                </a:extLst>
              </a:tr>
              <a:tr h="122878"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3826" marR="3826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100%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Kalle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66963336"/>
                  </a:ext>
                </a:extLst>
              </a:tr>
              <a:tr h="129024"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3826" marR="3826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65%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Kalle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39314449"/>
                  </a:ext>
                </a:extLst>
              </a:tr>
              <a:tr h="122878"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3826" marR="3826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100%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Lasse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62311680"/>
                  </a:ext>
                </a:extLst>
              </a:tr>
              <a:tr h="122878"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3826" marR="3826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88%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Målkvakter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Lasse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895048262"/>
                  </a:ext>
                </a:extLst>
              </a:tr>
              <a:tr h="129024"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3826" marR="3826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82%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Lasse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79148132"/>
                  </a:ext>
                </a:extLst>
              </a:tr>
              <a:tr h="129024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3826" marR="3826" marT="51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r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Sharks svart</a:t>
                      </a:r>
                    </a:p>
                  </a:txBody>
                  <a:tcPr marL="3826" marR="3826" marT="5101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SHARKS P05 Svart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2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</a:t>
                      </a:r>
                    </a:p>
                  </a:txBody>
                  <a:tcPr marL="3826" marR="3826" marT="510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48524902"/>
                  </a:ext>
                </a:extLst>
              </a:tr>
              <a:tr h="122878"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3826" marR="3826" marT="510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3826" marR="3826" marT="510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3826" marR="3826" marT="510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3826" marR="3826" marT="510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4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3826" marR="3826" marT="5101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3826" marR="3826" marT="510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3826" marR="3826" marT="510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3826" marR="3826" marT="510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3826" marR="3826" marT="510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12</a:t>
                      </a:r>
                    </a:p>
                  </a:txBody>
                  <a:tcPr marL="3826" marR="3826" marT="510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3826" marR="3826" marT="510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3826" marR="3826" marT="510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3826" marR="3826" marT="510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15</a:t>
                      </a:r>
                    </a:p>
                  </a:txBody>
                  <a:tcPr marL="3826" marR="3826" marT="510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17</a:t>
                      </a:r>
                    </a:p>
                  </a:txBody>
                  <a:tcPr marL="3826" marR="3826" marT="510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14</a:t>
                      </a:r>
                    </a:p>
                  </a:txBody>
                  <a:tcPr marL="3826" marR="3826" marT="5101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13</a:t>
                      </a:r>
                    </a:p>
                  </a:txBody>
                  <a:tcPr marL="3826" marR="3826" marT="510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GB" sz="6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16</a:t>
                      </a:r>
                    </a:p>
                  </a:txBody>
                  <a:tcPr marL="3826" marR="3826" marT="5101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39465742"/>
                  </a:ext>
                </a:extLst>
              </a:tr>
            </a:tbl>
          </a:graphicData>
        </a:graphic>
      </p:graphicFrame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D83719D9-586E-42DA-B6AB-8D0191BF09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974" y="5799089"/>
            <a:ext cx="1268657" cy="94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503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xmlns="" id="{D1B16B1E-4687-4620-8E23-F0AD947A1557}"/>
              </a:ext>
            </a:extLst>
          </p:cNvPr>
          <p:cNvSpPr txBox="1">
            <a:spLocks/>
          </p:cNvSpPr>
          <p:nvPr/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lnSpc>
                <a:spcPct val="90000"/>
              </a:lnSpc>
              <a:spcBef>
                <a:spcPct val="0"/>
              </a:spcBef>
              <a:buNone/>
              <a:defRPr sz="4400">
                <a:latin typeface="+mj-lt"/>
                <a:ea typeface="+mj-ea"/>
                <a:cs typeface="+mj-cs"/>
              </a:defRPr>
            </a:lvl1pPr>
          </a:lstStyle>
          <a:p>
            <a:r>
              <a:rPr lang="sv-SE" dirty="0"/>
              <a:t>Uttagningar till match - Summerat</a:t>
            </a:r>
            <a:endParaRPr lang="en-GB" dirty="0"/>
          </a:p>
        </p:txBody>
      </p:sp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xmlns="" id="{2F0426A8-436A-4109-84CB-3A2DE8708CA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2865897"/>
              </p:ext>
            </p:extLst>
          </p:nvPr>
        </p:nvGraphicFramePr>
        <p:xfrm>
          <a:off x="628651" y="1690688"/>
          <a:ext cx="3325880" cy="4786864"/>
        </p:xfrm>
        <a:graphic>
          <a:graphicData uri="http://schemas.openxmlformats.org/drawingml/2006/table">
            <a:tbl>
              <a:tblPr/>
              <a:tblGrid>
                <a:gridCol w="641514">
                  <a:extLst>
                    <a:ext uri="{9D8B030D-6E8A-4147-A177-3AD203B41FA5}">
                      <a16:colId xmlns:a16="http://schemas.microsoft.com/office/drawing/2014/main" xmlns="" val="2492253181"/>
                    </a:ext>
                  </a:extLst>
                </a:gridCol>
                <a:gridCol w="599447">
                  <a:extLst>
                    <a:ext uri="{9D8B030D-6E8A-4147-A177-3AD203B41FA5}">
                      <a16:colId xmlns:a16="http://schemas.microsoft.com/office/drawing/2014/main" xmlns="" val="369593313"/>
                    </a:ext>
                  </a:extLst>
                </a:gridCol>
                <a:gridCol w="515315">
                  <a:extLst>
                    <a:ext uri="{9D8B030D-6E8A-4147-A177-3AD203B41FA5}">
                      <a16:colId xmlns:a16="http://schemas.microsoft.com/office/drawing/2014/main" xmlns="" val="571141475"/>
                    </a:ext>
                  </a:extLst>
                </a:gridCol>
                <a:gridCol w="307610">
                  <a:extLst>
                    <a:ext uri="{9D8B030D-6E8A-4147-A177-3AD203B41FA5}">
                      <a16:colId xmlns:a16="http://schemas.microsoft.com/office/drawing/2014/main" xmlns="" val="1922124804"/>
                    </a:ext>
                  </a:extLst>
                </a:gridCol>
                <a:gridCol w="1261994">
                  <a:extLst>
                    <a:ext uri="{9D8B030D-6E8A-4147-A177-3AD203B41FA5}">
                      <a16:colId xmlns:a16="http://schemas.microsoft.com/office/drawing/2014/main" xmlns="" val="522235856"/>
                    </a:ext>
                  </a:extLst>
                </a:gridCol>
              </a:tblGrid>
              <a:tr h="19996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Närvaro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PK4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PK3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Tot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Kommentar</a:t>
                      </a:r>
                    </a:p>
                  </a:txBody>
                  <a:tcPr marL="6449" marR="6449" marT="859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61976252"/>
                  </a:ext>
                </a:extLst>
              </a:tr>
              <a:tr h="19087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100%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Bortrest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05086487"/>
                  </a:ext>
                </a:extLst>
              </a:tr>
              <a:tr h="19087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100%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7781173"/>
                  </a:ext>
                </a:extLst>
              </a:tr>
              <a:tr h="19087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100%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689880905"/>
                  </a:ext>
                </a:extLst>
              </a:tr>
              <a:tr h="19087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100%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37160730"/>
                  </a:ext>
                </a:extLst>
              </a:tr>
              <a:tr h="19087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94%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10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027882305"/>
                  </a:ext>
                </a:extLst>
              </a:tr>
              <a:tr h="19087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94%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80877237"/>
                  </a:ext>
                </a:extLst>
              </a:tr>
              <a:tr h="19087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94%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48707167"/>
                  </a:ext>
                </a:extLst>
              </a:tr>
              <a:tr h="19087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88%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9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35751000"/>
                  </a:ext>
                </a:extLst>
              </a:tr>
              <a:tr h="19087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88%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Fotbollscup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42488829"/>
                  </a:ext>
                </a:extLst>
              </a:tr>
              <a:tr h="19087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88%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10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68979561"/>
                  </a:ext>
                </a:extLst>
              </a:tr>
              <a:tr h="19087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82%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60093274"/>
                  </a:ext>
                </a:extLst>
              </a:tr>
              <a:tr h="19087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82%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Vart sjuk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072301077"/>
                  </a:ext>
                </a:extLst>
              </a:tr>
              <a:tr h="19087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82%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Annan sport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393273939"/>
                  </a:ext>
                </a:extLst>
              </a:tr>
              <a:tr h="19087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82%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Fotboll + sjuk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53099133"/>
                  </a:ext>
                </a:extLst>
              </a:tr>
              <a:tr h="19087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77%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Vart sjuk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318745016"/>
                  </a:ext>
                </a:extLst>
              </a:tr>
              <a:tr h="19087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71%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44008846"/>
                  </a:ext>
                </a:extLst>
              </a:tr>
              <a:tr h="19087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71%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Annan sport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917679744"/>
                  </a:ext>
                </a:extLst>
              </a:tr>
              <a:tr h="19087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71%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Fotboll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+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sjuk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196465135"/>
                  </a:ext>
                </a:extLst>
              </a:tr>
              <a:tr h="19087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65%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Vart sjuk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008622779"/>
                  </a:ext>
                </a:extLst>
              </a:tr>
              <a:tr h="19087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65%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Vart sjuk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40669397"/>
                  </a:ext>
                </a:extLst>
              </a:tr>
              <a:tr h="19087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65%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0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Annan sport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61708871"/>
                  </a:ext>
                </a:extLst>
              </a:tr>
              <a:tr h="19087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65%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Fotboll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68329273"/>
                  </a:ext>
                </a:extLst>
              </a:tr>
              <a:tr h="199967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63%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</a:t>
                      </a: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Vart</a:t>
                      </a:r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 </a:t>
                      </a:r>
                      <a:r>
                        <a:rPr lang="en-GB" sz="12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sjuk</a:t>
                      </a:r>
                      <a:endParaRPr lang="en-GB" sz="1200" b="0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6449" marR="6449" marT="859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07800745"/>
                  </a:ext>
                </a:extLst>
              </a:tr>
            </a:tbl>
          </a:graphicData>
        </a:graphic>
      </p:graphicFrame>
      <p:graphicFrame>
        <p:nvGraphicFramePr>
          <p:cNvPr id="15" name="Table 14">
            <a:extLst>
              <a:ext uri="{FF2B5EF4-FFF2-40B4-BE49-F238E27FC236}">
                <a16:creationId xmlns:a16="http://schemas.microsoft.com/office/drawing/2014/main" xmlns="" id="{2BF48F64-C54C-4F31-BC80-D8AF088836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18457585"/>
              </p:ext>
            </p:extLst>
          </p:nvPr>
        </p:nvGraphicFramePr>
        <p:xfrm>
          <a:off x="4729990" y="3680740"/>
          <a:ext cx="3009900" cy="784860"/>
        </p:xfrm>
        <a:graphic>
          <a:graphicData uri="http://schemas.openxmlformats.org/drawingml/2006/table">
            <a:tbl>
              <a:tblPr/>
              <a:tblGrid>
                <a:gridCol w="580566">
                  <a:extLst>
                    <a:ext uri="{9D8B030D-6E8A-4147-A177-3AD203B41FA5}">
                      <a16:colId xmlns:a16="http://schemas.microsoft.com/office/drawing/2014/main" xmlns="" val="3218388544"/>
                    </a:ext>
                  </a:extLst>
                </a:gridCol>
                <a:gridCol w="542496">
                  <a:extLst>
                    <a:ext uri="{9D8B030D-6E8A-4147-A177-3AD203B41FA5}">
                      <a16:colId xmlns:a16="http://schemas.microsoft.com/office/drawing/2014/main" xmlns="" val="3433191269"/>
                    </a:ext>
                  </a:extLst>
                </a:gridCol>
                <a:gridCol w="466356">
                  <a:extLst>
                    <a:ext uri="{9D8B030D-6E8A-4147-A177-3AD203B41FA5}">
                      <a16:colId xmlns:a16="http://schemas.microsoft.com/office/drawing/2014/main" xmlns="" val="243972833"/>
                    </a:ext>
                  </a:extLst>
                </a:gridCol>
                <a:gridCol w="278386">
                  <a:extLst>
                    <a:ext uri="{9D8B030D-6E8A-4147-A177-3AD203B41FA5}">
                      <a16:colId xmlns:a16="http://schemas.microsoft.com/office/drawing/2014/main" xmlns="" val="4079375836"/>
                    </a:ext>
                  </a:extLst>
                </a:gridCol>
                <a:gridCol w="1142096">
                  <a:extLst>
                    <a:ext uri="{9D8B030D-6E8A-4147-A177-3AD203B41FA5}">
                      <a16:colId xmlns:a16="http://schemas.microsoft.com/office/drawing/2014/main" xmlns="" val="3441363019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Närvaro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PK4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PK3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Tot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Kommentar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36304372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5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Sharks svart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942624892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Sharks P06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93189538"/>
                  </a:ext>
                </a:extLst>
              </a:tr>
            </a:tbl>
          </a:graphicData>
        </a:graphic>
      </p:graphicFrame>
      <p:graphicFrame>
        <p:nvGraphicFramePr>
          <p:cNvPr id="17" name="Table 16">
            <a:extLst>
              <a:ext uri="{FF2B5EF4-FFF2-40B4-BE49-F238E27FC236}">
                <a16:creationId xmlns:a16="http://schemas.microsoft.com/office/drawing/2014/main" xmlns="" id="{CBCC39E4-47D3-45DF-A15F-5FC1841AAF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2742549"/>
              </p:ext>
            </p:extLst>
          </p:nvPr>
        </p:nvGraphicFramePr>
        <p:xfrm>
          <a:off x="4729990" y="1690688"/>
          <a:ext cx="3009900" cy="984885"/>
        </p:xfrm>
        <a:graphic>
          <a:graphicData uri="http://schemas.openxmlformats.org/drawingml/2006/table">
            <a:tbl>
              <a:tblPr/>
              <a:tblGrid>
                <a:gridCol w="580566">
                  <a:extLst>
                    <a:ext uri="{9D8B030D-6E8A-4147-A177-3AD203B41FA5}">
                      <a16:colId xmlns:a16="http://schemas.microsoft.com/office/drawing/2014/main" xmlns="" val="1523520123"/>
                    </a:ext>
                  </a:extLst>
                </a:gridCol>
                <a:gridCol w="542496">
                  <a:extLst>
                    <a:ext uri="{9D8B030D-6E8A-4147-A177-3AD203B41FA5}">
                      <a16:colId xmlns:a16="http://schemas.microsoft.com/office/drawing/2014/main" xmlns="" val="3384610184"/>
                    </a:ext>
                  </a:extLst>
                </a:gridCol>
                <a:gridCol w="466356">
                  <a:extLst>
                    <a:ext uri="{9D8B030D-6E8A-4147-A177-3AD203B41FA5}">
                      <a16:colId xmlns:a16="http://schemas.microsoft.com/office/drawing/2014/main" xmlns="" val="1296902022"/>
                    </a:ext>
                  </a:extLst>
                </a:gridCol>
                <a:gridCol w="278386">
                  <a:extLst>
                    <a:ext uri="{9D8B030D-6E8A-4147-A177-3AD203B41FA5}">
                      <a16:colId xmlns:a16="http://schemas.microsoft.com/office/drawing/2014/main" xmlns="" val="3828466917"/>
                    </a:ext>
                  </a:extLst>
                </a:gridCol>
                <a:gridCol w="1142096">
                  <a:extLst>
                    <a:ext uri="{9D8B030D-6E8A-4147-A177-3AD203B41FA5}">
                      <a16:colId xmlns:a16="http://schemas.microsoft.com/office/drawing/2014/main" xmlns="" val="2914198515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Närvaro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PK4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PK3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Tot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GB" sz="1200" b="1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Kommentar</a:t>
                      </a:r>
                    </a:p>
                  </a:txBody>
                  <a:tcPr marL="7144" marR="7144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252352560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100%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8069457"/>
                  </a:ext>
                </a:extLst>
              </a:tr>
              <a:tr h="200025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88%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2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6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Målvakter</a:t>
                      </a:r>
                      <a:endParaRPr lang="en-GB" sz="1200" b="1" i="0" u="none" strike="noStrike" dirty="0">
                        <a:solidFill>
                          <a:srgbClr val="000000"/>
                        </a:solidFill>
                        <a:effectLst/>
                        <a:latin typeface="Verdana" panose="020B0604030504040204" pitchFamily="34" charset="0"/>
                      </a:endParaRP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11145078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82%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3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4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7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GB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Verdana" panose="020B0604030504040204" pitchFamily="34" charset="0"/>
                        </a:rPr>
                        <a:t> </a:t>
                      </a:r>
                    </a:p>
                  </a:txBody>
                  <a:tcPr marL="7144" marR="7144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41988223"/>
                  </a:ext>
                </a:extLst>
              </a:tr>
            </a:tbl>
          </a:graphicData>
        </a:graphic>
      </p:graphicFrame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3A44B5F4-37C0-4625-96C9-46BAD50DED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974" y="5799089"/>
            <a:ext cx="1268657" cy="94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6543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FA0A61B-4261-4927-92FF-6EB8688E5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Sportsligt - Värderingar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E078040-CB8F-473E-B0B8-2AAF489B9A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sv-SE" dirty="0"/>
              <a:t>Rättvisa </a:t>
            </a:r>
          </a:p>
          <a:p>
            <a:endParaRPr lang="sv-SE" dirty="0"/>
          </a:p>
          <a:p>
            <a:r>
              <a:rPr lang="sv-SE" dirty="0"/>
              <a:t>Respekt</a:t>
            </a:r>
          </a:p>
          <a:p>
            <a:endParaRPr lang="sv-SE" dirty="0"/>
          </a:p>
          <a:p>
            <a:r>
              <a:rPr lang="sv-SE" dirty="0"/>
              <a:t>Sammanhållning</a:t>
            </a:r>
          </a:p>
          <a:p>
            <a:endParaRPr lang="sv-SE" dirty="0"/>
          </a:p>
          <a:p>
            <a:r>
              <a:rPr lang="sv-SE" dirty="0"/>
              <a:t>Laganda</a:t>
            </a:r>
          </a:p>
          <a:p>
            <a:endParaRPr lang="sv-SE" dirty="0"/>
          </a:p>
          <a:p>
            <a:r>
              <a:rPr lang="sv-SE" dirty="0"/>
              <a:t>Individuell utveckling</a:t>
            </a:r>
          </a:p>
          <a:p>
            <a:endParaRPr lang="sv-SE" dirty="0"/>
          </a:p>
          <a:p>
            <a:endParaRPr lang="sv-SE" dirty="0"/>
          </a:p>
          <a:p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CDAFAF8-6EB0-42DE-B5DC-D5CCCB7786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5626" y="1825625"/>
            <a:ext cx="3548348" cy="3915418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2B220A87-BD6E-47FD-90E1-2F890A0568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974" y="5799089"/>
            <a:ext cx="1268657" cy="94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535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ADCC8B4-4DA1-4A65-AF9E-3477C47496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Sportsligt – SIU Modellen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="" xmlns:a16="http://schemas.microsoft.com/office/drawing/2014/main" id="{BFDE3277-BA49-4C3D-B0FA-BB5E33661F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71962" y="1690688"/>
            <a:ext cx="4243388" cy="41529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4D227ED2-7C2C-448A-ACAE-FFA43E42A1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690689"/>
            <a:ext cx="3487674" cy="4403021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440CBA64-5642-474B-B8D1-E1DCD3FC49B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974" y="5799089"/>
            <a:ext cx="1268657" cy="94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32706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8358AC5-33D3-47AD-A815-FCCA7F6665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Sportsligt - PK4 Serien </a:t>
            </a:r>
            <a:r>
              <a:rPr lang="sv-SE" sz="2000" dirty="0"/>
              <a:t>(killar födda 05-04)</a:t>
            </a:r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DB9D4D99-0CA2-4F1D-BCA5-F112884B75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996" y="1690689"/>
            <a:ext cx="8640009" cy="426767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DFDA7704-EA2C-4A0B-9EF4-DC7EFDFC227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974" y="5799089"/>
            <a:ext cx="1268657" cy="94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8618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DE6885B-8F98-4A41-8673-CCFC48CAC7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Sportsligt - PK3 Serien </a:t>
            </a:r>
            <a:r>
              <a:rPr lang="sv-SE" sz="2000" dirty="0"/>
              <a:t>(Killar födda 05-03)</a:t>
            </a:r>
            <a:endParaRPr lang="en-GB" sz="20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F597B006-7805-44FB-A7D5-B462431A94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974" y="5799089"/>
            <a:ext cx="1268657" cy="947264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3" t="46640" r="59429" b="35546"/>
          <a:stretch/>
        </p:blipFill>
        <p:spPr bwMode="auto">
          <a:xfrm>
            <a:off x="237623" y="1532279"/>
            <a:ext cx="8667346" cy="287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87213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E0287E07-F5BB-43F7-8883-D90349F3D8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Sportsligt – Scorpions cup</a:t>
            </a:r>
            <a:endParaRPr lang="en-GB" dirty="0"/>
          </a:p>
        </p:txBody>
      </p:sp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A729AC47-C15C-4D32-A35E-C2A098134C1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1565" y="1368217"/>
            <a:ext cx="5800871" cy="548978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C35BABAA-459F-4555-B528-687B2B3DCE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3974" y="5799089"/>
            <a:ext cx="1268657" cy="9472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15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11560" y="188640"/>
            <a:ext cx="7772400" cy="1470025"/>
          </a:xfrm>
        </p:spPr>
        <p:txBody>
          <a:bodyPr/>
          <a:lstStyle/>
          <a:p>
            <a:r>
              <a:rPr lang="sv-SE" dirty="0" smtClean="0"/>
              <a:t>Närvarostatistik</a:t>
            </a:r>
          </a:p>
        </p:txBody>
      </p:sp>
      <p:sp>
        <p:nvSpPr>
          <p:cNvPr id="3" name="Rectangle 2"/>
          <p:cNvSpPr/>
          <p:nvPr/>
        </p:nvSpPr>
        <p:spPr>
          <a:xfrm>
            <a:off x="1259633" y="2564904"/>
            <a:ext cx="6408712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v-SE" dirty="0" smtClean="0"/>
              <a:t>Tiden 1/10 - 1/12 har vi en medelnärvaro på 83% på träningar</a:t>
            </a:r>
          </a:p>
          <a:p>
            <a:r>
              <a:rPr lang="sv-SE" sz="1400" dirty="0" smtClean="0"/>
              <a:t>Detta betyder att, av 26 grabbar är det i genomsnitt alltid drygt 4 som inte kommer på träningarna</a:t>
            </a:r>
          </a:p>
          <a:p>
            <a:endParaRPr lang="sv-SE" sz="1400" dirty="0"/>
          </a:p>
          <a:p>
            <a:r>
              <a:rPr lang="sv-SE" sz="1400" dirty="0" smtClean="0"/>
              <a:t>Är man sjuk så meddelar man tränarna via SMS.</a:t>
            </a:r>
          </a:p>
          <a:p>
            <a:r>
              <a:rPr lang="sv-SE" sz="1400" dirty="0" smtClean="0"/>
              <a:t>Behöver man vara borta av annan anledning så ringer man och pratar med i första hand Stefan.</a:t>
            </a:r>
          </a:p>
          <a:p>
            <a:r>
              <a:rPr lang="sv-SE" sz="1400" dirty="0" smtClean="0"/>
              <a:t>Om man t.ex. meddelar att man är sjuk på tisdagen behöver man inte meddela att man är sjuk även på torsdag o man skulle vara sjuk även då.</a:t>
            </a:r>
          </a:p>
          <a:p>
            <a:endParaRPr lang="sv-SE" sz="1400" dirty="0"/>
          </a:p>
          <a:p>
            <a:r>
              <a:rPr lang="sv-SE" sz="1400" dirty="0" smtClean="0"/>
              <a:t>Några få grabbar har varit nära att komma under 50% närvaro, men det ser nu bättre ut. Viktigt att ni meddelar orsak för frånvaro.</a:t>
            </a:r>
          </a:p>
          <a:p>
            <a:r>
              <a:rPr lang="sv-SE" sz="1400" dirty="0" smtClean="0"/>
              <a:t>Är man nära eller under 50% närvaro utan att man har meddelat varför riskerar man att inte få vara med på minst en match/omgång</a:t>
            </a:r>
          </a:p>
        </p:txBody>
      </p:sp>
    </p:spTree>
    <p:extLst>
      <p:ext uri="{BB962C8B-B14F-4D97-AF65-F5344CB8AC3E}">
        <p14:creationId xmlns:p14="http://schemas.microsoft.com/office/powerpoint/2010/main" val="2370348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465</TotalTime>
  <Words>1203</Words>
  <Application>Microsoft Office PowerPoint</Application>
  <PresentationFormat>On-screen Show (4:3)</PresentationFormat>
  <Paragraphs>809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Verdana</vt:lpstr>
      <vt:lpstr>Wingdings</vt:lpstr>
      <vt:lpstr>Office-tema</vt:lpstr>
      <vt:lpstr>Föräldramöte 2017-12-07</vt:lpstr>
      <vt:lpstr>Uttagningar till match - Översikt</vt:lpstr>
      <vt:lpstr>PowerPoint Presentation</vt:lpstr>
      <vt:lpstr>Sportsligt - Värderingar</vt:lpstr>
      <vt:lpstr>Sportsligt – SIU Modellen</vt:lpstr>
      <vt:lpstr>Sportsligt - PK4 Serien (killar födda 05-04)</vt:lpstr>
      <vt:lpstr>Sportsligt - PK3 Serien (Killar födda 05-03)</vt:lpstr>
      <vt:lpstr>Sportsligt – Scorpions cup</vt:lpstr>
      <vt:lpstr>Närvarostatistik</vt:lpstr>
      <vt:lpstr>Juluppehåll</vt:lpstr>
      <vt:lpstr>Återstart</vt:lpstr>
      <vt:lpstr>Storvreta 4-6/1 2018 </vt:lpstr>
      <vt:lpstr>Spelschema</vt:lpstr>
      <vt:lpstr>Inför Storvreta</vt:lpstr>
      <vt:lpstr>Ekonomisk status</vt:lpstr>
      <vt:lpstr>Övriga frågor/Info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Föräldramöte 2017-04-25</dc:title>
  <dc:creator>Robert</dc:creator>
  <cp:lastModifiedBy>Robert Baresic</cp:lastModifiedBy>
  <cp:revision>42</cp:revision>
  <dcterms:created xsi:type="dcterms:W3CDTF">2017-04-25T15:01:42Z</dcterms:created>
  <dcterms:modified xsi:type="dcterms:W3CDTF">2017-12-07T13:48:54Z</dcterms:modified>
</cp:coreProperties>
</file>