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75" r:id="rId6"/>
    <p:sldId id="284" r:id="rId7"/>
    <p:sldId id="285" r:id="rId8"/>
    <p:sldId id="279" r:id="rId9"/>
    <p:sldId id="265" r:id="rId10"/>
    <p:sldId id="269" r:id="rId11"/>
    <p:sldId id="270" r:id="rId12"/>
    <p:sldId id="286" r:id="rId13"/>
    <p:sldId id="288" r:id="rId14"/>
    <p:sldId id="287" r:id="rId15"/>
    <p:sldId id="272" r:id="rId16"/>
    <p:sldId id="266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Jensen" initials="S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03T18:05:01.07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1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02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9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7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91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51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11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23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2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15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179F-ED47-4265-94DA-02B3A83BA512}" type="datetimeFigureOut">
              <a:rPr lang="sv-SE" smtClean="0"/>
              <a:t>2017-12-07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FF7F-E274-4125-AC93-424F041D68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 smtClean="0"/>
              <a:t>Föräldramöte 2017-12-07</a:t>
            </a:r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763960" y="2060848"/>
            <a:ext cx="777240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200" dirty="0" smtClean="0"/>
              <a:t>Agenda:</a:t>
            </a:r>
          </a:p>
          <a:p>
            <a:pPr algn="l"/>
            <a:r>
              <a:rPr lang="sv-SE" sz="2200" dirty="0" smtClean="0"/>
              <a:t>Sportslig status</a:t>
            </a:r>
          </a:p>
          <a:p>
            <a:pPr algn="l"/>
            <a:r>
              <a:rPr lang="sv-SE" sz="2200" dirty="0" smtClean="0"/>
              <a:t>Närvarostatistik</a:t>
            </a:r>
          </a:p>
          <a:p>
            <a:pPr algn="l"/>
            <a:r>
              <a:rPr lang="sv-SE" sz="2200" dirty="0" smtClean="0"/>
              <a:t>PK3/4 statistik och dubblering</a:t>
            </a:r>
          </a:p>
          <a:p>
            <a:pPr algn="l"/>
            <a:r>
              <a:rPr lang="sv-SE" sz="2200" dirty="0" smtClean="0"/>
              <a:t>Juluppehåll</a:t>
            </a:r>
          </a:p>
          <a:p>
            <a:pPr algn="l"/>
            <a:r>
              <a:rPr lang="sv-SE" sz="2200" dirty="0" smtClean="0"/>
              <a:t>Återstart</a:t>
            </a:r>
          </a:p>
          <a:p>
            <a:pPr algn="l"/>
            <a:r>
              <a:rPr lang="sv-SE" sz="2200" dirty="0" smtClean="0"/>
              <a:t>Storvreta</a:t>
            </a:r>
          </a:p>
          <a:p>
            <a:pPr algn="l"/>
            <a:r>
              <a:rPr lang="sv-SE" sz="2200" dirty="0" smtClean="0"/>
              <a:t>Ekonomisk status</a:t>
            </a:r>
          </a:p>
          <a:p>
            <a:pPr algn="l"/>
            <a:r>
              <a:rPr lang="sv-SE" sz="2200" dirty="0" smtClean="0"/>
              <a:t>Övriga frågor/Info</a:t>
            </a:r>
          </a:p>
          <a:p>
            <a:pPr algn="l"/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4855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 smtClean="0"/>
              <a:t>Juluppehåll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1403648" y="227687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Den 26/12 tränar vi inte, utan äter julskinka och dricker alkoholfri glögg för dom som tål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7396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 smtClean="0"/>
              <a:t>Återstart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1403648" y="227687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Den 28/12 startar vi träningarna efter julen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29859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BDF6E-9265-48D1-A8C8-E767E5C6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Storvreta 4-6/1 2018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262E6C-F0F1-4C24-91ED-F044855E2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15E54DA-86C8-4069-8ABD-5C1B65E28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sv-SE" sz="2300" dirty="0"/>
              <a:t>Sharks P05 röd har 2 lag anmälda – Lätt och </a:t>
            </a:r>
            <a:r>
              <a:rPr lang="sv-SE" sz="2300" dirty="0" smtClean="0"/>
              <a:t>Svår</a:t>
            </a:r>
          </a:p>
          <a:p>
            <a:pPr lvl="1"/>
            <a:r>
              <a:rPr lang="sv-SE" sz="1800" dirty="0" smtClean="0"/>
              <a:t>Sharks P05svart deltar </a:t>
            </a:r>
            <a:r>
              <a:rPr lang="sv-SE" sz="1800" dirty="0"/>
              <a:t>med 4 spelare och en målvakt med oss i Röd.</a:t>
            </a:r>
          </a:p>
          <a:p>
            <a:endParaRPr lang="sv-SE" sz="2900" dirty="0"/>
          </a:p>
          <a:p>
            <a:r>
              <a:rPr lang="sv-SE" sz="2300" dirty="0"/>
              <a:t>Vi kommer dela upp truppen i 2 lag</a:t>
            </a:r>
          </a:p>
          <a:p>
            <a:pPr lvl="1"/>
            <a:r>
              <a:rPr lang="sv-SE" sz="1800" dirty="0"/>
              <a:t>Svår: 12 utespelare &amp; 2 målvakter (alla från röd)</a:t>
            </a:r>
          </a:p>
          <a:p>
            <a:pPr lvl="1"/>
            <a:r>
              <a:rPr lang="sv-SE" sz="1800" dirty="0"/>
              <a:t>Lätt: 12 utespelare &amp; 2 målvakter (varav 5st från svart)</a:t>
            </a:r>
          </a:p>
          <a:p>
            <a:pPr lvl="1"/>
            <a:r>
              <a:rPr lang="sv-SE" sz="1800" dirty="0"/>
              <a:t>Cirka 8st dubbleringskort</a:t>
            </a:r>
          </a:p>
          <a:p>
            <a:endParaRPr lang="sv-SE" dirty="0"/>
          </a:p>
          <a:p>
            <a:r>
              <a:rPr lang="sv-SE" sz="2300" dirty="0"/>
              <a:t>Alla kommer sova tillsammans </a:t>
            </a:r>
            <a:r>
              <a:rPr lang="sv-SE" sz="2300" dirty="0" smtClean="0"/>
              <a:t>men det är kö just nu, någon som känner någon i Uppsala som har plats över i värsta fall.</a:t>
            </a:r>
            <a:endParaRPr lang="sv-SE" sz="2300" dirty="0"/>
          </a:p>
          <a:p>
            <a:r>
              <a:rPr lang="sv-SE" sz="2300" dirty="0"/>
              <a:t>Skjuts </a:t>
            </a:r>
            <a:r>
              <a:rPr lang="sv-SE" sz="2300" dirty="0" smtClean="0"/>
              <a:t>till/från och </a:t>
            </a:r>
            <a:r>
              <a:rPr lang="sv-SE" sz="2300" dirty="0"/>
              <a:t>i Uppsala kommer </a:t>
            </a:r>
            <a:r>
              <a:rPr lang="sv-SE" sz="2300" dirty="0" smtClean="0"/>
              <a:t>behövas, Robert kontaktar er.</a:t>
            </a:r>
            <a:endParaRPr lang="sv-SE" sz="2300" dirty="0"/>
          </a:p>
          <a:p>
            <a:r>
              <a:rPr lang="sv-SE" sz="2300" dirty="0" smtClean="0"/>
              <a:t>Packlista kommer var så säkra</a:t>
            </a:r>
            <a:endParaRPr lang="sv-SE" sz="2300" dirty="0"/>
          </a:p>
          <a:p>
            <a:r>
              <a:rPr lang="sv-SE" sz="2300" dirty="0" smtClean="0"/>
              <a:t>Godis/dricka och andra regler kommer i samband med packlistan</a:t>
            </a:r>
            <a:endParaRPr lang="sv-SE" sz="23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53A7A-F5E6-404F-B12F-73B201C1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939"/>
            <a:ext cx="1000015" cy="132767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22984" r="87966" b="50874"/>
          <a:stretch/>
        </p:blipFill>
        <p:spPr bwMode="auto">
          <a:xfrm>
            <a:off x="7621421" y="163338"/>
            <a:ext cx="1313481" cy="258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4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BDF6E-9265-48D1-A8C8-E767E5C6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Spelschema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262E6C-F0F1-4C24-91ED-F044855E2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53A7A-F5E6-404F-B12F-73B201C1E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939"/>
            <a:ext cx="1000015" cy="1327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52" t="47277" r="29268" b="5530"/>
          <a:stretch/>
        </p:blipFill>
        <p:spPr>
          <a:xfrm>
            <a:off x="1259632" y="1340768"/>
            <a:ext cx="6588732" cy="2520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352" t="47277" r="30008" b="5530"/>
          <a:stretch/>
        </p:blipFill>
        <p:spPr>
          <a:xfrm>
            <a:off x="1313638" y="3926881"/>
            <a:ext cx="6480720" cy="24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8D067A-6836-4BB5-8225-03946EE9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136958" cy="1509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16A17-2613-4EA4-BE9E-F547D948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Storvreta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4570E8-EEDD-4EF3-B9A2-4467239B6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endParaRPr lang="sv-SE" sz="1800" dirty="0" smtClean="0"/>
          </a:p>
          <a:p>
            <a:endParaRPr lang="sv-SE" sz="1800" dirty="0"/>
          </a:p>
          <a:p>
            <a:r>
              <a:rPr lang="sv-SE" sz="1800" dirty="0" smtClean="0"/>
              <a:t>Vi </a:t>
            </a:r>
            <a:r>
              <a:rPr lang="sv-SE" sz="1800" dirty="0"/>
              <a:t>kommer för träningarna vecka 50 &amp; 51 skicka ut </a:t>
            </a:r>
            <a:r>
              <a:rPr lang="sv-SE" sz="1800" dirty="0" smtClean="0"/>
              <a:t>kallelser</a:t>
            </a:r>
            <a:endParaRPr lang="sv-SE" sz="1800" dirty="0"/>
          </a:p>
          <a:p>
            <a:endParaRPr lang="sv-SE" sz="2400" dirty="0" smtClean="0"/>
          </a:p>
          <a:p>
            <a:r>
              <a:rPr lang="sv-SE" sz="1800" dirty="0" smtClean="0"/>
              <a:t>Om </a:t>
            </a:r>
            <a:r>
              <a:rPr lang="sv-SE" sz="1800" dirty="0"/>
              <a:t>Röd understiger 20 utespelare </a:t>
            </a:r>
            <a:r>
              <a:rPr lang="sv-SE" sz="1800" dirty="0" smtClean="0"/>
              <a:t>kommer </a:t>
            </a:r>
            <a:r>
              <a:rPr lang="sv-SE" sz="1800" dirty="0"/>
              <a:t>vi skicka kallelse till de 4 spelarna från Svart som deltar i Storvreta</a:t>
            </a:r>
          </a:p>
          <a:p>
            <a:endParaRPr lang="sv-SE" sz="2400" dirty="0"/>
          </a:p>
          <a:p>
            <a:r>
              <a:rPr lang="sv-SE" sz="1800" dirty="0"/>
              <a:t>Röds målvakter kan träna med svart om/när man vill</a:t>
            </a:r>
          </a:p>
          <a:p>
            <a:endParaRPr lang="sv-SE" sz="1800" dirty="0"/>
          </a:p>
          <a:p>
            <a:r>
              <a:rPr lang="sv-SE" sz="1800" dirty="0"/>
              <a:t>Kalendern på laget.se uppdaterad över jul/nyår 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47120A-EE13-4204-87E3-5B1B0AC79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 smtClean="0"/>
              <a:t>Ekonomisk status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1259632" y="148478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Laget har följande ekonomiska status: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Kontot som Tommi administrerar har tillräckligt med medel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Kontot som </a:t>
            </a:r>
            <a:r>
              <a:rPr lang="sv-SE" dirty="0" smtClean="0"/>
              <a:t>klubben </a:t>
            </a:r>
            <a:r>
              <a:rPr lang="sv-SE" dirty="0"/>
              <a:t>administrerar </a:t>
            </a:r>
            <a:r>
              <a:rPr lang="sv-SE" dirty="0" smtClean="0"/>
              <a:t>har mer än tillräckligt med medel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v-SE" sz="1700" dirty="0"/>
              <a:t>Summering = Vi har mer än tillräckligt med medel </a:t>
            </a:r>
            <a:r>
              <a:rPr lang="sv-SE" sz="1700" dirty="0" smtClean="0"/>
              <a:t>och </a:t>
            </a:r>
            <a:r>
              <a:rPr lang="sv-SE" sz="1700" dirty="0"/>
              <a:t>detta beror på att bidrag </a:t>
            </a:r>
            <a:r>
              <a:rPr lang="sv-SE" sz="1700" dirty="0" smtClean="0"/>
              <a:t>kom </a:t>
            </a:r>
            <a:r>
              <a:rPr lang="sv-SE" sz="1700" dirty="0"/>
              <a:t>in med eftersläpning.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0" lvl="1"/>
            <a:r>
              <a:rPr lang="sv-SE" dirty="0" smtClean="0"/>
              <a:t>Pengarna skall användas till hallhyra, domare, cuper, sjukvårdsmaterial mm under säsongen. En ytterligare och större sjukvårdsväska med mer innehåll köptes in igår Onsdag.</a:t>
            </a:r>
          </a:p>
          <a:p>
            <a:pPr marL="0" lvl="1"/>
            <a:endParaRPr lang="sv-SE" dirty="0" smtClean="0"/>
          </a:p>
          <a:p>
            <a:pPr marL="0" lvl="1"/>
            <a:r>
              <a:rPr lang="sv-SE" dirty="0" smtClean="0"/>
              <a:t>Ekonomin ser alltså riktigt bra ut vilket innebär att vi kommer kunna subventionera cuper mm hårdare framöver. Samt hitta på något kul med grabbarna utanför planen, tex. </a:t>
            </a:r>
            <a:r>
              <a:rPr lang="sv-SE" dirty="0"/>
              <a:t>å</a:t>
            </a:r>
            <a:r>
              <a:rPr lang="sv-SE" dirty="0" smtClean="0"/>
              <a:t>ka till badhuset/fångarna på fortet.</a:t>
            </a:r>
          </a:p>
          <a:p>
            <a:pPr marL="0" lvl="1"/>
            <a:r>
              <a:rPr lang="sv-SE" dirty="0" smtClean="0"/>
              <a:t>Vi ska bara hitta rätt tillfälle då vi inte spelar matcher vilket är varje helg just nu.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1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 smtClean="0"/>
              <a:t>Övriga frågor/Info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632" y="2564904"/>
            <a:ext cx="303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20% på </a:t>
            </a:r>
            <a:r>
              <a:rPr lang="sv-SE" dirty="0" err="1"/>
              <a:t>Allstar</a:t>
            </a:r>
            <a:r>
              <a:rPr lang="sv-SE" dirty="0"/>
              <a:t> för </a:t>
            </a:r>
            <a:r>
              <a:rPr lang="sv-SE" dirty="0" smtClean="0"/>
              <a:t>medlemmar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20168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8D675-3F8D-4F76-BF73-E1C6E71C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Uttagningar till match - Översikt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516D3CD-C8CD-402B-9716-A235E9579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75809"/>
              </p:ext>
            </p:extLst>
          </p:nvPr>
        </p:nvGraphicFramePr>
        <p:xfrm>
          <a:off x="217884" y="1690688"/>
          <a:ext cx="8708234" cy="3892759"/>
        </p:xfrm>
        <a:graphic>
          <a:graphicData uri="http://schemas.openxmlformats.org/drawingml/2006/table">
            <a:tbl>
              <a:tblPr/>
              <a:tblGrid>
                <a:gridCol w="140682">
                  <a:extLst>
                    <a:ext uri="{9D8B030D-6E8A-4147-A177-3AD203B41FA5}">
                      <a16:colId xmlns:a16="http://schemas.microsoft.com/office/drawing/2014/main" xmlns="" val="1325504904"/>
                    </a:ext>
                  </a:extLst>
                </a:gridCol>
                <a:gridCol w="140682">
                  <a:extLst>
                    <a:ext uri="{9D8B030D-6E8A-4147-A177-3AD203B41FA5}">
                      <a16:colId xmlns:a16="http://schemas.microsoft.com/office/drawing/2014/main" xmlns="" val="983389060"/>
                    </a:ext>
                  </a:extLst>
                </a:gridCol>
                <a:gridCol w="140682">
                  <a:extLst>
                    <a:ext uri="{9D8B030D-6E8A-4147-A177-3AD203B41FA5}">
                      <a16:colId xmlns:a16="http://schemas.microsoft.com/office/drawing/2014/main" xmlns="" val="413043229"/>
                    </a:ext>
                  </a:extLst>
                </a:gridCol>
                <a:gridCol w="253229">
                  <a:extLst>
                    <a:ext uri="{9D8B030D-6E8A-4147-A177-3AD203B41FA5}">
                      <a16:colId xmlns:a16="http://schemas.microsoft.com/office/drawing/2014/main" xmlns="" val="714796944"/>
                    </a:ext>
                  </a:extLst>
                </a:gridCol>
                <a:gridCol w="455811">
                  <a:extLst>
                    <a:ext uri="{9D8B030D-6E8A-4147-A177-3AD203B41FA5}">
                      <a16:colId xmlns:a16="http://schemas.microsoft.com/office/drawing/2014/main" xmlns="" val="661972844"/>
                    </a:ext>
                  </a:extLst>
                </a:gridCol>
                <a:gridCol w="73155">
                  <a:extLst>
                    <a:ext uri="{9D8B030D-6E8A-4147-A177-3AD203B41FA5}">
                      <a16:colId xmlns:a16="http://schemas.microsoft.com/office/drawing/2014/main" xmlns="" val="137583569"/>
                    </a:ext>
                  </a:extLst>
                </a:gridCol>
                <a:gridCol w="675275">
                  <a:extLst>
                    <a:ext uri="{9D8B030D-6E8A-4147-A177-3AD203B41FA5}">
                      <a16:colId xmlns:a16="http://schemas.microsoft.com/office/drawing/2014/main" xmlns="" val="29638966"/>
                    </a:ext>
                  </a:extLst>
                </a:gridCol>
                <a:gridCol w="535999">
                  <a:extLst>
                    <a:ext uri="{9D8B030D-6E8A-4147-A177-3AD203B41FA5}">
                      <a16:colId xmlns:a16="http://schemas.microsoft.com/office/drawing/2014/main" xmlns="" val="3365148259"/>
                    </a:ext>
                  </a:extLst>
                </a:gridCol>
                <a:gridCol w="535999">
                  <a:extLst>
                    <a:ext uri="{9D8B030D-6E8A-4147-A177-3AD203B41FA5}">
                      <a16:colId xmlns:a16="http://schemas.microsoft.com/office/drawing/2014/main" xmlns="" val="395858081"/>
                    </a:ext>
                  </a:extLst>
                </a:gridCol>
                <a:gridCol w="613375">
                  <a:extLst>
                    <a:ext uri="{9D8B030D-6E8A-4147-A177-3AD203B41FA5}">
                      <a16:colId xmlns:a16="http://schemas.microsoft.com/office/drawing/2014/main" xmlns="" val="1830468078"/>
                    </a:ext>
                  </a:extLst>
                </a:gridCol>
                <a:gridCol w="535999">
                  <a:extLst>
                    <a:ext uri="{9D8B030D-6E8A-4147-A177-3AD203B41FA5}">
                      <a16:colId xmlns:a16="http://schemas.microsoft.com/office/drawing/2014/main" xmlns="" val="2300533206"/>
                    </a:ext>
                  </a:extLst>
                </a:gridCol>
                <a:gridCol w="603527">
                  <a:extLst>
                    <a:ext uri="{9D8B030D-6E8A-4147-A177-3AD203B41FA5}">
                      <a16:colId xmlns:a16="http://schemas.microsoft.com/office/drawing/2014/main" xmlns="" val="3345990894"/>
                    </a:ext>
                  </a:extLst>
                </a:gridCol>
                <a:gridCol w="545848">
                  <a:extLst>
                    <a:ext uri="{9D8B030D-6E8A-4147-A177-3AD203B41FA5}">
                      <a16:colId xmlns:a16="http://schemas.microsoft.com/office/drawing/2014/main" xmlns="" val="1870448388"/>
                    </a:ext>
                  </a:extLst>
                </a:gridCol>
                <a:gridCol w="535999">
                  <a:extLst>
                    <a:ext uri="{9D8B030D-6E8A-4147-A177-3AD203B41FA5}">
                      <a16:colId xmlns:a16="http://schemas.microsoft.com/office/drawing/2014/main" xmlns="" val="1311676876"/>
                    </a:ext>
                  </a:extLst>
                </a:gridCol>
                <a:gridCol w="613375">
                  <a:extLst>
                    <a:ext uri="{9D8B030D-6E8A-4147-A177-3AD203B41FA5}">
                      <a16:colId xmlns:a16="http://schemas.microsoft.com/office/drawing/2014/main" xmlns="" val="3777207889"/>
                    </a:ext>
                  </a:extLst>
                </a:gridCol>
                <a:gridCol w="545848">
                  <a:extLst>
                    <a:ext uri="{9D8B030D-6E8A-4147-A177-3AD203B41FA5}">
                      <a16:colId xmlns:a16="http://schemas.microsoft.com/office/drawing/2014/main" xmlns="" val="61482617"/>
                    </a:ext>
                  </a:extLst>
                </a:gridCol>
                <a:gridCol w="607748">
                  <a:extLst>
                    <a:ext uri="{9D8B030D-6E8A-4147-A177-3AD203B41FA5}">
                      <a16:colId xmlns:a16="http://schemas.microsoft.com/office/drawing/2014/main" xmlns="" val="76402535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xmlns="" val="1294052316"/>
                    </a:ext>
                  </a:extLst>
                </a:gridCol>
                <a:gridCol w="585238">
                  <a:extLst>
                    <a:ext uri="{9D8B030D-6E8A-4147-A177-3AD203B41FA5}">
                      <a16:colId xmlns:a16="http://schemas.microsoft.com/office/drawing/2014/main" xmlns="" val="2229547312"/>
                    </a:ext>
                  </a:extLst>
                </a:gridCol>
              </a:tblGrid>
              <a:tr h="122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tom Ekeby borta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2017-10-21 17:30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2017-10-22 11:30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2017-10-28 09:30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2017-10-29 10:15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2017-11-11 10:00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2017-11-11 17:00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2017-11-18 10:45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2017-11-19 14:45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2017-11-25 12:00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2017-11-25 12:45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2017-12-02 12:45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2017-12-03 10:15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969827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639922"/>
                  </a:ext>
                </a:extLst>
              </a:tr>
              <a:tr h="129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PK3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Närvaro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Kommentar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PK4 VIB hemma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PK3 Ekeby borta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PK4 Dingtuna borta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PK3 VIB hemma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PK4 Skälby hemma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pk3 borta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Sura pk4 hemma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Köping pk3 hemma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KnäppM bort pk4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Pålsboda borta pk3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Skogs pk4 hemma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Ekeby pk3 hemma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133086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Futsal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732438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Bortrest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Pingis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6048104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 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7003683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216998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1412337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887683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Fotbollscup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8059736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336429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Begravning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325828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172390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Annan sport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BANDY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BANDY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BANDY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BANDY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6157537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Fotboll + sjuk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Fotbollscup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Fotbollscup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948719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485793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5710297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BORTREST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253315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3673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Annan sport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Fotbollscup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Fotbollscup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8905036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1344956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Fotboll + skuk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571126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Annan sport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HANDBOLL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055673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0711981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963336"/>
                  </a:ext>
                </a:extLst>
              </a:tr>
              <a:tr h="129024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314449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Lasse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311680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Målkvakter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Lasse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048262"/>
                  </a:ext>
                </a:extLst>
              </a:tr>
              <a:tr h="129024"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Lasse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148132"/>
                  </a:ext>
                </a:extLst>
              </a:tr>
              <a:tr h="129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Sharks svart</a:t>
                      </a:r>
                    </a:p>
                  </a:txBody>
                  <a:tcPr marL="3826" marR="3826" marT="5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SHARKS P05 Svart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26" marR="3826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524902"/>
                  </a:ext>
                </a:extLst>
              </a:tr>
              <a:tr h="122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826" marR="3826" marT="51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826" marR="3826" marT="5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4657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3719D9-586E-42DA-B6AB-8D0191BF0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D1B16B1E-4687-4620-8E23-F0AD947A155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Uttagningar till match - Summerat</a:t>
            </a:r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F0426A8-436A-4109-84CB-3A2DE8708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65897"/>
              </p:ext>
            </p:extLst>
          </p:nvPr>
        </p:nvGraphicFramePr>
        <p:xfrm>
          <a:off x="628651" y="1690688"/>
          <a:ext cx="3325880" cy="4786864"/>
        </p:xfrm>
        <a:graphic>
          <a:graphicData uri="http://schemas.openxmlformats.org/drawingml/2006/table">
            <a:tbl>
              <a:tblPr/>
              <a:tblGrid>
                <a:gridCol w="641514">
                  <a:extLst>
                    <a:ext uri="{9D8B030D-6E8A-4147-A177-3AD203B41FA5}">
                      <a16:colId xmlns:a16="http://schemas.microsoft.com/office/drawing/2014/main" xmlns="" val="2492253181"/>
                    </a:ext>
                  </a:extLst>
                </a:gridCol>
                <a:gridCol w="599447">
                  <a:extLst>
                    <a:ext uri="{9D8B030D-6E8A-4147-A177-3AD203B41FA5}">
                      <a16:colId xmlns:a16="http://schemas.microsoft.com/office/drawing/2014/main" xmlns="" val="369593313"/>
                    </a:ext>
                  </a:extLst>
                </a:gridCol>
                <a:gridCol w="515315">
                  <a:extLst>
                    <a:ext uri="{9D8B030D-6E8A-4147-A177-3AD203B41FA5}">
                      <a16:colId xmlns:a16="http://schemas.microsoft.com/office/drawing/2014/main" xmlns="" val="571141475"/>
                    </a:ext>
                  </a:extLst>
                </a:gridCol>
                <a:gridCol w="307610">
                  <a:extLst>
                    <a:ext uri="{9D8B030D-6E8A-4147-A177-3AD203B41FA5}">
                      <a16:colId xmlns:a16="http://schemas.microsoft.com/office/drawing/2014/main" xmlns="" val="1922124804"/>
                    </a:ext>
                  </a:extLst>
                </a:gridCol>
                <a:gridCol w="1261994">
                  <a:extLst>
                    <a:ext uri="{9D8B030D-6E8A-4147-A177-3AD203B41FA5}">
                      <a16:colId xmlns:a16="http://schemas.microsoft.com/office/drawing/2014/main" xmlns="" val="522235856"/>
                    </a:ext>
                  </a:extLst>
                </a:gridCol>
              </a:tblGrid>
              <a:tr h="199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Närvaro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Kommentar</a:t>
                      </a:r>
                    </a:p>
                  </a:txBody>
                  <a:tcPr marL="6449" marR="6449" marT="8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976252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Bortrest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086487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81173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880905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160730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7882305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877237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707167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751000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Fotbollscup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488829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979561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93274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301077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Annan sport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3273939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Fotboll + sjuk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99133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745016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008846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Annan sport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679744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Fotboll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+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sjuk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65135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8622779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 sjuk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669397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Annan sport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708871"/>
                  </a:ext>
                </a:extLst>
              </a:tr>
              <a:tr h="1908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Fotboll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329273"/>
                  </a:ext>
                </a:extLst>
              </a:tr>
              <a:tr h="199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Vart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sjuk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449" marR="644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80074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BF48F64-C54C-4F31-BC80-D8AF08883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57585"/>
              </p:ext>
            </p:extLst>
          </p:nvPr>
        </p:nvGraphicFramePr>
        <p:xfrm>
          <a:off x="4729990" y="3680740"/>
          <a:ext cx="3009900" cy="784860"/>
        </p:xfrm>
        <a:graphic>
          <a:graphicData uri="http://schemas.openxmlformats.org/drawingml/2006/table">
            <a:tbl>
              <a:tblPr/>
              <a:tblGrid>
                <a:gridCol w="580566">
                  <a:extLst>
                    <a:ext uri="{9D8B030D-6E8A-4147-A177-3AD203B41FA5}">
                      <a16:colId xmlns:a16="http://schemas.microsoft.com/office/drawing/2014/main" xmlns="" val="3218388544"/>
                    </a:ext>
                  </a:extLst>
                </a:gridCol>
                <a:gridCol w="542496">
                  <a:extLst>
                    <a:ext uri="{9D8B030D-6E8A-4147-A177-3AD203B41FA5}">
                      <a16:colId xmlns:a16="http://schemas.microsoft.com/office/drawing/2014/main" xmlns="" val="3433191269"/>
                    </a:ext>
                  </a:extLst>
                </a:gridCol>
                <a:gridCol w="466356">
                  <a:extLst>
                    <a:ext uri="{9D8B030D-6E8A-4147-A177-3AD203B41FA5}">
                      <a16:colId xmlns:a16="http://schemas.microsoft.com/office/drawing/2014/main" xmlns="" val="243972833"/>
                    </a:ext>
                  </a:extLst>
                </a:gridCol>
                <a:gridCol w="278386">
                  <a:extLst>
                    <a:ext uri="{9D8B030D-6E8A-4147-A177-3AD203B41FA5}">
                      <a16:colId xmlns:a16="http://schemas.microsoft.com/office/drawing/2014/main" xmlns="" val="4079375836"/>
                    </a:ext>
                  </a:extLst>
                </a:gridCol>
                <a:gridCol w="1142096">
                  <a:extLst>
                    <a:ext uri="{9D8B030D-6E8A-4147-A177-3AD203B41FA5}">
                      <a16:colId xmlns:a16="http://schemas.microsoft.com/office/drawing/2014/main" xmlns="" val="344136301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Närvaro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Kommentar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3043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Sharks svart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62489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Sharks P06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31895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CBCC39E4-47D3-45DF-A15F-5FC1841AA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42549"/>
              </p:ext>
            </p:extLst>
          </p:nvPr>
        </p:nvGraphicFramePr>
        <p:xfrm>
          <a:off x="4729990" y="1690688"/>
          <a:ext cx="3009900" cy="984885"/>
        </p:xfrm>
        <a:graphic>
          <a:graphicData uri="http://schemas.openxmlformats.org/drawingml/2006/table">
            <a:tbl>
              <a:tblPr/>
              <a:tblGrid>
                <a:gridCol w="580566">
                  <a:extLst>
                    <a:ext uri="{9D8B030D-6E8A-4147-A177-3AD203B41FA5}">
                      <a16:colId xmlns:a16="http://schemas.microsoft.com/office/drawing/2014/main" xmlns="" val="1523520123"/>
                    </a:ext>
                  </a:extLst>
                </a:gridCol>
                <a:gridCol w="542496">
                  <a:extLst>
                    <a:ext uri="{9D8B030D-6E8A-4147-A177-3AD203B41FA5}">
                      <a16:colId xmlns:a16="http://schemas.microsoft.com/office/drawing/2014/main" xmlns="" val="3384610184"/>
                    </a:ext>
                  </a:extLst>
                </a:gridCol>
                <a:gridCol w="466356">
                  <a:extLst>
                    <a:ext uri="{9D8B030D-6E8A-4147-A177-3AD203B41FA5}">
                      <a16:colId xmlns:a16="http://schemas.microsoft.com/office/drawing/2014/main" xmlns="" val="1296902022"/>
                    </a:ext>
                  </a:extLst>
                </a:gridCol>
                <a:gridCol w="278386">
                  <a:extLst>
                    <a:ext uri="{9D8B030D-6E8A-4147-A177-3AD203B41FA5}">
                      <a16:colId xmlns:a16="http://schemas.microsoft.com/office/drawing/2014/main" xmlns="" val="3828466917"/>
                    </a:ext>
                  </a:extLst>
                </a:gridCol>
                <a:gridCol w="1142096">
                  <a:extLst>
                    <a:ext uri="{9D8B030D-6E8A-4147-A177-3AD203B41FA5}">
                      <a16:colId xmlns:a16="http://schemas.microsoft.com/office/drawing/2014/main" xmlns="" val="291419851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Närvaro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PK3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Kommentar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3525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9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Målvakter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114507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8822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A44B5F4-37C0-4625-96C9-46BAD50DE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0A61B-4261-4927-92FF-6EB8688E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Sportsligt - Värderingar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078040-CB8F-473E-B0B8-2AAF489B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Rättvisa </a:t>
            </a:r>
          </a:p>
          <a:p>
            <a:endParaRPr lang="sv-SE" dirty="0"/>
          </a:p>
          <a:p>
            <a:r>
              <a:rPr lang="sv-SE" dirty="0"/>
              <a:t>Respekt</a:t>
            </a:r>
          </a:p>
          <a:p>
            <a:endParaRPr lang="sv-SE" dirty="0"/>
          </a:p>
          <a:p>
            <a:r>
              <a:rPr lang="sv-SE" dirty="0"/>
              <a:t>Sammanhållning</a:t>
            </a:r>
          </a:p>
          <a:p>
            <a:endParaRPr lang="sv-SE" dirty="0"/>
          </a:p>
          <a:p>
            <a:r>
              <a:rPr lang="sv-SE" dirty="0"/>
              <a:t>Laganda</a:t>
            </a:r>
          </a:p>
          <a:p>
            <a:endParaRPr lang="sv-SE" dirty="0"/>
          </a:p>
          <a:p>
            <a:r>
              <a:rPr lang="sv-SE" dirty="0"/>
              <a:t>Individuell utveckling</a:t>
            </a:r>
          </a:p>
          <a:p>
            <a:endParaRPr lang="sv-SE" dirty="0"/>
          </a:p>
          <a:p>
            <a:endParaRPr lang="sv-SE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DAFAF8-6EB0-42DE-B5DC-D5CCCB778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26" y="1825625"/>
            <a:ext cx="3548348" cy="3915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220A87-BD6E-47FD-90E1-2F890A056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DCC8B4-4DA1-4A65-AF9E-3477C474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Sportsligt – SIU Modellen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DE3277-BA49-4C3D-B0FA-BB5E3366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1690688"/>
            <a:ext cx="4243388" cy="415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227ED2-7C2C-448A-ACAE-FFA43E42A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3487674" cy="4403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0CBA64-5642-474B-B8D1-E1DCD3FC4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58AC5-33D3-47AD-A815-FCCA7F66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Sportsligt - PK4 Serien </a:t>
            </a:r>
            <a:r>
              <a:rPr lang="sv-SE" sz="2000" dirty="0"/>
              <a:t>(killar födda 05-04)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9D4D99-0CA2-4F1D-BCA5-F112884B7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6" y="1690689"/>
            <a:ext cx="8640009" cy="4267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DA7704-EA2C-4A0B-9EF4-DC7EFDFC2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6885B-8F98-4A41-8673-CCFC48CA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Sportsligt - PK3 Serien </a:t>
            </a:r>
            <a:r>
              <a:rPr lang="sv-SE" sz="2000" dirty="0"/>
              <a:t>(Killar födda 05-03)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97B006-7805-44FB-A7D5-B462431A9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46640" r="59429" b="35546"/>
          <a:stretch/>
        </p:blipFill>
        <p:spPr bwMode="auto">
          <a:xfrm>
            <a:off x="237623" y="1532279"/>
            <a:ext cx="8667346" cy="28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287E07-F5BB-43F7-8883-D90349F3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Sportsligt – Scorpions cup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29AC47-C15C-4D32-A35E-C2A09813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65" y="1368217"/>
            <a:ext cx="5800871" cy="5489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5BABAA-459F-4555-B528-687B2B3DC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4" y="5799089"/>
            <a:ext cx="1268657" cy="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 smtClean="0"/>
              <a:t>Närvarostatistik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633" y="2564904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Tiden 1/10 - 1/12 har vi en medelnärvaro på 83% på träningar</a:t>
            </a:r>
          </a:p>
          <a:p>
            <a:r>
              <a:rPr lang="sv-SE" sz="1400" dirty="0" smtClean="0"/>
              <a:t>Detta betyder att, av 26 grabbar är det i genomsnitt alltid drygt 4 som inte kommer på träningarna</a:t>
            </a:r>
          </a:p>
          <a:p>
            <a:endParaRPr lang="sv-SE" sz="1400" dirty="0"/>
          </a:p>
          <a:p>
            <a:r>
              <a:rPr lang="sv-SE" sz="1400" dirty="0" smtClean="0"/>
              <a:t>Är man sjuk så meddelar man tränarna via SMS.</a:t>
            </a:r>
          </a:p>
          <a:p>
            <a:r>
              <a:rPr lang="sv-SE" sz="1400" dirty="0" smtClean="0"/>
              <a:t>Behöver man vara borta av annan anledning så ringer man och pratar med i första hand Stefan.</a:t>
            </a:r>
          </a:p>
          <a:p>
            <a:r>
              <a:rPr lang="sv-SE" sz="1400" dirty="0" smtClean="0"/>
              <a:t>Om man t.ex. meddelar att man är sjuk på tisdagen behöver man inte meddela att man är sjuk även på torsdag o man skulle vara sjuk även då.</a:t>
            </a:r>
          </a:p>
          <a:p>
            <a:endParaRPr lang="sv-SE" sz="1400" dirty="0"/>
          </a:p>
          <a:p>
            <a:r>
              <a:rPr lang="sv-SE" sz="1400" dirty="0" smtClean="0"/>
              <a:t>Några få grabbar har varit nära att komma under 50% närvaro, men det ser nu bättre ut. Viktigt att ni meddelar orsak för frånvaro.</a:t>
            </a:r>
          </a:p>
          <a:p>
            <a:r>
              <a:rPr lang="sv-SE" sz="1400" dirty="0" smtClean="0"/>
              <a:t>Är man nära eller under 50% närvaro utan att man har meddelat varför riskerar man att inte få vara med på minst en match/omgång</a:t>
            </a:r>
          </a:p>
        </p:txBody>
      </p:sp>
    </p:spTree>
    <p:extLst>
      <p:ext uri="{BB962C8B-B14F-4D97-AF65-F5344CB8AC3E}">
        <p14:creationId xmlns:p14="http://schemas.microsoft.com/office/powerpoint/2010/main" val="23703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1203</Words>
  <Application>Microsoft Office PowerPoint</Application>
  <PresentationFormat>On-screen Show (4:3)</PresentationFormat>
  <Paragraphs>809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Office-tema</vt:lpstr>
      <vt:lpstr>Föräldramöte 2017-12-07</vt:lpstr>
      <vt:lpstr>Uttagningar till match - Översikt</vt:lpstr>
      <vt:lpstr>PowerPoint Presentation</vt:lpstr>
      <vt:lpstr>Sportsligt - Värderingar</vt:lpstr>
      <vt:lpstr>Sportsligt – SIU Modellen</vt:lpstr>
      <vt:lpstr>Sportsligt - PK4 Serien (killar födda 05-04)</vt:lpstr>
      <vt:lpstr>Sportsligt - PK3 Serien (Killar födda 05-03)</vt:lpstr>
      <vt:lpstr>Sportsligt – Scorpions cup</vt:lpstr>
      <vt:lpstr>Närvarostatistik</vt:lpstr>
      <vt:lpstr>Juluppehåll</vt:lpstr>
      <vt:lpstr>Återstart</vt:lpstr>
      <vt:lpstr>Storvreta 4-6/1 2018 </vt:lpstr>
      <vt:lpstr>Spelschema</vt:lpstr>
      <vt:lpstr>Inför Storvreta</vt:lpstr>
      <vt:lpstr>Ekonomisk status</vt:lpstr>
      <vt:lpstr>Övriga frågor/Info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2017-04-25</dc:title>
  <dc:creator>Robert</dc:creator>
  <cp:lastModifiedBy>Robert Baresic</cp:lastModifiedBy>
  <cp:revision>42</cp:revision>
  <dcterms:created xsi:type="dcterms:W3CDTF">2017-04-25T15:01:42Z</dcterms:created>
  <dcterms:modified xsi:type="dcterms:W3CDTF">2017-12-07T13:48:54Z</dcterms:modified>
</cp:coreProperties>
</file>