
<file path=[Content_Types].xml><?xml version="1.0" encoding="utf-8"?>
<Types xmlns="http://schemas.openxmlformats.org/package/2006/content-types">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7" r:id="rId3"/>
    <p:sldId id="258" r:id="rId4"/>
    <p:sldId id="280" r:id="rId5"/>
    <p:sldId id="261" r:id="rId6"/>
    <p:sldId id="263" r:id="rId7"/>
    <p:sldId id="279" r:id="rId8"/>
    <p:sldId id="271" r:id="rId9"/>
    <p:sldId id="265" r:id="rId10"/>
    <p:sldId id="278" r:id="rId11"/>
    <p:sldId id="281"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0" autoAdjust="0"/>
    <p:restoredTop sz="94660"/>
  </p:normalViewPr>
  <p:slideViewPr>
    <p:cSldViewPr snapToGrid="0">
      <p:cViewPr varScale="1">
        <p:scale>
          <a:sx n="46" d="100"/>
          <a:sy n="46" d="100"/>
        </p:scale>
        <p:origin x="75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S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Date Placeholder 3"/>
          <p:cNvSpPr>
            <a:spLocks noGrp="1"/>
          </p:cNvSpPr>
          <p:nvPr>
            <p:ph type="dt" sz="half" idx="10"/>
          </p:nvPr>
        </p:nvSpPr>
        <p:spPr/>
        <p:txBody>
          <a:bodyPr/>
          <a:lstStyle/>
          <a:p>
            <a:fld id="{6D6C2854-1347-4C59-924B-DF6BD53CE577}" type="datetimeFigureOut">
              <a:rPr lang="sv-SE" smtClean="0"/>
              <a:t>2016-04-15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CE86C0B-5CF5-439F-9A40-60F5AF90BF51}" type="slidenum">
              <a:rPr lang="sv-SE" smtClean="0"/>
              <a:t>‹#›</a:t>
            </a:fld>
            <a:endParaRPr lang="sv-SE"/>
          </a:p>
        </p:txBody>
      </p:sp>
    </p:spTree>
    <p:extLst>
      <p:ext uri="{BB962C8B-B14F-4D97-AF65-F5344CB8AC3E}">
        <p14:creationId xmlns:p14="http://schemas.microsoft.com/office/powerpoint/2010/main" val="1165383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6D6C2854-1347-4C59-924B-DF6BD53CE577}" type="datetimeFigureOut">
              <a:rPr lang="sv-SE" smtClean="0"/>
              <a:t>2016-04-15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CE86C0B-5CF5-439F-9A40-60F5AF90BF51}" type="slidenum">
              <a:rPr lang="sv-SE" smtClean="0"/>
              <a:t>‹#›</a:t>
            </a:fld>
            <a:endParaRPr lang="sv-SE"/>
          </a:p>
        </p:txBody>
      </p:sp>
    </p:spTree>
    <p:extLst>
      <p:ext uri="{BB962C8B-B14F-4D97-AF65-F5344CB8AC3E}">
        <p14:creationId xmlns:p14="http://schemas.microsoft.com/office/powerpoint/2010/main" val="185220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6D6C2854-1347-4C59-924B-DF6BD53CE577}" type="datetimeFigureOut">
              <a:rPr lang="sv-SE" smtClean="0"/>
              <a:t>2016-04-15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CE86C0B-5CF5-439F-9A40-60F5AF90BF51}" type="slidenum">
              <a:rPr lang="sv-SE" smtClean="0"/>
              <a:t>‹#›</a:t>
            </a:fld>
            <a:endParaRPr lang="sv-SE"/>
          </a:p>
        </p:txBody>
      </p:sp>
    </p:spTree>
    <p:extLst>
      <p:ext uri="{BB962C8B-B14F-4D97-AF65-F5344CB8AC3E}">
        <p14:creationId xmlns:p14="http://schemas.microsoft.com/office/powerpoint/2010/main" val="155299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6D6C2854-1347-4C59-924B-DF6BD53CE577}" type="datetimeFigureOut">
              <a:rPr lang="sv-SE" smtClean="0"/>
              <a:t>2016-04-15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CE86C0B-5CF5-439F-9A40-60F5AF90BF51}" type="slidenum">
              <a:rPr lang="sv-SE" smtClean="0"/>
              <a:t>‹#›</a:t>
            </a:fld>
            <a:endParaRPr lang="sv-SE"/>
          </a:p>
        </p:txBody>
      </p:sp>
    </p:spTree>
    <p:extLst>
      <p:ext uri="{BB962C8B-B14F-4D97-AF65-F5344CB8AC3E}">
        <p14:creationId xmlns:p14="http://schemas.microsoft.com/office/powerpoint/2010/main" val="3543136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6C2854-1347-4C59-924B-DF6BD53CE577}" type="datetimeFigureOut">
              <a:rPr lang="sv-SE" smtClean="0"/>
              <a:t>2016-04-15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CE86C0B-5CF5-439F-9A40-60F5AF90BF51}" type="slidenum">
              <a:rPr lang="sv-SE" smtClean="0"/>
              <a:t>‹#›</a:t>
            </a:fld>
            <a:endParaRPr lang="sv-SE"/>
          </a:p>
        </p:txBody>
      </p:sp>
    </p:spTree>
    <p:extLst>
      <p:ext uri="{BB962C8B-B14F-4D97-AF65-F5344CB8AC3E}">
        <p14:creationId xmlns:p14="http://schemas.microsoft.com/office/powerpoint/2010/main" val="1437993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p:cNvSpPr>
            <a:spLocks noGrp="1"/>
          </p:cNvSpPr>
          <p:nvPr>
            <p:ph type="dt" sz="half" idx="10"/>
          </p:nvPr>
        </p:nvSpPr>
        <p:spPr/>
        <p:txBody>
          <a:bodyPr/>
          <a:lstStyle/>
          <a:p>
            <a:fld id="{6D6C2854-1347-4C59-924B-DF6BD53CE577}" type="datetimeFigureOut">
              <a:rPr lang="sv-SE" smtClean="0"/>
              <a:t>2016-04-15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7CE86C0B-5CF5-439F-9A40-60F5AF90BF51}" type="slidenum">
              <a:rPr lang="sv-SE" smtClean="0"/>
              <a:t>‹#›</a:t>
            </a:fld>
            <a:endParaRPr lang="sv-SE"/>
          </a:p>
        </p:txBody>
      </p:sp>
    </p:spTree>
    <p:extLst>
      <p:ext uri="{BB962C8B-B14F-4D97-AF65-F5344CB8AC3E}">
        <p14:creationId xmlns:p14="http://schemas.microsoft.com/office/powerpoint/2010/main" val="1088009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p:cNvSpPr>
            <a:spLocks noGrp="1"/>
          </p:cNvSpPr>
          <p:nvPr>
            <p:ph type="dt" sz="half" idx="10"/>
          </p:nvPr>
        </p:nvSpPr>
        <p:spPr/>
        <p:txBody>
          <a:bodyPr/>
          <a:lstStyle/>
          <a:p>
            <a:fld id="{6D6C2854-1347-4C59-924B-DF6BD53CE577}" type="datetimeFigureOut">
              <a:rPr lang="sv-SE" smtClean="0"/>
              <a:t>2016-04-15</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7CE86C0B-5CF5-439F-9A40-60F5AF90BF51}" type="slidenum">
              <a:rPr lang="sv-SE" smtClean="0"/>
              <a:t>‹#›</a:t>
            </a:fld>
            <a:endParaRPr lang="sv-SE"/>
          </a:p>
        </p:txBody>
      </p:sp>
    </p:spTree>
    <p:extLst>
      <p:ext uri="{BB962C8B-B14F-4D97-AF65-F5344CB8AC3E}">
        <p14:creationId xmlns:p14="http://schemas.microsoft.com/office/powerpoint/2010/main" val="2983335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Date Placeholder 2"/>
          <p:cNvSpPr>
            <a:spLocks noGrp="1"/>
          </p:cNvSpPr>
          <p:nvPr>
            <p:ph type="dt" sz="half" idx="10"/>
          </p:nvPr>
        </p:nvSpPr>
        <p:spPr/>
        <p:txBody>
          <a:bodyPr/>
          <a:lstStyle/>
          <a:p>
            <a:fld id="{6D6C2854-1347-4C59-924B-DF6BD53CE577}" type="datetimeFigureOut">
              <a:rPr lang="sv-SE" smtClean="0"/>
              <a:t>2016-04-15</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7CE86C0B-5CF5-439F-9A40-60F5AF90BF51}" type="slidenum">
              <a:rPr lang="sv-SE" smtClean="0"/>
              <a:t>‹#›</a:t>
            </a:fld>
            <a:endParaRPr lang="sv-SE"/>
          </a:p>
        </p:txBody>
      </p:sp>
    </p:spTree>
    <p:extLst>
      <p:ext uri="{BB962C8B-B14F-4D97-AF65-F5344CB8AC3E}">
        <p14:creationId xmlns:p14="http://schemas.microsoft.com/office/powerpoint/2010/main" val="3798566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6C2854-1347-4C59-924B-DF6BD53CE577}" type="datetimeFigureOut">
              <a:rPr lang="sv-SE" smtClean="0"/>
              <a:t>2016-04-15</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7CE86C0B-5CF5-439F-9A40-60F5AF90BF51}" type="slidenum">
              <a:rPr lang="sv-SE" smtClean="0"/>
              <a:t>‹#›</a:t>
            </a:fld>
            <a:endParaRPr lang="sv-SE"/>
          </a:p>
        </p:txBody>
      </p:sp>
    </p:spTree>
    <p:extLst>
      <p:ext uri="{BB962C8B-B14F-4D97-AF65-F5344CB8AC3E}">
        <p14:creationId xmlns:p14="http://schemas.microsoft.com/office/powerpoint/2010/main" val="2196196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6C2854-1347-4C59-924B-DF6BD53CE577}" type="datetimeFigureOut">
              <a:rPr lang="sv-SE" smtClean="0"/>
              <a:t>2016-04-15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7CE86C0B-5CF5-439F-9A40-60F5AF90BF51}" type="slidenum">
              <a:rPr lang="sv-SE" smtClean="0"/>
              <a:t>‹#›</a:t>
            </a:fld>
            <a:endParaRPr lang="sv-SE"/>
          </a:p>
        </p:txBody>
      </p:sp>
    </p:spTree>
    <p:extLst>
      <p:ext uri="{BB962C8B-B14F-4D97-AF65-F5344CB8AC3E}">
        <p14:creationId xmlns:p14="http://schemas.microsoft.com/office/powerpoint/2010/main" val="299940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6C2854-1347-4C59-924B-DF6BD53CE577}" type="datetimeFigureOut">
              <a:rPr lang="sv-SE" smtClean="0"/>
              <a:t>2016-04-15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7CE86C0B-5CF5-439F-9A40-60F5AF90BF51}" type="slidenum">
              <a:rPr lang="sv-SE" smtClean="0"/>
              <a:t>‹#›</a:t>
            </a:fld>
            <a:endParaRPr lang="sv-SE"/>
          </a:p>
        </p:txBody>
      </p:sp>
    </p:spTree>
    <p:extLst>
      <p:ext uri="{BB962C8B-B14F-4D97-AF65-F5344CB8AC3E}">
        <p14:creationId xmlns:p14="http://schemas.microsoft.com/office/powerpoint/2010/main" val="229352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6C2854-1347-4C59-924B-DF6BD53CE577}" type="datetimeFigureOut">
              <a:rPr lang="sv-SE" smtClean="0"/>
              <a:t>2016-04-15</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86C0B-5CF5-439F-9A40-60F5AF90BF51}" type="slidenum">
              <a:rPr lang="sv-SE" smtClean="0"/>
              <a:t>‹#›</a:t>
            </a:fld>
            <a:endParaRPr lang="sv-SE"/>
          </a:p>
        </p:txBody>
      </p:sp>
    </p:spTree>
    <p:extLst>
      <p:ext uri="{BB962C8B-B14F-4D97-AF65-F5344CB8AC3E}">
        <p14:creationId xmlns:p14="http://schemas.microsoft.com/office/powerpoint/2010/main" val="2275285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625600" y="575946"/>
            <a:ext cx="9144000" cy="2387600"/>
          </a:xfrm>
        </p:spPr>
        <p:txBody>
          <a:bodyPr/>
          <a:lstStyle/>
          <a:p>
            <a:pPr algn="r"/>
            <a:r>
              <a:rPr lang="sv-SE" dirty="0"/>
              <a:t>VÄLKOMNA</a:t>
            </a:r>
          </a:p>
        </p:txBody>
      </p:sp>
      <p:sp>
        <p:nvSpPr>
          <p:cNvPr id="3" name="Underrubrik 2"/>
          <p:cNvSpPr>
            <a:spLocks noGrp="1"/>
          </p:cNvSpPr>
          <p:nvPr>
            <p:ph type="subTitle" idx="1"/>
          </p:nvPr>
        </p:nvSpPr>
        <p:spPr>
          <a:xfrm>
            <a:off x="1625600" y="2963546"/>
            <a:ext cx="9144000" cy="1655762"/>
          </a:xfrm>
        </p:spPr>
        <p:txBody>
          <a:bodyPr/>
          <a:lstStyle/>
          <a:p>
            <a:r>
              <a:rPr lang="sv-SE" dirty="0"/>
              <a:t>                                                                                Föräldramöte P07</a:t>
            </a:r>
          </a:p>
          <a:p>
            <a:endParaRPr lang="sv-SE" dirty="0"/>
          </a:p>
          <a:p>
            <a:r>
              <a:rPr lang="sv-SE" dirty="0"/>
              <a:t>                                                                                  14 april 2016</a:t>
            </a:r>
          </a:p>
        </p:txBody>
      </p:sp>
      <p:pic>
        <p:nvPicPr>
          <p:cNvPr id="4" name="Bildobjekt 3" descr="SIF 1919 Original.eps"/>
          <p:cNvPicPr/>
          <p:nvPr/>
        </p:nvPicPr>
        <p:blipFill>
          <a:blip r:embed="rId2" cstate="print"/>
          <a:stretch>
            <a:fillRect/>
          </a:stretch>
        </p:blipFill>
        <p:spPr>
          <a:xfrm>
            <a:off x="8496617" y="829946"/>
            <a:ext cx="621983" cy="1092834"/>
          </a:xfrm>
          <a:prstGeom prst="rect">
            <a:avLst/>
          </a:prstGeom>
        </p:spPr>
      </p:pic>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2630" y="1537418"/>
            <a:ext cx="5659752" cy="4244813"/>
          </a:xfrm>
          <a:prstGeom prst="rect">
            <a:avLst/>
          </a:prstGeom>
        </p:spPr>
      </p:pic>
    </p:spTree>
    <p:extLst>
      <p:ext uri="{BB962C8B-B14F-4D97-AF65-F5344CB8AC3E}">
        <p14:creationId xmlns:p14="http://schemas.microsoft.com/office/powerpoint/2010/main" val="307038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400956" y="295683"/>
            <a:ext cx="9873344" cy="469492"/>
          </a:xfrm>
          <a:prstGeom prst="rect">
            <a:avLst/>
          </a:prstGeom>
        </p:spPr>
        <p:txBody>
          <a:bodyPr vert="horz" lIns="0" tIns="0" rIns="0" bIns="0" rtlCol="0" anchor="t" anchorCtr="0">
            <a:noAutofit/>
          </a:bodyPr>
          <a:lstStyle>
            <a:lvl1pPr algn="l" defTabSz="914400" rtl="0" eaLnBrk="1" latinLnBrk="0" hangingPunct="1">
              <a:spcBef>
                <a:spcPct val="0"/>
              </a:spcBef>
              <a:buNone/>
              <a:defRPr sz="3000"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noProof="0" dirty="0">
                <a:solidFill>
                  <a:schemeClr val="accent1"/>
                </a:solidFill>
                <a:latin typeface="Arial"/>
              </a:rPr>
              <a:t>ÖVRIGT</a:t>
            </a:r>
            <a:endParaRPr kumimoji="0" lang="en-GB" sz="3000" b="0" i="0" u="none" strike="noStrike" kern="1200" cap="none" spc="0" normalizeH="0" baseline="0" noProof="0" dirty="0">
              <a:ln>
                <a:noFill/>
              </a:ln>
              <a:solidFill>
                <a:schemeClr val="accent1"/>
              </a:solidFill>
              <a:effectLst/>
              <a:uLnTx/>
              <a:uFillTx/>
              <a:latin typeface="Arial"/>
            </a:endParaRPr>
          </a:p>
        </p:txBody>
      </p:sp>
      <p:sp>
        <p:nvSpPr>
          <p:cNvPr id="3" name="Rectangle 2"/>
          <p:cNvSpPr/>
          <p:nvPr/>
        </p:nvSpPr>
        <p:spPr>
          <a:xfrm>
            <a:off x="1481070" y="1663874"/>
            <a:ext cx="9324305" cy="4678204"/>
          </a:xfrm>
          <a:prstGeom prst="rect">
            <a:avLst/>
          </a:prstGeom>
        </p:spPr>
        <p:txBody>
          <a:bodyPr wrap="square">
            <a:spAutoFit/>
          </a:bodyPr>
          <a:lstStyle/>
          <a:p>
            <a:pPr marL="285750" lvl="1" indent="-285750">
              <a:spcAft>
                <a:spcPts val="1200"/>
              </a:spcAft>
              <a:buFont typeface="Arial" panose="020B0604020202020204" pitchFamily="34" charset="0"/>
              <a:buChar char="•"/>
              <a:tabLst>
                <a:tab pos="809625" algn="l"/>
              </a:tabLst>
            </a:pPr>
            <a:r>
              <a:rPr lang="sv-SE" dirty="0">
                <a:solidFill>
                  <a:srgbClr val="313131"/>
                </a:solidFill>
                <a:latin typeface="Arial"/>
              </a:rPr>
              <a:t>Laget.se</a:t>
            </a:r>
          </a:p>
          <a:p>
            <a:pPr marL="800100" lvl="2" indent="-342900">
              <a:spcAft>
                <a:spcPts val="1200"/>
              </a:spcAft>
              <a:buFont typeface="+mj-lt"/>
              <a:buAutoNum type="arabicPeriod"/>
              <a:tabLst>
                <a:tab pos="809625" algn="l"/>
              </a:tabLst>
            </a:pPr>
            <a:r>
              <a:rPr lang="sv-SE" dirty="0">
                <a:solidFill>
                  <a:srgbClr val="313131"/>
                </a:solidFill>
                <a:latin typeface="Arial"/>
              </a:rPr>
              <a:t>Se till att era uppgifter är uppdaterade !</a:t>
            </a:r>
          </a:p>
          <a:p>
            <a:pPr marL="800100" lvl="2" indent="-342900">
              <a:spcAft>
                <a:spcPts val="1200"/>
              </a:spcAft>
              <a:buFont typeface="+mj-lt"/>
              <a:buAutoNum type="arabicPeriod"/>
              <a:tabLst>
                <a:tab pos="809625" algn="l"/>
              </a:tabLst>
            </a:pPr>
            <a:r>
              <a:rPr lang="sv-SE" dirty="0">
                <a:solidFill>
                  <a:srgbClr val="313131"/>
                </a:solidFill>
                <a:latin typeface="Arial"/>
              </a:rPr>
              <a:t>Ladda hem </a:t>
            </a:r>
            <a:r>
              <a:rPr lang="sv-SE" dirty="0" err="1">
                <a:solidFill>
                  <a:srgbClr val="313131"/>
                </a:solidFill>
                <a:latin typeface="Arial"/>
              </a:rPr>
              <a:t>appen</a:t>
            </a:r>
            <a:endParaRPr lang="sv-SE" dirty="0">
              <a:solidFill>
                <a:srgbClr val="313131"/>
              </a:solidFill>
              <a:latin typeface="Arial"/>
            </a:endParaRPr>
          </a:p>
          <a:p>
            <a:pPr marL="800100" lvl="2" indent="-342900">
              <a:spcAft>
                <a:spcPts val="1200"/>
              </a:spcAft>
              <a:buFont typeface="+mj-lt"/>
              <a:buAutoNum type="arabicPeriod"/>
              <a:tabLst>
                <a:tab pos="809625" algn="l"/>
              </a:tabLst>
            </a:pPr>
            <a:r>
              <a:rPr lang="sv-SE" dirty="0">
                <a:solidFill>
                  <a:srgbClr val="313131"/>
                </a:solidFill>
                <a:latin typeface="Arial"/>
              </a:rPr>
              <a:t>Prenumerera på kalendern in i er telefon</a:t>
            </a:r>
          </a:p>
          <a:p>
            <a:pPr marL="800100" lvl="2" indent="-342900">
              <a:spcAft>
                <a:spcPts val="1200"/>
              </a:spcAft>
              <a:buFont typeface="+mj-lt"/>
              <a:buAutoNum type="arabicPeriod"/>
              <a:tabLst>
                <a:tab pos="809625" algn="l"/>
              </a:tabLst>
            </a:pPr>
            <a:r>
              <a:rPr lang="sv-SE" dirty="0">
                <a:solidFill>
                  <a:srgbClr val="313131"/>
                </a:solidFill>
                <a:latin typeface="Arial"/>
              </a:rPr>
              <a:t>Jätteviktigt att ni svarar i tid på kallelser – respekt för lagledarens tid!</a:t>
            </a:r>
          </a:p>
          <a:p>
            <a:pPr marL="800100" lvl="2" indent="-342900">
              <a:spcAft>
                <a:spcPts val="1200"/>
              </a:spcAft>
              <a:buFont typeface="+mj-lt"/>
              <a:buAutoNum type="arabicPeriod"/>
              <a:tabLst>
                <a:tab pos="809625" algn="l"/>
              </a:tabLst>
            </a:pPr>
            <a:endParaRPr lang="sv-SE" dirty="0">
              <a:solidFill>
                <a:srgbClr val="313131"/>
              </a:solidFill>
              <a:latin typeface="Arial"/>
            </a:endParaRPr>
          </a:p>
          <a:p>
            <a:pPr marL="285750" lvl="1" indent="-285750">
              <a:spcAft>
                <a:spcPts val="1200"/>
              </a:spcAft>
              <a:buFont typeface="Arial" panose="020B0604020202020204" pitchFamily="34" charset="0"/>
              <a:buChar char="•"/>
              <a:tabLst>
                <a:tab pos="809625" algn="l"/>
              </a:tabLst>
            </a:pPr>
            <a:r>
              <a:rPr lang="sv-SE" dirty="0">
                <a:solidFill>
                  <a:srgbClr val="313131"/>
                </a:solidFill>
                <a:latin typeface="Arial"/>
              </a:rPr>
              <a:t>OK att era barn är med på foto på laget.se? (lappar för underskrift kommer mailas ut!)</a:t>
            </a:r>
          </a:p>
          <a:p>
            <a:pPr marL="285750" lvl="1" indent="-285750">
              <a:spcAft>
                <a:spcPts val="1200"/>
              </a:spcAft>
              <a:buFont typeface="Arial" panose="020B0604020202020204" pitchFamily="34" charset="0"/>
              <a:buChar char="•"/>
              <a:tabLst>
                <a:tab pos="809625" algn="l"/>
              </a:tabLst>
            </a:pPr>
            <a:r>
              <a:rPr lang="sv-SE" dirty="0">
                <a:solidFill>
                  <a:srgbClr val="313131"/>
                </a:solidFill>
                <a:latin typeface="Arial"/>
              </a:rPr>
              <a:t>Föreläsning SIF					21 maj</a:t>
            </a:r>
          </a:p>
          <a:p>
            <a:pPr marL="285750" lvl="1" indent="-285750">
              <a:spcAft>
                <a:spcPts val="1200"/>
              </a:spcAft>
              <a:buFont typeface="Arial" panose="020B0604020202020204" pitchFamily="34" charset="0"/>
              <a:buChar char="•"/>
              <a:tabLst>
                <a:tab pos="809625" algn="l"/>
              </a:tabLst>
            </a:pPr>
            <a:r>
              <a:rPr lang="sv-SE" dirty="0">
                <a:solidFill>
                  <a:srgbClr val="313131"/>
                </a:solidFill>
                <a:latin typeface="Arial"/>
              </a:rPr>
              <a:t>Fotografering av alla lag					22 maj</a:t>
            </a:r>
          </a:p>
          <a:p>
            <a:pPr marL="285750" lvl="1" indent="-285750">
              <a:spcAft>
                <a:spcPts val="1200"/>
              </a:spcAft>
              <a:buFont typeface="Arial" panose="020B0604020202020204" pitchFamily="34" charset="0"/>
              <a:buChar char="•"/>
              <a:tabLst>
                <a:tab pos="809625" algn="l"/>
              </a:tabLst>
            </a:pPr>
            <a:r>
              <a:rPr lang="sv-SE" dirty="0">
                <a:solidFill>
                  <a:srgbClr val="313131"/>
                </a:solidFill>
                <a:latin typeface="Arial"/>
              </a:rPr>
              <a:t>Sista träning innan sommaren 				9 juni</a:t>
            </a:r>
          </a:p>
          <a:p>
            <a:pPr marL="285750" lvl="1" indent="-285750">
              <a:spcAft>
                <a:spcPts val="1200"/>
              </a:spcAft>
              <a:buFont typeface="Arial" panose="020B0604020202020204" pitchFamily="34" charset="0"/>
              <a:buChar char="•"/>
              <a:tabLst>
                <a:tab pos="809625" algn="l"/>
              </a:tabLst>
            </a:pPr>
            <a:r>
              <a:rPr lang="sv-SE" dirty="0">
                <a:solidFill>
                  <a:srgbClr val="313131"/>
                </a:solidFill>
                <a:latin typeface="Arial"/>
              </a:rPr>
              <a:t>Landslagets fotbollsskola				v24 &amp; 32</a:t>
            </a:r>
          </a:p>
        </p:txBody>
      </p:sp>
    </p:spTree>
    <p:extLst>
      <p:ext uri="{BB962C8B-B14F-4D97-AF65-F5344CB8AC3E}">
        <p14:creationId xmlns:p14="http://schemas.microsoft.com/office/powerpoint/2010/main" val="511851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163391" y="2376041"/>
            <a:ext cx="4258615" cy="3071611"/>
          </a:xfrm>
        </p:spPr>
        <p:txBody>
          <a:bodyPr>
            <a:normAutofit/>
          </a:bodyPr>
          <a:lstStyle/>
          <a:p>
            <a:r>
              <a:rPr lang="sv-SE" sz="3600" dirty="0"/>
              <a:t>Tack för att ni kom!</a:t>
            </a:r>
            <a:br>
              <a:rPr lang="sv-SE" sz="3600" dirty="0"/>
            </a:br>
            <a:r>
              <a:rPr lang="sv-SE" sz="3600" dirty="0"/>
              <a:t>Vi ser verkligen fram emot en rolig fotbollssäsong med P07!!</a:t>
            </a:r>
          </a:p>
        </p:txBody>
      </p:sp>
      <p:pic>
        <p:nvPicPr>
          <p:cNvPr id="4" name="Bildobjekt 3" descr="SIF 1919 Original.eps"/>
          <p:cNvPicPr/>
          <p:nvPr/>
        </p:nvPicPr>
        <p:blipFill>
          <a:blip r:embed="rId2" cstate="print"/>
          <a:stretch>
            <a:fillRect/>
          </a:stretch>
        </p:blipFill>
        <p:spPr>
          <a:xfrm>
            <a:off x="5664517" y="858202"/>
            <a:ext cx="862965" cy="1356995"/>
          </a:xfrm>
          <a:prstGeom prst="rect">
            <a:avLst/>
          </a:prstGeom>
        </p:spPr>
      </p:pic>
      <p:pic>
        <p:nvPicPr>
          <p:cNvPr id="5" name="Bildobjekt 4"/>
          <p:cNvPicPr>
            <a:picLocks noChangeAspect="1"/>
          </p:cNvPicPr>
          <p:nvPr/>
        </p:nvPicPr>
        <p:blipFill rotWithShape="1">
          <a:blip r:embed="rId3" cstate="print">
            <a:extLst>
              <a:ext uri="{28A0092B-C50C-407E-A947-70E740481C1C}">
                <a14:useLocalDpi xmlns:a14="http://schemas.microsoft.com/office/drawing/2010/main" val="0"/>
              </a:ext>
            </a:extLst>
          </a:blip>
          <a:srcRect t="21549" r="5348"/>
          <a:stretch/>
        </p:blipFill>
        <p:spPr>
          <a:xfrm>
            <a:off x="6302062" y="2545365"/>
            <a:ext cx="4894629" cy="3042635"/>
          </a:xfrm>
          <a:prstGeom prst="rect">
            <a:avLst/>
          </a:prstGeom>
        </p:spPr>
      </p:pic>
    </p:spTree>
    <p:extLst>
      <p:ext uri="{BB962C8B-B14F-4D97-AF65-F5344CB8AC3E}">
        <p14:creationId xmlns:p14="http://schemas.microsoft.com/office/powerpoint/2010/main" val="733578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400956" y="295683"/>
            <a:ext cx="9087000" cy="469492"/>
          </a:xfrm>
          <a:prstGeom prst="rect">
            <a:avLst/>
          </a:prstGeom>
        </p:spPr>
        <p:txBody>
          <a:bodyPr vert="horz" lIns="0" tIns="0" rIns="0" bIns="0" rtlCol="0" anchor="t" anchorCtr="0">
            <a:noAutofit/>
          </a:bodyPr>
          <a:lstStyle>
            <a:lvl1pPr algn="l" defTabSz="914400" rtl="0" eaLnBrk="1" latinLnBrk="0" hangingPunct="1">
              <a:spcBef>
                <a:spcPct val="0"/>
              </a:spcBef>
              <a:buNone/>
              <a:defRPr sz="3000"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000" b="0" i="0" u="none" strike="noStrike" kern="1200" cap="none" spc="0" normalizeH="0" baseline="0" noProof="0" dirty="0">
                <a:ln>
                  <a:noFill/>
                </a:ln>
                <a:solidFill>
                  <a:schemeClr val="accent1"/>
                </a:solidFill>
                <a:effectLst/>
                <a:uLnTx/>
                <a:uFillTx/>
                <a:latin typeface="Arial"/>
                <a:ea typeface="+mj-ea"/>
                <a:cs typeface="+mj-cs"/>
              </a:rPr>
              <a:t>Agenda</a:t>
            </a:r>
          </a:p>
        </p:txBody>
      </p:sp>
      <p:sp>
        <p:nvSpPr>
          <p:cNvPr id="2" name="Rectangle 1"/>
          <p:cNvSpPr/>
          <p:nvPr/>
        </p:nvSpPr>
        <p:spPr>
          <a:xfrm>
            <a:off x="2048759" y="2206197"/>
            <a:ext cx="6096000" cy="3385542"/>
          </a:xfrm>
          <a:prstGeom prst="rect">
            <a:avLst/>
          </a:prstGeom>
        </p:spPr>
        <p:txBody>
          <a:bodyPr>
            <a:spAutoFit/>
          </a:bodyPr>
          <a:lstStyle/>
          <a:p>
            <a:pPr marL="266700" lvl="1" indent="-266700">
              <a:spcBef>
                <a:spcPts val="1200"/>
              </a:spcBef>
              <a:buFont typeface="Arial" pitchFamily="34" charset="0"/>
              <a:buChar char="•"/>
            </a:pPr>
            <a:r>
              <a:rPr lang="sv-SE" dirty="0">
                <a:solidFill>
                  <a:srgbClr val="313131"/>
                </a:solidFill>
                <a:latin typeface="Arial"/>
              </a:rPr>
              <a:t>Presentation av ledarstab och ansvarsområden 2016</a:t>
            </a:r>
          </a:p>
          <a:p>
            <a:pPr marL="266700" lvl="1" indent="-266700">
              <a:spcBef>
                <a:spcPts val="1200"/>
              </a:spcBef>
              <a:buFont typeface="Arial" pitchFamily="34" charset="0"/>
              <a:buChar char="•"/>
            </a:pPr>
            <a:r>
              <a:rPr lang="sv-SE" dirty="0">
                <a:solidFill>
                  <a:srgbClr val="313131"/>
                </a:solidFill>
                <a:latin typeface="Arial"/>
              </a:rPr>
              <a:t>Träningar 2016</a:t>
            </a:r>
          </a:p>
          <a:p>
            <a:pPr marL="266700" lvl="1" indent="-266700">
              <a:spcBef>
                <a:spcPts val="1200"/>
              </a:spcBef>
              <a:buFont typeface="Arial" pitchFamily="34" charset="0"/>
              <a:buChar char="•"/>
            </a:pPr>
            <a:r>
              <a:rPr lang="sv-SE" dirty="0">
                <a:solidFill>
                  <a:srgbClr val="313131"/>
                </a:solidFill>
                <a:latin typeface="Arial"/>
              </a:rPr>
              <a:t>Matcher 2016</a:t>
            </a:r>
          </a:p>
          <a:p>
            <a:pPr marL="266700" lvl="1" indent="-266700">
              <a:spcBef>
                <a:spcPts val="1200"/>
              </a:spcBef>
              <a:buFont typeface="Arial" pitchFamily="34" charset="0"/>
              <a:buChar char="•"/>
            </a:pPr>
            <a:r>
              <a:rPr lang="sv-SE" dirty="0" err="1">
                <a:solidFill>
                  <a:srgbClr val="313131"/>
                </a:solidFill>
                <a:latin typeface="Arial"/>
              </a:rPr>
              <a:t>Teambuilding</a:t>
            </a:r>
            <a:endParaRPr lang="sv-SE" dirty="0">
              <a:solidFill>
                <a:srgbClr val="313131"/>
              </a:solidFill>
              <a:latin typeface="Arial"/>
            </a:endParaRPr>
          </a:p>
          <a:p>
            <a:pPr marL="266700" lvl="1" indent="-266700">
              <a:spcBef>
                <a:spcPts val="1200"/>
              </a:spcBef>
              <a:buFont typeface="Arial" pitchFamily="34" charset="0"/>
              <a:buChar char="•"/>
            </a:pPr>
            <a:r>
              <a:rPr lang="sv-SE" dirty="0">
                <a:solidFill>
                  <a:srgbClr val="313131"/>
                </a:solidFill>
                <a:latin typeface="Arial"/>
              </a:rPr>
              <a:t>Föräldraengagemang</a:t>
            </a:r>
          </a:p>
          <a:p>
            <a:pPr marL="723900" lvl="2" indent="-266700">
              <a:spcBef>
                <a:spcPts val="1200"/>
              </a:spcBef>
              <a:buFont typeface="Arial" pitchFamily="34" charset="0"/>
              <a:buChar char="•"/>
            </a:pPr>
            <a:r>
              <a:rPr lang="sv-SE" dirty="0">
                <a:solidFill>
                  <a:srgbClr val="313131"/>
                </a:solidFill>
                <a:latin typeface="Arial"/>
              </a:rPr>
              <a:t>Lagkassa</a:t>
            </a:r>
          </a:p>
          <a:p>
            <a:pPr marL="723900" lvl="2" indent="-266700">
              <a:spcBef>
                <a:spcPts val="1200"/>
              </a:spcBef>
              <a:buFont typeface="Arial" pitchFamily="34" charset="0"/>
              <a:buChar char="•"/>
            </a:pPr>
            <a:r>
              <a:rPr lang="sv-SE" dirty="0">
                <a:solidFill>
                  <a:srgbClr val="313131"/>
                </a:solidFill>
                <a:latin typeface="Arial"/>
              </a:rPr>
              <a:t>Minigolf</a:t>
            </a:r>
          </a:p>
          <a:p>
            <a:pPr marL="723900" lvl="2" indent="-266700">
              <a:spcBef>
                <a:spcPts val="1200"/>
              </a:spcBef>
              <a:buFont typeface="Arial" pitchFamily="34" charset="0"/>
              <a:buChar char="•"/>
            </a:pPr>
            <a:r>
              <a:rPr lang="sv-SE" dirty="0">
                <a:solidFill>
                  <a:srgbClr val="313131"/>
                </a:solidFill>
                <a:latin typeface="Arial"/>
              </a:rPr>
              <a:t>Café</a:t>
            </a:r>
          </a:p>
        </p:txBody>
      </p:sp>
    </p:spTree>
    <p:extLst>
      <p:ext uri="{BB962C8B-B14F-4D97-AF65-F5344CB8AC3E}">
        <p14:creationId xmlns:p14="http://schemas.microsoft.com/office/powerpoint/2010/main" val="3190668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553356" y="448083"/>
            <a:ext cx="9087000" cy="469492"/>
          </a:xfrm>
          <a:prstGeom prst="rect">
            <a:avLst/>
          </a:prstGeom>
        </p:spPr>
        <p:txBody>
          <a:bodyPr vert="horz" lIns="0" tIns="0" rIns="0" bIns="0" rtlCol="0" anchor="t" anchorCtr="0">
            <a:noAutofit/>
          </a:bodyPr>
          <a:lstStyle>
            <a:lvl1pPr algn="l" defTabSz="914400" rtl="0" eaLnBrk="1" latinLnBrk="0" hangingPunct="1">
              <a:spcBef>
                <a:spcPct val="0"/>
              </a:spcBef>
              <a:buNone/>
              <a:defRPr sz="3000"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000" b="0" i="0" u="none" strike="noStrike" kern="1200" cap="none" spc="0" normalizeH="0" baseline="0" noProof="0" dirty="0" err="1">
                <a:ln>
                  <a:noFill/>
                </a:ln>
                <a:solidFill>
                  <a:schemeClr val="accent1"/>
                </a:solidFill>
                <a:effectLst/>
                <a:uLnTx/>
                <a:uFillTx/>
                <a:latin typeface="Arial"/>
                <a:ea typeface="+mj-ea"/>
                <a:cs typeface="+mj-cs"/>
              </a:rPr>
              <a:t>Ledarstab</a:t>
            </a:r>
            <a:r>
              <a:rPr kumimoji="0" lang="en-GB" sz="3000" b="0" i="0" u="none" strike="noStrike" kern="1200" cap="none" spc="0" normalizeH="0" baseline="0" noProof="0" dirty="0">
                <a:ln>
                  <a:noFill/>
                </a:ln>
                <a:solidFill>
                  <a:schemeClr val="accent1"/>
                </a:solidFill>
                <a:effectLst/>
                <a:uLnTx/>
                <a:uFillTx/>
                <a:latin typeface="Arial"/>
                <a:ea typeface="+mj-ea"/>
                <a:cs typeface="+mj-cs"/>
              </a:rPr>
              <a:t> P07 Sigtuna IF </a:t>
            </a:r>
            <a:r>
              <a:rPr kumimoji="0" lang="en-GB" sz="3000" b="0" i="0" u="none" strike="noStrike" kern="1200" cap="none" spc="0" normalizeH="0" baseline="0" noProof="0" dirty="0" err="1">
                <a:ln>
                  <a:noFill/>
                </a:ln>
                <a:solidFill>
                  <a:schemeClr val="accent1"/>
                </a:solidFill>
                <a:effectLst/>
                <a:uLnTx/>
                <a:uFillTx/>
                <a:latin typeface="Arial"/>
                <a:ea typeface="+mj-ea"/>
                <a:cs typeface="+mj-cs"/>
              </a:rPr>
              <a:t>Fotboll</a:t>
            </a:r>
            <a:r>
              <a:rPr kumimoji="0" lang="en-GB" sz="3000" b="0" i="0" u="none" strike="noStrike" kern="1200" cap="none" spc="0" normalizeH="0" baseline="0" noProof="0" dirty="0">
                <a:ln>
                  <a:noFill/>
                </a:ln>
                <a:solidFill>
                  <a:schemeClr val="accent1"/>
                </a:solidFill>
                <a:effectLst/>
                <a:uLnTx/>
                <a:uFillTx/>
                <a:latin typeface="Arial"/>
                <a:ea typeface="+mj-ea"/>
                <a:cs typeface="+mj-cs"/>
              </a:rPr>
              <a:t> 2016</a:t>
            </a:r>
          </a:p>
        </p:txBody>
      </p:sp>
      <p:sp>
        <p:nvSpPr>
          <p:cNvPr id="3" name="Rectangle 2"/>
          <p:cNvSpPr/>
          <p:nvPr/>
        </p:nvSpPr>
        <p:spPr>
          <a:xfrm>
            <a:off x="2746342" y="1314448"/>
            <a:ext cx="8124858" cy="5232202"/>
          </a:xfrm>
          <a:prstGeom prst="rect">
            <a:avLst/>
          </a:prstGeom>
        </p:spPr>
        <p:txBody>
          <a:bodyPr wrap="square">
            <a:spAutoFit/>
          </a:bodyPr>
          <a:lstStyle/>
          <a:p>
            <a:pPr marL="0" lvl="1">
              <a:spcAft>
                <a:spcPts val="1200"/>
              </a:spcAft>
              <a:tabLst>
                <a:tab pos="809625" algn="l"/>
              </a:tabLst>
            </a:pPr>
            <a:r>
              <a:rPr lang="sv-SE" b="1" dirty="0">
                <a:solidFill>
                  <a:srgbClr val="313131"/>
                </a:solidFill>
                <a:latin typeface="Arial"/>
              </a:rPr>
              <a:t>Lagledare</a:t>
            </a:r>
            <a:r>
              <a:rPr lang="sv-SE" b="1" i="1" dirty="0">
                <a:solidFill>
                  <a:srgbClr val="313131"/>
                </a:solidFill>
                <a:latin typeface="Arial"/>
              </a:rPr>
              <a:t> </a:t>
            </a:r>
          </a:p>
          <a:p>
            <a:pPr marL="0" lvl="1">
              <a:spcAft>
                <a:spcPts val="1200"/>
              </a:spcAft>
              <a:tabLst>
                <a:tab pos="809625" algn="l"/>
              </a:tabLst>
            </a:pPr>
            <a:r>
              <a:rPr lang="sv-SE" dirty="0">
                <a:solidFill>
                  <a:srgbClr val="313131"/>
                </a:solidFill>
                <a:latin typeface="Arial"/>
              </a:rPr>
              <a:t>      Catarina Sandin</a:t>
            </a:r>
          </a:p>
          <a:p>
            <a:pPr marL="723900" lvl="2" indent="-266700">
              <a:spcAft>
                <a:spcPts val="1200"/>
              </a:spcAft>
              <a:buFontTx/>
              <a:buChar char="-"/>
              <a:tabLst>
                <a:tab pos="809625" algn="l"/>
              </a:tabLst>
            </a:pPr>
            <a:r>
              <a:rPr lang="sv-SE" dirty="0">
                <a:solidFill>
                  <a:srgbClr val="313131"/>
                </a:solidFill>
                <a:latin typeface="Arial"/>
              </a:rPr>
              <a:t>Hemsida, utskick, kontakt med motståndare, SIF och UFF</a:t>
            </a:r>
          </a:p>
          <a:p>
            <a:pPr marL="723900" lvl="2" indent="-266700">
              <a:spcAft>
                <a:spcPts val="1200"/>
              </a:spcAft>
              <a:buFontTx/>
              <a:buChar char="-"/>
              <a:tabLst>
                <a:tab pos="809625" algn="l"/>
              </a:tabLst>
            </a:pPr>
            <a:r>
              <a:rPr lang="sv-SE" dirty="0">
                <a:solidFill>
                  <a:srgbClr val="313131"/>
                </a:solidFill>
                <a:latin typeface="Arial"/>
              </a:rPr>
              <a:t>Kontakt med föräldrar om något problem uppstår</a:t>
            </a:r>
            <a:endParaRPr lang="sv-SE" b="1" i="1" dirty="0">
              <a:solidFill>
                <a:srgbClr val="313131"/>
              </a:solidFill>
              <a:latin typeface="Arial"/>
            </a:endParaRPr>
          </a:p>
          <a:p>
            <a:pPr marL="0" lvl="1">
              <a:spcAft>
                <a:spcPts val="1200"/>
              </a:spcAft>
              <a:tabLst>
                <a:tab pos="809625" algn="l"/>
              </a:tabLst>
            </a:pPr>
            <a:r>
              <a:rPr lang="sv-SE" b="1" dirty="0">
                <a:solidFill>
                  <a:srgbClr val="313131"/>
                </a:solidFill>
                <a:latin typeface="Arial"/>
              </a:rPr>
              <a:t>Tränare</a:t>
            </a:r>
          </a:p>
          <a:p>
            <a:pPr marL="457200" lvl="2">
              <a:spcAft>
                <a:spcPts val="1200"/>
              </a:spcAft>
              <a:tabLst>
                <a:tab pos="809625" algn="l"/>
              </a:tabLst>
            </a:pPr>
            <a:r>
              <a:rPr lang="sv-SE" dirty="0">
                <a:solidFill>
                  <a:srgbClr val="313131"/>
                </a:solidFill>
                <a:latin typeface="Arial"/>
              </a:rPr>
              <a:t>Karl Engström,    Jonas Linder,    Patrik Sandin, </a:t>
            </a:r>
            <a:br>
              <a:rPr lang="sv-SE" dirty="0">
                <a:solidFill>
                  <a:srgbClr val="313131"/>
                </a:solidFill>
                <a:latin typeface="Arial"/>
              </a:rPr>
            </a:br>
            <a:r>
              <a:rPr lang="sv-SE" dirty="0">
                <a:solidFill>
                  <a:srgbClr val="313131"/>
                </a:solidFill>
                <a:latin typeface="Arial"/>
              </a:rPr>
              <a:t>Christian Wahlström,    Magnus Forsling,   John Bennet,   Kjell Bröms,</a:t>
            </a:r>
            <a:br>
              <a:rPr lang="sv-SE" dirty="0">
                <a:solidFill>
                  <a:srgbClr val="313131"/>
                </a:solidFill>
                <a:latin typeface="Arial"/>
              </a:rPr>
            </a:br>
            <a:r>
              <a:rPr lang="sv-SE" dirty="0">
                <a:solidFill>
                  <a:srgbClr val="313131"/>
                </a:solidFill>
                <a:latin typeface="Arial"/>
              </a:rPr>
              <a:t>Nicklas Larsborg,   Linda Bornmark,   Mikael Käck</a:t>
            </a:r>
          </a:p>
          <a:p>
            <a:pPr>
              <a:spcAft>
                <a:spcPts val="1200"/>
              </a:spcAft>
              <a:tabLst>
                <a:tab pos="809625" algn="l"/>
              </a:tabLst>
            </a:pPr>
            <a:r>
              <a:rPr lang="sv-SE" b="1" dirty="0">
                <a:solidFill>
                  <a:srgbClr val="313131"/>
                </a:solidFill>
                <a:latin typeface="Arial"/>
              </a:rPr>
              <a:t>Övrigt</a:t>
            </a:r>
          </a:p>
          <a:p>
            <a:pPr marL="723900" lvl="2" indent="-266700">
              <a:spcAft>
                <a:spcPts val="1200"/>
              </a:spcAft>
              <a:buFontTx/>
              <a:buChar char="-"/>
              <a:tabLst>
                <a:tab pos="809625" algn="l"/>
              </a:tabLst>
            </a:pPr>
            <a:r>
              <a:rPr lang="sv-SE" dirty="0">
                <a:solidFill>
                  <a:srgbClr val="313131"/>
                </a:solidFill>
                <a:latin typeface="Arial"/>
              </a:rPr>
              <a:t>Caféansvariga  	Ledig position</a:t>
            </a:r>
          </a:p>
          <a:p>
            <a:pPr marL="723900" lvl="2" indent="-266700">
              <a:spcAft>
                <a:spcPts val="1200"/>
              </a:spcAft>
              <a:buFontTx/>
              <a:buChar char="-"/>
              <a:tabLst>
                <a:tab pos="809625" algn="l"/>
              </a:tabLst>
            </a:pPr>
            <a:r>
              <a:rPr lang="sv-SE" dirty="0">
                <a:solidFill>
                  <a:srgbClr val="313131"/>
                </a:solidFill>
                <a:latin typeface="Arial"/>
              </a:rPr>
              <a:t>Minigolfansvarig 	Ledig position</a:t>
            </a:r>
          </a:p>
          <a:p>
            <a:pPr marL="723900" lvl="2" indent="-266700">
              <a:spcAft>
                <a:spcPts val="1200"/>
              </a:spcAft>
              <a:buFontTx/>
              <a:buChar char="-"/>
              <a:tabLst>
                <a:tab pos="809625" algn="l"/>
              </a:tabLst>
            </a:pPr>
            <a:r>
              <a:rPr lang="sv-SE" dirty="0">
                <a:solidFill>
                  <a:srgbClr val="313131"/>
                </a:solidFill>
                <a:latin typeface="Arial"/>
              </a:rPr>
              <a:t>Trivselansvarig   	Malin Stamm</a:t>
            </a:r>
          </a:p>
          <a:p>
            <a:pPr marL="285750" lvl="1" indent="-285750">
              <a:spcAft>
                <a:spcPts val="1200"/>
              </a:spcAft>
              <a:buFont typeface="Arial" panose="020B0604020202020204" pitchFamily="34" charset="0"/>
              <a:buChar char="•"/>
              <a:tabLst>
                <a:tab pos="809625" algn="l"/>
              </a:tabLst>
            </a:pPr>
            <a:endParaRPr lang="sv-SE" dirty="0">
              <a:solidFill>
                <a:srgbClr val="313131"/>
              </a:solidFill>
              <a:latin typeface="Arial"/>
            </a:endParaRPr>
          </a:p>
        </p:txBody>
      </p:sp>
    </p:spTree>
    <p:extLst>
      <p:ext uri="{BB962C8B-B14F-4D97-AF65-F5344CB8AC3E}">
        <p14:creationId xmlns:p14="http://schemas.microsoft.com/office/powerpoint/2010/main" val="1697813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400956" y="295683"/>
            <a:ext cx="9087000" cy="469492"/>
          </a:xfrm>
          <a:prstGeom prst="rect">
            <a:avLst/>
          </a:prstGeom>
        </p:spPr>
        <p:txBody>
          <a:bodyPr vert="horz" lIns="0" tIns="0" rIns="0" bIns="0" rtlCol="0" anchor="t" anchorCtr="0">
            <a:noAutofit/>
          </a:bodyPr>
          <a:lstStyle>
            <a:lvl1pPr algn="l" defTabSz="914400" rtl="0" eaLnBrk="1" latinLnBrk="0" hangingPunct="1">
              <a:spcBef>
                <a:spcPct val="0"/>
              </a:spcBef>
              <a:buNone/>
              <a:defRPr sz="3000"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000" b="0" i="0" u="none" strike="noStrike" kern="1200" cap="none" spc="0" normalizeH="0" baseline="0" noProof="0" dirty="0" err="1">
                <a:ln>
                  <a:noFill/>
                </a:ln>
                <a:solidFill>
                  <a:schemeClr val="accent1"/>
                </a:solidFill>
                <a:effectLst/>
                <a:uLnTx/>
                <a:uFillTx/>
                <a:latin typeface="Arial"/>
                <a:ea typeface="+mj-ea"/>
                <a:cs typeface="+mj-cs"/>
              </a:rPr>
              <a:t>Träningar</a:t>
            </a:r>
            <a:r>
              <a:rPr kumimoji="0" lang="en-GB" sz="3000" b="0" i="0" u="none" strike="noStrike" kern="1200" cap="none" spc="0" normalizeH="0" baseline="0" noProof="0" dirty="0">
                <a:ln>
                  <a:noFill/>
                </a:ln>
                <a:solidFill>
                  <a:schemeClr val="accent1"/>
                </a:solidFill>
                <a:effectLst/>
                <a:uLnTx/>
                <a:uFillTx/>
                <a:latin typeface="Arial"/>
                <a:ea typeface="+mj-ea"/>
                <a:cs typeface="+mj-cs"/>
              </a:rPr>
              <a:t> 2016</a:t>
            </a:r>
          </a:p>
        </p:txBody>
      </p:sp>
      <p:sp>
        <p:nvSpPr>
          <p:cNvPr id="5" name="Rectangle 4"/>
          <p:cNvSpPr/>
          <p:nvPr/>
        </p:nvSpPr>
        <p:spPr>
          <a:xfrm>
            <a:off x="1700011" y="1174739"/>
            <a:ext cx="9465971" cy="2800767"/>
          </a:xfrm>
          <a:prstGeom prst="rect">
            <a:avLst/>
          </a:prstGeom>
        </p:spPr>
        <p:txBody>
          <a:bodyPr wrap="square">
            <a:spAutoFit/>
          </a:bodyPr>
          <a:lstStyle/>
          <a:p>
            <a:pPr marL="0" lvl="1">
              <a:spcAft>
                <a:spcPts val="1200"/>
              </a:spcAft>
              <a:tabLst>
                <a:tab pos="809625" algn="l"/>
              </a:tabLst>
            </a:pPr>
            <a:r>
              <a:rPr lang="sv-SE" sz="2000" b="1" dirty="0">
                <a:solidFill>
                  <a:srgbClr val="313131"/>
                </a:solidFill>
                <a:latin typeface="Arial"/>
              </a:rPr>
              <a:t>Träningsupplägg</a:t>
            </a:r>
          </a:p>
          <a:p>
            <a:pPr marL="285750" lvl="0" indent="-285750">
              <a:buFont typeface="Arial" panose="020B0604020202020204" pitchFamily="34" charset="0"/>
              <a:buChar char="•"/>
            </a:pPr>
            <a:r>
              <a:rPr lang="sv-SE" sz="2000" dirty="0"/>
              <a:t>Tillbaka till grunderna: </a:t>
            </a:r>
          </a:p>
          <a:p>
            <a:pPr marL="742950" lvl="1" indent="-285750">
              <a:buFont typeface="Arial" panose="020B0604020202020204" pitchFamily="34" charset="0"/>
              <a:buChar char="•"/>
            </a:pPr>
            <a:r>
              <a:rPr lang="sv-SE" sz="2000" dirty="0"/>
              <a:t>Driva</a:t>
            </a:r>
          </a:p>
          <a:p>
            <a:pPr marL="742950" lvl="1" indent="-285750">
              <a:buFont typeface="Arial" panose="020B0604020202020204" pitchFamily="34" charset="0"/>
              <a:buChar char="•"/>
            </a:pPr>
            <a:r>
              <a:rPr lang="sv-SE" sz="2000" dirty="0"/>
              <a:t>Vända</a:t>
            </a:r>
          </a:p>
          <a:p>
            <a:pPr marL="742950" lvl="1" indent="-285750">
              <a:buFont typeface="Arial" panose="020B0604020202020204" pitchFamily="34" charset="0"/>
              <a:buChar char="•"/>
            </a:pPr>
            <a:r>
              <a:rPr lang="sv-SE" sz="2000" dirty="0"/>
              <a:t>Utmana</a:t>
            </a:r>
          </a:p>
          <a:p>
            <a:pPr marL="742950" lvl="1" indent="-285750">
              <a:buFont typeface="Arial" panose="020B0604020202020204" pitchFamily="34" charset="0"/>
              <a:buChar char="•"/>
            </a:pPr>
            <a:r>
              <a:rPr lang="sv-SE" sz="2000" dirty="0"/>
              <a:t>Finta</a:t>
            </a:r>
          </a:p>
          <a:p>
            <a:pPr marL="0" lvl="1">
              <a:spcAft>
                <a:spcPts val="1200"/>
              </a:spcAft>
              <a:tabLst>
                <a:tab pos="809625" algn="l"/>
              </a:tabLst>
            </a:pPr>
            <a:endParaRPr lang="sv-SE" dirty="0">
              <a:solidFill>
                <a:srgbClr val="313131"/>
              </a:solidFill>
              <a:latin typeface="Arial"/>
            </a:endParaRPr>
          </a:p>
          <a:p>
            <a:pPr marL="0" lvl="1">
              <a:spcAft>
                <a:spcPts val="1200"/>
              </a:spcAft>
              <a:tabLst>
                <a:tab pos="809625" algn="l"/>
              </a:tabLst>
            </a:pPr>
            <a:endParaRPr lang="sv-SE" dirty="0">
              <a:solidFill>
                <a:srgbClr val="313131"/>
              </a:solidFill>
              <a:latin typeface="Arial"/>
            </a:endParaRPr>
          </a:p>
        </p:txBody>
      </p:sp>
      <p:pic>
        <p:nvPicPr>
          <p:cNvPr id="2" name="Bildobjekt 1"/>
          <p:cNvPicPr>
            <a:picLocks noChangeAspect="1"/>
          </p:cNvPicPr>
          <p:nvPr/>
        </p:nvPicPr>
        <p:blipFill>
          <a:blip r:embed="rId2"/>
          <a:stretch>
            <a:fillRect/>
          </a:stretch>
        </p:blipFill>
        <p:spPr>
          <a:xfrm>
            <a:off x="5910274" y="902808"/>
            <a:ext cx="6281726" cy="4995231"/>
          </a:xfrm>
          <a:prstGeom prst="rect">
            <a:avLst/>
          </a:prstGeom>
        </p:spPr>
      </p:pic>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3400424"/>
            <a:ext cx="4610100" cy="3457575"/>
          </a:xfrm>
          <a:prstGeom prst="rect">
            <a:avLst/>
          </a:prstGeom>
        </p:spPr>
      </p:pic>
    </p:spTree>
    <p:extLst>
      <p:ext uri="{BB962C8B-B14F-4D97-AF65-F5344CB8AC3E}">
        <p14:creationId xmlns:p14="http://schemas.microsoft.com/office/powerpoint/2010/main" val="1868832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400956" y="295683"/>
            <a:ext cx="9087000" cy="469492"/>
          </a:xfrm>
          <a:prstGeom prst="rect">
            <a:avLst/>
          </a:prstGeom>
        </p:spPr>
        <p:txBody>
          <a:bodyPr vert="horz" lIns="0" tIns="0" rIns="0" bIns="0" rtlCol="0" anchor="t" anchorCtr="0">
            <a:noAutofit/>
          </a:bodyPr>
          <a:lstStyle>
            <a:lvl1pPr algn="l" defTabSz="914400" rtl="0" eaLnBrk="1" latinLnBrk="0" hangingPunct="1">
              <a:spcBef>
                <a:spcPct val="0"/>
              </a:spcBef>
              <a:buNone/>
              <a:defRPr sz="3000"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000" b="0" i="0" u="none" strike="noStrike" kern="1200" cap="none" spc="0" normalizeH="0" baseline="0" noProof="0" dirty="0" err="1">
                <a:ln>
                  <a:noFill/>
                </a:ln>
                <a:solidFill>
                  <a:schemeClr val="accent1"/>
                </a:solidFill>
                <a:effectLst/>
                <a:uLnTx/>
                <a:uFillTx/>
                <a:latin typeface="Arial"/>
                <a:ea typeface="+mj-ea"/>
                <a:cs typeface="+mj-cs"/>
              </a:rPr>
              <a:t>Träningar</a:t>
            </a:r>
            <a:r>
              <a:rPr kumimoji="0" lang="en-GB" sz="3000" b="0" i="0" u="none" strike="noStrike" kern="1200" cap="none" spc="0" normalizeH="0" baseline="0" noProof="0" dirty="0">
                <a:ln>
                  <a:noFill/>
                </a:ln>
                <a:solidFill>
                  <a:schemeClr val="accent1"/>
                </a:solidFill>
                <a:effectLst/>
                <a:uLnTx/>
                <a:uFillTx/>
                <a:latin typeface="Arial"/>
                <a:ea typeface="+mj-ea"/>
                <a:cs typeface="+mj-cs"/>
              </a:rPr>
              <a:t> 2016</a:t>
            </a:r>
          </a:p>
        </p:txBody>
      </p:sp>
      <p:sp>
        <p:nvSpPr>
          <p:cNvPr id="5" name="Rectangle 4"/>
          <p:cNvSpPr/>
          <p:nvPr/>
        </p:nvSpPr>
        <p:spPr>
          <a:xfrm>
            <a:off x="1896455" y="1058828"/>
            <a:ext cx="8883161" cy="6155531"/>
          </a:xfrm>
          <a:prstGeom prst="rect">
            <a:avLst/>
          </a:prstGeom>
        </p:spPr>
        <p:txBody>
          <a:bodyPr wrap="square">
            <a:spAutoFit/>
          </a:bodyPr>
          <a:lstStyle/>
          <a:p>
            <a:pPr marL="0" lvl="1">
              <a:spcAft>
                <a:spcPts val="1200"/>
              </a:spcAft>
              <a:tabLst>
                <a:tab pos="809625" algn="l"/>
              </a:tabLst>
            </a:pPr>
            <a:r>
              <a:rPr lang="sv-SE" sz="1600" b="1" dirty="0">
                <a:solidFill>
                  <a:srgbClr val="313131"/>
                </a:solidFill>
                <a:latin typeface="Arial"/>
              </a:rPr>
              <a:t>Träningstider</a:t>
            </a:r>
          </a:p>
          <a:p>
            <a:pPr marL="285750" lvl="1" indent="-285750">
              <a:spcAft>
                <a:spcPts val="1200"/>
              </a:spcAft>
              <a:buFont typeface="Arial" panose="020B0604020202020204" pitchFamily="34" charset="0"/>
              <a:buChar char="•"/>
              <a:tabLst>
                <a:tab pos="809625" algn="l"/>
              </a:tabLst>
            </a:pPr>
            <a:r>
              <a:rPr lang="sv-SE" sz="1600" dirty="0">
                <a:solidFill>
                  <a:srgbClr val="313131"/>
                </a:solidFill>
                <a:latin typeface="Arial"/>
              </a:rPr>
              <a:t>	Tisdagar		17.30 – 18:45	(Plan ännu ej bestämd)</a:t>
            </a:r>
          </a:p>
          <a:p>
            <a:pPr marL="285750" lvl="1" indent="-285750">
              <a:spcAft>
                <a:spcPts val="1200"/>
              </a:spcAft>
              <a:buFont typeface="Arial" panose="020B0604020202020204" pitchFamily="34" charset="0"/>
              <a:buChar char="•"/>
              <a:tabLst>
                <a:tab pos="809625" algn="l"/>
              </a:tabLst>
            </a:pPr>
            <a:r>
              <a:rPr lang="sv-SE" sz="1600" dirty="0">
                <a:solidFill>
                  <a:srgbClr val="313131"/>
                </a:solidFill>
                <a:latin typeface="Arial"/>
              </a:rPr>
              <a:t>	Torsdagar		17.30 – 18:45	(Plan ännu ej bestämd)</a:t>
            </a:r>
            <a:br>
              <a:rPr lang="sv-SE" sz="1600" dirty="0">
                <a:solidFill>
                  <a:srgbClr val="313131"/>
                </a:solidFill>
                <a:latin typeface="Arial"/>
              </a:rPr>
            </a:br>
            <a:endParaRPr lang="sv-SE" sz="1600" dirty="0">
              <a:solidFill>
                <a:srgbClr val="313131"/>
              </a:solidFill>
              <a:latin typeface="Arial"/>
            </a:endParaRPr>
          </a:p>
          <a:p>
            <a:pPr marL="0" lvl="1">
              <a:spcAft>
                <a:spcPts val="1200"/>
              </a:spcAft>
              <a:tabLst>
                <a:tab pos="809625" algn="l"/>
              </a:tabLst>
            </a:pPr>
            <a:r>
              <a:rPr lang="sv-SE" sz="1600" b="1" dirty="0">
                <a:solidFill>
                  <a:srgbClr val="313131"/>
                </a:solidFill>
                <a:latin typeface="Arial"/>
              </a:rPr>
              <a:t>Att tänka på:</a:t>
            </a:r>
            <a:endParaRPr lang="sv-SE" sz="1600" b="1" i="1" dirty="0">
              <a:solidFill>
                <a:srgbClr val="313131"/>
              </a:solidFill>
              <a:latin typeface="Arial"/>
            </a:endParaRPr>
          </a:p>
          <a:p>
            <a:pPr marL="285750" lvl="1" indent="-285750">
              <a:spcAft>
                <a:spcPts val="1200"/>
              </a:spcAft>
              <a:buFont typeface="Arial" panose="020B0604020202020204" pitchFamily="34" charset="0"/>
              <a:buChar char="•"/>
              <a:tabLst>
                <a:tab pos="809625" algn="l"/>
              </a:tabLst>
            </a:pPr>
            <a:r>
              <a:rPr lang="sv-SE" sz="1600" dirty="0">
                <a:solidFill>
                  <a:srgbClr val="313131"/>
                </a:solidFill>
                <a:latin typeface="Arial"/>
              </a:rPr>
              <a:t>Kom i god tid – vi börjar </a:t>
            </a:r>
            <a:r>
              <a:rPr lang="sv-SE" sz="1600" dirty="0" err="1">
                <a:solidFill>
                  <a:srgbClr val="313131"/>
                </a:solidFill>
                <a:latin typeface="Arial"/>
              </a:rPr>
              <a:t>kl</a:t>
            </a:r>
            <a:r>
              <a:rPr lang="sv-SE" sz="1600" dirty="0">
                <a:solidFill>
                  <a:srgbClr val="313131"/>
                </a:solidFill>
                <a:latin typeface="Arial"/>
              </a:rPr>
              <a:t> 17:30 på planen!</a:t>
            </a:r>
          </a:p>
          <a:p>
            <a:pPr marL="285750" lvl="1" indent="-285750">
              <a:spcAft>
                <a:spcPts val="1200"/>
              </a:spcAft>
              <a:buFont typeface="Arial" panose="020B0604020202020204" pitchFamily="34" charset="0"/>
              <a:buChar char="•"/>
              <a:tabLst>
                <a:tab pos="809625" algn="l"/>
              </a:tabLst>
            </a:pPr>
            <a:r>
              <a:rPr lang="sv-SE" sz="1600" dirty="0">
                <a:solidFill>
                  <a:srgbClr val="313131"/>
                </a:solidFill>
                <a:latin typeface="Arial"/>
              </a:rPr>
              <a:t>Benskydd (på) och vattenflaska på ”andra sidan planen”</a:t>
            </a:r>
          </a:p>
          <a:p>
            <a:pPr marL="285750" lvl="1" indent="-285750">
              <a:spcAft>
                <a:spcPts val="1200"/>
              </a:spcAft>
              <a:buFont typeface="Arial" panose="020B0604020202020204" pitchFamily="34" charset="0"/>
              <a:buChar char="•"/>
              <a:tabLst>
                <a:tab pos="809625" algn="l"/>
              </a:tabLst>
            </a:pPr>
            <a:r>
              <a:rPr lang="sv-SE" sz="1600" dirty="0">
                <a:solidFill>
                  <a:srgbClr val="313131"/>
                </a:solidFill>
                <a:latin typeface="Arial"/>
              </a:rPr>
              <a:t>Inga föräldrar på planen och inga "instruktioner" från föräldrar - om inte vi ber om hjälp</a:t>
            </a:r>
            <a:r>
              <a:rPr lang="sv-SE" sz="1600" dirty="0">
                <a:solidFill>
                  <a:srgbClr val="313131"/>
                </a:solidFill>
                <a:latin typeface="Arial"/>
                <a:sym typeface="Wingdings" panose="05000000000000000000" pitchFamily="2" charset="2"/>
              </a:rPr>
              <a:t></a:t>
            </a:r>
            <a:endParaRPr lang="sv-SE" sz="1600" dirty="0">
              <a:solidFill>
                <a:srgbClr val="313131"/>
              </a:solidFill>
              <a:latin typeface="Arial"/>
            </a:endParaRPr>
          </a:p>
          <a:p>
            <a:pPr marL="285750" lvl="1" indent="-285750">
              <a:spcAft>
                <a:spcPts val="1200"/>
              </a:spcAft>
              <a:buFont typeface="Arial" panose="020B0604020202020204" pitchFamily="34" charset="0"/>
              <a:buChar char="•"/>
              <a:tabLst>
                <a:tab pos="809625" algn="l"/>
              </a:tabLst>
            </a:pPr>
            <a:r>
              <a:rPr lang="sv-SE" sz="1600" dirty="0">
                <a:solidFill>
                  <a:srgbClr val="313131"/>
                </a:solidFill>
                <a:latin typeface="Arial"/>
              </a:rPr>
              <a:t>Frukt (dvs se till att barnen har ätit ngt innan träningen – det är svårt för barnen att koncentrera sig om de inte ätit ordentligt mellanmål!</a:t>
            </a:r>
          </a:p>
          <a:p>
            <a:pPr>
              <a:spcAft>
                <a:spcPts val="1200"/>
              </a:spcAft>
              <a:tabLst>
                <a:tab pos="809625" algn="l"/>
              </a:tabLst>
            </a:pPr>
            <a:r>
              <a:rPr lang="sv-SE" sz="1600" b="1" dirty="0">
                <a:solidFill>
                  <a:srgbClr val="313131"/>
                </a:solidFill>
                <a:latin typeface="Arial"/>
              </a:rPr>
              <a:t>Barnen på träningarna</a:t>
            </a:r>
          </a:p>
          <a:p>
            <a:pPr marL="285750" lvl="1" indent="-285750">
              <a:spcAft>
                <a:spcPts val="1200"/>
              </a:spcAft>
              <a:buFont typeface="Arial" panose="020B0604020202020204" pitchFamily="34" charset="0"/>
              <a:buChar char="•"/>
              <a:tabLst>
                <a:tab pos="809625" algn="l"/>
              </a:tabLst>
            </a:pPr>
            <a:r>
              <a:rPr lang="sv-SE" sz="1600" dirty="0">
                <a:solidFill>
                  <a:srgbClr val="313131"/>
                </a:solidFill>
                <a:latin typeface="Arial"/>
              </a:rPr>
              <a:t>Disciplin: tysta när tränarna pratar. Inte störa vid övningarna. vid upprepade störningar kommer barnen få gå av planen ett tag på träningen. OBS!! Viktigt att vi alla är överens om detta och säger samma sak till killarna!</a:t>
            </a:r>
          </a:p>
          <a:p>
            <a:pPr marL="285750" lvl="1" indent="-285750">
              <a:spcAft>
                <a:spcPts val="1200"/>
              </a:spcAft>
              <a:buFont typeface="Arial" panose="020B0604020202020204" pitchFamily="34" charset="0"/>
              <a:buChar char="•"/>
              <a:tabLst>
                <a:tab pos="809625" algn="l"/>
              </a:tabLst>
            </a:pPr>
            <a:r>
              <a:rPr lang="sv-SE" sz="1600" dirty="0">
                <a:solidFill>
                  <a:srgbClr val="313131"/>
                </a:solidFill>
                <a:latin typeface="Arial"/>
              </a:rPr>
              <a:t>Efter träningen plockar killarna ihop materialet innan vi avslutar träningen – föräldrar får GÄRNA hjälpa till att bära materialet till förrådet</a:t>
            </a:r>
            <a:r>
              <a:rPr lang="sv-SE" sz="1600" dirty="0">
                <a:solidFill>
                  <a:srgbClr val="313131"/>
                </a:solidFill>
                <a:latin typeface="Arial"/>
                <a:sym typeface="Wingdings" panose="05000000000000000000" pitchFamily="2" charset="2"/>
              </a:rPr>
              <a:t></a:t>
            </a:r>
            <a:endParaRPr lang="sv-SE" sz="1600" dirty="0">
              <a:solidFill>
                <a:srgbClr val="313131"/>
              </a:solidFill>
              <a:latin typeface="Arial"/>
            </a:endParaRPr>
          </a:p>
          <a:p>
            <a:pPr marL="285750" lvl="1" indent="-285750">
              <a:spcAft>
                <a:spcPts val="1200"/>
              </a:spcAft>
              <a:buFont typeface="Arial" panose="020B0604020202020204" pitchFamily="34" charset="0"/>
              <a:buChar char="•"/>
              <a:tabLst>
                <a:tab pos="809625" algn="l"/>
              </a:tabLst>
            </a:pPr>
            <a:endParaRPr lang="sv-SE" dirty="0">
              <a:solidFill>
                <a:srgbClr val="313131"/>
              </a:solidFill>
              <a:latin typeface="Arial"/>
            </a:endParaRPr>
          </a:p>
        </p:txBody>
      </p:sp>
    </p:spTree>
    <p:extLst>
      <p:ext uri="{BB962C8B-B14F-4D97-AF65-F5344CB8AC3E}">
        <p14:creationId xmlns:p14="http://schemas.microsoft.com/office/powerpoint/2010/main" val="1899147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400956" y="295683"/>
            <a:ext cx="9087000" cy="469492"/>
          </a:xfrm>
          <a:prstGeom prst="rect">
            <a:avLst/>
          </a:prstGeom>
        </p:spPr>
        <p:txBody>
          <a:bodyPr vert="horz" lIns="0" tIns="0" rIns="0" bIns="0" rtlCol="0" anchor="t" anchorCtr="0">
            <a:noAutofit/>
          </a:bodyPr>
          <a:lstStyle>
            <a:lvl1pPr algn="l" defTabSz="914400" rtl="0" eaLnBrk="1" latinLnBrk="0" hangingPunct="1">
              <a:spcBef>
                <a:spcPct val="0"/>
              </a:spcBef>
              <a:buNone/>
              <a:defRPr sz="3000"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dirty="0">
                <a:solidFill>
                  <a:schemeClr val="accent1"/>
                </a:solidFill>
                <a:latin typeface="Arial"/>
              </a:rPr>
              <a:t>Matcher</a:t>
            </a:r>
            <a:r>
              <a:rPr kumimoji="0" lang="en-GB" sz="3000" b="0" i="0" u="none" strike="noStrike" kern="1200" cap="none" spc="0" normalizeH="0" baseline="0" noProof="0" dirty="0">
                <a:ln>
                  <a:noFill/>
                </a:ln>
                <a:solidFill>
                  <a:schemeClr val="accent1"/>
                </a:solidFill>
                <a:effectLst/>
                <a:uLnTx/>
                <a:uFillTx/>
                <a:latin typeface="Arial"/>
                <a:ea typeface="+mj-ea"/>
                <a:cs typeface="+mj-cs"/>
              </a:rPr>
              <a:t> 2016</a:t>
            </a:r>
          </a:p>
        </p:txBody>
      </p:sp>
      <p:sp>
        <p:nvSpPr>
          <p:cNvPr id="2" name="Rectangle 1"/>
          <p:cNvSpPr/>
          <p:nvPr/>
        </p:nvSpPr>
        <p:spPr>
          <a:xfrm>
            <a:off x="1973344" y="1301362"/>
            <a:ext cx="8633696" cy="4862870"/>
          </a:xfrm>
          <a:prstGeom prst="rect">
            <a:avLst/>
          </a:prstGeom>
        </p:spPr>
        <p:txBody>
          <a:bodyPr wrap="square">
            <a:spAutoFit/>
          </a:bodyPr>
          <a:lstStyle/>
          <a:p>
            <a:pPr marL="0" lvl="1">
              <a:spcAft>
                <a:spcPts val="1200"/>
              </a:spcAft>
              <a:tabLst>
                <a:tab pos="809625" algn="l"/>
              </a:tabLst>
            </a:pPr>
            <a:r>
              <a:rPr lang="sv-SE" sz="2000" b="1" dirty="0">
                <a:solidFill>
                  <a:srgbClr val="313131"/>
                </a:solidFill>
                <a:latin typeface="Arial"/>
              </a:rPr>
              <a:t>POOLSPEL</a:t>
            </a:r>
          </a:p>
          <a:p>
            <a:pPr marL="285750" lvl="1" indent="-285750">
              <a:spcAft>
                <a:spcPts val="1200"/>
              </a:spcAft>
              <a:buFont typeface="Arial" panose="020B0604020202020204" pitchFamily="34" charset="0"/>
              <a:buChar char="•"/>
              <a:tabLst>
                <a:tab pos="809625" algn="l"/>
              </a:tabLst>
            </a:pPr>
            <a:r>
              <a:rPr lang="sv-SE" dirty="0">
                <a:solidFill>
                  <a:srgbClr val="313131"/>
                </a:solidFill>
                <a:latin typeface="Arial"/>
              </a:rPr>
              <a:t>3 SIF lag per poolspel (tränarna delar in lagen och kalla spelarna – olika lag vid varje sammandrag – se till att svara på kallelsen i tid!!!)</a:t>
            </a:r>
          </a:p>
          <a:p>
            <a:pPr marL="285750" lvl="1" indent="-285750">
              <a:spcAft>
                <a:spcPts val="1200"/>
              </a:spcAft>
              <a:buFont typeface="Arial" panose="020B0604020202020204" pitchFamily="34" charset="0"/>
              <a:buChar char="•"/>
              <a:tabLst>
                <a:tab pos="809625" algn="l"/>
              </a:tabLst>
            </a:pPr>
            <a:r>
              <a:rPr lang="sv-SE" dirty="0">
                <a:solidFill>
                  <a:srgbClr val="313131"/>
                </a:solidFill>
                <a:latin typeface="Arial"/>
              </a:rPr>
              <a:t>9 klubbar i vår poolspelsgrupp – vi räknar med att vara med på ca 6st</a:t>
            </a:r>
          </a:p>
          <a:p>
            <a:pPr marL="285750" lvl="1" indent="-285750">
              <a:spcAft>
                <a:spcPts val="1200"/>
              </a:spcAft>
              <a:buFont typeface="Arial" panose="020B0604020202020204" pitchFamily="34" charset="0"/>
              <a:buChar char="•"/>
              <a:tabLst>
                <a:tab pos="809625" algn="l"/>
              </a:tabLst>
            </a:pPr>
            <a:r>
              <a:rPr lang="sv-SE" dirty="0">
                <a:solidFill>
                  <a:srgbClr val="313131"/>
                </a:solidFill>
                <a:latin typeface="Arial"/>
              </a:rPr>
              <a:t>Datum för sammandragen ännu ej satta (</a:t>
            </a:r>
            <a:r>
              <a:rPr lang="sv-SE" dirty="0" err="1">
                <a:solidFill>
                  <a:srgbClr val="313131"/>
                </a:solidFill>
                <a:latin typeface="Arial"/>
              </a:rPr>
              <a:t>prel</a:t>
            </a:r>
            <a:r>
              <a:rPr lang="sv-SE" dirty="0">
                <a:solidFill>
                  <a:srgbClr val="313131"/>
                </a:solidFill>
                <a:latin typeface="Arial"/>
              </a:rPr>
              <a:t> 18/9 i Sigtuna)</a:t>
            </a:r>
          </a:p>
          <a:p>
            <a:pPr marL="285750" lvl="1" indent="-285750">
              <a:spcAft>
                <a:spcPts val="1200"/>
              </a:spcAft>
              <a:buFont typeface="Arial" panose="020B0604020202020204" pitchFamily="34" charset="0"/>
              <a:buChar char="•"/>
              <a:tabLst>
                <a:tab pos="809625" algn="l"/>
              </a:tabLst>
            </a:pPr>
            <a:r>
              <a:rPr lang="sv-SE" dirty="0">
                <a:solidFill>
                  <a:srgbClr val="313131"/>
                </a:solidFill>
                <a:latin typeface="Arial"/>
              </a:rPr>
              <a:t>Spelform: 5-manna med UFF regler </a:t>
            </a:r>
          </a:p>
          <a:p>
            <a:pPr marL="285750" lvl="1" indent="-285750">
              <a:spcAft>
                <a:spcPts val="1200"/>
              </a:spcAft>
              <a:buFont typeface="Arial" panose="020B0604020202020204" pitchFamily="34" charset="0"/>
              <a:buChar char="•"/>
              <a:tabLst>
                <a:tab pos="809625" algn="l"/>
              </a:tabLst>
            </a:pPr>
            <a:r>
              <a:rPr lang="sv-SE" dirty="0">
                <a:solidFill>
                  <a:srgbClr val="313131"/>
                </a:solidFill>
                <a:latin typeface="Arial"/>
              </a:rPr>
              <a:t>Barnen behöver en ansvarig vuxen på plats – tränarna kommer ha fokus på matcherna och har inte möjlighet att ta hand om alla barn samtidigt.</a:t>
            </a:r>
          </a:p>
          <a:p>
            <a:pPr marL="0" lvl="1">
              <a:spcAft>
                <a:spcPts val="1200"/>
              </a:spcAft>
              <a:tabLst>
                <a:tab pos="809625" algn="l"/>
              </a:tabLst>
            </a:pPr>
            <a:r>
              <a:rPr lang="sv-SE" sz="2000" b="1" dirty="0">
                <a:solidFill>
                  <a:srgbClr val="313131"/>
                </a:solidFill>
                <a:latin typeface="Arial"/>
              </a:rPr>
              <a:t>UNT CUPEN (4 el 5 juni)</a:t>
            </a:r>
          </a:p>
          <a:p>
            <a:pPr marL="342900" lvl="1" indent="-342900">
              <a:spcAft>
                <a:spcPts val="1200"/>
              </a:spcAft>
              <a:buFont typeface="Arial" panose="020B0604020202020204" pitchFamily="34" charset="0"/>
              <a:buChar char="•"/>
              <a:tabLst>
                <a:tab pos="809625" algn="l"/>
              </a:tabLst>
            </a:pPr>
            <a:r>
              <a:rPr lang="sv-SE" dirty="0">
                <a:solidFill>
                  <a:srgbClr val="313131"/>
                </a:solidFill>
                <a:latin typeface="Arial"/>
              </a:rPr>
              <a:t>15 killar tackat ja</a:t>
            </a:r>
          </a:p>
          <a:p>
            <a:pPr marL="342900" lvl="1" indent="-342900">
              <a:spcAft>
                <a:spcPts val="1200"/>
              </a:spcAft>
              <a:buFont typeface="Arial" panose="020B0604020202020204" pitchFamily="34" charset="0"/>
              <a:buChar char="•"/>
              <a:tabLst>
                <a:tab pos="809625" algn="l"/>
              </a:tabLst>
            </a:pPr>
            <a:r>
              <a:rPr lang="sv-SE" dirty="0">
                <a:solidFill>
                  <a:srgbClr val="313131"/>
                </a:solidFill>
                <a:latin typeface="Arial"/>
              </a:rPr>
              <a:t>2 lag anmälda</a:t>
            </a:r>
          </a:p>
          <a:p>
            <a:pPr marL="342900" lvl="1" indent="-342900">
              <a:spcAft>
                <a:spcPts val="1200"/>
              </a:spcAft>
              <a:buFont typeface="Arial" panose="020B0604020202020204" pitchFamily="34" charset="0"/>
              <a:buChar char="•"/>
              <a:tabLst>
                <a:tab pos="809625" algn="l"/>
              </a:tabLst>
            </a:pPr>
            <a:r>
              <a:rPr lang="sv-SE" dirty="0">
                <a:solidFill>
                  <a:srgbClr val="313131"/>
                </a:solidFill>
                <a:latin typeface="Arial"/>
              </a:rPr>
              <a:t>Separat info skickas ut närmare cupen.</a:t>
            </a:r>
          </a:p>
        </p:txBody>
      </p:sp>
    </p:spTree>
    <p:extLst>
      <p:ext uri="{BB962C8B-B14F-4D97-AF65-F5344CB8AC3E}">
        <p14:creationId xmlns:p14="http://schemas.microsoft.com/office/powerpoint/2010/main" val="2223269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7288" y="197699"/>
            <a:ext cx="10515600" cy="1325563"/>
          </a:xfrm>
        </p:spPr>
        <p:txBody>
          <a:bodyPr>
            <a:normAutofit/>
          </a:bodyPr>
          <a:lstStyle/>
          <a:p>
            <a:pPr>
              <a:lnSpc>
                <a:spcPct val="100000"/>
              </a:lnSpc>
              <a:defRPr/>
            </a:pPr>
            <a:r>
              <a:rPr lang="sv-SE" sz="3000" dirty="0" err="1">
                <a:solidFill>
                  <a:schemeClr val="accent1"/>
                </a:solidFill>
                <a:latin typeface="Arial"/>
              </a:rPr>
              <a:t>Teambuilding</a:t>
            </a:r>
            <a:r>
              <a:rPr lang="sv-SE" sz="3000" dirty="0">
                <a:solidFill>
                  <a:schemeClr val="accent1"/>
                </a:solidFill>
                <a:latin typeface="Arial"/>
              </a:rPr>
              <a:t> dag P07 Sigtuna IF 22 maj </a:t>
            </a:r>
            <a:br>
              <a:rPr lang="sv-SE" sz="3000" dirty="0">
                <a:solidFill>
                  <a:schemeClr val="accent1"/>
                </a:solidFill>
                <a:latin typeface="Arial"/>
              </a:rPr>
            </a:br>
            <a:endParaRPr lang="sv-SE" sz="3000" dirty="0">
              <a:solidFill>
                <a:schemeClr val="accent1"/>
              </a:solidFill>
              <a:latin typeface="Arial"/>
            </a:endParaRPr>
          </a:p>
        </p:txBody>
      </p:sp>
      <p:sp>
        <p:nvSpPr>
          <p:cNvPr id="3" name="Platshållare för innehåll 2"/>
          <p:cNvSpPr>
            <a:spLocks noGrp="1"/>
          </p:cNvSpPr>
          <p:nvPr>
            <p:ph idx="1"/>
          </p:nvPr>
        </p:nvSpPr>
        <p:spPr/>
        <p:txBody>
          <a:bodyPr>
            <a:normAutofit/>
          </a:bodyPr>
          <a:lstStyle/>
          <a:p>
            <a:pPr marL="0" indent="0">
              <a:buNone/>
            </a:pPr>
            <a:r>
              <a:rPr lang="sv-SE" sz="1800" b="1" dirty="0">
                <a:solidFill>
                  <a:schemeClr val="accent1"/>
                </a:solidFill>
                <a:latin typeface="Arial" panose="020B0604020202020204" pitchFamily="34" charset="0"/>
                <a:ea typeface="+mj-ea"/>
                <a:cs typeface="Arial" panose="020B0604020202020204" pitchFamily="34" charset="0"/>
              </a:rPr>
              <a:t>MÅL</a:t>
            </a:r>
          </a:p>
          <a:p>
            <a:pPr marL="0" indent="0">
              <a:buNone/>
            </a:pPr>
            <a:r>
              <a:rPr lang="sv-SE" sz="1800" dirty="0">
                <a:solidFill>
                  <a:srgbClr val="2E2E2E"/>
                </a:solidFill>
                <a:latin typeface="Arial" panose="020B0604020202020204" pitchFamily="34" charset="0"/>
                <a:cs typeface="Arial" panose="020B0604020202020204" pitchFamily="34" charset="0"/>
              </a:rPr>
              <a:t>Målet är att alla spelare och ledare skall lära känna varandra samt att få spelarna att känna sig delaktiga i beslut och utformning av regler och värdegrunder.</a:t>
            </a:r>
            <a:br>
              <a:rPr lang="sv-SE" sz="1800" dirty="0">
                <a:solidFill>
                  <a:srgbClr val="2E2E2E"/>
                </a:solidFill>
                <a:latin typeface="Arial" panose="020B0604020202020204" pitchFamily="34" charset="0"/>
                <a:cs typeface="Arial" panose="020B0604020202020204" pitchFamily="34" charset="0"/>
              </a:rPr>
            </a:br>
            <a:endParaRPr lang="sv-SE" sz="1800" dirty="0">
              <a:solidFill>
                <a:srgbClr val="2E2E2E"/>
              </a:solidFill>
              <a:latin typeface="Arial" panose="020B0604020202020204" pitchFamily="34" charset="0"/>
              <a:cs typeface="Arial" panose="020B0604020202020204" pitchFamily="34" charset="0"/>
            </a:endParaRPr>
          </a:p>
          <a:p>
            <a:pPr marL="0" indent="0">
              <a:buNone/>
            </a:pPr>
            <a:r>
              <a:rPr lang="sv-SE" sz="1800" b="1" dirty="0">
                <a:solidFill>
                  <a:schemeClr val="accent1"/>
                </a:solidFill>
                <a:latin typeface="Arial" panose="020B0604020202020204" pitchFamily="34" charset="0"/>
                <a:ea typeface="+mj-ea"/>
                <a:cs typeface="Arial" panose="020B0604020202020204" pitchFamily="34" charset="0"/>
              </a:rPr>
              <a:t>VARFÖR</a:t>
            </a:r>
          </a:p>
          <a:p>
            <a:r>
              <a:rPr lang="sv-SE" sz="1800" u="sng" dirty="0">
                <a:solidFill>
                  <a:srgbClr val="2E2E2E"/>
                </a:solidFill>
                <a:latin typeface="Arial" panose="020B0604020202020204" pitchFamily="34" charset="0"/>
                <a:cs typeface="Arial" panose="020B0604020202020204" pitchFamily="34" charset="0"/>
              </a:rPr>
              <a:t>Förebygga och förhindra mobbing </a:t>
            </a:r>
            <a:r>
              <a:rPr lang="sv-SE" sz="1800" dirty="0">
                <a:solidFill>
                  <a:srgbClr val="2E2E2E"/>
                </a:solidFill>
                <a:latin typeface="Arial" panose="020B0604020202020204" pitchFamily="34" charset="0"/>
                <a:cs typeface="Arial" panose="020B0604020202020204" pitchFamily="34" charset="0"/>
              </a:rPr>
              <a:t>och utanförskap, samt att bygga en lagkänslan. </a:t>
            </a:r>
          </a:p>
          <a:p>
            <a:r>
              <a:rPr lang="sv-SE" sz="1800" dirty="0">
                <a:solidFill>
                  <a:srgbClr val="2E2E2E"/>
                </a:solidFill>
                <a:latin typeface="Arial" panose="020B0604020202020204" pitchFamily="34" charset="0"/>
                <a:cs typeface="Arial" panose="020B0604020202020204" pitchFamily="34" charset="0"/>
              </a:rPr>
              <a:t>Ta fram en </a:t>
            </a:r>
            <a:r>
              <a:rPr lang="sv-SE" sz="1800" u="sng" dirty="0">
                <a:solidFill>
                  <a:srgbClr val="2E2E2E"/>
                </a:solidFill>
                <a:latin typeface="Arial" panose="020B0604020202020204" pitchFamily="34" charset="0"/>
                <a:cs typeface="Arial" panose="020B0604020202020204" pitchFamily="34" charset="0"/>
              </a:rPr>
              <a:t>gemensam värdegrund</a:t>
            </a:r>
            <a:r>
              <a:rPr lang="sv-SE" sz="1800" dirty="0">
                <a:solidFill>
                  <a:srgbClr val="2E2E2E"/>
                </a:solidFill>
                <a:latin typeface="Arial" panose="020B0604020202020204" pitchFamily="34" charset="0"/>
                <a:cs typeface="Arial" panose="020B0604020202020204" pitchFamily="34" charset="0"/>
              </a:rPr>
              <a:t> för hur vi skall vara och agera mot varandra på träning och match minimera vi risken för mobbing och utanförskap, </a:t>
            </a:r>
          </a:p>
          <a:p>
            <a:r>
              <a:rPr lang="sv-SE" sz="1800" dirty="0">
                <a:solidFill>
                  <a:srgbClr val="2E2E2E"/>
                </a:solidFill>
                <a:latin typeface="Arial" panose="020B0604020202020204" pitchFamily="34" charset="0"/>
                <a:cs typeface="Arial" panose="020B0604020202020204" pitchFamily="34" charset="0"/>
              </a:rPr>
              <a:t>Om alla spelar </a:t>
            </a:r>
            <a:r>
              <a:rPr lang="sv-SE" sz="1800" u="sng" dirty="0">
                <a:solidFill>
                  <a:srgbClr val="2E2E2E"/>
                </a:solidFill>
                <a:latin typeface="Arial" panose="020B0604020202020204" pitchFamily="34" charset="0"/>
                <a:cs typeface="Arial" panose="020B0604020202020204" pitchFamily="34" charset="0"/>
              </a:rPr>
              <a:t>känna sig delaktiga i de regler som satts upp </a:t>
            </a:r>
            <a:r>
              <a:rPr lang="sv-SE" sz="1800" dirty="0">
                <a:solidFill>
                  <a:srgbClr val="2E2E2E"/>
                </a:solidFill>
                <a:latin typeface="Arial" panose="020B0604020202020204" pitchFamily="34" charset="0"/>
                <a:cs typeface="Arial" panose="020B0604020202020204" pitchFamily="34" charset="0"/>
              </a:rPr>
              <a:t>samt att spelarna varit delaktiga i att utforma dessa regler, är det enklare för alla ledare/ föräldrar att påpeka att det är era regler vi följer, regler som ni gemensamt har arbetat fram för att få en trivsam träningsmiljö där alla kan lära och utvecklas i en rolig och avslappnad miljö.</a:t>
            </a:r>
            <a:endParaRPr lang="sv-S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7384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400955" y="295683"/>
            <a:ext cx="9670323" cy="469492"/>
          </a:xfrm>
          <a:prstGeom prst="rect">
            <a:avLst/>
          </a:prstGeom>
        </p:spPr>
        <p:txBody>
          <a:bodyPr vert="horz" lIns="0" tIns="0" rIns="0" bIns="0" rtlCol="0" anchor="t" anchorCtr="0">
            <a:noAutofit/>
          </a:bodyPr>
          <a:lstStyle>
            <a:lvl1pPr algn="l" defTabSz="914400" rtl="0" eaLnBrk="1" latinLnBrk="0" hangingPunct="1">
              <a:spcBef>
                <a:spcPct val="0"/>
              </a:spcBef>
              <a:buNone/>
              <a:defRPr sz="3000"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000" b="0" i="0" u="none" strike="noStrike" kern="1200" cap="none" spc="0" normalizeH="0" baseline="0" noProof="0" dirty="0" err="1">
                <a:ln>
                  <a:noFill/>
                </a:ln>
                <a:solidFill>
                  <a:schemeClr val="accent1"/>
                </a:solidFill>
                <a:effectLst/>
                <a:uLnTx/>
                <a:uFillTx/>
                <a:latin typeface="Arial"/>
                <a:ea typeface="+mj-ea"/>
                <a:cs typeface="+mj-cs"/>
              </a:rPr>
              <a:t>Lagkassa</a:t>
            </a:r>
            <a:r>
              <a:rPr kumimoji="0" lang="en-GB" sz="3000" b="0" i="0" u="none" strike="noStrike" kern="1200" cap="none" spc="0" normalizeH="0" baseline="0" noProof="0" dirty="0">
                <a:ln>
                  <a:noFill/>
                </a:ln>
                <a:solidFill>
                  <a:schemeClr val="accent1"/>
                </a:solidFill>
                <a:effectLst/>
                <a:uLnTx/>
                <a:uFillTx/>
                <a:latin typeface="Arial"/>
                <a:ea typeface="+mj-ea"/>
                <a:cs typeface="+mj-cs"/>
              </a:rPr>
              <a:t> – </a:t>
            </a:r>
            <a:r>
              <a:rPr kumimoji="0" lang="en-GB" sz="3000" b="0" i="0" u="none" strike="noStrike" kern="1200" cap="none" spc="0" normalizeH="0" baseline="0" noProof="0" dirty="0" err="1">
                <a:ln>
                  <a:noFill/>
                </a:ln>
                <a:solidFill>
                  <a:schemeClr val="accent1"/>
                </a:solidFill>
                <a:effectLst/>
                <a:uLnTx/>
                <a:uFillTx/>
                <a:latin typeface="Arial"/>
                <a:ea typeface="+mj-ea"/>
                <a:cs typeface="+mj-cs"/>
              </a:rPr>
              <a:t>här</a:t>
            </a:r>
            <a:r>
              <a:rPr kumimoji="0" lang="en-GB" sz="3000" b="0" i="0" u="none" strike="noStrike" kern="1200" cap="none" spc="0" normalizeH="0" baseline="0" noProof="0" dirty="0">
                <a:ln>
                  <a:noFill/>
                </a:ln>
                <a:solidFill>
                  <a:schemeClr val="accent1"/>
                </a:solidFill>
                <a:effectLst/>
                <a:uLnTx/>
                <a:uFillTx/>
                <a:latin typeface="Arial"/>
                <a:ea typeface="+mj-ea"/>
                <a:cs typeface="+mj-cs"/>
              </a:rPr>
              <a:t> </a:t>
            </a:r>
            <a:r>
              <a:rPr kumimoji="0" lang="en-GB" sz="3000" b="0" i="0" u="none" strike="noStrike" kern="1200" cap="none" spc="0" normalizeH="0" baseline="0" noProof="0" dirty="0" err="1">
                <a:ln>
                  <a:noFill/>
                </a:ln>
                <a:solidFill>
                  <a:schemeClr val="accent1"/>
                </a:solidFill>
                <a:effectLst/>
                <a:uLnTx/>
                <a:uFillTx/>
                <a:latin typeface="Arial"/>
                <a:ea typeface="+mj-ea"/>
                <a:cs typeface="+mj-cs"/>
              </a:rPr>
              <a:t>behöver</a:t>
            </a:r>
            <a:r>
              <a:rPr kumimoji="0" lang="en-GB" sz="3000" b="0" i="0" u="none" strike="noStrike" kern="1200" cap="none" spc="0" normalizeH="0" baseline="0" noProof="0" dirty="0">
                <a:ln>
                  <a:noFill/>
                </a:ln>
                <a:solidFill>
                  <a:schemeClr val="accent1"/>
                </a:solidFill>
                <a:effectLst/>
                <a:uLnTx/>
                <a:uFillTx/>
                <a:latin typeface="Arial"/>
                <a:ea typeface="+mj-ea"/>
                <a:cs typeface="+mj-cs"/>
              </a:rPr>
              <a:t> vi </a:t>
            </a:r>
            <a:r>
              <a:rPr kumimoji="0" lang="en-GB" sz="3000" b="0" i="0" u="none" strike="noStrike" kern="1200" cap="none" spc="0" normalizeH="0" baseline="0" noProof="0" dirty="0" err="1">
                <a:ln>
                  <a:noFill/>
                </a:ln>
                <a:solidFill>
                  <a:schemeClr val="accent1"/>
                </a:solidFill>
                <a:effectLst/>
                <a:uLnTx/>
                <a:uFillTx/>
                <a:latin typeface="Arial"/>
                <a:ea typeface="+mj-ea"/>
                <a:cs typeface="+mj-cs"/>
              </a:rPr>
              <a:t>hjälp</a:t>
            </a:r>
            <a:r>
              <a:rPr kumimoji="0" lang="en-GB" sz="3000" b="0" i="0" u="none" strike="noStrike" kern="1200" cap="none" spc="0" normalizeH="0" baseline="0" noProof="0" dirty="0">
                <a:ln>
                  <a:noFill/>
                </a:ln>
                <a:solidFill>
                  <a:schemeClr val="accent1"/>
                </a:solidFill>
                <a:effectLst/>
                <a:uLnTx/>
                <a:uFillTx/>
                <a:latin typeface="Arial"/>
                <a:ea typeface="+mj-ea"/>
                <a:cs typeface="+mj-cs"/>
              </a:rPr>
              <a:t> </a:t>
            </a:r>
            <a:r>
              <a:rPr kumimoji="0" lang="en-GB" sz="3000" b="0" i="0" u="none" strike="noStrike" kern="1200" cap="none" spc="0" normalizeH="0" baseline="0" noProof="0" dirty="0" err="1">
                <a:ln>
                  <a:noFill/>
                </a:ln>
                <a:solidFill>
                  <a:schemeClr val="accent1"/>
                </a:solidFill>
                <a:effectLst/>
                <a:uLnTx/>
                <a:uFillTx/>
                <a:latin typeface="Arial"/>
                <a:ea typeface="+mj-ea"/>
                <a:cs typeface="+mj-cs"/>
              </a:rPr>
              <a:t>av</a:t>
            </a:r>
            <a:r>
              <a:rPr kumimoji="0" lang="en-GB" sz="3000" b="0" i="0" u="none" strike="noStrike" kern="1200" cap="none" spc="0" normalizeH="0" baseline="0" noProof="0" dirty="0">
                <a:ln>
                  <a:noFill/>
                </a:ln>
                <a:solidFill>
                  <a:schemeClr val="accent1"/>
                </a:solidFill>
                <a:effectLst/>
                <a:uLnTx/>
                <a:uFillTx/>
                <a:latin typeface="Arial"/>
                <a:ea typeface="+mj-ea"/>
                <a:cs typeface="+mj-cs"/>
              </a:rPr>
              <a:t> </a:t>
            </a:r>
            <a:r>
              <a:rPr kumimoji="0" lang="en-GB" sz="3000" b="0" i="0" u="none" strike="noStrike" kern="1200" cap="none" spc="0" normalizeH="0" baseline="0" noProof="0" dirty="0" err="1">
                <a:ln>
                  <a:noFill/>
                </a:ln>
                <a:solidFill>
                  <a:schemeClr val="accent1"/>
                </a:solidFill>
                <a:effectLst/>
                <a:uLnTx/>
                <a:uFillTx/>
                <a:latin typeface="Arial"/>
                <a:ea typeface="+mj-ea"/>
                <a:cs typeface="+mj-cs"/>
              </a:rPr>
              <a:t>er</a:t>
            </a:r>
            <a:r>
              <a:rPr kumimoji="0" lang="en-GB" sz="3000" b="0" i="0" u="none" strike="noStrike" kern="1200" cap="none" spc="0" normalizeH="0" baseline="0" noProof="0" dirty="0">
                <a:ln>
                  <a:noFill/>
                </a:ln>
                <a:solidFill>
                  <a:schemeClr val="accent1"/>
                </a:solidFill>
                <a:effectLst/>
                <a:uLnTx/>
                <a:uFillTx/>
                <a:latin typeface="Arial"/>
                <a:ea typeface="+mj-ea"/>
                <a:cs typeface="+mj-cs"/>
              </a:rPr>
              <a:t> </a:t>
            </a:r>
            <a:r>
              <a:rPr kumimoji="0" lang="en-GB" sz="3000" b="0" i="0" u="none" strike="noStrike" kern="1200" cap="none" spc="0" normalizeH="0" baseline="0" noProof="0" dirty="0" err="1">
                <a:ln>
                  <a:noFill/>
                </a:ln>
                <a:solidFill>
                  <a:schemeClr val="accent1"/>
                </a:solidFill>
                <a:effectLst/>
                <a:uLnTx/>
                <a:uFillTx/>
                <a:latin typeface="Arial"/>
                <a:ea typeface="+mj-ea"/>
                <a:cs typeface="+mj-cs"/>
              </a:rPr>
              <a:t>andra</a:t>
            </a:r>
            <a:r>
              <a:rPr kumimoji="0" lang="en-GB" sz="3000" b="0" i="0" u="none" strike="noStrike" kern="1200" cap="none" spc="0" normalizeH="0" baseline="0" noProof="0" dirty="0">
                <a:ln>
                  <a:noFill/>
                </a:ln>
                <a:solidFill>
                  <a:schemeClr val="accent1"/>
                </a:solidFill>
                <a:effectLst/>
                <a:uLnTx/>
                <a:uFillTx/>
                <a:latin typeface="Arial"/>
                <a:ea typeface="+mj-ea"/>
                <a:cs typeface="+mj-cs"/>
              </a:rPr>
              <a:t> </a:t>
            </a:r>
            <a:r>
              <a:rPr kumimoji="0" lang="en-GB" sz="3000" b="0" i="0" u="none" strike="noStrike" kern="1200" cap="none" spc="0" normalizeH="0" baseline="0" noProof="0" dirty="0" err="1">
                <a:ln>
                  <a:noFill/>
                </a:ln>
                <a:solidFill>
                  <a:schemeClr val="accent1"/>
                </a:solidFill>
                <a:effectLst/>
                <a:uLnTx/>
                <a:uFillTx/>
                <a:latin typeface="Arial"/>
                <a:ea typeface="+mj-ea"/>
                <a:cs typeface="+mj-cs"/>
              </a:rPr>
              <a:t>föräldrar</a:t>
            </a:r>
            <a:r>
              <a:rPr kumimoji="0" lang="en-GB" sz="3000" b="0" i="0" u="none" strike="noStrike" kern="1200" cap="none" spc="0" normalizeH="0" baseline="0" noProof="0" dirty="0">
                <a:ln>
                  <a:noFill/>
                </a:ln>
                <a:solidFill>
                  <a:schemeClr val="accent1"/>
                </a:solidFill>
                <a:effectLst/>
                <a:uLnTx/>
                <a:uFillTx/>
                <a:latin typeface="Arial"/>
                <a:ea typeface="+mj-ea"/>
                <a:cs typeface="+mj-cs"/>
              </a:rPr>
              <a:t>!!</a:t>
            </a:r>
          </a:p>
        </p:txBody>
      </p:sp>
      <p:sp>
        <p:nvSpPr>
          <p:cNvPr id="2" name="Rectangle 1"/>
          <p:cNvSpPr/>
          <p:nvPr/>
        </p:nvSpPr>
        <p:spPr>
          <a:xfrm>
            <a:off x="1973344" y="1765006"/>
            <a:ext cx="6576296" cy="5663089"/>
          </a:xfrm>
          <a:prstGeom prst="rect">
            <a:avLst/>
          </a:prstGeom>
        </p:spPr>
        <p:txBody>
          <a:bodyPr wrap="square">
            <a:spAutoFit/>
          </a:bodyPr>
          <a:lstStyle/>
          <a:p>
            <a:pPr marL="285750" lvl="1" indent="-285750">
              <a:spcAft>
                <a:spcPts val="1200"/>
              </a:spcAft>
              <a:buFont typeface="Arial" panose="020B0604020202020204" pitchFamily="34" charset="0"/>
              <a:buChar char="•"/>
              <a:tabLst>
                <a:tab pos="809625" algn="l"/>
              </a:tabLst>
            </a:pPr>
            <a:r>
              <a:rPr lang="sv-SE" dirty="0">
                <a:solidFill>
                  <a:srgbClr val="313131"/>
                </a:solidFill>
                <a:latin typeface="Arial"/>
              </a:rPr>
              <a:t>Ska vi samla till en lagkassa som laget kan använda sig av framöver till cuper, bowlingkväll, pizzakväll </a:t>
            </a:r>
            <a:r>
              <a:rPr lang="sv-SE" dirty="0" err="1">
                <a:solidFill>
                  <a:srgbClr val="313131"/>
                </a:solidFill>
                <a:latin typeface="Arial"/>
              </a:rPr>
              <a:t>etc</a:t>
            </a:r>
            <a:r>
              <a:rPr lang="sv-SE" dirty="0">
                <a:solidFill>
                  <a:srgbClr val="313131"/>
                </a:solidFill>
                <a:latin typeface="Arial"/>
              </a:rPr>
              <a:t>?</a:t>
            </a:r>
          </a:p>
          <a:p>
            <a:pPr marL="285750" lvl="1" indent="-285750">
              <a:spcAft>
                <a:spcPts val="1200"/>
              </a:spcAft>
              <a:buFont typeface="Arial" panose="020B0604020202020204" pitchFamily="34" charset="0"/>
              <a:buChar char="•"/>
              <a:tabLst>
                <a:tab pos="809625" algn="l"/>
              </a:tabLst>
            </a:pPr>
            <a:r>
              <a:rPr lang="sv-SE" dirty="0">
                <a:solidFill>
                  <a:srgbClr val="313131"/>
                </a:solidFill>
                <a:latin typeface="Arial"/>
              </a:rPr>
              <a:t>Minigolfen &amp; caféet är de två aktiviteterna som idag fyller på vår lagkassa</a:t>
            </a:r>
          </a:p>
          <a:p>
            <a:pPr marL="0" lvl="1">
              <a:spcAft>
                <a:spcPts val="1200"/>
              </a:spcAft>
              <a:tabLst>
                <a:tab pos="809625" algn="l"/>
              </a:tabLst>
            </a:pPr>
            <a:endParaRPr lang="sv-SE" dirty="0">
              <a:solidFill>
                <a:srgbClr val="313131"/>
              </a:solidFill>
              <a:latin typeface="Arial"/>
            </a:endParaRPr>
          </a:p>
          <a:p>
            <a:pPr marL="285750" lvl="1" indent="-285750">
              <a:spcAft>
                <a:spcPts val="1200"/>
              </a:spcAft>
              <a:buFont typeface="Arial" panose="020B0604020202020204" pitchFamily="34" charset="0"/>
              <a:buChar char="•"/>
              <a:tabLst>
                <a:tab pos="809625" algn="l"/>
              </a:tabLst>
            </a:pPr>
            <a:r>
              <a:rPr lang="sv-SE" dirty="0">
                <a:solidFill>
                  <a:srgbClr val="313131"/>
                </a:solidFill>
                <a:latin typeface="Arial"/>
              </a:rPr>
              <a:t>Vad tycker ni föräldrar? </a:t>
            </a:r>
          </a:p>
          <a:p>
            <a:pPr marL="285750" lvl="1" indent="-285750">
              <a:spcAft>
                <a:spcPts val="1200"/>
              </a:spcAft>
              <a:buFont typeface="Arial" panose="020B0604020202020204" pitchFamily="34" charset="0"/>
              <a:buChar char="•"/>
              <a:tabLst>
                <a:tab pos="809625" algn="l"/>
              </a:tabLst>
            </a:pPr>
            <a:r>
              <a:rPr lang="sv-SE" dirty="0">
                <a:solidFill>
                  <a:srgbClr val="313131"/>
                </a:solidFill>
                <a:latin typeface="Arial"/>
              </a:rPr>
              <a:t>Exempel på aktiviteter som ger pengar till lagkassan:</a:t>
            </a:r>
          </a:p>
          <a:p>
            <a:pPr marL="742950" lvl="2" indent="-285750">
              <a:spcAft>
                <a:spcPts val="1200"/>
              </a:spcAft>
              <a:buFont typeface="Arial" panose="020B0604020202020204" pitchFamily="34" charset="0"/>
              <a:buChar char="•"/>
              <a:tabLst>
                <a:tab pos="809625" algn="l"/>
              </a:tabLst>
            </a:pPr>
            <a:r>
              <a:rPr lang="sv-SE" dirty="0">
                <a:solidFill>
                  <a:srgbClr val="313131"/>
                </a:solidFill>
                <a:latin typeface="Arial"/>
              </a:rPr>
              <a:t>Sälja </a:t>
            </a:r>
            <a:r>
              <a:rPr lang="sv-SE" dirty="0" err="1">
                <a:solidFill>
                  <a:srgbClr val="313131"/>
                </a:solidFill>
                <a:latin typeface="Arial"/>
              </a:rPr>
              <a:t>newbody</a:t>
            </a:r>
            <a:r>
              <a:rPr lang="sv-SE" dirty="0">
                <a:solidFill>
                  <a:srgbClr val="313131"/>
                </a:solidFill>
                <a:latin typeface="Arial"/>
              </a:rPr>
              <a:t>, tulpaner mm</a:t>
            </a:r>
          </a:p>
          <a:p>
            <a:pPr marL="742950" lvl="2" indent="-285750">
              <a:spcAft>
                <a:spcPts val="1200"/>
              </a:spcAft>
              <a:buFont typeface="Arial" panose="020B0604020202020204" pitchFamily="34" charset="0"/>
              <a:buChar char="•"/>
              <a:tabLst>
                <a:tab pos="809625" algn="l"/>
              </a:tabLst>
            </a:pPr>
            <a:r>
              <a:rPr lang="sv-SE" dirty="0">
                <a:solidFill>
                  <a:srgbClr val="313131"/>
                </a:solidFill>
                <a:latin typeface="Arial"/>
              </a:rPr>
              <a:t>Baka och sälja bullar på julmarknader</a:t>
            </a:r>
          </a:p>
          <a:p>
            <a:pPr marL="742950" lvl="2" indent="-285750">
              <a:spcAft>
                <a:spcPts val="1200"/>
              </a:spcAft>
              <a:buFont typeface="Arial" panose="020B0604020202020204" pitchFamily="34" charset="0"/>
              <a:buChar char="•"/>
              <a:tabLst>
                <a:tab pos="809625" algn="l"/>
              </a:tabLst>
            </a:pPr>
            <a:r>
              <a:rPr lang="sv-SE" dirty="0">
                <a:solidFill>
                  <a:srgbClr val="313131"/>
                </a:solidFill>
                <a:latin typeface="Arial"/>
              </a:rPr>
              <a:t>Andra idéer?</a:t>
            </a:r>
          </a:p>
          <a:p>
            <a:pPr marL="285750" lvl="1" indent="-285750">
              <a:spcAft>
                <a:spcPts val="1200"/>
              </a:spcAft>
              <a:buFont typeface="Arial" panose="020B0604020202020204" pitchFamily="34" charset="0"/>
              <a:buChar char="•"/>
              <a:tabLst>
                <a:tab pos="809625" algn="l"/>
              </a:tabLst>
            </a:pPr>
            <a:endParaRPr lang="sv-SE" dirty="0">
              <a:solidFill>
                <a:srgbClr val="313131"/>
              </a:solidFill>
              <a:latin typeface="Arial"/>
            </a:endParaRPr>
          </a:p>
          <a:p>
            <a:pPr marL="0" lvl="1">
              <a:spcAft>
                <a:spcPts val="1200"/>
              </a:spcAft>
              <a:tabLst>
                <a:tab pos="809625" algn="l"/>
              </a:tabLst>
            </a:pPr>
            <a:endParaRPr lang="sv-SE" dirty="0">
              <a:solidFill>
                <a:srgbClr val="313131"/>
              </a:solidFill>
              <a:latin typeface="Arial"/>
            </a:endParaRPr>
          </a:p>
          <a:p>
            <a:pPr marL="0" lvl="1">
              <a:spcAft>
                <a:spcPts val="1200"/>
              </a:spcAft>
              <a:tabLst>
                <a:tab pos="809625" algn="l"/>
              </a:tabLst>
            </a:pPr>
            <a:endParaRPr lang="sv-SE" dirty="0">
              <a:solidFill>
                <a:srgbClr val="313131"/>
              </a:solidFill>
              <a:latin typeface="Arial"/>
            </a:endParaRPr>
          </a:p>
          <a:p>
            <a:pPr marL="0" lvl="1">
              <a:spcAft>
                <a:spcPts val="1200"/>
              </a:spcAft>
              <a:tabLst>
                <a:tab pos="809625" algn="l"/>
              </a:tabLst>
            </a:pPr>
            <a:endParaRPr lang="sv-SE" dirty="0">
              <a:solidFill>
                <a:srgbClr val="313131"/>
              </a:solidFill>
              <a:latin typeface="Arial"/>
            </a:endParaRPr>
          </a:p>
        </p:txBody>
      </p:sp>
    </p:spTree>
    <p:extLst>
      <p:ext uri="{BB962C8B-B14F-4D97-AF65-F5344CB8AC3E}">
        <p14:creationId xmlns:p14="http://schemas.microsoft.com/office/powerpoint/2010/main" val="41992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400956" y="295683"/>
            <a:ext cx="9087000" cy="469492"/>
          </a:xfrm>
          <a:prstGeom prst="rect">
            <a:avLst/>
          </a:prstGeom>
        </p:spPr>
        <p:txBody>
          <a:bodyPr vert="horz" lIns="0" tIns="0" rIns="0" bIns="0" rtlCol="0" anchor="t" anchorCtr="0">
            <a:noAutofit/>
          </a:bodyPr>
          <a:lstStyle>
            <a:lvl1pPr algn="l" defTabSz="914400" rtl="0" eaLnBrk="1" latinLnBrk="0" hangingPunct="1">
              <a:spcBef>
                <a:spcPct val="0"/>
              </a:spcBef>
              <a:buNone/>
              <a:defRPr sz="3000"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000" b="0" i="0" u="none" strike="noStrike" kern="1200" cap="none" spc="0" normalizeH="0" baseline="0" noProof="0" dirty="0" err="1">
                <a:ln>
                  <a:noFill/>
                </a:ln>
                <a:solidFill>
                  <a:schemeClr val="accent1"/>
                </a:solidFill>
                <a:effectLst/>
                <a:uLnTx/>
                <a:uFillTx/>
                <a:latin typeface="Arial"/>
                <a:ea typeface="+mj-ea"/>
                <a:cs typeface="+mj-cs"/>
              </a:rPr>
              <a:t>Föräldraengagemang</a:t>
            </a:r>
            <a:r>
              <a:rPr kumimoji="0" lang="en-GB" sz="3000" b="0" i="0" u="none" strike="noStrike" kern="1200" cap="none" spc="0" normalizeH="0" baseline="0" noProof="0" dirty="0">
                <a:ln>
                  <a:noFill/>
                </a:ln>
                <a:solidFill>
                  <a:schemeClr val="accent1"/>
                </a:solidFill>
                <a:effectLst/>
                <a:uLnTx/>
                <a:uFillTx/>
                <a:latin typeface="Arial"/>
                <a:ea typeface="+mj-ea"/>
                <a:cs typeface="+mj-cs"/>
              </a:rPr>
              <a:t> – </a:t>
            </a:r>
            <a:r>
              <a:rPr kumimoji="0" lang="en-GB" sz="3000" b="0" i="0" u="none" strike="noStrike" kern="1200" cap="none" spc="0" normalizeH="0" baseline="0" noProof="0" dirty="0" err="1">
                <a:ln>
                  <a:noFill/>
                </a:ln>
                <a:solidFill>
                  <a:schemeClr val="accent1"/>
                </a:solidFill>
                <a:effectLst/>
                <a:uLnTx/>
                <a:uFillTx/>
                <a:latin typeface="Arial"/>
                <a:ea typeface="+mj-ea"/>
                <a:cs typeface="+mj-cs"/>
              </a:rPr>
              <a:t>vad</a:t>
            </a:r>
            <a:r>
              <a:rPr kumimoji="0" lang="en-GB" sz="3000" b="0" i="0" u="none" strike="noStrike" kern="1200" cap="none" spc="0" normalizeH="0" baseline="0" noProof="0" dirty="0">
                <a:ln>
                  <a:noFill/>
                </a:ln>
                <a:solidFill>
                  <a:schemeClr val="accent1"/>
                </a:solidFill>
                <a:effectLst/>
                <a:uLnTx/>
                <a:uFillTx/>
                <a:latin typeface="Arial"/>
                <a:ea typeface="+mj-ea"/>
                <a:cs typeface="+mj-cs"/>
              </a:rPr>
              <a:t> </a:t>
            </a:r>
            <a:r>
              <a:rPr kumimoji="0" lang="en-GB" sz="3000" b="0" i="0" u="none" strike="noStrike" kern="1200" cap="none" spc="0" normalizeH="0" baseline="0" noProof="0" dirty="0" err="1">
                <a:ln>
                  <a:noFill/>
                </a:ln>
                <a:solidFill>
                  <a:schemeClr val="accent1"/>
                </a:solidFill>
                <a:effectLst/>
                <a:uLnTx/>
                <a:uFillTx/>
                <a:latin typeface="Arial"/>
                <a:ea typeface="+mj-ea"/>
                <a:cs typeface="+mj-cs"/>
              </a:rPr>
              <a:t>behöver</a:t>
            </a:r>
            <a:r>
              <a:rPr kumimoji="0" lang="en-GB" sz="3000" b="0" i="0" u="none" strike="noStrike" kern="1200" cap="none" spc="0" normalizeH="0" baseline="0" noProof="0" dirty="0">
                <a:ln>
                  <a:noFill/>
                </a:ln>
                <a:solidFill>
                  <a:schemeClr val="accent1"/>
                </a:solidFill>
                <a:effectLst/>
                <a:uLnTx/>
                <a:uFillTx/>
                <a:latin typeface="Arial"/>
                <a:ea typeface="+mj-ea"/>
                <a:cs typeface="+mj-cs"/>
              </a:rPr>
              <a:t> vi </a:t>
            </a:r>
            <a:r>
              <a:rPr kumimoji="0" lang="en-GB" sz="3000" b="0" i="0" u="none" strike="noStrike" kern="1200" cap="none" spc="0" normalizeH="0" baseline="0" noProof="0" dirty="0" err="1">
                <a:ln>
                  <a:noFill/>
                </a:ln>
                <a:solidFill>
                  <a:schemeClr val="accent1"/>
                </a:solidFill>
                <a:effectLst/>
                <a:uLnTx/>
                <a:uFillTx/>
                <a:latin typeface="Arial"/>
                <a:ea typeface="+mj-ea"/>
                <a:cs typeface="+mj-cs"/>
              </a:rPr>
              <a:t>er</a:t>
            </a:r>
            <a:r>
              <a:rPr kumimoji="0" lang="en-GB" sz="3000" b="0" i="0" u="none" strike="noStrike" kern="1200" cap="none" spc="0" normalizeH="0" baseline="0" noProof="0" dirty="0">
                <a:ln>
                  <a:noFill/>
                </a:ln>
                <a:solidFill>
                  <a:schemeClr val="accent1"/>
                </a:solidFill>
                <a:effectLst/>
                <a:uLnTx/>
                <a:uFillTx/>
                <a:latin typeface="Arial"/>
                <a:ea typeface="+mj-ea"/>
                <a:cs typeface="+mj-cs"/>
              </a:rPr>
              <a:t> </a:t>
            </a:r>
            <a:r>
              <a:rPr kumimoji="0" lang="en-GB" sz="3000" b="0" i="0" u="none" strike="noStrike" kern="1200" cap="none" spc="0" normalizeH="0" baseline="0" noProof="0" dirty="0" err="1">
                <a:ln>
                  <a:noFill/>
                </a:ln>
                <a:solidFill>
                  <a:schemeClr val="accent1"/>
                </a:solidFill>
                <a:effectLst/>
                <a:uLnTx/>
                <a:uFillTx/>
                <a:latin typeface="Arial"/>
                <a:ea typeface="+mj-ea"/>
                <a:cs typeface="+mj-cs"/>
              </a:rPr>
              <a:t>hjälp</a:t>
            </a:r>
            <a:r>
              <a:rPr kumimoji="0" lang="en-GB" sz="3000" b="0" i="0" u="none" strike="noStrike" kern="1200" cap="none" spc="0" normalizeH="0" baseline="0" noProof="0" dirty="0">
                <a:ln>
                  <a:noFill/>
                </a:ln>
                <a:solidFill>
                  <a:schemeClr val="accent1"/>
                </a:solidFill>
                <a:effectLst/>
                <a:uLnTx/>
                <a:uFillTx/>
                <a:latin typeface="Arial"/>
                <a:ea typeface="+mj-ea"/>
                <a:cs typeface="+mj-cs"/>
              </a:rPr>
              <a:t> med?</a:t>
            </a:r>
          </a:p>
        </p:txBody>
      </p:sp>
      <p:sp>
        <p:nvSpPr>
          <p:cNvPr id="3" name="Rectangle 2"/>
          <p:cNvSpPr/>
          <p:nvPr/>
        </p:nvSpPr>
        <p:spPr>
          <a:xfrm>
            <a:off x="2161879" y="1623107"/>
            <a:ext cx="7175303" cy="3877985"/>
          </a:xfrm>
          <a:prstGeom prst="rect">
            <a:avLst/>
          </a:prstGeom>
        </p:spPr>
        <p:txBody>
          <a:bodyPr wrap="square">
            <a:spAutoFit/>
          </a:bodyPr>
          <a:lstStyle/>
          <a:p>
            <a:pPr marL="0" lvl="1">
              <a:spcAft>
                <a:spcPts val="1200"/>
              </a:spcAft>
              <a:tabLst>
                <a:tab pos="809625" algn="l"/>
              </a:tabLst>
            </a:pPr>
            <a:r>
              <a:rPr lang="sv-SE" sz="2000" b="1" dirty="0">
                <a:solidFill>
                  <a:srgbClr val="313131"/>
                </a:solidFill>
                <a:latin typeface="Arial"/>
              </a:rPr>
              <a:t>Minigolfen</a:t>
            </a:r>
            <a:endParaRPr lang="sv-SE" b="1" dirty="0">
              <a:solidFill>
                <a:srgbClr val="313131"/>
              </a:solidFill>
              <a:latin typeface="Arial"/>
            </a:endParaRPr>
          </a:p>
          <a:p>
            <a:pPr marL="285750" lvl="1" indent="-285750">
              <a:spcAft>
                <a:spcPts val="1200"/>
              </a:spcAft>
              <a:buFont typeface="Arial" panose="020B0604020202020204" pitchFamily="34" charset="0"/>
              <a:buChar char="•"/>
              <a:tabLst>
                <a:tab pos="809625" algn="l"/>
              </a:tabLst>
            </a:pPr>
            <a:r>
              <a:rPr lang="sv-SE" dirty="0">
                <a:solidFill>
                  <a:srgbClr val="313131"/>
                </a:solidFill>
                <a:latin typeface="Arial"/>
              </a:rPr>
              <a:t>En minigolfansvarig som gör schema &amp; har kontakt med SIF</a:t>
            </a:r>
          </a:p>
          <a:p>
            <a:pPr marL="285750" lvl="1" indent="-285750">
              <a:spcAft>
                <a:spcPts val="1200"/>
              </a:spcAft>
              <a:buFont typeface="Arial" panose="020B0604020202020204" pitchFamily="34" charset="0"/>
              <a:buChar char="•"/>
              <a:tabLst>
                <a:tab pos="809625" algn="l"/>
              </a:tabLst>
            </a:pPr>
            <a:r>
              <a:rPr lang="sv-SE" dirty="0">
                <a:solidFill>
                  <a:srgbClr val="313131"/>
                </a:solidFill>
                <a:latin typeface="Arial"/>
              </a:rPr>
              <a:t>P07 har fått 18-24 juli</a:t>
            </a:r>
          </a:p>
          <a:p>
            <a:pPr marL="285750" lvl="1" indent="-285750">
              <a:spcAft>
                <a:spcPts val="1200"/>
              </a:spcAft>
              <a:buFont typeface="Arial" panose="020B0604020202020204" pitchFamily="34" charset="0"/>
              <a:buChar char="•"/>
              <a:tabLst>
                <a:tab pos="809625" algn="l"/>
              </a:tabLst>
            </a:pPr>
            <a:r>
              <a:rPr lang="sv-SE" dirty="0">
                <a:solidFill>
                  <a:srgbClr val="313131"/>
                </a:solidFill>
                <a:latin typeface="Arial"/>
              </a:rPr>
              <a:t>Er uppgift; Bemanna minigolfen 1 pass per familj (ca 3h)</a:t>
            </a:r>
          </a:p>
          <a:p>
            <a:pPr marL="0" lvl="1">
              <a:spcAft>
                <a:spcPts val="1200"/>
              </a:spcAft>
              <a:tabLst>
                <a:tab pos="809625" algn="l"/>
              </a:tabLst>
            </a:pPr>
            <a:endParaRPr lang="sv-SE" dirty="0">
              <a:solidFill>
                <a:srgbClr val="313131"/>
              </a:solidFill>
              <a:latin typeface="Arial"/>
            </a:endParaRPr>
          </a:p>
          <a:p>
            <a:pPr marL="0" lvl="1">
              <a:spcAft>
                <a:spcPts val="1200"/>
              </a:spcAft>
              <a:tabLst>
                <a:tab pos="809625" algn="l"/>
              </a:tabLst>
            </a:pPr>
            <a:r>
              <a:rPr lang="sv-SE" sz="2000" b="1" dirty="0">
                <a:solidFill>
                  <a:srgbClr val="313131"/>
                </a:solidFill>
                <a:latin typeface="Arial"/>
              </a:rPr>
              <a:t>Sammandraget / Café</a:t>
            </a:r>
          </a:p>
          <a:p>
            <a:pPr marL="285750" lvl="1" indent="-285750">
              <a:spcAft>
                <a:spcPts val="1200"/>
              </a:spcAft>
              <a:buFont typeface="Arial" panose="020B0604020202020204" pitchFamily="34" charset="0"/>
              <a:buChar char="•"/>
              <a:tabLst>
                <a:tab pos="809625" algn="l"/>
              </a:tabLst>
            </a:pPr>
            <a:r>
              <a:rPr lang="sv-SE" dirty="0">
                <a:solidFill>
                  <a:srgbClr val="313131"/>
                </a:solidFill>
                <a:latin typeface="Arial"/>
              </a:rPr>
              <a:t>En caféansvarig som gör schema &amp; har kontakt med SIF</a:t>
            </a:r>
          </a:p>
          <a:p>
            <a:pPr marL="285750" lvl="1" indent="-285750">
              <a:spcAft>
                <a:spcPts val="1200"/>
              </a:spcAft>
              <a:buFont typeface="Arial" panose="020B0604020202020204" pitchFamily="34" charset="0"/>
              <a:buChar char="•"/>
              <a:tabLst>
                <a:tab pos="809625" algn="l"/>
              </a:tabLst>
            </a:pPr>
            <a:r>
              <a:rPr lang="sv-SE" dirty="0" err="1">
                <a:solidFill>
                  <a:srgbClr val="313131"/>
                </a:solidFill>
                <a:latin typeface="Arial"/>
              </a:rPr>
              <a:t>Prel</a:t>
            </a:r>
            <a:r>
              <a:rPr lang="sv-SE" dirty="0">
                <a:solidFill>
                  <a:srgbClr val="313131"/>
                </a:solidFill>
                <a:latin typeface="Arial"/>
              </a:rPr>
              <a:t> datum för sammandraget: 18 september</a:t>
            </a:r>
          </a:p>
          <a:p>
            <a:pPr marL="285750" lvl="1" indent="-285750">
              <a:spcAft>
                <a:spcPts val="1200"/>
              </a:spcAft>
              <a:buFont typeface="Arial" panose="020B0604020202020204" pitchFamily="34" charset="0"/>
              <a:buChar char="•"/>
              <a:tabLst>
                <a:tab pos="809625" algn="l"/>
              </a:tabLst>
            </a:pPr>
            <a:r>
              <a:rPr lang="sv-SE" dirty="0">
                <a:solidFill>
                  <a:srgbClr val="313131"/>
                </a:solidFill>
                <a:latin typeface="Arial"/>
              </a:rPr>
              <a:t>Er uppgift; Bemanna caféet 1 pass per familj (ca 3h)</a:t>
            </a:r>
          </a:p>
        </p:txBody>
      </p:sp>
    </p:spTree>
    <p:extLst>
      <p:ext uri="{BB962C8B-B14F-4D97-AF65-F5344CB8AC3E}">
        <p14:creationId xmlns:p14="http://schemas.microsoft.com/office/powerpoint/2010/main" val="2854874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23031</TotalTime>
  <Words>426</Words>
  <Application>Microsoft Office PowerPoint</Application>
  <PresentationFormat>Bredbild</PresentationFormat>
  <Paragraphs>95</Paragraphs>
  <Slides>11</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11</vt:i4>
      </vt:variant>
    </vt:vector>
  </HeadingPairs>
  <TitlesOfParts>
    <vt:vector size="16" baseType="lpstr">
      <vt:lpstr>Arial</vt:lpstr>
      <vt:lpstr>Calibri</vt:lpstr>
      <vt:lpstr>Calibri Light</vt:lpstr>
      <vt:lpstr>Wingdings</vt:lpstr>
      <vt:lpstr>Office Theme</vt:lpstr>
      <vt:lpstr>VÄLKOMNA</vt:lpstr>
      <vt:lpstr>PowerPoint-presentation</vt:lpstr>
      <vt:lpstr>PowerPoint-presentation</vt:lpstr>
      <vt:lpstr>PowerPoint-presentation</vt:lpstr>
      <vt:lpstr>PowerPoint-presentation</vt:lpstr>
      <vt:lpstr>PowerPoint-presentation</vt:lpstr>
      <vt:lpstr>Teambuilding dag P07 Sigtuna IF 22 maj  </vt:lpstr>
      <vt:lpstr>PowerPoint-presentation</vt:lpstr>
      <vt:lpstr>PowerPoint-presentation</vt:lpstr>
      <vt:lpstr>PowerPoint-presentation</vt:lpstr>
      <vt:lpstr>Tack för att ni kom! Vi ser verkligen fram emot en rolig fotbollssäsong med P07!!</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Agrell, Joachim (SE - Stockholm)</dc:creator>
  <cp:lastModifiedBy>Catarina Sandin</cp:lastModifiedBy>
  <cp:revision>61</cp:revision>
  <dcterms:created xsi:type="dcterms:W3CDTF">2015-04-12T10:16:30Z</dcterms:created>
  <dcterms:modified xsi:type="dcterms:W3CDTF">2016-04-15T11:40:50Z</dcterms:modified>
</cp:coreProperties>
</file>