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3" r:id="rId5"/>
    <p:sldId id="260" r:id="rId6"/>
    <p:sldId id="268" r:id="rId7"/>
    <p:sldId id="274" r:id="rId8"/>
    <p:sldId id="261" r:id="rId9"/>
    <p:sldId id="275" r:id="rId10"/>
    <p:sldId id="263" r:id="rId11"/>
    <p:sldId id="269" r:id="rId12"/>
    <p:sldId id="276" r:id="rId13"/>
    <p:sldId id="267" r:id="rId14"/>
    <p:sldId id="266" r:id="rId15"/>
    <p:sldId id="265" r:id="rId16"/>
    <p:sldId id="277" r:id="rId1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0" autoAdjust="0"/>
    <p:restoredTop sz="94660"/>
  </p:normalViewPr>
  <p:slideViewPr>
    <p:cSldViewPr snapToGrid="0">
      <p:cViewPr varScale="1">
        <p:scale>
          <a:sx n="74" d="100"/>
          <a:sy n="74" d="100"/>
        </p:scale>
        <p:origin x="5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p:cNvSpPr>
            <a:spLocks noGrp="1"/>
          </p:cNvSpPr>
          <p:nvPr>
            <p:ph type="dt" sz="half" idx="10"/>
          </p:nvPr>
        </p:nvSpPr>
        <p:spPr/>
        <p:txBody>
          <a:bodyPr/>
          <a:lstStyle/>
          <a:p>
            <a:fld id="{6D6C2854-1347-4C59-924B-DF6BD53CE577}" type="datetimeFigureOut">
              <a:rPr lang="sv-SE" smtClean="0"/>
              <a:t>2018-04-17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1165383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6D6C2854-1347-4C59-924B-DF6BD53CE577}" type="datetimeFigureOut">
              <a:rPr lang="sv-SE" smtClean="0"/>
              <a:t>2018-04-17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18522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6D6C2854-1347-4C59-924B-DF6BD53CE577}" type="datetimeFigureOut">
              <a:rPr lang="sv-SE" smtClean="0"/>
              <a:t>2018-04-17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155299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6D6C2854-1347-4C59-924B-DF6BD53CE577}" type="datetimeFigureOut">
              <a:rPr lang="sv-SE" smtClean="0"/>
              <a:t>2018-04-17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3543136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6C2854-1347-4C59-924B-DF6BD53CE577}" type="datetimeFigureOut">
              <a:rPr lang="sv-SE" smtClean="0"/>
              <a:t>2018-04-17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1437993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p:cNvSpPr>
            <a:spLocks noGrp="1"/>
          </p:cNvSpPr>
          <p:nvPr>
            <p:ph type="dt" sz="half" idx="10"/>
          </p:nvPr>
        </p:nvSpPr>
        <p:spPr/>
        <p:txBody>
          <a:bodyPr/>
          <a:lstStyle/>
          <a:p>
            <a:fld id="{6D6C2854-1347-4C59-924B-DF6BD53CE577}" type="datetimeFigureOut">
              <a:rPr lang="sv-SE" smtClean="0"/>
              <a:t>2018-04-17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1088009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p:cNvSpPr>
            <a:spLocks noGrp="1"/>
          </p:cNvSpPr>
          <p:nvPr>
            <p:ph type="dt" sz="half" idx="10"/>
          </p:nvPr>
        </p:nvSpPr>
        <p:spPr/>
        <p:txBody>
          <a:bodyPr/>
          <a:lstStyle/>
          <a:p>
            <a:fld id="{6D6C2854-1347-4C59-924B-DF6BD53CE577}" type="datetimeFigureOut">
              <a:rPr lang="sv-SE" smtClean="0"/>
              <a:t>2018-04-17</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298333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Date Placeholder 2"/>
          <p:cNvSpPr>
            <a:spLocks noGrp="1"/>
          </p:cNvSpPr>
          <p:nvPr>
            <p:ph type="dt" sz="half" idx="10"/>
          </p:nvPr>
        </p:nvSpPr>
        <p:spPr/>
        <p:txBody>
          <a:bodyPr/>
          <a:lstStyle/>
          <a:p>
            <a:fld id="{6D6C2854-1347-4C59-924B-DF6BD53CE577}" type="datetimeFigureOut">
              <a:rPr lang="sv-SE" smtClean="0"/>
              <a:t>2018-04-17</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3798566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C2854-1347-4C59-924B-DF6BD53CE577}" type="datetimeFigureOut">
              <a:rPr lang="sv-SE" smtClean="0"/>
              <a:t>2018-04-17</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2196196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6C2854-1347-4C59-924B-DF6BD53CE577}" type="datetimeFigureOut">
              <a:rPr lang="sv-SE" smtClean="0"/>
              <a:t>2018-04-17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299940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6C2854-1347-4C59-924B-DF6BD53CE577}" type="datetimeFigureOut">
              <a:rPr lang="sv-SE" smtClean="0"/>
              <a:t>2018-04-17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CE86C0B-5CF5-439F-9A40-60F5AF90BF51}" type="slidenum">
              <a:rPr lang="sv-SE" smtClean="0"/>
              <a:t>‹#›</a:t>
            </a:fld>
            <a:endParaRPr lang="sv-SE"/>
          </a:p>
        </p:txBody>
      </p:sp>
    </p:spTree>
    <p:extLst>
      <p:ext uri="{BB962C8B-B14F-4D97-AF65-F5344CB8AC3E}">
        <p14:creationId xmlns:p14="http://schemas.microsoft.com/office/powerpoint/2010/main" val="2293524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6C2854-1347-4C59-924B-DF6BD53CE577}" type="datetimeFigureOut">
              <a:rPr lang="sv-SE" smtClean="0"/>
              <a:t>2018-04-17</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E86C0B-5CF5-439F-9A40-60F5AF90BF51}" type="slidenum">
              <a:rPr lang="sv-SE" smtClean="0"/>
              <a:t>‹#›</a:t>
            </a:fld>
            <a:endParaRPr lang="sv-SE"/>
          </a:p>
        </p:txBody>
      </p:sp>
    </p:spTree>
    <p:extLst>
      <p:ext uri="{BB962C8B-B14F-4D97-AF65-F5344CB8AC3E}">
        <p14:creationId xmlns:p14="http://schemas.microsoft.com/office/powerpoint/2010/main" val="2275285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a:ln>
                  <a:noFill/>
                </a:ln>
                <a:solidFill>
                  <a:srgbClr val="81BC00"/>
                </a:solidFill>
                <a:effectLst/>
                <a:uLnTx/>
                <a:uFillTx/>
                <a:latin typeface="Arial"/>
                <a:ea typeface="+mj-ea"/>
                <a:cs typeface="+mj-cs"/>
              </a:rPr>
              <a:t>Agenda – </a:t>
            </a:r>
            <a:r>
              <a:rPr kumimoji="0" lang="en-GB" sz="3000" b="0" i="0" u="none" strike="noStrike" kern="1200" cap="none" spc="0" normalizeH="0" baseline="0" noProof="0" dirty="0" err="1">
                <a:ln>
                  <a:noFill/>
                </a:ln>
                <a:solidFill>
                  <a:srgbClr val="81BC00"/>
                </a:solidFill>
                <a:effectLst/>
                <a:uLnTx/>
                <a:uFillTx/>
                <a:latin typeface="Arial"/>
                <a:ea typeface="+mj-ea"/>
                <a:cs typeface="+mj-cs"/>
              </a:rPr>
              <a:t>föräldramöte</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lang="en-GB" dirty="0">
                <a:solidFill>
                  <a:srgbClr val="81BC00"/>
                </a:solidFill>
                <a:latin typeface="Arial"/>
              </a:rPr>
              <a:t>P11</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nytt</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namn</a:t>
            </a:r>
            <a:r>
              <a:rPr kumimoji="0" lang="en-GB" sz="3000" b="0" i="0" u="none" strike="noStrike" kern="1200" cap="none" spc="0" normalizeH="0" baseline="0" noProof="0" dirty="0">
                <a:ln>
                  <a:noFill/>
                </a:ln>
                <a:solidFill>
                  <a:srgbClr val="81BC00"/>
                </a:solidFill>
                <a:effectLst/>
                <a:uLnTx/>
                <a:uFillTx/>
                <a:latin typeface="Arial"/>
                <a:ea typeface="+mj-ea"/>
                <a:cs typeface="+mj-cs"/>
              </a:rPr>
              <a:t> på </a:t>
            </a:r>
            <a:r>
              <a:rPr kumimoji="0" lang="en-GB" sz="3000" b="0" i="0" u="none" strike="noStrike" kern="1200" cap="none" spc="0" normalizeH="0" baseline="0" noProof="0" dirty="0" err="1">
                <a:ln>
                  <a:noFill/>
                </a:ln>
                <a:solidFill>
                  <a:srgbClr val="81BC00"/>
                </a:solidFill>
                <a:effectLst/>
                <a:uLnTx/>
                <a:uFillTx/>
                <a:latin typeface="Arial"/>
                <a:ea typeface="+mj-ea"/>
                <a:cs typeface="+mj-cs"/>
              </a:rPr>
              <a:t>laget</a:t>
            </a:r>
            <a:r>
              <a:rPr kumimoji="0" lang="en-GB" sz="3000" b="0" i="0" u="none" strike="noStrike" kern="1200" cap="none" spc="0" normalizeH="0" baseline="0" noProof="0" dirty="0">
                <a:ln>
                  <a:noFill/>
                </a:ln>
                <a:solidFill>
                  <a:srgbClr val="81BC00"/>
                </a:solidFill>
                <a:effectLst/>
                <a:uLnTx/>
                <a:uFillTx/>
                <a:latin typeface="Arial"/>
                <a:ea typeface="+mj-ea"/>
                <a:cs typeface="+mj-cs"/>
              </a:rPr>
              <a:t>!)</a:t>
            </a:r>
          </a:p>
        </p:txBody>
      </p:sp>
      <p:sp>
        <p:nvSpPr>
          <p:cNvPr id="2" name="Rectangle 1"/>
          <p:cNvSpPr/>
          <p:nvPr/>
        </p:nvSpPr>
        <p:spPr>
          <a:xfrm>
            <a:off x="2022879" y="1429819"/>
            <a:ext cx="6096000" cy="3385542"/>
          </a:xfrm>
          <a:prstGeom prst="rect">
            <a:avLst/>
          </a:prstGeom>
        </p:spPr>
        <p:txBody>
          <a:bodyPr anchor="t">
            <a:spAutoFit/>
          </a:bodyPr>
          <a:lstStyle/>
          <a:p>
            <a:pPr marL="266700" lvl="1" indent="-266700">
              <a:spcBef>
                <a:spcPts val="1200"/>
              </a:spcBef>
              <a:buFont typeface="Arial" pitchFamily="34" charset="0"/>
              <a:buChar char="•"/>
            </a:pPr>
            <a:r>
              <a:rPr lang="sv-SE" dirty="0">
                <a:solidFill>
                  <a:srgbClr val="313131"/>
                </a:solidFill>
                <a:latin typeface="Arial"/>
              </a:rPr>
              <a:t>Presentation av ledarstab och ansvarsområden</a:t>
            </a:r>
          </a:p>
          <a:p>
            <a:pPr marL="266700" lvl="1" indent="-266700">
              <a:spcBef>
                <a:spcPts val="1200"/>
              </a:spcBef>
              <a:buFont typeface="Arial" pitchFamily="34" charset="0"/>
              <a:buChar char="•"/>
            </a:pPr>
            <a:r>
              <a:rPr lang="sv-SE" dirty="0">
                <a:solidFill>
                  <a:srgbClr val="313131"/>
                </a:solidFill>
                <a:latin typeface="Arial"/>
              </a:rPr>
              <a:t>Spelartrupp</a:t>
            </a:r>
          </a:p>
          <a:p>
            <a:pPr marL="266700" lvl="1" indent="-266700">
              <a:spcBef>
                <a:spcPts val="1200"/>
              </a:spcBef>
              <a:buFont typeface="Arial" pitchFamily="34" charset="0"/>
              <a:buChar char="•"/>
            </a:pPr>
            <a:r>
              <a:rPr lang="sv-SE" dirty="0">
                <a:solidFill>
                  <a:srgbClr val="313131"/>
                </a:solidFill>
                <a:latin typeface="Arial"/>
              </a:rPr>
              <a:t>Grundläggande värderingar</a:t>
            </a:r>
          </a:p>
          <a:p>
            <a:pPr marL="266700" lvl="1" indent="-266700">
              <a:spcBef>
                <a:spcPts val="1200"/>
              </a:spcBef>
              <a:buFont typeface="Arial" pitchFamily="34" charset="0"/>
              <a:buChar char="•"/>
            </a:pPr>
            <a:r>
              <a:rPr lang="sv-SE" dirty="0">
                <a:solidFill>
                  <a:srgbClr val="313131"/>
                </a:solidFill>
                <a:latin typeface="Arial"/>
              </a:rPr>
              <a:t>Träningstider</a:t>
            </a:r>
          </a:p>
          <a:p>
            <a:pPr marL="266700" lvl="1" indent="-266700">
              <a:spcBef>
                <a:spcPts val="1200"/>
              </a:spcBef>
              <a:buFont typeface="Arial" pitchFamily="34" charset="0"/>
              <a:buChar char="•"/>
            </a:pPr>
            <a:r>
              <a:rPr lang="sv-SE" dirty="0">
                <a:solidFill>
                  <a:srgbClr val="313131"/>
                </a:solidFill>
                <a:latin typeface="Arial"/>
              </a:rPr>
              <a:t>Matchspel</a:t>
            </a:r>
            <a:endParaRPr lang="sv-SE" dirty="0">
              <a:solidFill>
                <a:srgbClr val="313131"/>
              </a:solidFill>
              <a:latin typeface="Arial"/>
              <a:cs typeface="Arial"/>
            </a:endParaRPr>
          </a:p>
          <a:p>
            <a:pPr marL="266700" lvl="1" indent="-266700">
              <a:spcBef>
                <a:spcPts val="1200"/>
              </a:spcBef>
              <a:buFont typeface="Arial" pitchFamily="34" charset="0"/>
              <a:buChar char="•"/>
            </a:pPr>
            <a:r>
              <a:rPr lang="sv-SE" dirty="0">
                <a:solidFill>
                  <a:srgbClr val="313131"/>
                </a:solidFill>
                <a:latin typeface="Arial"/>
              </a:rPr>
              <a:t>Cuper</a:t>
            </a:r>
          </a:p>
          <a:p>
            <a:pPr marL="266700" lvl="1" indent="-266700">
              <a:spcBef>
                <a:spcPts val="1200"/>
              </a:spcBef>
              <a:buFont typeface="Arial" pitchFamily="34" charset="0"/>
              <a:buChar char="•"/>
            </a:pPr>
            <a:r>
              <a:rPr lang="sv-SE" dirty="0">
                <a:solidFill>
                  <a:srgbClr val="313131"/>
                </a:solidFill>
                <a:latin typeface="Arial"/>
              </a:rPr>
              <a:t>Träningsmatcher</a:t>
            </a:r>
            <a:endParaRPr lang="sv-SE" dirty="0">
              <a:solidFill>
                <a:srgbClr val="313131"/>
              </a:solidFill>
              <a:latin typeface="Arial"/>
              <a:cs typeface="Arial"/>
            </a:endParaRPr>
          </a:p>
          <a:p>
            <a:pPr marL="266700" lvl="1" indent="-266700">
              <a:spcBef>
                <a:spcPts val="1200"/>
              </a:spcBef>
              <a:buFont typeface="Arial" pitchFamily="34" charset="0"/>
              <a:buChar char="•"/>
            </a:pPr>
            <a:r>
              <a:rPr lang="sv-SE" dirty="0">
                <a:solidFill>
                  <a:srgbClr val="313131"/>
                </a:solidFill>
                <a:latin typeface="Arial"/>
              </a:rPr>
              <a:t>Föräldraengagemang</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3190668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err="1">
                <a:ln>
                  <a:noFill/>
                </a:ln>
                <a:solidFill>
                  <a:srgbClr val="81BC00"/>
                </a:solidFill>
                <a:effectLst/>
                <a:uLnTx/>
                <a:uFillTx/>
                <a:latin typeface="Arial"/>
                <a:ea typeface="+mj-ea"/>
                <a:cs typeface="+mj-cs"/>
              </a:rPr>
              <a:t>Matchspel</a:t>
            </a:r>
            <a:endParaRPr lang="en-GB" sz="3000" b="0" i="0" u="none" strike="noStrike" kern="1200" cap="none" spc="0" baseline="0" noProof="0" dirty="0" err="1">
              <a:solidFill>
                <a:srgbClr val="81BC00"/>
              </a:solidFill>
              <a:latin typeface="Arial"/>
              <a:cs typeface="Arial"/>
            </a:endParaRPr>
          </a:p>
        </p:txBody>
      </p:sp>
      <p:sp>
        <p:nvSpPr>
          <p:cNvPr id="2" name="Rectangle 1"/>
          <p:cNvSpPr/>
          <p:nvPr/>
        </p:nvSpPr>
        <p:spPr>
          <a:xfrm>
            <a:off x="1507000" y="1625798"/>
            <a:ext cx="8853152" cy="6647974"/>
          </a:xfrm>
          <a:prstGeom prst="rect">
            <a:avLst/>
          </a:prstGeom>
        </p:spPr>
        <p:txBody>
          <a:bodyPr wrap="square" anchor="t">
            <a:spAutoFit/>
          </a:bodyPr>
          <a:lstStyle/>
          <a:p>
            <a:pPr marL="0" lvl="1">
              <a:spcAft>
                <a:spcPts val="1200"/>
              </a:spcAft>
              <a:tabLst>
                <a:tab pos="809625" algn="l"/>
              </a:tabLst>
            </a:pPr>
            <a:r>
              <a:rPr lang="sv-SE" b="1" dirty="0">
                <a:solidFill>
                  <a:srgbClr val="313131"/>
                </a:solidFill>
                <a:latin typeface="Arial"/>
              </a:rPr>
              <a:t>Antal SIF-lag</a:t>
            </a:r>
            <a:r>
              <a:rPr lang="sv-SE" dirty="0">
                <a:solidFill>
                  <a:srgbClr val="313131"/>
                </a:solidFill>
                <a:latin typeface="Arial"/>
              </a:rPr>
              <a:t>: 2 (maximalt 10 spelare per lag och match)</a:t>
            </a:r>
          </a:p>
          <a:p>
            <a:pPr marL="0" lvl="1">
              <a:spcAft>
                <a:spcPts val="1200"/>
              </a:spcAft>
              <a:tabLst>
                <a:tab pos="809625" algn="l"/>
              </a:tabLst>
            </a:pPr>
            <a:r>
              <a:rPr lang="sv-SE" b="1" dirty="0">
                <a:solidFill>
                  <a:srgbClr val="313131"/>
                </a:solidFill>
                <a:latin typeface="Arial"/>
              </a:rPr>
              <a:t>Serie</a:t>
            </a:r>
            <a:r>
              <a:rPr lang="sv-SE" dirty="0">
                <a:solidFill>
                  <a:srgbClr val="313131"/>
                </a:solidFill>
                <a:latin typeface="Arial"/>
              </a:rPr>
              <a:t>: Vi spelar med två lag, båda i grund, totalt 32 matcher</a:t>
            </a:r>
            <a:endParaRPr lang="sv-SE" dirty="0">
              <a:solidFill>
                <a:srgbClr val="313131"/>
              </a:solidFill>
              <a:latin typeface="Arial"/>
              <a:cs typeface="Arial"/>
            </a:endParaRPr>
          </a:p>
          <a:p>
            <a:pPr marL="0" lvl="1">
              <a:spcAft>
                <a:spcPts val="1200"/>
              </a:spcAft>
              <a:tabLst>
                <a:tab pos="809625" algn="l"/>
              </a:tabLst>
            </a:pPr>
            <a:r>
              <a:rPr lang="sv-SE" b="1" dirty="0">
                <a:solidFill>
                  <a:srgbClr val="313131"/>
                </a:solidFill>
                <a:latin typeface="Arial"/>
              </a:rPr>
              <a:t>Övriga lag</a:t>
            </a:r>
            <a:r>
              <a:rPr lang="sv-SE" dirty="0">
                <a:solidFill>
                  <a:srgbClr val="313131"/>
                </a:solidFill>
                <a:latin typeface="Arial"/>
              </a:rPr>
              <a:t>: </a:t>
            </a:r>
            <a:r>
              <a:rPr lang="sv-SE" dirty="0">
                <a:solidFill>
                  <a:srgbClr val="313131"/>
                </a:solidFill>
                <a:latin typeface="Arial"/>
                <a:cs typeface="Arial"/>
              </a:rPr>
              <a:t>BKV Norrtälje, FC Arlanda, Knivsta IK, Märsta IK, </a:t>
            </a:r>
            <a:r>
              <a:rPr lang="sv-SE" dirty="0" err="1">
                <a:solidFill>
                  <a:srgbClr val="313131"/>
                </a:solidFill>
                <a:latin typeface="Arial"/>
                <a:cs typeface="Arial"/>
              </a:rPr>
              <a:t>Riala</a:t>
            </a:r>
            <a:r>
              <a:rPr lang="sv-SE" dirty="0">
                <a:solidFill>
                  <a:srgbClr val="313131"/>
                </a:solidFill>
                <a:latin typeface="Arial"/>
                <a:cs typeface="Arial"/>
              </a:rPr>
              <a:t> GoIF, Roslagsbro IF, Rådmansö SK, SK </a:t>
            </a:r>
            <a:r>
              <a:rPr lang="sv-SE" dirty="0" err="1">
                <a:solidFill>
                  <a:srgbClr val="313131"/>
                </a:solidFill>
                <a:latin typeface="Arial"/>
                <a:cs typeface="Arial"/>
              </a:rPr>
              <a:t>Wigör</a:t>
            </a:r>
            <a:r>
              <a:rPr lang="sv-SE" dirty="0">
                <a:solidFill>
                  <a:srgbClr val="313131"/>
                </a:solidFill>
                <a:latin typeface="Arial"/>
                <a:cs typeface="Arial"/>
              </a:rPr>
              <a:t>, Enköpings SK, </a:t>
            </a:r>
            <a:r>
              <a:rPr lang="sv-SE" dirty="0" err="1">
                <a:solidFill>
                  <a:srgbClr val="313131"/>
                </a:solidFill>
                <a:latin typeface="Arial"/>
                <a:cs typeface="Arial"/>
              </a:rPr>
              <a:t>Fanna</a:t>
            </a:r>
            <a:r>
              <a:rPr lang="sv-SE" dirty="0">
                <a:solidFill>
                  <a:srgbClr val="313131"/>
                </a:solidFill>
                <a:latin typeface="Arial"/>
                <a:cs typeface="Arial"/>
              </a:rPr>
              <a:t> BK, IK Nordia, Knarrbacken FC, Rosersbergs IK, Södra </a:t>
            </a:r>
            <a:r>
              <a:rPr lang="sv-SE" dirty="0" err="1">
                <a:solidFill>
                  <a:srgbClr val="313131"/>
                </a:solidFill>
                <a:latin typeface="Arial"/>
                <a:cs typeface="Arial"/>
              </a:rPr>
              <a:t>Trögds</a:t>
            </a:r>
            <a:r>
              <a:rPr lang="sv-SE" dirty="0">
                <a:solidFill>
                  <a:srgbClr val="313131"/>
                </a:solidFill>
                <a:latin typeface="Arial"/>
                <a:cs typeface="Arial"/>
              </a:rPr>
              <a:t> IK, </a:t>
            </a:r>
            <a:r>
              <a:rPr lang="sv-SE" dirty="0" err="1">
                <a:solidFill>
                  <a:srgbClr val="313131"/>
                </a:solidFill>
                <a:latin typeface="Arial"/>
                <a:cs typeface="Arial"/>
              </a:rPr>
              <a:t>Åsunda</a:t>
            </a:r>
            <a:r>
              <a:rPr lang="sv-SE" dirty="0">
                <a:solidFill>
                  <a:srgbClr val="313131"/>
                </a:solidFill>
                <a:latin typeface="Arial"/>
                <a:cs typeface="Arial"/>
              </a:rPr>
              <a:t> IF, Örsundsbro IF</a:t>
            </a:r>
          </a:p>
          <a:p>
            <a:pPr marL="0" lvl="1">
              <a:spcAft>
                <a:spcPts val="1200"/>
              </a:spcAft>
              <a:tabLst>
                <a:tab pos="809625" algn="l"/>
              </a:tabLst>
            </a:pPr>
            <a:r>
              <a:rPr lang="sv-SE" b="1" dirty="0">
                <a:solidFill>
                  <a:srgbClr val="313131"/>
                </a:solidFill>
                <a:latin typeface="Arial"/>
              </a:rPr>
              <a:t>Spelperiod</a:t>
            </a:r>
            <a:r>
              <a:rPr lang="sv-SE" dirty="0">
                <a:solidFill>
                  <a:srgbClr val="313131"/>
                </a:solidFill>
                <a:latin typeface="Arial"/>
              </a:rPr>
              <a:t>: 28 april – 17 juni respektive 12 augusti – 30 september</a:t>
            </a:r>
            <a:endParaRPr lang="sv-SE" dirty="0">
              <a:solidFill>
                <a:srgbClr val="313131"/>
              </a:solidFill>
              <a:latin typeface="Arial"/>
              <a:cs typeface="Arial"/>
            </a:endParaRPr>
          </a:p>
          <a:p>
            <a:pPr marL="0" lvl="1">
              <a:spcAft>
                <a:spcPts val="1200"/>
              </a:spcAft>
              <a:tabLst>
                <a:tab pos="809625" algn="l"/>
              </a:tabLst>
            </a:pPr>
            <a:r>
              <a:rPr lang="sv-SE" b="1" dirty="0">
                <a:solidFill>
                  <a:srgbClr val="313131"/>
                </a:solidFill>
                <a:latin typeface="Arial"/>
              </a:rPr>
              <a:t>Samling vid hemmamatch/bortamatch</a:t>
            </a:r>
            <a:r>
              <a:rPr lang="sv-SE" dirty="0">
                <a:solidFill>
                  <a:srgbClr val="313131"/>
                </a:solidFill>
                <a:latin typeface="Arial"/>
              </a:rPr>
              <a:t>: Prästängarna</a:t>
            </a:r>
          </a:p>
          <a:p>
            <a:pPr marL="0" lvl="1">
              <a:spcAft>
                <a:spcPts val="1200"/>
              </a:spcAft>
              <a:tabLst>
                <a:tab pos="809625" algn="l"/>
              </a:tabLst>
            </a:pPr>
            <a:r>
              <a:rPr lang="sv-SE" b="1" dirty="0">
                <a:solidFill>
                  <a:srgbClr val="313131"/>
                </a:solidFill>
                <a:latin typeface="Arial"/>
              </a:rPr>
              <a:t>Ombyte</a:t>
            </a:r>
            <a:r>
              <a:rPr lang="sv-SE" dirty="0">
                <a:solidFill>
                  <a:srgbClr val="313131"/>
                </a:solidFill>
                <a:latin typeface="Arial"/>
              </a:rPr>
              <a:t>: Spelaren kommer ombytt till samlingen</a:t>
            </a:r>
            <a:r>
              <a:rPr lang="sv-SE" dirty="0">
                <a:solidFill>
                  <a:srgbClr val="313131"/>
                </a:solidFill>
                <a:latin typeface="Arial"/>
                <a:cs typeface="Arial"/>
              </a:rPr>
              <a:t>. Matchtröjor delas ut innan match.</a:t>
            </a:r>
          </a:p>
          <a:p>
            <a:pPr marL="0" lvl="1">
              <a:spcAft>
                <a:spcPts val="1200"/>
              </a:spcAft>
              <a:tabLst>
                <a:tab pos="809625" algn="l"/>
              </a:tabLst>
            </a:pPr>
            <a:r>
              <a:rPr lang="sv-SE" b="1" dirty="0">
                <a:solidFill>
                  <a:srgbClr val="313131"/>
                </a:solidFill>
                <a:latin typeface="Arial"/>
              </a:rPr>
              <a:t>Speldag</a:t>
            </a:r>
            <a:r>
              <a:rPr lang="sv-SE" dirty="0">
                <a:solidFill>
                  <a:srgbClr val="313131"/>
                </a:solidFill>
                <a:latin typeface="Arial"/>
              </a:rPr>
              <a:t>: Samtliga matcher har förts över till kalendern på laget.se</a:t>
            </a:r>
          </a:p>
          <a:p>
            <a:pPr marL="0" lvl="1">
              <a:spcAft>
                <a:spcPts val="1200"/>
              </a:spcAft>
              <a:tabLst>
                <a:tab pos="809625" algn="l"/>
              </a:tabLst>
            </a:pPr>
            <a:r>
              <a:rPr lang="sv-SE" b="1" dirty="0">
                <a:solidFill>
                  <a:srgbClr val="313131"/>
                </a:solidFill>
                <a:latin typeface="Arial"/>
                <a:cs typeface="Arial"/>
              </a:rPr>
              <a:t>Transport till bortamatcher</a:t>
            </a:r>
            <a:r>
              <a:rPr lang="sv-SE" dirty="0">
                <a:solidFill>
                  <a:srgbClr val="313131"/>
                </a:solidFill>
                <a:latin typeface="Arial"/>
                <a:cs typeface="Arial"/>
              </a:rPr>
              <a:t>: Föräldrar uppmanas att när de tackar ”ja” till bortamatch även klicka i ”X platser i bilen” vid bortamatch så att transporter kan samordnas mellan föräldrarna</a:t>
            </a: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endParaRPr lang="sv-SE" dirty="0">
              <a:solidFill>
                <a:srgbClr val="313131"/>
              </a:solidFill>
              <a:latin typeface="Aria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2223269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dirty="0" err="1">
                <a:solidFill>
                  <a:srgbClr val="81BC00"/>
                </a:solidFill>
                <a:latin typeface="Arial"/>
              </a:rPr>
              <a:t>Matchspel</a:t>
            </a:r>
            <a:r>
              <a:rPr lang="en-GB" dirty="0">
                <a:solidFill>
                  <a:srgbClr val="81BC00"/>
                </a:solidFill>
                <a:latin typeface="Arial"/>
              </a:rPr>
              <a:t>, forts.</a:t>
            </a:r>
            <a:endParaRPr lang="en-GB" sz="3000" b="0" i="0" u="none" strike="noStrike" kern="1200" cap="none" spc="0" baseline="0" noProof="0" dirty="0">
              <a:solidFill>
                <a:srgbClr val="81BC00"/>
              </a:solidFill>
              <a:highlight>
                <a:srgbClr val="FFFF00"/>
              </a:highlight>
              <a:latin typeface="Arial"/>
              <a:cs typeface="Arial"/>
            </a:endParaRPr>
          </a:p>
        </p:txBody>
      </p:sp>
      <p:sp>
        <p:nvSpPr>
          <p:cNvPr id="3" name="Rectangle 2"/>
          <p:cNvSpPr/>
          <p:nvPr/>
        </p:nvSpPr>
        <p:spPr>
          <a:xfrm>
            <a:off x="1556114" y="1766528"/>
            <a:ext cx="8227966" cy="4093428"/>
          </a:xfrm>
          <a:prstGeom prst="rect">
            <a:avLst/>
          </a:prstGeom>
        </p:spPr>
        <p:txBody>
          <a:bodyPr wrap="square">
            <a:spAutoFit/>
          </a:bodyPr>
          <a:lstStyle/>
          <a:p>
            <a:pPr marL="285750" lvl="1" indent="-285750">
              <a:spcAft>
                <a:spcPts val="1200"/>
              </a:spcAft>
              <a:buFontTx/>
              <a:buChar char="-"/>
              <a:tabLst>
                <a:tab pos="809625" algn="l"/>
              </a:tabLst>
            </a:pPr>
            <a:r>
              <a:rPr lang="sv-SE" b="1" dirty="0">
                <a:solidFill>
                  <a:srgbClr val="313131"/>
                </a:solidFill>
                <a:latin typeface="Arial"/>
              </a:rPr>
              <a:t>Kallelse</a:t>
            </a:r>
            <a:r>
              <a:rPr lang="sv-SE" dirty="0">
                <a:solidFill>
                  <a:srgbClr val="313131"/>
                </a:solidFill>
                <a:latin typeface="Arial"/>
              </a:rPr>
              <a:t>: Söndag kväll innan matchhelg</a:t>
            </a:r>
          </a:p>
          <a:p>
            <a:pPr marL="285750" lvl="1" indent="-285750">
              <a:spcAft>
                <a:spcPts val="1200"/>
              </a:spcAft>
              <a:buFontTx/>
              <a:buChar char="-"/>
              <a:tabLst>
                <a:tab pos="809625" algn="l"/>
              </a:tabLst>
            </a:pPr>
            <a:r>
              <a:rPr lang="sv-SE" b="1" dirty="0">
                <a:solidFill>
                  <a:srgbClr val="313131"/>
                </a:solidFill>
                <a:latin typeface="Arial"/>
              </a:rPr>
              <a:t>Sista svarsdag</a:t>
            </a:r>
            <a:r>
              <a:rPr lang="sv-SE" dirty="0">
                <a:solidFill>
                  <a:srgbClr val="313131"/>
                </a:solidFill>
                <a:latin typeface="Arial"/>
              </a:rPr>
              <a:t>: Tisdagar </a:t>
            </a:r>
            <a:r>
              <a:rPr lang="sv-SE" dirty="0" err="1">
                <a:solidFill>
                  <a:srgbClr val="313131"/>
                </a:solidFill>
                <a:latin typeface="Arial"/>
              </a:rPr>
              <a:t>kl</a:t>
            </a:r>
            <a:r>
              <a:rPr lang="sv-SE" dirty="0">
                <a:solidFill>
                  <a:srgbClr val="313131"/>
                </a:solidFill>
                <a:latin typeface="Arial"/>
              </a:rPr>
              <a:t> 22</a:t>
            </a:r>
          </a:p>
          <a:p>
            <a:pPr marL="285750" lvl="1" indent="-285750">
              <a:spcAft>
                <a:spcPts val="1200"/>
              </a:spcAft>
              <a:buFontTx/>
              <a:buChar char="-"/>
              <a:tabLst>
                <a:tab pos="809625" algn="l"/>
              </a:tabLst>
            </a:pPr>
            <a:r>
              <a:rPr lang="sv-SE" b="1" dirty="0">
                <a:solidFill>
                  <a:srgbClr val="313131"/>
                </a:solidFill>
                <a:latin typeface="Arial"/>
              </a:rPr>
              <a:t>Lag meddelas</a:t>
            </a:r>
            <a:r>
              <a:rPr lang="sv-SE" dirty="0">
                <a:solidFill>
                  <a:srgbClr val="313131"/>
                </a:solidFill>
                <a:latin typeface="Arial"/>
              </a:rPr>
              <a:t>: Senast torsdag förmiddag</a:t>
            </a:r>
          </a:p>
          <a:p>
            <a:pPr marL="285750" lvl="1" indent="-285750">
              <a:spcAft>
                <a:spcPts val="1200"/>
              </a:spcAft>
              <a:buFontTx/>
              <a:buChar char="-"/>
              <a:tabLst>
                <a:tab pos="809625" algn="l"/>
              </a:tabLst>
            </a:pPr>
            <a:r>
              <a:rPr lang="sv-SE" b="1" dirty="0">
                <a:solidFill>
                  <a:srgbClr val="313131"/>
                </a:solidFill>
                <a:latin typeface="Arial"/>
              </a:rPr>
              <a:t>Uttagning</a:t>
            </a:r>
            <a:r>
              <a:rPr lang="sv-SE" dirty="0">
                <a:solidFill>
                  <a:srgbClr val="313131"/>
                </a:solidFill>
                <a:latin typeface="Arial"/>
              </a:rPr>
              <a:t>: Samtliga spelare som tillhör laget och regelbundet (min ca 50 %) deltar på lagets träningar får lika mycket speltid</a:t>
            </a:r>
            <a:endParaRPr lang="sv-SE" b="1" dirty="0">
              <a:solidFill>
                <a:srgbClr val="313131"/>
              </a:solidFill>
              <a:latin typeface="Arial"/>
            </a:endParaRPr>
          </a:p>
          <a:p>
            <a:pPr marL="285750" lvl="1" indent="-285750">
              <a:spcAft>
                <a:spcPts val="1200"/>
              </a:spcAft>
              <a:buFontTx/>
              <a:buChar char="-"/>
              <a:tabLst>
                <a:tab pos="809625" algn="l"/>
              </a:tabLst>
            </a:pPr>
            <a:r>
              <a:rPr lang="sv-SE" b="1" dirty="0">
                <a:solidFill>
                  <a:srgbClr val="313131"/>
                </a:solidFill>
                <a:latin typeface="Arial"/>
              </a:rPr>
              <a:t>Spelform</a:t>
            </a:r>
            <a:r>
              <a:rPr lang="sv-SE" dirty="0">
                <a:solidFill>
                  <a:srgbClr val="313131"/>
                </a:solidFill>
                <a:latin typeface="Arial"/>
              </a:rPr>
              <a:t>: 7 mot 7 med UFF regler</a:t>
            </a:r>
            <a:endParaRPr lang="sv-SE" b="1" dirty="0">
              <a:solidFill>
                <a:srgbClr val="313131"/>
              </a:solidFill>
              <a:latin typeface="Arial"/>
            </a:endParaRPr>
          </a:p>
          <a:p>
            <a:pPr marL="285750" lvl="1" indent="-285750">
              <a:spcAft>
                <a:spcPts val="1200"/>
              </a:spcAft>
              <a:buFontTx/>
              <a:buChar char="-"/>
              <a:tabLst>
                <a:tab pos="809625" algn="l"/>
              </a:tabLst>
            </a:pPr>
            <a:r>
              <a:rPr lang="sv-SE" b="1" dirty="0">
                <a:solidFill>
                  <a:srgbClr val="313131"/>
                </a:solidFill>
                <a:latin typeface="Arial"/>
              </a:rPr>
              <a:t>Matchtid</a:t>
            </a:r>
            <a:r>
              <a:rPr lang="sv-SE" dirty="0">
                <a:solidFill>
                  <a:srgbClr val="313131"/>
                </a:solidFill>
                <a:latin typeface="Arial"/>
              </a:rPr>
              <a:t>: 3 x 20 min</a:t>
            </a:r>
          </a:p>
          <a:p>
            <a:pPr marL="285750" lvl="1" indent="-285750">
              <a:spcAft>
                <a:spcPts val="1200"/>
              </a:spcAft>
              <a:buFontTx/>
              <a:buChar char="-"/>
              <a:tabLst>
                <a:tab pos="809625" algn="l"/>
              </a:tabLst>
            </a:pPr>
            <a:r>
              <a:rPr lang="sv-SE" b="1" dirty="0">
                <a:solidFill>
                  <a:srgbClr val="313131"/>
                </a:solidFill>
                <a:latin typeface="Arial"/>
              </a:rPr>
              <a:t>Coachning</a:t>
            </a:r>
            <a:r>
              <a:rPr lang="sv-SE" dirty="0">
                <a:solidFill>
                  <a:srgbClr val="313131"/>
                </a:solidFill>
                <a:latin typeface="Arial"/>
              </a:rPr>
              <a:t>: Innan, i halvlek, vid ev. byte och efter match</a:t>
            </a: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endParaRPr lang="sv-SE" dirty="0">
              <a:solidFill>
                <a:srgbClr val="313131"/>
              </a:solidFill>
              <a:latin typeface="Aria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2266549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err="1">
                <a:ln>
                  <a:noFill/>
                </a:ln>
                <a:solidFill>
                  <a:srgbClr val="81BC00"/>
                </a:solidFill>
                <a:effectLst/>
                <a:uLnTx/>
                <a:uFillTx/>
                <a:latin typeface="Arial"/>
                <a:ea typeface="+mj-ea"/>
                <a:cs typeface="+mj-cs"/>
              </a:rPr>
              <a:t>Att</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tänka</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på</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som</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förälder</a:t>
            </a:r>
            <a:endParaRPr lang="en-GB" sz="3000" b="0" i="0" u="none" strike="noStrike" kern="1200" cap="none" spc="0" baseline="0" noProof="0" dirty="0" err="1">
              <a:solidFill>
                <a:srgbClr val="81BC00"/>
              </a:solidFill>
              <a:latin typeface="Arial"/>
              <a:cs typeface="Arial"/>
            </a:endParaRPr>
          </a:p>
        </p:txBody>
      </p:sp>
      <p:sp>
        <p:nvSpPr>
          <p:cNvPr id="5" name="Rectangle 4"/>
          <p:cNvSpPr/>
          <p:nvPr/>
        </p:nvSpPr>
        <p:spPr>
          <a:xfrm>
            <a:off x="1193907" y="979468"/>
            <a:ext cx="8993656" cy="4893647"/>
          </a:xfrm>
          <a:prstGeom prst="rect">
            <a:avLst/>
          </a:prstGeom>
        </p:spPr>
        <p:txBody>
          <a:bodyPr wrap="square" anchor="t">
            <a:spAutoFit/>
          </a:bodyPr>
          <a:lstStyle/>
          <a:p>
            <a:pPr marL="285750" lvl="1" indent="-285750">
              <a:spcAft>
                <a:spcPts val="1200"/>
              </a:spcAft>
              <a:buFontTx/>
              <a:buChar char="-"/>
              <a:tabLst>
                <a:tab pos="809625" algn="l"/>
              </a:tabLst>
            </a:pPr>
            <a:r>
              <a:rPr lang="sv-SE" dirty="0">
                <a:solidFill>
                  <a:srgbClr val="313131"/>
                </a:solidFill>
                <a:latin typeface="Arial"/>
              </a:rPr>
              <a:t>Var noga med att anmäla er son till respektive match, efteranmälningar godtas endast i mån av plats</a:t>
            </a:r>
          </a:p>
          <a:p>
            <a:pPr marL="285750" lvl="1" indent="-285750">
              <a:spcAft>
                <a:spcPts val="1200"/>
              </a:spcAft>
              <a:buFontTx/>
              <a:buChar char="-"/>
              <a:tabLst>
                <a:tab pos="809625" algn="l"/>
              </a:tabLst>
            </a:pPr>
            <a:r>
              <a:rPr lang="sv-SE" dirty="0">
                <a:solidFill>
                  <a:srgbClr val="313131"/>
                </a:solidFill>
                <a:latin typeface="Arial"/>
              </a:rPr>
              <a:t>Meddela eventuella återbud eller annat som har med samling etc. att göra till matchansvarig</a:t>
            </a:r>
            <a:r>
              <a:rPr lang="sv-SE" dirty="0">
                <a:solidFill>
                  <a:srgbClr val="313131"/>
                </a:solidFill>
                <a:latin typeface="Arial"/>
                <a:cs typeface="Arial"/>
              </a:rPr>
              <a:t>.</a:t>
            </a:r>
            <a:endParaRPr lang="sv-SE" dirty="0">
              <a:solidFill>
                <a:srgbClr val="313131"/>
              </a:solidFill>
              <a:highlight>
                <a:srgbClr val="FFFF00"/>
              </a:highlight>
              <a:latin typeface="Arial"/>
              <a:cs typeface="Arial"/>
            </a:endParaRPr>
          </a:p>
          <a:p>
            <a:pPr marL="285750" lvl="1" indent="-285750">
              <a:spcAft>
                <a:spcPts val="1200"/>
              </a:spcAft>
              <a:buFontTx/>
              <a:buChar char="-"/>
              <a:tabLst>
                <a:tab pos="809625" algn="l"/>
              </a:tabLst>
            </a:pPr>
            <a:r>
              <a:rPr lang="sv-SE" dirty="0">
                <a:solidFill>
                  <a:srgbClr val="313131"/>
                </a:solidFill>
                <a:latin typeface="Arial"/>
              </a:rPr>
              <a:t>Glöm inte att alla killar ska ha blå matchstrumpor och blå matchshorts med sig till matcherna, matchcoacherna har med sig matchtröjor</a:t>
            </a:r>
          </a:p>
          <a:p>
            <a:pPr marL="285750" lvl="1" indent="-285750">
              <a:spcAft>
                <a:spcPts val="1200"/>
              </a:spcAft>
              <a:buFontTx/>
              <a:buChar char="-"/>
              <a:tabLst>
                <a:tab pos="809625" algn="l"/>
              </a:tabLst>
            </a:pPr>
            <a:r>
              <a:rPr lang="sv-SE" dirty="0">
                <a:solidFill>
                  <a:srgbClr val="313131"/>
                </a:solidFill>
                <a:latin typeface="Arial"/>
              </a:rPr>
              <a:t>Tänk på att grabbarna verkligen uppskattar om ni följer med och hejar på laget</a:t>
            </a:r>
          </a:p>
          <a:p>
            <a:pPr marL="285750" lvl="1" indent="-285750">
              <a:spcAft>
                <a:spcPts val="1200"/>
              </a:spcAft>
              <a:buFontTx/>
              <a:buChar char="-"/>
              <a:tabLst>
                <a:tab pos="809625" algn="l"/>
              </a:tabLst>
            </a:pPr>
            <a:r>
              <a:rPr lang="sv-SE" dirty="0">
                <a:solidFill>
                  <a:srgbClr val="313131"/>
                </a:solidFill>
                <a:latin typeface="Arial"/>
              </a:rPr>
              <a:t>Vi som coachar laget ger instruktioner till killarna före match, i pauser och efter match </a:t>
            </a:r>
          </a:p>
          <a:p>
            <a:pPr marL="285750" lvl="1" indent="-285750">
              <a:spcAft>
                <a:spcPts val="1200"/>
              </a:spcAft>
              <a:buFontTx/>
              <a:buChar char="-"/>
              <a:tabLst>
                <a:tab pos="809625" algn="l"/>
              </a:tabLst>
            </a:pPr>
            <a:r>
              <a:rPr lang="sv-SE" dirty="0">
                <a:solidFill>
                  <a:srgbClr val="313131"/>
                </a:solidFill>
                <a:latin typeface="Arial"/>
              </a:rPr>
              <a:t>Stötta och peppa gärna på killarna men ge inga instruktioner från sidan, all coachning sköter matchcoacherna</a:t>
            </a:r>
          </a:p>
          <a:p>
            <a:pPr marL="285750" lvl="1" indent="-285750">
              <a:spcAft>
                <a:spcPts val="1200"/>
              </a:spcAft>
              <a:buFontTx/>
              <a:buChar char="-"/>
              <a:tabLst>
                <a:tab pos="809625" algn="l"/>
              </a:tabLst>
            </a:pPr>
            <a:r>
              <a:rPr lang="sv-SE" dirty="0">
                <a:solidFill>
                  <a:srgbClr val="313131"/>
                </a:solidFill>
                <a:latin typeface="Arial"/>
              </a:rPr>
              <a:t>Vi tillämpar NOLLTOLERANS vilket innebär att vi inte accepterar några som helst negativa eller kritiska kommentarer eller gester mot eller om någon som spelar, domare, motståndarpublik etc.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1773340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dirty="0" err="1">
                <a:solidFill>
                  <a:srgbClr val="81BC00"/>
                </a:solidFill>
                <a:latin typeface="Arial"/>
              </a:rPr>
              <a:t>Cuper</a:t>
            </a:r>
            <a:endParaRPr lang="en-GB" sz="3000" b="0" i="0" u="none" strike="noStrike" kern="1200" cap="none" spc="0" baseline="0" noProof="0" dirty="0" err="1">
              <a:solidFill>
                <a:srgbClr val="81BC00"/>
              </a:solidFill>
              <a:highlight>
                <a:srgbClr val="FFFF00"/>
              </a:highlight>
              <a:latin typeface="Arial"/>
              <a:cs typeface="Arial"/>
            </a:endParaRPr>
          </a:p>
        </p:txBody>
      </p:sp>
      <p:sp>
        <p:nvSpPr>
          <p:cNvPr id="3" name="Rectangle 2"/>
          <p:cNvSpPr/>
          <p:nvPr/>
        </p:nvSpPr>
        <p:spPr>
          <a:xfrm>
            <a:off x="1399300" y="1347112"/>
            <a:ext cx="8642963" cy="4678204"/>
          </a:xfrm>
          <a:prstGeom prst="rect">
            <a:avLst/>
          </a:prstGeom>
        </p:spPr>
        <p:txBody>
          <a:bodyPr wrap="square" anchor="t">
            <a:spAutoFit/>
          </a:bodyPr>
          <a:lstStyle/>
          <a:p>
            <a:pPr marL="0" lvl="1">
              <a:spcAft>
                <a:spcPts val="1200"/>
              </a:spcAft>
              <a:tabLst>
                <a:tab pos="809625" algn="l"/>
              </a:tabLst>
            </a:pPr>
            <a:r>
              <a:rPr lang="sv-SE" dirty="0">
                <a:solidFill>
                  <a:srgbClr val="313131"/>
                </a:solidFill>
                <a:latin typeface="Arial"/>
              </a:rPr>
              <a:t>Vid urval av cuper värderas motståndare, datum, kringarrangemang, närhet etc.</a:t>
            </a: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r>
              <a:rPr lang="sv-SE" dirty="0" err="1">
                <a:solidFill>
                  <a:srgbClr val="313131"/>
                </a:solidFill>
                <a:latin typeface="Arial"/>
              </a:rPr>
              <a:t>Pilsbo</a:t>
            </a:r>
            <a:r>
              <a:rPr lang="sv-SE" dirty="0">
                <a:solidFill>
                  <a:srgbClr val="313131"/>
                </a:solidFill>
                <a:latin typeface="Arial"/>
              </a:rPr>
              <a:t> cupen</a:t>
            </a:r>
            <a:endParaRPr lang="sv-SE" dirty="0">
              <a:cs typeface="Calibri"/>
            </a:endParaRPr>
          </a:p>
          <a:p>
            <a:pPr marL="285750" lvl="1" indent="-285750">
              <a:spcAft>
                <a:spcPts val="1200"/>
              </a:spcAft>
              <a:buFontTx/>
              <a:buChar char="-"/>
              <a:tabLst>
                <a:tab pos="809625" algn="l"/>
              </a:tabLst>
            </a:pPr>
            <a:r>
              <a:rPr lang="sv-SE" dirty="0">
                <a:solidFill>
                  <a:srgbClr val="313131"/>
                </a:solidFill>
                <a:latin typeface="Arial"/>
              </a:rPr>
              <a:t>Datum: 16-17 juni</a:t>
            </a:r>
            <a:endParaRPr lang="sv-SE" dirty="0">
              <a:solidFill>
                <a:srgbClr val="313131"/>
              </a:solidFill>
              <a:latin typeface="Arial"/>
              <a:cs typeface="Arial"/>
            </a:endParaRPr>
          </a:p>
          <a:p>
            <a:pPr marL="285750" lvl="1" indent="-285750">
              <a:spcAft>
                <a:spcPts val="1200"/>
              </a:spcAft>
              <a:buFontTx/>
              <a:buChar char="-"/>
              <a:tabLst>
                <a:tab pos="809625" algn="l"/>
              </a:tabLst>
            </a:pPr>
            <a:r>
              <a:rPr lang="sv-SE" dirty="0">
                <a:solidFill>
                  <a:srgbClr val="313131"/>
                </a:solidFill>
                <a:latin typeface="Arial"/>
              </a:rPr>
              <a:t>Ett lag är anmälda</a:t>
            </a:r>
            <a:endParaRPr lang="sv-SE" dirty="0">
              <a:solidFill>
                <a:srgbClr val="313131"/>
              </a:solidFill>
              <a:latin typeface="Arial"/>
              <a:cs typeface="Arial"/>
            </a:endParaRPr>
          </a:p>
          <a:p>
            <a:pPr marL="285750" lvl="1" indent="-285750">
              <a:spcAft>
                <a:spcPts val="1200"/>
              </a:spcAft>
              <a:buFontTx/>
              <a:buChar char="-"/>
              <a:tabLst>
                <a:tab pos="809625" algn="l"/>
              </a:tabLst>
            </a:pPr>
            <a:r>
              <a:rPr lang="sv-SE" dirty="0">
                <a:solidFill>
                  <a:srgbClr val="313131"/>
                </a:solidFill>
                <a:latin typeface="Arial"/>
              </a:rPr>
              <a:t>Övernattning på vandrarhem </a:t>
            </a:r>
          </a:p>
          <a:p>
            <a:pPr marL="0" lvl="1">
              <a:spcAft>
                <a:spcPts val="1200"/>
              </a:spcAft>
              <a:tabLst>
                <a:tab pos="809625" algn="l"/>
              </a:tabLst>
            </a:pPr>
            <a:r>
              <a:rPr lang="sv-SE" dirty="0">
                <a:solidFill>
                  <a:srgbClr val="313131"/>
                </a:solidFill>
                <a:latin typeface="Arial"/>
                <a:cs typeface="Arial"/>
              </a:rPr>
              <a:t>Då Sigtuna No.1 Cup inte blir av kommer vi att titta efter andra cup möjligheter</a:t>
            </a:r>
          </a:p>
          <a:p>
            <a:pPr marL="0" lvl="1">
              <a:spcAft>
                <a:spcPts val="1200"/>
              </a:spcAft>
              <a:tabLst>
                <a:tab pos="809625" algn="l"/>
              </a:tabLst>
            </a:pPr>
            <a:r>
              <a:rPr lang="sv-SE" dirty="0" err="1">
                <a:solidFill>
                  <a:srgbClr val="313131"/>
                </a:solidFill>
                <a:latin typeface="Arial"/>
                <a:cs typeface="Arial"/>
              </a:rPr>
              <a:t>Ev</a:t>
            </a:r>
            <a:r>
              <a:rPr lang="sv-SE" dirty="0">
                <a:solidFill>
                  <a:srgbClr val="313131"/>
                </a:solidFill>
                <a:latin typeface="Arial"/>
                <a:cs typeface="Arial"/>
              </a:rPr>
              <a:t> Märsta games med övernattning?</a:t>
            </a:r>
            <a:endParaRPr lang="sv-SE" dirty="0">
              <a:solidFill>
                <a:srgbClr val="313131"/>
              </a:solidFill>
              <a:latin typeface="Arial"/>
            </a:endParaRP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r>
              <a:rPr lang="sv-SE" dirty="0">
                <a:solidFill>
                  <a:srgbClr val="313131"/>
                </a:solidFill>
                <a:latin typeface="Arial"/>
              </a:rPr>
              <a:t>Uttagning till cup: Samtliga som tränat minst 50 % ska ges möjlighet att delta</a:t>
            </a:r>
          </a:p>
          <a:p>
            <a:pPr marL="0" lvl="1">
              <a:spcAft>
                <a:spcPts val="1200"/>
              </a:spcAft>
              <a:tabLst>
                <a:tab pos="809625" algn="l"/>
              </a:tabLst>
            </a:pPr>
            <a:r>
              <a:rPr lang="sv-SE" dirty="0">
                <a:solidFill>
                  <a:srgbClr val="313131"/>
                </a:solidFill>
                <a:latin typeface="Arial"/>
              </a:rPr>
              <a:t>Lagavgift och del av spelaravgift kommer att finansieras med medel från lagkassan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4196606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dirty="0" err="1">
                <a:solidFill>
                  <a:srgbClr val="81BC00"/>
                </a:solidFill>
                <a:latin typeface="Arial"/>
              </a:rPr>
              <a:t>Träningsmatcher</a:t>
            </a:r>
            <a:endParaRPr lang="en-GB" sz="3000" b="0" i="0" u="none" strike="noStrike" kern="1200" cap="none" spc="0" baseline="0" noProof="0" dirty="0" err="1">
              <a:solidFill>
                <a:srgbClr val="81BC00"/>
              </a:solidFill>
              <a:latin typeface="Arial"/>
              <a:cs typeface="Arial"/>
            </a:endParaRPr>
          </a:p>
        </p:txBody>
      </p:sp>
      <p:sp>
        <p:nvSpPr>
          <p:cNvPr id="3" name="Rectangle 2"/>
          <p:cNvSpPr/>
          <p:nvPr/>
        </p:nvSpPr>
        <p:spPr>
          <a:xfrm>
            <a:off x="1391522" y="1673018"/>
            <a:ext cx="7545444" cy="1508105"/>
          </a:xfrm>
          <a:prstGeom prst="rect">
            <a:avLst/>
          </a:prstGeom>
        </p:spPr>
        <p:txBody>
          <a:bodyPr wrap="square" anchor="t">
            <a:spAutoFit/>
          </a:bodyPr>
          <a:lstStyle/>
          <a:p>
            <a:pPr marL="0" lvl="1">
              <a:spcAft>
                <a:spcPts val="1200"/>
              </a:spcAft>
              <a:tabLst>
                <a:tab pos="809625" algn="l"/>
              </a:tabLst>
            </a:pPr>
            <a:endParaRPr lang="sv-SE" dirty="0">
              <a:solidFill>
                <a:srgbClr val="313131"/>
              </a:solidFill>
              <a:latin typeface="Arial"/>
              <a:cs typeface="Arial"/>
            </a:endParaRPr>
          </a:p>
          <a:p>
            <a:pPr marL="0" lvl="1">
              <a:spcAft>
                <a:spcPts val="1200"/>
              </a:spcAft>
              <a:tabLst>
                <a:tab pos="809625" algn="l"/>
              </a:tabLst>
            </a:pPr>
            <a:r>
              <a:rPr lang="sv-SE" dirty="0">
                <a:solidFill>
                  <a:srgbClr val="313131"/>
                </a:solidFill>
                <a:latin typeface="Arial"/>
                <a:cs typeface="Arial"/>
              </a:rPr>
              <a:t>Inga inbokade träningsmatcher. Samtal pågår med Märsta om eventuell match innan seriestarten</a:t>
            </a:r>
            <a:endParaRPr lang="sv-SE" dirty="0"/>
          </a:p>
          <a:p>
            <a:pPr marL="0" lvl="1">
              <a:spcAft>
                <a:spcPts val="1200"/>
              </a:spcAft>
              <a:tabLst>
                <a:tab pos="809625" algn="l"/>
              </a:tabLst>
            </a:pPr>
            <a:endParaRPr lang="sv-SE" dirty="0">
              <a:solidFill>
                <a:srgbClr val="313131"/>
              </a:solidFill>
              <a:latin typeface="Arial"/>
              <a:cs typeface="Aria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1234846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err="1">
                <a:ln>
                  <a:noFill/>
                </a:ln>
                <a:solidFill>
                  <a:srgbClr val="81BC00"/>
                </a:solidFill>
                <a:effectLst/>
                <a:uLnTx/>
                <a:uFillTx/>
                <a:latin typeface="Arial"/>
                <a:ea typeface="+mj-ea"/>
                <a:cs typeface="+mj-cs"/>
              </a:rPr>
              <a:t>Föräldraengagemang</a:t>
            </a:r>
            <a:endParaRPr lang="en-GB" sz="3000" b="0" i="0" u="none" strike="noStrike" kern="1200" cap="none" spc="0" baseline="0" noProof="0" dirty="0">
              <a:solidFill>
                <a:srgbClr val="81BC00"/>
              </a:solidFill>
              <a:highlight>
                <a:srgbClr val="FFFF00"/>
              </a:highlight>
              <a:latin typeface="Arial"/>
              <a:cs typeface="Arial"/>
            </a:endParaRPr>
          </a:p>
        </p:txBody>
      </p:sp>
      <p:sp>
        <p:nvSpPr>
          <p:cNvPr id="3" name="Rectangle 2"/>
          <p:cNvSpPr/>
          <p:nvPr/>
        </p:nvSpPr>
        <p:spPr>
          <a:xfrm>
            <a:off x="1344168" y="1705403"/>
            <a:ext cx="9454896" cy="4801314"/>
          </a:xfrm>
          <a:prstGeom prst="rect">
            <a:avLst/>
          </a:prstGeom>
        </p:spPr>
        <p:txBody>
          <a:bodyPr wrap="square">
            <a:spAutoFit/>
          </a:bodyPr>
          <a:lstStyle/>
          <a:p>
            <a:pPr marL="0" lvl="1">
              <a:spcAft>
                <a:spcPts val="1200"/>
              </a:spcAft>
              <a:tabLst>
                <a:tab pos="809625" algn="l"/>
              </a:tabLst>
            </a:pPr>
            <a:r>
              <a:rPr lang="sv-SE" dirty="0">
                <a:solidFill>
                  <a:srgbClr val="313131"/>
                </a:solidFill>
                <a:latin typeface="Arial"/>
              </a:rPr>
              <a:t>Lagets verksamhet bygger näst intill fullt ut på föräldraengagemang. Förutom ledarfunktioner behövs följande funktioner (ansvariga spelarföräldrar anges inom parentes):</a:t>
            </a:r>
          </a:p>
          <a:p>
            <a:pPr marL="0" lvl="1">
              <a:spcAft>
                <a:spcPts val="1200"/>
              </a:spcAft>
              <a:tabLst>
                <a:tab pos="809625" algn="l"/>
              </a:tabLst>
            </a:pPr>
            <a:endParaRPr lang="sv-SE" dirty="0">
              <a:solidFill>
                <a:srgbClr val="313131"/>
              </a:solidFill>
              <a:latin typeface="Arial"/>
            </a:endParaRPr>
          </a:p>
          <a:p>
            <a:pPr marL="342900" lvl="1" indent="-342900">
              <a:spcAft>
                <a:spcPts val="1200"/>
              </a:spcAft>
              <a:buFont typeface="Arial" pitchFamily="34" charset="0"/>
              <a:buAutoNum type="arabicPeriod"/>
              <a:tabLst>
                <a:tab pos="809625" algn="l"/>
              </a:tabLst>
            </a:pPr>
            <a:r>
              <a:rPr lang="sv-SE" dirty="0">
                <a:solidFill>
                  <a:srgbClr val="313131"/>
                </a:solidFill>
                <a:latin typeface="Arial"/>
              </a:rPr>
              <a:t>Lagkassa (Catarina Sandin)</a:t>
            </a:r>
          </a:p>
          <a:p>
            <a:pPr marL="342900" lvl="1" indent="-342900">
              <a:spcAft>
                <a:spcPts val="1200"/>
              </a:spcAft>
              <a:buFont typeface="Arial" pitchFamily="34" charset="0"/>
              <a:buAutoNum type="arabicPeriod"/>
              <a:tabLst>
                <a:tab pos="809625" algn="l"/>
              </a:tabLst>
            </a:pPr>
            <a:r>
              <a:rPr lang="sv-SE" dirty="0">
                <a:solidFill>
                  <a:srgbClr val="313131"/>
                </a:solidFill>
                <a:latin typeface="Arial"/>
              </a:rPr>
              <a:t>Caféansvariga (Melkers föräldrar Anna &amp; Björn)</a:t>
            </a:r>
          </a:p>
          <a:p>
            <a:pPr marL="342900" lvl="1" indent="-342900">
              <a:spcAft>
                <a:spcPts val="1200"/>
              </a:spcAft>
              <a:buFont typeface="Arial" pitchFamily="34" charset="0"/>
              <a:buAutoNum type="arabicPeriod"/>
              <a:tabLst>
                <a:tab pos="809625" algn="l"/>
              </a:tabLst>
            </a:pPr>
            <a:r>
              <a:rPr lang="sv-SE" dirty="0">
                <a:solidFill>
                  <a:srgbClr val="313131"/>
                </a:solidFill>
                <a:latin typeface="Arial"/>
              </a:rPr>
              <a:t>Minigolfansvariga (Victor B och Daniel F mammor)</a:t>
            </a:r>
          </a:p>
          <a:p>
            <a:pPr marL="342900" lvl="1" indent="-342900">
              <a:spcAft>
                <a:spcPts val="1200"/>
              </a:spcAft>
              <a:buFont typeface="Arial" pitchFamily="34" charset="0"/>
              <a:buAutoNum type="arabicPeriod"/>
              <a:tabLst>
                <a:tab pos="809625" algn="l"/>
              </a:tabLst>
            </a:pPr>
            <a:r>
              <a:rPr lang="sv-SE" dirty="0">
                <a:solidFill>
                  <a:srgbClr val="313131"/>
                </a:solidFill>
                <a:latin typeface="Arial"/>
              </a:rPr>
              <a:t>Avslutning (Oscar Landelius pappa + 2 ytterligare meddela Catarina vilka som tar detta)</a:t>
            </a:r>
          </a:p>
          <a:p>
            <a:pPr marL="342900" lvl="1" indent="-342900">
              <a:spcAft>
                <a:spcPts val="1200"/>
              </a:spcAft>
              <a:buFont typeface="Arial" pitchFamily="34" charset="0"/>
              <a:buAutoNum type="arabicPeriod"/>
              <a:tabLst>
                <a:tab pos="809625" algn="l"/>
              </a:tabLst>
            </a:pPr>
            <a:r>
              <a:rPr lang="sv-SE" dirty="0">
                <a:solidFill>
                  <a:srgbClr val="313131"/>
                </a:solidFill>
                <a:latin typeface="Arial"/>
              </a:rPr>
              <a:t>Lagaktivitet (Tures pappa hjälper till med inköp)  </a:t>
            </a:r>
          </a:p>
          <a:p>
            <a:pPr marL="342900" lvl="1" indent="-342900">
              <a:spcAft>
                <a:spcPts val="1200"/>
              </a:spcAft>
              <a:buFont typeface="Arial" pitchFamily="34" charset="0"/>
              <a:buAutoNum type="arabicPeriod"/>
              <a:tabLst>
                <a:tab pos="809625" algn="l"/>
              </a:tabLst>
            </a:pPr>
            <a:endParaRPr lang="sv-SE" dirty="0">
              <a:solidFill>
                <a:srgbClr val="313131"/>
              </a:solidFill>
              <a:latin typeface="Arial"/>
            </a:endParaRPr>
          </a:p>
          <a:p>
            <a:pPr marL="0" lvl="1">
              <a:spcAft>
                <a:spcPts val="1200"/>
              </a:spcAft>
              <a:tabLst>
                <a:tab pos="809625" algn="l"/>
              </a:tabLst>
            </a:pPr>
            <a:r>
              <a:rPr lang="sv-SE" dirty="0">
                <a:solidFill>
                  <a:srgbClr val="313131"/>
                </a:solidFill>
                <a:latin typeface="Arial"/>
              </a:rPr>
              <a:t>Notera att de som ansvarar för p. 1, 2 och 3 endast hanterar planering av aktivitet och ev. schema medan samtliga föräldrar har ett ansvar att ställa upp på respektive aktivitet.</a:t>
            </a:r>
          </a:p>
          <a:p>
            <a:pPr marL="0" lvl="1">
              <a:spcAft>
                <a:spcPts val="1200"/>
              </a:spcAft>
              <a:tabLst>
                <a:tab pos="809625" algn="l"/>
              </a:tabLst>
            </a:pPr>
            <a:endParaRPr lang="sv-SE" dirty="0">
              <a:solidFill>
                <a:srgbClr val="313131"/>
              </a:solidFill>
              <a:latin typeface="Aria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2854874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err="1">
                <a:ln>
                  <a:noFill/>
                </a:ln>
                <a:solidFill>
                  <a:srgbClr val="81BC00"/>
                </a:solidFill>
                <a:effectLst/>
                <a:uLnTx/>
                <a:uFillTx/>
                <a:latin typeface="Arial"/>
                <a:ea typeface="+mj-ea"/>
                <a:cs typeface="+mj-cs"/>
              </a:rPr>
              <a:t>Att</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tänka</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på</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som</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förälder</a:t>
            </a:r>
            <a:endParaRPr kumimoji="0" lang="en-GB" sz="3000" b="0" i="0" u="none" strike="noStrike" kern="1200" cap="none" spc="0" normalizeH="0" baseline="0" noProof="0" dirty="0">
              <a:ln>
                <a:noFill/>
              </a:ln>
              <a:solidFill>
                <a:sysClr val="window" lastClr="FFFFFF">
                  <a:lumMod val="50000"/>
                </a:sysClr>
              </a:solidFill>
              <a:effectLst/>
              <a:uLnTx/>
              <a:uFillTx/>
              <a:latin typeface="Arial"/>
              <a:ea typeface="+mj-ea"/>
              <a:cs typeface="+mj-cs"/>
            </a:endParaRPr>
          </a:p>
        </p:txBody>
      </p:sp>
      <p:sp>
        <p:nvSpPr>
          <p:cNvPr id="5" name="Rectangle 4"/>
          <p:cNvSpPr/>
          <p:nvPr/>
        </p:nvSpPr>
        <p:spPr>
          <a:xfrm>
            <a:off x="1347974" y="1782535"/>
            <a:ext cx="7796025" cy="3847207"/>
          </a:xfrm>
          <a:prstGeom prst="rect">
            <a:avLst/>
          </a:prstGeom>
        </p:spPr>
        <p:txBody>
          <a:bodyPr wrap="square">
            <a:spAutoFit/>
          </a:bodyPr>
          <a:lstStyle/>
          <a:p>
            <a:pPr marL="0" lvl="1">
              <a:spcAft>
                <a:spcPts val="1200"/>
              </a:spcAft>
              <a:tabLst>
                <a:tab pos="809625" algn="l"/>
              </a:tabLst>
            </a:pPr>
            <a:r>
              <a:rPr lang="sv-SE" dirty="0">
                <a:solidFill>
                  <a:srgbClr val="313131"/>
                </a:solidFill>
                <a:latin typeface="Arial"/>
              </a:rPr>
              <a:t>Ledarstaben lägger mycket tid på att bedriva verksamheten i P11 och för att just din son ska få möjlighet att vara en del av ett lag, träna och spela fotboll samt umgås med kompisar. Vi gör det av ren glädje och vi är tacksamma att vi får låna era barn under fotbollssäsongen, se de utvecklas som individer och fotbollsspelare etc.. Det är vår förhoppning att fotbollen </a:t>
            </a:r>
            <a:r>
              <a:rPr lang="sv-SE">
                <a:solidFill>
                  <a:srgbClr val="313131"/>
                </a:solidFill>
                <a:latin typeface="Arial"/>
              </a:rPr>
              <a:t>och P11 </a:t>
            </a:r>
            <a:r>
              <a:rPr lang="sv-SE" dirty="0">
                <a:solidFill>
                  <a:srgbClr val="313131"/>
                </a:solidFill>
                <a:latin typeface="Arial"/>
              </a:rPr>
              <a:t>kommer vara en viktig del av deras uppväxt, skapa många fina minnen och ge dem en bra bas i hur man umgås i grupp. </a:t>
            </a:r>
          </a:p>
          <a:p>
            <a:pPr marL="0" lvl="1">
              <a:spcAft>
                <a:spcPts val="1200"/>
              </a:spcAft>
              <a:tabLst>
                <a:tab pos="809625" algn="l"/>
              </a:tabLst>
            </a:pPr>
            <a:r>
              <a:rPr lang="sv-SE" dirty="0">
                <a:solidFill>
                  <a:srgbClr val="313131"/>
                </a:solidFill>
                <a:latin typeface="Arial"/>
              </a:rPr>
              <a:t>Din son behöver dock ditt stöd; dels ekonomiskt i form av att betala medlemsavgift till föreningen, dels genom engagemang på träningar/matcher och dels genom ideellt arbete (café, minigolf, pengainsamlingar etc.). Det är inte många timmar per säsong men varje insats betyder mycket för laget. Kom ihåg att vi gör detta för våra barns skull!</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3776125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553356" y="4480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err="1">
                <a:ln>
                  <a:noFill/>
                </a:ln>
                <a:solidFill>
                  <a:srgbClr val="81BC00"/>
                </a:solidFill>
                <a:effectLst/>
                <a:uLnTx/>
                <a:uFillTx/>
                <a:latin typeface="Arial"/>
                <a:ea typeface="+mj-ea"/>
                <a:cs typeface="+mj-cs"/>
              </a:rPr>
              <a:t>Ledarstab</a:t>
            </a:r>
            <a:endParaRPr kumimoji="0" lang="en-GB" sz="3000" b="0" i="0" u="none" strike="noStrike" kern="1200" cap="none" spc="0" normalizeH="0" baseline="0" noProof="0" dirty="0">
              <a:ln>
                <a:noFill/>
              </a:ln>
              <a:solidFill>
                <a:sysClr val="window" lastClr="FFFFFF">
                  <a:lumMod val="50000"/>
                </a:sysClr>
              </a:solidFill>
              <a:effectLst/>
              <a:uLnTx/>
              <a:uFillTx/>
              <a:latin typeface="Arial"/>
              <a:ea typeface="+mj-ea"/>
              <a:cs typeface="+mj-cs"/>
            </a:endParaRPr>
          </a:p>
        </p:txBody>
      </p:sp>
      <p:sp>
        <p:nvSpPr>
          <p:cNvPr id="2" name="Rectangle 1"/>
          <p:cNvSpPr/>
          <p:nvPr/>
        </p:nvSpPr>
        <p:spPr>
          <a:xfrm>
            <a:off x="1612391" y="2103108"/>
            <a:ext cx="8124037" cy="4370427"/>
          </a:xfrm>
          <a:prstGeom prst="rect">
            <a:avLst/>
          </a:prstGeom>
        </p:spPr>
        <p:txBody>
          <a:bodyPr wrap="square" anchor="t">
            <a:spAutoFit/>
          </a:bodyPr>
          <a:lstStyle/>
          <a:p>
            <a:pPr marL="0" lvl="1">
              <a:spcAft>
                <a:spcPts val="1200"/>
              </a:spcAft>
              <a:tabLst>
                <a:tab pos="809625" algn="l"/>
              </a:tabLst>
            </a:pPr>
            <a:r>
              <a:rPr lang="sv-SE" b="1" dirty="0">
                <a:solidFill>
                  <a:srgbClr val="313131"/>
                </a:solidFill>
                <a:latin typeface="Arial"/>
              </a:rPr>
              <a:t>Catarina Sandin</a:t>
            </a:r>
            <a:r>
              <a:rPr lang="sv-SE" dirty="0">
                <a:solidFill>
                  <a:srgbClr val="313131"/>
                </a:solidFill>
                <a:latin typeface="Arial"/>
              </a:rPr>
              <a:t>, lagledare</a:t>
            </a:r>
          </a:p>
          <a:p>
            <a:pPr marL="0" lvl="1">
              <a:spcAft>
                <a:spcPts val="1200"/>
              </a:spcAft>
              <a:tabLst>
                <a:tab pos="809625" algn="l"/>
              </a:tabLst>
            </a:pPr>
            <a:r>
              <a:rPr lang="sv-SE" b="1" dirty="0">
                <a:solidFill>
                  <a:srgbClr val="313131"/>
                </a:solidFill>
                <a:latin typeface="Arial"/>
              </a:rPr>
              <a:t>Karl Engström</a:t>
            </a:r>
            <a:r>
              <a:rPr lang="sv-SE" dirty="0">
                <a:solidFill>
                  <a:srgbClr val="313131"/>
                </a:solidFill>
                <a:latin typeface="Arial"/>
              </a:rPr>
              <a:t>, huvudansvarig för träning och match </a:t>
            </a:r>
          </a:p>
          <a:p>
            <a:pPr marL="0" lvl="1">
              <a:spcAft>
                <a:spcPts val="1200"/>
              </a:spcAft>
              <a:tabLst>
                <a:tab pos="809625" algn="l"/>
              </a:tabLst>
            </a:pPr>
            <a:r>
              <a:rPr lang="sv-SE" b="1" dirty="0">
                <a:solidFill>
                  <a:srgbClr val="313131"/>
                </a:solidFill>
                <a:latin typeface="Arial"/>
              </a:rPr>
              <a:t>Jonas Linder</a:t>
            </a:r>
            <a:r>
              <a:rPr lang="sv-SE" dirty="0">
                <a:solidFill>
                  <a:srgbClr val="313131"/>
                </a:solidFill>
                <a:latin typeface="Arial"/>
              </a:rPr>
              <a:t>, hjälptränare och materialansvarig</a:t>
            </a:r>
          </a:p>
          <a:p>
            <a:pPr marL="0" lvl="1">
              <a:spcAft>
                <a:spcPts val="1200"/>
              </a:spcAft>
              <a:tabLst>
                <a:tab pos="809625" algn="l"/>
              </a:tabLst>
            </a:pPr>
            <a:r>
              <a:rPr lang="sv-SE" b="1" dirty="0">
                <a:solidFill>
                  <a:srgbClr val="313131"/>
                </a:solidFill>
                <a:latin typeface="Arial"/>
              </a:rPr>
              <a:t>Jenny Larsson</a:t>
            </a:r>
            <a:r>
              <a:rPr lang="sv-SE" dirty="0">
                <a:solidFill>
                  <a:srgbClr val="313131"/>
                </a:solidFill>
                <a:latin typeface="Arial"/>
              </a:rPr>
              <a:t>, hjälptränare</a:t>
            </a:r>
          </a:p>
          <a:p>
            <a:pPr marL="0" lvl="1">
              <a:spcAft>
                <a:spcPts val="1200"/>
              </a:spcAft>
              <a:tabLst>
                <a:tab pos="809625" algn="l"/>
              </a:tabLst>
            </a:pPr>
            <a:r>
              <a:rPr lang="sv-SE" b="1" dirty="0">
                <a:solidFill>
                  <a:srgbClr val="313131"/>
                </a:solidFill>
                <a:latin typeface="Arial"/>
              </a:rPr>
              <a:t>Magnus Forsling</a:t>
            </a:r>
            <a:r>
              <a:rPr lang="sv-SE" dirty="0">
                <a:solidFill>
                  <a:srgbClr val="313131"/>
                </a:solidFill>
                <a:latin typeface="Arial"/>
              </a:rPr>
              <a:t>, hjälptränare</a:t>
            </a:r>
          </a:p>
          <a:p>
            <a:pPr marL="0" lvl="1">
              <a:spcAft>
                <a:spcPts val="1200"/>
              </a:spcAft>
              <a:tabLst>
                <a:tab pos="809625" algn="l"/>
              </a:tabLst>
            </a:pPr>
            <a:r>
              <a:rPr lang="sv-SE" b="1" dirty="0">
                <a:solidFill>
                  <a:srgbClr val="313131"/>
                </a:solidFill>
                <a:latin typeface="Arial"/>
              </a:rPr>
              <a:t>Christian </a:t>
            </a:r>
            <a:r>
              <a:rPr lang="sv-SE" b="1" dirty="0" err="1">
                <a:solidFill>
                  <a:srgbClr val="313131"/>
                </a:solidFill>
                <a:latin typeface="Arial"/>
              </a:rPr>
              <a:t>Wahlquist</a:t>
            </a:r>
            <a:r>
              <a:rPr lang="sv-SE" dirty="0">
                <a:solidFill>
                  <a:srgbClr val="313131"/>
                </a:solidFill>
                <a:latin typeface="Arial"/>
              </a:rPr>
              <a:t>, hjälptränare</a:t>
            </a:r>
          </a:p>
          <a:p>
            <a:pPr marL="0" lvl="1">
              <a:spcAft>
                <a:spcPts val="1200"/>
              </a:spcAft>
              <a:tabLst>
                <a:tab pos="809625" algn="l"/>
              </a:tabLst>
            </a:pPr>
            <a:r>
              <a:rPr lang="sv-SE" b="1" dirty="0">
                <a:solidFill>
                  <a:srgbClr val="313131"/>
                </a:solidFill>
                <a:latin typeface="Arial"/>
              </a:rPr>
              <a:t>Patrik Sandin</a:t>
            </a:r>
            <a:r>
              <a:rPr lang="sv-SE" dirty="0">
                <a:solidFill>
                  <a:srgbClr val="313131"/>
                </a:solidFill>
                <a:latin typeface="Arial"/>
              </a:rPr>
              <a:t>, hjälptränare</a:t>
            </a: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r>
              <a:rPr lang="sv-SE" dirty="0">
                <a:solidFill>
                  <a:srgbClr val="313131"/>
                </a:solidFill>
                <a:latin typeface="Arial"/>
              </a:rPr>
              <a:t>Likt tidigare år måste varje ledare lämna in ett utdrag från belastningsregistret och godkännas som ledare av SIF. Vidare måste alltid minst en godkänd ledare vara närvarande vid aktiviteter som anordnas av laget.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1697813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48856" y="1244501"/>
            <a:ext cx="7209444" cy="5539978"/>
          </a:xfrm>
          <a:prstGeom prst="rect">
            <a:avLst/>
          </a:prstGeom>
        </p:spPr>
        <p:txBody>
          <a:bodyPr wrap="square" anchor="t">
            <a:spAutoFit/>
          </a:bodyPr>
          <a:lstStyle/>
          <a:p>
            <a:pPr marL="0" lvl="1">
              <a:spcAft>
                <a:spcPts val="1200"/>
              </a:spcAft>
              <a:tabLst>
                <a:tab pos="809625" algn="l"/>
              </a:tabLst>
            </a:pPr>
            <a:r>
              <a:rPr lang="sv-SE" b="1" dirty="0">
                <a:solidFill>
                  <a:srgbClr val="313131"/>
                </a:solidFill>
                <a:latin typeface="Arial"/>
              </a:rPr>
              <a:t>Lagledare </a:t>
            </a:r>
          </a:p>
          <a:p>
            <a:pPr marL="266700" lvl="1" indent="-266700">
              <a:spcAft>
                <a:spcPts val="1200"/>
              </a:spcAft>
              <a:buFontTx/>
              <a:buChar char="-"/>
              <a:tabLst>
                <a:tab pos="809625" algn="l"/>
              </a:tabLst>
            </a:pPr>
            <a:r>
              <a:rPr lang="sv-SE" dirty="0">
                <a:solidFill>
                  <a:srgbClr val="313131"/>
                </a:solidFill>
                <a:latin typeface="Arial"/>
              </a:rPr>
              <a:t>hemsida, nyhets- och mailutskick </a:t>
            </a:r>
          </a:p>
          <a:p>
            <a:pPr marL="266700" lvl="1" indent="-266700">
              <a:spcAft>
                <a:spcPts val="1200"/>
              </a:spcAft>
              <a:buFontTx/>
              <a:buChar char="-"/>
              <a:tabLst>
                <a:tab pos="809625" algn="l"/>
              </a:tabLst>
            </a:pPr>
            <a:r>
              <a:rPr lang="sv-SE" dirty="0">
                <a:solidFill>
                  <a:srgbClr val="313131"/>
                </a:solidFill>
                <a:latin typeface="Arial"/>
              </a:rPr>
              <a:t>dialog med föräldrar</a:t>
            </a:r>
          </a:p>
          <a:p>
            <a:pPr marL="266700" lvl="1" indent="-266700">
              <a:spcAft>
                <a:spcPts val="1200"/>
              </a:spcAft>
              <a:buFontTx/>
              <a:buChar char="-"/>
              <a:tabLst>
                <a:tab pos="809625" algn="l"/>
              </a:tabLst>
            </a:pPr>
            <a:r>
              <a:rPr lang="sv-SE" dirty="0">
                <a:solidFill>
                  <a:srgbClr val="313131"/>
                </a:solidFill>
                <a:latin typeface="Arial"/>
              </a:rPr>
              <a:t>dialog med SIF centralt om planering och schemafrågor etc.</a:t>
            </a:r>
          </a:p>
          <a:p>
            <a:pPr marL="0" lvl="1">
              <a:spcAft>
                <a:spcPts val="1200"/>
              </a:spcAft>
              <a:tabLst>
                <a:tab pos="809625" algn="l"/>
              </a:tabLst>
            </a:pPr>
            <a:r>
              <a:rPr lang="sv-SE" b="1" dirty="0">
                <a:solidFill>
                  <a:srgbClr val="313131"/>
                </a:solidFill>
                <a:latin typeface="Arial"/>
              </a:rPr>
              <a:t>Ansvarig träning och match </a:t>
            </a:r>
          </a:p>
          <a:p>
            <a:pPr marL="266700" lvl="1" indent="-266700">
              <a:spcAft>
                <a:spcPts val="1200"/>
              </a:spcAft>
              <a:buFontTx/>
              <a:buChar char="-"/>
              <a:tabLst>
                <a:tab pos="809625" algn="l"/>
              </a:tabLst>
            </a:pPr>
            <a:r>
              <a:rPr lang="sv-SE" dirty="0">
                <a:solidFill>
                  <a:srgbClr val="313131"/>
                </a:solidFill>
                <a:latin typeface="Arial"/>
              </a:rPr>
              <a:t>övnings-/innehållsansvarig, långsiktiga träningsmål, </a:t>
            </a:r>
          </a:p>
          <a:p>
            <a:pPr marL="266700" lvl="1" indent="-266700">
              <a:spcAft>
                <a:spcPts val="1200"/>
              </a:spcAft>
              <a:buFontTx/>
              <a:buChar char="-"/>
              <a:tabLst>
                <a:tab pos="809625" algn="l"/>
              </a:tabLst>
            </a:pPr>
            <a:r>
              <a:rPr lang="sv-SE" dirty="0">
                <a:solidFill>
                  <a:srgbClr val="313131"/>
                </a:solidFill>
                <a:latin typeface="Arial"/>
              </a:rPr>
              <a:t>filosofi kring laguttagning och matchspel</a:t>
            </a:r>
          </a:p>
          <a:p>
            <a:pPr marL="266700" lvl="1" indent="-266700">
              <a:spcAft>
                <a:spcPts val="1200"/>
              </a:spcAft>
              <a:buFontTx/>
              <a:buChar char="-"/>
              <a:tabLst>
                <a:tab pos="809625" algn="l"/>
              </a:tabLst>
            </a:pPr>
            <a:r>
              <a:rPr lang="sv-SE" dirty="0">
                <a:solidFill>
                  <a:srgbClr val="313131"/>
                </a:solidFill>
                <a:latin typeface="Arial"/>
              </a:rPr>
              <a:t>dialog med motståndare, funktionärer m.m.</a:t>
            </a:r>
          </a:p>
          <a:p>
            <a:pPr marL="266700" lvl="1" indent="-266700">
              <a:spcAft>
                <a:spcPts val="1200"/>
              </a:spcAft>
              <a:buFontTx/>
              <a:buChar char="-"/>
              <a:tabLst>
                <a:tab pos="809625" algn="l"/>
              </a:tabLst>
            </a:pPr>
            <a:r>
              <a:rPr lang="sv-SE" dirty="0">
                <a:solidFill>
                  <a:srgbClr val="313131"/>
                </a:solidFill>
                <a:latin typeface="Arial"/>
              </a:rPr>
              <a:t>kontaktperson i alla frågor om samling, match etc.</a:t>
            </a:r>
            <a:endParaRPr lang="sv-SE" dirty="0">
              <a:solidFill>
                <a:srgbClr val="313131"/>
              </a:solidFill>
              <a:highlight>
                <a:srgbClr val="FFFF00"/>
              </a:highlight>
              <a:latin typeface="Arial"/>
              <a:cs typeface="Arial"/>
            </a:endParaRPr>
          </a:p>
          <a:p>
            <a:pPr marL="0" lvl="1">
              <a:spcAft>
                <a:spcPts val="1200"/>
              </a:spcAft>
              <a:tabLst>
                <a:tab pos="809625" algn="l"/>
              </a:tabLst>
            </a:pPr>
            <a:r>
              <a:rPr lang="sv-SE" b="1" dirty="0">
                <a:solidFill>
                  <a:srgbClr val="313131"/>
                </a:solidFill>
                <a:latin typeface="Arial"/>
                <a:cs typeface="Arial"/>
              </a:rPr>
              <a:t>Ansvarig träning och match </a:t>
            </a:r>
            <a:endParaRPr lang="en-US" dirty="0">
              <a:solidFill>
                <a:srgbClr val="313131"/>
              </a:solidFill>
              <a:latin typeface="Arial"/>
              <a:cs typeface="Arial"/>
            </a:endParaRPr>
          </a:p>
          <a:p>
            <a:pPr marL="266700" lvl="1" indent="-266700">
              <a:spcAft>
                <a:spcPts val="1200"/>
              </a:spcAft>
              <a:buChar char="•"/>
              <a:tabLst>
                <a:tab pos="809625" algn="l"/>
              </a:tabLst>
            </a:pPr>
            <a:r>
              <a:rPr lang="sv-SE" dirty="0">
                <a:solidFill>
                  <a:srgbClr val="313131"/>
                </a:solidFill>
                <a:latin typeface="Arial"/>
                <a:cs typeface="Arial"/>
              </a:rPr>
              <a:t>Utses till varje match</a:t>
            </a:r>
          </a:p>
          <a:p>
            <a:pPr marL="0" lvl="1">
              <a:spcAft>
                <a:spcPts val="1200"/>
              </a:spcAft>
              <a:tabLst>
                <a:tab pos="809625" algn="l"/>
              </a:tabLst>
            </a:pPr>
            <a:r>
              <a:rPr lang="sv-SE" b="1" dirty="0">
                <a:solidFill>
                  <a:srgbClr val="313131"/>
                </a:solidFill>
                <a:latin typeface="Arial"/>
              </a:rPr>
              <a:t>Materialansvarig</a:t>
            </a:r>
            <a:endParaRPr lang="sv-SE" dirty="0"/>
          </a:p>
          <a:p>
            <a:pPr marL="285750" lvl="1" indent="-285750">
              <a:spcAft>
                <a:spcPts val="1200"/>
              </a:spcAft>
              <a:buFontTx/>
              <a:buChar char="-"/>
              <a:tabLst>
                <a:tab pos="809625" algn="l"/>
              </a:tabLst>
            </a:pPr>
            <a:r>
              <a:rPr lang="sv-SE" dirty="0">
                <a:solidFill>
                  <a:srgbClr val="313131"/>
                </a:solidFill>
                <a:latin typeface="Arial"/>
              </a:rPr>
              <a:t>ansvarig för planering och beställning av lagutrustning</a:t>
            </a:r>
          </a:p>
        </p:txBody>
      </p:sp>
      <p:sp>
        <p:nvSpPr>
          <p:cNvPr id="4" name="Title 4"/>
          <p:cNvSpPr txBox="1">
            <a:spLocks/>
          </p:cNvSpPr>
          <p:nvPr/>
        </p:nvSpPr>
        <p:spPr>
          <a:xfrm>
            <a:off x="553356" y="4480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err="1">
                <a:ln>
                  <a:noFill/>
                </a:ln>
                <a:solidFill>
                  <a:srgbClr val="81BC00"/>
                </a:solidFill>
                <a:effectLst/>
                <a:uLnTx/>
                <a:uFillTx/>
                <a:latin typeface="Arial"/>
                <a:ea typeface="+mj-ea"/>
                <a:cs typeface="+mj-cs"/>
              </a:rPr>
              <a:t>Övergripande</a:t>
            </a:r>
            <a:r>
              <a:rPr kumimoji="0" lang="en-GB" sz="3000" b="0" i="0" u="none" strike="noStrike" kern="1200" cap="none" spc="0" normalizeH="0" noProof="0" dirty="0">
                <a:ln>
                  <a:noFill/>
                </a:ln>
                <a:solidFill>
                  <a:srgbClr val="81BC00"/>
                </a:solidFill>
                <a:effectLst/>
                <a:uLnTx/>
                <a:uFillTx/>
                <a:latin typeface="Arial"/>
                <a:ea typeface="+mj-ea"/>
                <a:cs typeface="+mj-cs"/>
              </a:rPr>
              <a:t> </a:t>
            </a:r>
            <a:r>
              <a:rPr kumimoji="0" lang="en-GB" sz="3000" b="0" i="0" u="none" strike="noStrike" kern="1200" cap="none" spc="0" normalizeH="0" noProof="0" dirty="0" err="1">
                <a:ln>
                  <a:noFill/>
                </a:ln>
                <a:solidFill>
                  <a:srgbClr val="81BC00"/>
                </a:solidFill>
                <a:effectLst/>
                <a:uLnTx/>
                <a:uFillTx/>
                <a:latin typeface="Arial"/>
                <a:ea typeface="+mj-ea"/>
                <a:cs typeface="+mj-cs"/>
              </a:rPr>
              <a:t>a</a:t>
            </a:r>
            <a:r>
              <a:rPr kumimoji="0" lang="en-GB" sz="3000" b="0" i="0" u="none" strike="noStrike" kern="1200" cap="none" spc="0" normalizeH="0" baseline="0" noProof="0" dirty="0" err="1">
                <a:ln>
                  <a:noFill/>
                </a:ln>
                <a:solidFill>
                  <a:srgbClr val="81BC00"/>
                </a:solidFill>
                <a:effectLst/>
                <a:uLnTx/>
                <a:uFillTx/>
                <a:latin typeface="Arial"/>
                <a:ea typeface="+mj-ea"/>
                <a:cs typeface="+mj-cs"/>
              </a:rPr>
              <a:t>nsvarsområden</a:t>
            </a:r>
            <a:endParaRPr kumimoji="0" lang="en-GB" sz="3000" b="0" i="0" u="none" strike="noStrike" kern="1200" cap="none" spc="0" normalizeH="0" baseline="0" noProof="0" dirty="0">
              <a:ln>
                <a:noFill/>
              </a:ln>
              <a:solidFill>
                <a:sysClr val="window" lastClr="FFFFFF">
                  <a:lumMod val="50000"/>
                </a:sysClr>
              </a:solidFill>
              <a:effectLst/>
              <a:uLnTx/>
              <a:uFillTx/>
              <a:latin typeface="Arial"/>
              <a:ea typeface="+mj-ea"/>
              <a:cs typeface="+mj-cs"/>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3039951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553356" y="4480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dirty="0" err="1">
                <a:solidFill>
                  <a:srgbClr val="81BC00"/>
                </a:solidFill>
                <a:latin typeface="Arial"/>
              </a:rPr>
              <a:t>Spelartrupp</a:t>
            </a:r>
            <a:endParaRPr kumimoji="0" lang="en-GB" sz="3000" b="0" i="0" u="none" strike="noStrike" kern="1200" cap="none" spc="0" normalizeH="0" baseline="0" noProof="0" dirty="0">
              <a:ln>
                <a:noFill/>
              </a:ln>
              <a:solidFill>
                <a:sysClr val="window" lastClr="FFFFFF">
                  <a:lumMod val="50000"/>
                </a:sysClr>
              </a:solidFill>
              <a:effectLst/>
              <a:uLnTx/>
              <a:uFillTx/>
              <a:latin typeface="Arial"/>
              <a:ea typeface="+mj-ea"/>
              <a:cs typeface="+mj-cs"/>
            </a:endParaRPr>
          </a:p>
        </p:txBody>
      </p:sp>
      <p:sp>
        <p:nvSpPr>
          <p:cNvPr id="2" name="Rectangle 1"/>
          <p:cNvSpPr/>
          <p:nvPr/>
        </p:nvSpPr>
        <p:spPr>
          <a:xfrm>
            <a:off x="1629644" y="1188708"/>
            <a:ext cx="8549526" cy="800219"/>
          </a:xfrm>
          <a:prstGeom prst="rect">
            <a:avLst/>
          </a:prstGeom>
        </p:spPr>
        <p:txBody>
          <a:bodyPr wrap="square">
            <a:spAutoFit/>
          </a:bodyPr>
          <a:lstStyle/>
          <a:p>
            <a:pPr marL="0" lvl="1">
              <a:spcAft>
                <a:spcPts val="1200"/>
              </a:spcAft>
              <a:tabLst>
                <a:tab pos="809625" algn="l"/>
              </a:tabLst>
            </a:pPr>
            <a:r>
              <a:rPr lang="sv-SE" dirty="0">
                <a:solidFill>
                  <a:srgbClr val="313131"/>
                </a:solidFill>
                <a:latin typeface="Arial"/>
              </a:rPr>
              <a:t>Vi har idag 24 spelare anmälda till säsongen 2018</a:t>
            </a:r>
          </a:p>
          <a:p>
            <a:pPr marL="0" lvl="1">
              <a:spcAft>
                <a:spcPts val="1200"/>
              </a:spcAft>
              <a:tabLst>
                <a:tab pos="809625" algn="l"/>
              </a:tabLst>
            </a:pPr>
            <a:endParaRPr lang="sv-SE" dirty="0">
              <a:solidFill>
                <a:srgbClr val="313131"/>
              </a:solidFill>
              <a:latin typeface="Aria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graphicFrame>
        <p:nvGraphicFramePr>
          <p:cNvPr id="3" name="Tabell 2">
            <a:extLst>
              <a:ext uri="{FF2B5EF4-FFF2-40B4-BE49-F238E27FC236}">
                <a16:creationId xmlns:a16="http://schemas.microsoft.com/office/drawing/2014/main" id="{1947AF8A-4D4D-40BB-8D79-D66C6D00C8E1}"/>
              </a:ext>
            </a:extLst>
          </p:cNvPr>
          <p:cNvGraphicFramePr>
            <a:graphicFrameLocks noGrp="1"/>
          </p:cNvGraphicFramePr>
          <p:nvPr>
            <p:extLst>
              <p:ext uri="{D42A27DB-BD31-4B8C-83A1-F6EECF244321}">
                <p14:modId xmlns:p14="http://schemas.microsoft.com/office/powerpoint/2010/main" val="4201243498"/>
              </p:ext>
            </p:extLst>
          </p:nvPr>
        </p:nvGraphicFramePr>
        <p:xfrm>
          <a:off x="1733974" y="1588817"/>
          <a:ext cx="2464539" cy="4940784"/>
        </p:xfrm>
        <a:graphic>
          <a:graphicData uri="http://schemas.openxmlformats.org/drawingml/2006/table">
            <a:tbl>
              <a:tblPr/>
              <a:tblGrid>
                <a:gridCol w="2464539">
                  <a:extLst>
                    <a:ext uri="{9D8B030D-6E8A-4147-A177-3AD203B41FA5}">
                      <a16:colId xmlns:a16="http://schemas.microsoft.com/office/drawing/2014/main" val="888858776"/>
                    </a:ext>
                  </a:extLst>
                </a:gridCol>
              </a:tblGrid>
              <a:tr h="205866">
                <a:tc>
                  <a:txBody>
                    <a:bodyPr/>
                    <a:lstStyle/>
                    <a:p>
                      <a:pPr algn="l" fontAlgn="b"/>
                      <a:r>
                        <a:rPr lang="sv-SE" sz="1000" b="0" i="0" u="none" strike="noStrike">
                          <a:effectLst/>
                          <a:latin typeface="Calibri" panose="020F0502020204030204" pitchFamily="34" charset="0"/>
                        </a:rPr>
                        <a:t>Alfred Käck</a:t>
                      </a:r>
                    </a:p>
                  </a:txBody>
                  <a:tcPr marL="9065" marR="9065" marT="9065" marB="0" anchor="b">
                    <a:lnL>
                      <a:noFill/>
                    </a:lnL>
                    <a:lnR>
                      <a:noFill/>
                    </a:lnR>
                    <a:lnT>
                      <a:noFill/>
                    </a:lnT>
                    <a:lnB>
                      <a:noFill/>
                    </a:lnB>
                  </a:tcPr>
                </a:tc>
                <a:extLst>
                  <a:ext uri="{0D108BD9-81ED-4DB2-BD59-A6C34878D82A}">
                    <a16:rowId xmlns:a16="http://schemas.microsoft.com/office/drawing/2014/main" val="2108949654"/>
                  </a:ext>
                </a:extLst>
              </a:tr>
              <a:tr h="205866">
                <a:tc>
                  <a:txBody>
                    <a:bodyPr/>
                    <a:lstStyle/>
                    <a:p>
                      <a:pPr algn="l" fontAlgn="b"/>
                      <a:r>
                        <a:rPr lang="sv-SE" sz="1000" b="0" i="0" u="none" strike="noStrike">
                          <a:effectLst/>
                          <a:latin typeface="Calibri" panose="020F0502020204030204" pitchFamily="34" charset="0"/>
                        </a:rPr>
                        <a:t>Anton Larsson</a:t>
                      </a:r>
                    </a:p>
                  </a:txBody>
                  <a:tcPr marL="9065" marR="9065" marT="9065" marB="0" anchor="b">
                    <a:lnL>
                      <a:noFill/>
                    </a:lnL>
                    <a:lnR>
                      <a:noFill/>
                    </a:lnR>
                    <a:lnT>
                      <a:noFill/>
                    </a:lnT>
                    <a:lnB>
                      <a:noFill/>
                    </a:lnB>
                  </a:tcPr>
                </a:tc>
                <a:extLst>
                  <a:ext uri="{0D108BD9-81ED-4DB2-BD59-A6C34878D82A}">
                    <a16:rowId xmlns:a16="http://schemas.microsoft.com/office/drawing/2014/main" val="2633332557"/>
                  </a:ext>
                </a:extLst>
              </a:tr>
              <a:tr h="205866">
                <a:tc>
                  <a:txBody>
                    <a:bodyPr/>
                    <a:lstStyle/>
                    <a:p>
                      <a:pPr algn="l" fontAlgn="b"/>
                      <a:r>
                        <a:rPr lang="sv-SE" sz="1000" b="0" i="0" u="none" strike="noStrike">
                          <a:effectLst/>
                          <a:latin typeface="Calibri" panose="020F0502020204030204" pitchFamily="34" charset="0"/>
                        </a:rPr>
                        <a:t>Daniel Fadden</a:t>
                      </a:r>
                    </a:p>
                  </a:txBody>
                  <a:tcPr marL="9065" marR="9065" marT="9065" marB="0" anchor="b">
                    <a:lnL>
                      <a:noFill/>
                    </a:lnL>
                    <a:lnR>
                      <a:noFill/>
                    </a:lnR>
                    <a:lnT>
                      <a:noFill/>
                    </a:lnT>
                    <a:lnB>
                      <a:noFill/>
                    </a:lnB>
                  </a:tcPr>
                </a:tc>
                <a:extLst>
                  <a:ext uri="{0D108BD9-81ED-4DB2-BD59-A6C34878D82A}">
                    <a16:rowId xmlns:a16="http://schemas.microsoft.com/office/drawing/2014/main" val="3804104443"/>
                  </a:ext>
                </a:extLst>
              </a:tr>
              <a:tr h="205866">
                <a:tc>
                  <a:txBody>
                    <a:bodyPr/>
                    <a:lstStyle/>
                    <a:p>
                      <a:pPr algn="l" fontAlgn="b"/>
                      <a:r>
                        <a:rPr lang="sv-SE" sz="1000" b="0" i="0" u="none" strike="noStrike">
                          <a:effectLst/>
                          <a:latin typeface="Calibri" panose="020F0502020204030204" pitchFamily="34" charset="0"/>
                        </a:rPr>
                        <a:t>David Berengver</a:t>
                      </a:r>
                    </a:p>
                  </a:txBody>
                  <a:tcPr marL="9065" marR="9065" marT="9065" marB="0" anchor="b">
                    <a:lnL>
                      <a:noFill/>
                    </a:lnL>
                    <a:lnR>
                      <a:noFill/>
                    </a:lnR>
                    <a:lnT>
                      <a:noFill/>
                    </a:lnT>
                    <a:lnB>
                      <a:noFill/>
                    </a:lnB>
                  </a:tcPr>
                </a:tc>
                <a:extLst>
                  <a:ext uri="{0D108BD9-81ED-4DB2-BD59-A6C34878D82A}">
                    <a16:rowId xmlns:a16="http://schemas.microsoft.com/office/drawing/2014/main" val="3056420680"/>
                  </a:ext>
                </a:extLst>
              </a:tr>
              <a:tr h="205866">
                <a:tc>
                  <a:txBody>
                    <a:bodyPr/>
                    <a:lstStyle/>
                    <a:p>
                      <a:pPr algn="l" fontAlgn="b"/>
                      <a:r>
                        <a:rPr lang="sv-SE" sz="1000" b="0" i="0" u="none" strike="noStrike" dirty="0">
                          <a:effectLst/>
                          <a:latin typeface="Calibri" panose="020F0502020204030204" pitchFamily="34" charset="0"/>
                        </a:rPr>
                        <a:t>Fredrick Hodgson</a:t>
                      </a:r>
                    </a:p>
                  </a:txBody>
                  <a:tcPr marL="9065" marR="9065" marT="9065" marB="0" anchor="b">
                    <a:lnL>
                      <a:noFill/>
                    </a:lnL>
                    <a:lnR>
                      <a:noFill/>
                    </a:lnR>
                    <a:lnT>
                      <a:noFill/>
                    </a:lnT>
                    <a:lnB>
                      <a:noFill/>
                    </a:lnB>
                  </a:tcPr>
                </a:tc>
                <a:extLst>
                  <a:ext uri="{0D108BD9-81ED-4DB2-BD59-A6C34878D82A}">
                    <a16:rowId xmlns:a16="http://schemas.microsoft.com/office/drawing/2014/main" val="2755115917"/>
                  </a:ext>
                </a:extLst>
              </a:tr>
              <a:tr h="205866">
                <a:tc>
                  <a:txBody>
                    <a:bodyPr/>
                    <a:lstStyle/>
                    <a:p>
                      <a:pPr algn="l" fontAlgn="b"/>
                      <a:r>
                        <a:rPr lang="sv-SE" sz="1000" b="0" i="0" u="none" strike="noStrike" dirty="0">
                          <a:effectLst/>
                          <a:latin typeface="Calibri" panose="020F0502020204030204" pitchFamily="34" charset="0"/>
                        </a:rPr>
                        <a:t>Gustaf Carlson</a:t>
                      </a:r>
                    </a:p>
                  </a:txBody>
                  <a:tcPr marL="9065" marR="9065" marT="9065" marB="0" anchor="b">
                    <a:lnL>
                      <a:noFill/>
                    </a:lnL>
                    <a:lnR>
                      <a:noFill/>
                    </a:lnR>
                    <a:lnT>
                      <a:noFill/>
                    </a:lnT>
                    <a:lnB>
                      <a:noFill/>
                    </a:lnB>
                  </a:tcPr>
                </a:tc>
                <a:extLst>
                  <a:ext uri="{0D108BD9-81ED-4DB2-BD59-A6C34878D82A}">
                    <a16:rowId xmlns:a16="http://schemas.microsoft.com/office/drawing/2014/main" val="4193453133"/>
                  </a:ext>
                </a:extLst>
              </a:tr>
              <a:tr h="205866">
                <a:tc>
                  <a:txBody>
                    <a:bodyPr/>
                    <a:lstStyle/>
                    <a:p>
                      <a:pPr algn="l" fontAlgn="b"/>
                      <a:r>
                        <a:rPr lang="sv-SE" sz="1000" b="0" i="0" u="none" strike="noStrike">
                          <a:effectLst/>
                          <a:latin typeface="Calibri" panose="020F0502020204030204" pitchFamily="34" charset="0"/>
                        </a:rPr>
                        <a:t>Hugo Linder</a:t>
                      </a:r>
                    </a:p>
                  </a:txBody>
                  <a:tcPr marL="9065" marR="9065" marT="9065" marB="0" anchor="b">
                    <a:lnL>
                      <a:noFill/>
                    </a:lnL>
                    <a:lnR>
                      <a:noFill/>
                    </a:lnR>
                    <a:lnT>
                      <a:noFill/>
                    </a:lnT>
                    <a:lnB>
                      <a:noFill/>
                    </a:lnB>
                  </a:tcPr>
                </a:tc>
                <a:extLst>
                  <a:ext uri="{0D108BD9-81ED-4DB2-BD59-A6C34878D82A}">
                    <a16:rowId xmlns:a16="http://schemas.microsoft.com/office/drawing/2014/main" val="1632058367"/>
                  </a:ext>
                </a:extLst>
              </a:tr>
              <a:tr h="205866">
                <a:tc>
                  <a:txBody>
                    <a:bodyPr/>
                    <a:lstStyle/>
                    <a:p>
                      <a:pPr algn="l" fontAlgn="b"/>
                      <a:r>
                        <a:rPr lang="sv-SE" sz="1000" b="0" i="0" u="none" strike="noStrike">
                          <a:effectLst/>
                          <a:latin typeface="Calibri" panose="020F0502020204030204" pitchFamily="34" charset="0"/>
                        </a:rPr>
                        <a:t>Isak Bergmark</a:t>
                      </a:r>
                    </a:p>
                  </a:txBody>
                  <a:tcPr marL="9065" marR="9065" marT="9065" marB="0" anchor="b">
                    <a:lnL>
                      <a:noFill/>
                    </a:lnL>
                    <a:lnR>
                      <a:noFill/>
                    </a:lnR>
                    <a:lnT>
                      <a:noFill/>
                    </a:lnT>
                    <a:lnB>
                      <a:noFill/>
                    </a:lnB>
                  </a:tcPr>
                </a:tc>
                <a:extLst>
                  <a:ext uri="{0D108BD9-81ED-4DB2-BD59-A6C34878D82A}">
                    <a16:rowId xmlns:a16="http://schemas.microsoft.com/office/drawing/2014/main" val="3698345256"/>
                  </a:ext>
                </a:extLst>
              </a:tr>
              <a:tr h="205866">
                <a:tc>
                  <a:txBody>
                    <a:bodyPr/>
                    <a:lstStyle/>
                    <a:p>
                      <a:pPr algn="l" fontAlgn="b"/>
                      <a:r>
                        <a:rPr lang="sv-SE" sz="1000" b="0" i="0" u="none" strike="noStrike">
                          <a:effectLst/>
                          <a:latin typeface="Calibri" panose="020F0502020204030204" pitchFamily="34" charset="0"/>
                        </a:rPr>
                        <a:t>Isidor Engström</a:t>
                      </a:r>
                    </a:p>
                  </a:txBody>
                  <a:tcPr marL="9065" marR="9065" marT="9065" marB="0" anchor="b">
                    <a:lnL>
                      <a:noFill/>
                    </a:lnL>
                    <a:lnR>
                      <a:noFill/>
                    </a:lnR>
                    <a:lnT>
                      <a:noFill/>
                    </a:lnT>
                    <a:lnB>
                      <a:noFill/>
                    </a:lnB>
                  </a:tcPr>
                </a:tc>
                <a:extLst>
                  <a:ext uri="{0D108BD9-81ED-4DB2-BD59-A6C34878D82A}">
                    <a16:rowId xmlns:a16="http://schemas.microsoft.com/office/drawing/2014/main" val="3887177499"/>
                  </a:ext>
                </a:extLst>
              </a:tr>
              <a:tr h="205866">
                <a:tc>
                  <a:txBody>
                    <a:bodyPr/>
                    <a:lstStyle/>
                    <a:p>
                      <a:pPr algn="l" fontAlgn="b"/>
                      <a:r>
                        <a:rPr lang="sv-SE" sz="1000" b="0" i="0" u="none" strike="noStrike">
                          <a:effectLst/>
                          <a:latin typeface="Calibri" panose="020F0502020204030204" pitchFamily="34" charset="0"/>
                        </a:rPr>
                        <a:t>Liam Özgun</a:t>
                      </a:r>
                    </a:p>
                  </a:txBody>
                  <a:tcPr marL="9065" marR="9065" marT="9065" marB="0" anchor="b">
                    <a:lnL>
                      <a:noFill/>
                    </a:lnL>
                    <a:lnR>
                      <a:noFill/>
                    </a:lnR>
                    <a:lnT>
                      <a:noFill/>
                    </a:lnT>
                    <a:lnB>
                      <a:noFill/>
                    </a:lnB>
                  </a:tcPr>
                </a:tc>
                <a:extLst>
                  <a:ext uri="{0D108BD9-81ED-4DB2-BD59-A6C34878D82A}">
                    <a16:rowId xmlns:a16="http://schemas.microsoft.com/office/drawing/2014/main" val="3508814339"/>
                  </a:ext>
                </a:extLst>
              </a:tr>
              <a:tr h="205866">
                <a:tc>
                  <a:txBody>
                    <a:bodyPr/>
                    <a:lstStyle/>
                    <a:p>
                      <a:pPr algn="l" fontAlgn="b"/>
                      <a:r>
                        <a:rPr lang="sv-SE" sz="1000" b="0" i="0" u="none" strike="noStrike">
                          <a:effectLst/>
                          <a:latin typeface="Calibri" panose="020F0502020204030204" pitchFamily="34" charset="0"/>
                        </a:rPr>
                        <a:t>Love Bennet</a:t>
                      </a:r>
                    </a:p>
                  </a:txBody>
                  <a:tcPr marL="9065" marR="9065" marT="9065" marB="0" anchor="b">
                    <a:lnL>
                      <a:noFill/>
                    </a:lnL>
                    <a:lnR>
                      <a:noFill/>
                    </a:lnR>
                    <a:lnT>
                      <a:noFill/>
                    </a:lnT>
                    <a:lnB>
                      <a:noFill/>
                    </a:lnB>
                  </a:tcPr>
                </a:tc>
                <a:extLst>
                  <a:ext uri="{0D108BD9-81ED-4DB2-BD59-A6C34878D82A}">
                    <a16:rowId xmlns:a16="http://schemas.microsoft.com/office/drawing/2014/main" val="1513299313"/>
                  </a:ext>
                </a:extLst>
              </a:tr>
              <a:tr h="205866">
                <a:tc>
                  <a:txBody>
                    <a:bodyPr/>
                    <a:lstStyle/>
                    <a:p>
                      <a:pPr algn="l" fontAlgn="b"/>
                      <a:r>
                        <a:rPr lang="sv-SE" sz="1000" b="0" i="0" u="none" strike="noStrike">
                          <a:effectLst/>
                          <a:latin typeface="Calibri" panose="020F0502020204030204" pitchFamily="34" charset="0"/>
                        </a:rPr>
                        <a:t>Ludwig Almén</a:t>
                      </a:r>
                    </a:p>
                  </a:txBody>
                  <a:tcPr marL="9065" marR="9065" marT="9065" marB="0" anchor="b">
                    <a:lnL>
                      <a:noFill/>
                    </a:lnL>
                    <a:lnR>
                      <a:noFill/>
                    </a:lnR>
                    <a:lnT>
                      <a:noFill/>
                    </a:lnT>
                    <a:lnB>
                      <a:noFill/>
                    </a:lnB>
                  </a:tcPr>
                </a:tc>
                <a:extLst>
                  <a:ext uri="{0D108BD9-81ED-4DB2-BD59-A6C34878D82A}">
                    <a16:rowId xmlns:a16="http://schemas.microsoft.com/office/drawing/2014/main" val="3453014516"/>
                  </a:ext>
                </a:extLst>
              </a:tr>
              <a:tr h="205866">
                <a:tc>
                  <a:txBody>
                    <a:bodyPr/>
                    <a:lstStyle/>
                    <a:p>
                      <a:pPr algn="l" fontAlgn="b"/>
                      <a:r>
                        <a:rPr lang="sv-SE" sz="1000" b="0" i="0" u="none" strike="noStrike">
                          <a:effectLst/>
                          <a:latin typeface="Calibri" panose="020F0502020204030204" pitchFamily="34" charset="0"/>
                        </a:rPr>
                        <a:t>Max Wiberg</a:t>
                      </a:r>
                    </a:p>
                  </a:txBody>
                  <a:tcPr marL="9065" marR="9065" marT="9065" marB="0" anchor="b">
                    <a:lnL>
                      <a:noFill/>
                    </a:lnL>
                    <a:lnR>
                      <a:noFill/>
                    </a:lnR>
                    <a:lnT>
                      <a:noFill/>
                    </a:lnT>
                    <a:lnB>
                      <a:noFill/>
                    </a:lnB>
                  </a:tcPr>
                </a:tc>
                <a:extLst>
                  <a:ext uri="{0D108BD9-81ED-4DB2-BD59-A6C34878D82A}">
                    <a16:rowId xmlns:a16="http://schemas.microsoft.com/office/drawing/2014/main" val="1603639798"/>
                  </a:ext>
                </a:extLst>
              </a:tr>
              <a:tr h="205866">
                <a:tc>
                  <a:txBody>
                    <a:bodyPr/>
                    <a:lstStyle/>
                    <a:p>
                      <a:pPr algn="l" fontAlgn="b"/>
                      <a:r>
                        <a:rPr lang="sv-SE" sz="1000" b="0" i="0" u="none" strike="noStrike">
                          <a:effectLst/>
                          <a:latin typeface="Calibri" panose="020F0502020204030204" pitchFamily="34" charset="0"/>
                        </a:rPr>
                        <a:t>Melker Malmros Stavås</a:t>
                      </a:r>
                    </a:p>
                  </a:txBody>
                  <a:tcPr marL="9065" marR="9065" marT="9065" marB="0" anchor="b">
                    <a:lnL>
                      <a:noFill/>
                    </a:lnL>
                    <a:lnR>
                      <a:noFill/>
                    </a:lnR>
                    <a:lnT>
                      <a:noFill/>
                    </a:lnT>
                    <a:lnB>
                      <a:noFill/>
                    </a:lnB>
                  </a:tcPr>
                </a:tc>
                <a:extLst>
                  <a:ext uri="{0D108BD9-81ED-4DB2-BD59-A6C34878D82A}">
                    <a16:rowId xmlns:a16="http://schemas.microsoft.com/office/drawing/2014/main" val="1220299877"/>
                  </a:ext>
                </a:extLst>
              </a:tr>
              <a:tr h="205866">
                <a:tc>
                  <a:txBody>
                    <a:bodyPr/>
                    <a:lstStyle/>
                    <a:p>
                      <a:pPr algn="l" fontAlgn="b"/>
                      <a:r>
                        <a:rPr lang="sv-SE" sz="1000" b="0" i="0" u="none" strike="noStrike">
                          <a:effectLst/>
                          <a:latin typeface="Calibri" panose="020F0502020204030204" pitchFamily="34" charset="0"/>
                        </a:rPr>
                        <a:t>Morgan Juujärvi</a:t>
                      </a:r>
                    </a:p>
                  </a:txBody>
                  <a:tcPr marL="9065" marR="9065" marT="9065" marB="0" anchor="b">
                    <a:lnL>
                      <a:noFill/>
                    </a:lnL>
                    <a:lnR>
                      <a:noFill/>
                    </a:lnR>
                    <a:lnT>
                      <a:noFill/>
                    </a:lnT>
                    <a:lnB>
                      <a:noFill/>
                    </a:lnB>
                  </a:tcPr>
                </a:tc>
                <a:extLst>
                  <a:ext uri="{0D108BD9-81ED-4DB2-BD59-A6C34878D82A}">
                    <a16:rowId xmlns:a16="http://schemas.microsoft.com/office/drawing/2014/main" val="912123267"/>
                  </a:ext>
                </a:extLst>
              </a:tr>
              <a:tr h="205866">
                <a:tc>
                  <a:txBody>
                    <a:bodyPr/>
                    <a:lstStyle/>
                    <a:p>
                      <a:pPr algn="l" fontAlgn="b"/>
                      <a:r>
                        <a:rPr lang="sv-SE" sz="1000" b="0" i="0" u="none" strike="noStrike">
                          <a:effectLst/>
                          <a:latin typeface="Calibri" panose="020F0502020204030204" pitchFamily="34" charset="0"/>
                        </a:rPr>
                        <a:t>Morris Hagerbo</a:t>
                      </a:r>
                    </a:p>
                  </a:txBody>
                  <a:tcPr marL="9065" marR="9065" marT="9065" marB="0" anchor="b">
                    <a:lnL>
                      <a:noFill/>
                    </a:lnL>
                    <a:lnR>
                      <a:noFill/>
                    </a:lnR>
                    <a:lnT>
                      <a:noFill/>
                    </a:lnT>
                    <a:lnB>
                      <a:noFill/>
                    </a:lnB>
                  </a:tcPr>
                </a:tc>
                <a:extLst>
                  <a:ext uri="{0D108BD9-81ED-4DB2-BD59-A6C34878D82A}">
                    <a16:rowId xmlns:a16="http://schemas.microsoft.com/office/drawing/2014/main" val="903812016"/>
                  </a:ext>
                </a:extLst>
              </a:tr>
              <a:tr h="205866">
                <a:tc>
                  <a:txBody>
                    <a:bodyPr/>
                    <a:lstStyle/>
                    <a:p>
                      <a:pPr algn="l" fontAlgn="b"/>
                      <a:r>
                        <a:rPr lang="sv-SE" sz="1000" b="0" i="0" u="none" strike="noStrike">
                          <a:effectLst/>
                          <a:latin typeface="Calibri" panose="020F0502020204030204" pitchFamily="34" charset="0"/>
                        </a:rPr>
                        <a:t>Noa Steiner</a:t>
                      </a:r>
                    </a:p>
                  </a:txBody>
                  <a:tcPr marL="9065" marR="9065" marT="9065" marB="0" anchor="b">
                    <a:lnL>
                      <a:noFill/>
                    </a:lnL>
                    <a:lnR>
                      <a:noFill/>
                    </a:lnR>
                    <a:lnT>
                      <a:noFill/>
                    </a:lnT>
                    <a:lnB>
                      <a:noFill/>
                    </a:lnB>
                  </a:tcPr>
                </a:tc>
                <a:extLst>
                  <a:ext uri="{0D108BD9-81ED-4DB2-BD59-A6C34878D82A}">
                    <a16:rowId xmlns:a16="http://schemas.microsoft.com/office/drawing/2014/main" val="3462924044"/>
                  </a:ext>
                </a:extLst>
              </a:tr>
              <a:tr h="205866">
                <a:tc>
                  <a:txBody>
                    <a:bodyPr/>
                    <a:lstStyle/>
                    <a:p>
                      <a:pPr algn="l" fontAlgn="b"/>
                      <a:r>
                        <a:rPr lang="sv-SE" sz="1000" b="0" i="0" u="none" strike="noStrike">
                          <a:effectLst/>
                          <a:latin typeface="Calibri" panose="020F0502020204030204" pitchFamily="34" charset="0"/>
                        </a:rPr>
                        <a:t>Oscar Landelius</a:t>
                      </a:r>
                    </a:p>
                  </a:txBody>
                  <a:tcPr marL="9065" marR="9065" marT="9065" marB="0" anchor="b">
                    <a:lnL>
                      <a:noFill/>
                    </a:lnL>
                    <a:lnR>
                      <a:noFill/>
                    </a:lnR>
                    <a:lnT>
                      <a:noFill/>
                    </a:lnT>
                    <a:lnB>
                      <a:noFill/>
                    </a:lnB>
                  </a:tcPr>
                </a:tc>
                <a:extLst>
                  <a:ext uri="{0D108BD9-81ED-4DB2-BD59-A6C34878D82A}">
                    <a16:rowId xmlns:a16="http://schemas.microsoft.com/office/drawing/2014/main" val="80107479"/>
                  </a:ext>
                </a:extLst>
              </a:tr>
              <a:tr h="205866">
                <a:tc>
                  <a:txBody>
                    <a:bodyPr/>
                    <a:lstStyle/>
                    <a:p>
                      <a:pPr algn="l" fontAlgn="b"/>
                      <a:r>
                        <a:rPr lang="sv-SE" sz="1000" b="0" i="0" u="none" strike="noStrike">
                          <a:effectLst/>
                          <a:latin typeface="Calibri" panose="020F0502020204030204" pitchFamily="34" charset="0"/>
                        </a:rPr>
                        <a:t>Oscar Sandin</a:t>
                      </a:r>
                    </a:p>
                  </a:txBody>
                  <a:tcPr marL="9065" marR="9065" marT="9065" marB="0" anchor="b">
                    <a:lnL>
                      <a:noFill/>
                    </a:lnL>
                    <a:lnR>
                      <a:noFill/>
                    </a:lnR>
                    <a:lnT>
                      <a:noFill/>
                    </a:lnT>
                    <a:lnB>
                      <a:noFill/>
                    </a:lnB>
                  </a:tcPr>
                </a:tc>
                <a:extLst>
                  <a:ext uri="{0D108BD9-81ED-4DB2-BD59-A6C34878D82A}">
                    <a16:rowId xmlns:a16="http://schemas.microsoft.com/office/drawing/2014/main" val="3859920870"/>
                  </a:ext>
                </a:extLst>
              </a:tr>
              <a:tr h="205866">
                <a:tc>
                  <a:txBody>
                    <a:bodyPr/>
                    <a:lstStyle/>
                    <a:p>
                      <a:pPr algn="l" fontAlgn="b"/>
                      <a:r>
                        <a:rPr lang="sv-SE" sz="1000" b="0" i="0" u="none" strike="noStrike">
                          <a:effectLst/>
                          <a:latin typeface="Calibri" panose="020F0502020204030204" pitchFamily="34" charset="0"/>
                        </a:rPr>
                        <a:t>Theodor Wahlquist Berglund</a:t>
                      </a:r>
                    </a:p>
                  </a:txBody>
                  <a:tcPr marL="9065" marR="9065" marT="9065" marB="0" anchor="b">
                    <a:lnL>
                      <a:noFill/>
                    </a:lnL>
                    <a:lnR>
                      <a:noFill/>
                    </a:lnR>
                    <a:lnT>
                      <a:noFill/>
                    </a:lnT>
                    <a:lnB>
                      <a:noFill/>
                    </a:lnB>
                  </a:tcPr>
                </a:tc>
                <a:extLst>
                  <a:ext uri="{0D108BD9-81ED-4DB2-BD59-A6C34878D82A}">
                    <a16:rowId xmlns:a16="http://schemas.microsoft.com/office/drawing/2014/main" val="1217977368"/>
                  </a:ext>
                </a:extLst>
              </a:tr>
              <a:tr h="205866">
                <a:tc>
                  <a:txBody>
                    <a:bodyPr/>
                    <a:lstStyle/>
                    <a:p>
                      <a:pPr algn="l" fontAlgn="b"/>
                      <a:r>
                        <a:rPr lang="sv-SE" sz="1000" b="0" i="0" u="none" strike="noStrike">
                          <a:effectLst/>
                          <a:latin typeface="Calibri" panose="020F0502020204030204" pitchFamily="34" charset="0"/>
                        </a:rPr>
                        <a:t>Theodor Jacobsson Almesjö</a:t>
                      </a:r>
                    </a:p>
                  </a:txBody>
                  <a:tcPr marL="9065" marR="9065" marT="9065" marB="0" anchor="b">
                    <a:lnL>
                      <a:noFill/>
                    </a:lnL>
                    <a:lnR>
                      <a:noFill/>
                    </a:lnR>
                    <a:lnT>
                      <a:noFill/>
                    </a:lnT>
                    <a:lnB>
                      <a:noFill/>
                    </a:lnB>
                  </a:tcPr>
                </a:tc>
                <a:extLst>
                  <a:ext uri="{0D108BD9-81ED-4DB2-BD59-A6C34878D82A}">
                    <a16:rowId xmlns:a16="http://schemas.microsoft.com/office/drawing/2014/main" val="2961489671"/>
                  </a:ext>
                </a:extLst>
              </a:tr>
              <a:tr h="205866">
                <a:tc>
                  <a:txBody>
                    <a:bodyPr/>
                    <a:lstStyle/>
                    <a:p>
                      <a:pPr algn="l" fontAlgn="b"/>
                      <a:r>
                        <a:rPr lang="sv-SE" sz="1000" b="0" i="0" u="none" strike="noStrike">
                          <a:effectLst/>
                          <a:latin typeface="Calibri" panose="020F0502020204030204" pitchFamily="34" charset="0"/>
                        </a:rPr>
                        <a:t>Ture Tapper</a:t>
                      </a:r>
                    </a:p>
                  </a:txBody>
                  <a:tcPr marL="9065" marR="9065" marT="9065" marB="0" anchor="b">
                    <a:lnL>
                      <a:noFill/>
                    </a:lnL>
                    <a:lnR>
                      <a:noFill/>
                    </a:lnR>
                    <a:lnT>
                      <a:noFill/>
                    </a:lnT>
                    <a:lnB>
                      <a:noFill/>
                    </a:lnB>
                  </a:tcPr>
                </a:tc>
                <a:extLst>
                  <a:ext uri="{0D108BD9-81ED-4DB2-BD59-A6C34878D82A}">
                    <a16:rowId xmlns:a16="http://schemas.microsoft.com/office/drawing/2014/main" val="2897992009"/>
                  </a:ext>
                </a:extLst>
              </a:tr>
              <a:tr h="205866">
                <a:tc>
                  <a:txBody>
                    <a:bodyPr/>
                    <a:lstStyle/>
                    <a:p>
                      <a:pPr algn="l" fontAlgn="b"/>
                      <a:r>
                        <a:rPr lang="sv-SE" sz="1000" b="0" i="0" u="none" strike="noStrike">
                          <a:effectLst/>
                          <a:latin typeface="Calibri" panose="020F0502020204030204" pitchFamily="34" charset="0"/>
                        </a:rPr>
                        <a:t>Victor Bornmark</a:t>
                      </a:r>
                    </a:p>
                  </a:txBody>
                  <a:tcPr marL="9065" marR="9065" marT="9065" marB="0" anchor="b">
                    <a:lnL>
                      <a:noFill/>
                    </a:lnL>
                    <a:lnR>
                      <a:noFill/>
                    </a:lnR>
                    <a:lnT>
                      <a:noFill/>
                    </a:lnT>
                    <a:lnB>
                      <a:noFill/>
                    </a:lnB>
                  </a:tcPr>
                </a:tc>
                <a:extLst>
                  <a:ext uri="{0D108BD9-81ED-4DB2-BD59-A6C34878D82A}">
                    <a16:rowId xmlns:a16="http://schemas.microsoft.com/office/drawing/2014/main" val="1298536267"/>
                  </a:ext>
                </a:extLst>
              </a:tr>
              <a:tr h="205866">
                <a:tc>
                  <a:txBody>
                    <a:bodyPr/>
                    <a:lstStyle/>
                    <a:p>
                      <a:pPr algn="l" fontAlgn="b"/>
                      <a:r>
                        <a:rPr lang="sv-SE" sz="1000" b="0" i="0" u="none" strike="noStrike" dirty="0">
                          <a:effectLst/>
                          <a:latin typeface="Calibri" panose="020F0502020204030204" pitchFamily="34" charset="0"/>
                        </a:rPr>
                        <a:t>Wilmer Forsling</a:t>
                      </a:r>
                    </a:p>
                  </a:txBody>
                  <a:tcPr marL="9065" marR="9065" marT="9065" marB="0" anchor="b">
                    <a:lnL>
                      <a:noFill/>
                    </a:lnL>
                    <a:lnR>
                      <a:noFill/>
                    </a:lnR>
                    <a:lnT>
                      <a:noFill/>
                    </a:lnT>
                    <a:lnB>
                      <a:noFill/>
                    </a:lnB>
                  </a:tcPr>
                </a:tc>
                <a:extLst>
                  <a:ext uri="{0D108BD9-81ED-4DB2-BD59-A6C34878D82A}">
                    <a16:rowId xmlns:a16="http://schemas.microsoft.com/office/drawing/2014/main" val="3523698288"/>
                  </a:ext>
                </a:extLst>
              </a:tr>
            </a:tbl>
          </a:graphicData>
        </a:graphic>
      </p:graphicFrame>
    </p:spTree>
    <p:extLst>
      <p:ext uri="{BB962C8B-B14F-4D97-AF65-F5344CB8AC3E}">
        <p14:creationId xmlns:p14="http://schemas.microsoft.com/office/powerpoint/2010/main" val="4285180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a:ln>
                  <a:noFill/>
                </a:ln>
                <a:solidFill>
                  <a:srgbClr val="81BC00"/>
                </a:solidFill>
                <a:effectLst/>
                <a:uLnTx/>
                <a:uFillTx/>
                <a:latin typeface="Arial"/>
                <a:ea typeface="+mj-ea"/>
                <a:cs typeface="+mj-cs"/>
              </a:rPr>
              <a:t>Grundläggande värderingar</a:t>
            </a:r>
            <a:endParaRPr kumimoji="0" lang="en-GB" sz="3000" b="0" i="0" u="none" strike="noStrike" kern="1200" cap="none" spc="0" normalizeH="0" baseline="0" noProof="0" dirty="0">
              <a:ln>
                <a:noFill/>
              </a:ln>
              <a:solidFill>
                <a:sysClr val="window" lastClr="FFFFFF">
                  <a:lumMod val="50000"/>
                </a:sysClr>
              </a:solidFill>
              <a:effectLst/>
              <a:uLnTx/>
              <a:uFillTx/>
              <a:latin typeface="Arial"/>
              <a:ea typeface="+mj-ea"/>
              <a:cs typeface="+mj-cs"/>
            </a:endParaRPr>
          </a:p>
        </p:txBody>
      </p:sp>
      <p:sp>
        <p:nvSpPr>
          <p:cNvPr id="5" name="Rectangle 4"/>
          <p:cNvSpPr/>
          <p:nvPr/>
        </p:nvSpPr>
        <p:spPr>
          <a:xfrm>
            <a:off x="2190160" y="1400983"/>
            <a:ext cx="7804232" cy="5047536"/>
          </a:xfrm>
          <a:prstGeom prst="rect">
            <a:avLst/>
          </a:prstGeom>
        </p:spPr>
        <p:txBody>
          <a:bodyPr wrap="square">
            <a:spAutoFit/>
          </a:bodyPr>
          <a:lstStyle/>
          <a:p>
            <a:pPr marL="0" lvl="1">
              <a:spcAft>
                <a:spcPts val="1200"/>
              </a:spcAft>
              <a:tabLst>
                <a:tab pos="809625" algn="l"/>
              </a:tabLst>
            </a:pPr>
            <a:r>
              <a:rPr lang="sv-SE" b="1" dirty="0">
                <a:solidFill>
                  <a:srgbClr val="313131"/>
                </a:solidFill>
                <a:latin typeface="Arial"/>
              </a:rPr>
              <a:t>SvFF</a:t>
            </a:r>
            <a:r>
              <a:rPr lang="sv-SE" b="1" i="1" dirty="0">
                <a:solidFill>
                  <a:srgbClr val="313131"/>
                </a:solidFill>
                <a:latin typeface="Arial"/>
              </a:rPr>
              <a:t> </a:t>
            </a:r>
            <a:r>
              <a:rPr lang="sv-SE" dirty="0">
                <a:solidFill>
                  <a:srgbClr val="313131"/>
                </a:solidFill>
                <a:latin typeface="Arial"/>
              </a:rPr>
              <a:t>– Spela, lek och lär</a:t>
            </a:r>
          </a:p>
          <a:p>
            <a:pPr marL="0" lvl="1">
              <a:spcAft>
                <a:spcPts val="1200"/>
              </a:spcAft>
              <a:tabLst>
                <a:tab pos="809625" algn="l"/>
              </a:tabLst>
            </a:pPr>
            <a:r>
              <a:rPr lang="sv-SE" dirty="0">
                <a:solidFill>
                  <a:srgbClr val="313131"/>
                </a:solidFill>
                <a:latin typeface="Arial"/>
              </a:rPr>
              <a:t>SVENSK BARN- OCH UNGDOMSFOTBOLL SKA</a:t>
            </a:r>
          </a:p>
          <a:p>
            <a:pPr marL="0" lvl="1">
              <a:spcAft>
                <a:spcPts val="1200"/>
              </a:spcAft>
              <a:tabLst>
                <a:tab pos="809625" algn="l"/>
              </a:tabLst>
            </a:pPr>
            <a:r>
              <a:rPr lang="sv-SE" dirty="0">
                <a:solidFill>
                  <a:srgbClr val="313131"/>
                </a:solidFill>
                <a:latin typeface="Arial"/>
              </a:rPr>
              <a:t>-	ta </a:t>
            </a:r>
            <a:r>
              <a:rPr lang="sv-SE" b="1" i="1" dirty="0">
                <a:solidFill>
                  <a:srgbClr val="313131"/>
                </a:solidFill>
                <a:latin typeface="Arial"/>
              </a:rPr>
              <a:t>hänsyn till individens behov </a:t>
            </a:r>
            <a:r>
              <a:rPr lang="sv-SE" dirty="0">
                <a:solidFill>
                  <a:srgbClr val="313131"/>
                </a:solidFill>
                <a:latin typeface="Arial"/>
              </a:rPr>
              <a:t>och ge möjlighet till utveckling i 	den takt som passar var och ens fysiska, psykiska och sociala 	förutsättningar</a:t>
            </a:r>
          </a:p>
          <a:p>
            <a:pPr marL="0" lvl="1">
              <a:spcAft>
                <a:spcPts val="1200"/>
              </a:spcAft>
              <a:tabLst>
                <a:tab pos="809625" algn="l"/>
              </a:tabLst>
            </a:pPr>
            <a:r>
              <a:rPr lang="sv-SE" dirty="0">
                <a:solidFill>
                  <a:srgbClr val="313131"/>
                </a:solidFill>
                <a:latin typeface="Arial"/>
              </a:rPr>
              <a:t>-	skapa en </a:t>
            </a:r>
            <a:r>
              <a:rPr lang="sv-SE" b="1" i="1" dirty="0">
                <a:solidFill>
                  <a:srgbClr val="313131"/>
                </a:solidFill>
                <a:latin typeface="Arial"/>
              </a:rPr>
              <a:t>positiv och sund miljö</a:t>
            </a:r>
            <a:r>
              <a:rPr lang="sv-SE" dirty="0">
                <a:solidFill>
                  <a:srgbClr val="313131"/>
                </a:solidFill>
                <a:latin typeface="Arial"/>
              </a:rPr>
              <a:t> där alla får lära sig fotboll och 	utveckla ett livslångt intresse</a:t>
            </a:r>
          </a:p>
          <a:p>
            <a:pPr marL="0" lvl="1">
              <a:spcAft>
                <a:spcPts val="1200"/>
              </a:spcAft>
              <a:tabLst>
                <a:tab pos="809625" algn="l"/>
              </a:tabLst>
            </a:pPr>
            <a:r>
              <a:rPr lang="sv-SE" dirty="0">
                <a:solidFill>
                  <a:srgbClr val="313131"/>
                </a:solidFill>
                <a:latin typeface="Arial"/>
              </a:rPr>
              <a:t>-	ge alla möjligheten till </a:t>
            </a:r>
            <a:r>
              <a:rPr lang="sv-SE" b="1" i="1" dirty="0">
                <a:solidFill>
                  <a:srgbClr val="313131"/>
                </a:solidFill>
                <a:latin typeface="Arial"/>
              </a:rPr>
              <a:t>långsiktig, målinriktad utbildning </a:t>
            </a:r>
            <a:r>
              <a:rPr lang="sv-SE" dirty="0">
                <a:solidFill>
                  <a:srgbClr val="313131"/>
                </a:solidFill>
                <a:latin typeface="Arial"/>
              </a:rPr>
              <a:t>under 	socialt trygga former</a:t>
            </a:r>
          </a:p>
          <a:p>
            <a:pPr marL="0" lvl="1">
              <a:spcAft>
                <a:spcPts val="1200"/>
              </a:spcAft>
              <a:tabLst>
                <a:tab pos="809625" algn="l"/>
              </a:tabLst>
            </a:pPr>
            <a:r>
              <a:rPr lang="sv-SE" dirty="0">
                <a:solidFill>
                  <a:srgbClr val="313131"/>
                </a:solidFill>
                <a:latin typeface="Arial"/>
              </a:rPr>
              <a:t>-	se matchen som ett inlärningstillfälle och </a:t>
            </a:r>
            <a:r>
              <a:rPr lang="sv-SE" b="1" i="1" dirty="0">
                <a:solidFill>
                  <a:srgbClr val="313131"/>
                </a:solidFill>
                <a:latin typeface="Arial"/>
              </a:rPr>
              <a:t>motverka toppning och 	utslagning</a:t>
            </a:r>
          </a:p>
          <a:p>
            <a:pPr marL="0" lvl="1">
              <a:spcAft>
                <a:spcPts val="1200"/>
              </a:spcAft>
              <a:tabLst>
                <a:tab pos="809625" algn="l"/>
              </a:tabLst>
            </a:pPr>
            <a:r>
              <a:rPr lang="sv-SE" dirty="0">
                <a:solidFill>
                  <a:srgbClr val="313131"/>
                </a:solidFill>
                <a:latin typeface="Arial"/>
              </a:rPr>
              <a:t>-	lära barn och ungdomar ett </a:t>
            </a:r>
            <a:r>
              <a:rPr lang="sv-SE" b="1" i="1" dirty="0">
                <a:solidFill>
                  <a:srgbClr val="313131"/>
                </a:solidFill>
                <a:latin typeface="Arial"/>
              </a:rPr>
              <a:t>etiskt och moraliskt förhållningssätt 	</a:t>
            </a:r>
            <a:r>
              <a:rPr lang="sv-SE" dirty="0">
                <a:solidFill>
                  <a:srgbClr val="313131"/>
                </a:solidFill>
                <a:latin typeface="Arial"/>
              </a:rPr>
              <a:t>och fair play</a:t>
            </a:r>
          </a:p>
          <a:p>
            <a:pPr marL="0" lvl="1">
              <a:spcAft>
                <a:spcPts val="1200"/>
              </a:spcAft>
              <a:tabLst>
                <a:tab pos="809625" algn="l"/>
              </a:tabLst>
            </a:pPr>
            <a:r>
              <a:rPr lang="sv-SE" dirty="0">
                <a:solidFill>
                  <a:srgbClr val="313131"/>
                </a:solidFill>
                <a:latin typeface="Arial"/>
              </a:rPr>
              <a:t>-	erbjuda en </a:t>
            </a:r>
            <a:r>
              <a:rPr lang="sv-SE" b="1" i="1" dirty="0">
                <a:solidFill>
                  <a:srgbClr val="313131"/>
                </a:solidFill>
                <a:latin typeface="Arial"/>
              </a:rPr>
              <a:t>allsidig fotbollsträning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114970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err="1">
                <a:ln>
                  <a:noFill/>
                </a:ln>
                <a:solidFill>
                  <a:srgbClr val="81BC00"/>
                </a:solidFill>
                <a:effectLst/>
                <a:uLnTx/>
                <a:uFillTx/>
                <a:latin typeface="Arial"/>
                <a:ea typeface="+mj-ea"/>
                <a:cs typeface="+mj-cs"/>
              </a:rPr>
              <a:t>Grundläggande</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värderingar</a:t>
            </a:r>
            <a:r>
              <a:rPr kumimoji="0" lang="en-GB" sz="3000" b="0" i="0" u="none" strike="noStrike" kern="1200" cap="none" spc="0" normalizeH="0" baseline="0" noProof="0" dirty="0">
                <a:ln>
                  <a:noFill/>
                </a:ln>
                <a:solidFill>
                  <a:srgbClr val="81BC00"/>
                </a:solidFill>
                <a:effectLst/>
                <a:uLnTx/>
                <a:uFillTx/>
                <a:latin typeface="Arial"/>
                <a:ea typeface="+mj-ea"/>
                <a:cs typeface="+mj-cs"/>
              </a:rPr>
              <a:t>, forts.</a:t>
            </a:r>
            <a:endParaRPr kumimoji="0" lang="en-GB" sz="3000" b="0" i="0" u="none" strike="noStrike" kern="1200" cap="none" spc="0" normalizeH="0" baseline="0" noProof="0" dirty="0">
              <a:ln>
                <a:noFill/>
              </a:ln>
              <a:solidFill>
                <a:sysClr val="window" lastClr="FFFFFF">
                  <a:lumMod val="50000"/>
                </a:sysClr>
              </a:solidFill>
              <a:effectLst/>
              <a:uLnTx/>
              <a:uFillTx/>
              <a:latin typeface="Arial"/>
              <a:ea typeface="+mj-ea"/>
              <a:cs typeface="+mj-cs"/>
            </a:endParaRPr>
          </a:p>
        </p:txBody>
      </p:sp>
      <p:sp>
        <p:nvSpPr>
          <p:cNvPr id="5" name="Rectangle 4"/>
          <p:cNvSpPr/>
          <p:nvPr/>
        </p:nvSpPr>
        <p:spPr>
          <a:xfrm>
            <a:off x="2190160" y="1400983"/>
            <a:ext cx="6096000" cy="4524315"/>
          </a:xfrm>
          <a:prstGeom prst="rect">
            <a:avLst/>
          </a:prstGeom>
        </p:spPr>
        <p:txBody>
          <a:bodyPr>
            <a:spAutoFit/>
          </a:bodyPr>
          <a:lstStyle/>
          <a:p>
            <a:pPr marL="0" lvl="1">
              <a:spcAft>
                <a:spcPts val="1200"/>
              </a:spcAft>
              <a:tabLst>
                <a:tab pos="809625" algn="l"/>
              </a:tabLst>
            </a:pPr>
            <a:r>
              <a:rPr lang="sv-SE" b="1" dirty="0">
                <a:solidFill>
                  <a:srgbClr val="313131"/>
                </a:solidFill>
                <a:latin typeface="Arial"/>
              </a:rPr>
              <a:t>Sigtuna IF </a:t>
            </a:r>
          </a:p>
          <a:p>
            <a:pPr marL="0" lvl="1">
              <a:spcAft>
                <a:spcPts val="1200"/>
              </a:spcAft>
              <a:tabLst>
                <a:tab pos="809625" algn="l"/>
              </a:tabLst>
            </a:pPr>
            <a:r>
              <a:rPr lang="sv-SE" dirty="0">
                <a:solidFill>
                  <a:srgbClr val="313131"/>
                </a:solidFill>
                <a:latin typeface="Arial"/>
              </a:rPr>
              <a:t>– Blå tråden</a:t>
            </a: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r>
              <a:rPr lang="sv-SE" dirty="0">
                <a:solidFill>
                  <a:srgbClr val="313131"/>
                </a:solidFill>
                <a:latin typeface="Arial"/>
              </a:rPr>
              <a:t>Bredd - alla ska med oavsett förutsättningar</a:t>
            </a:r>
          </a:p>
          <a:p>
            <a:pPr marL="0" lvl="1">
              <a:spcAft>
                <a:spcPts val="1200"/>
              </a:spcAft>
              <a:tabLst>
                <a:tab pos="809625" algn="l"/>
              </a:tabLst>
            </a:pPr>
            <a:r>
              <a:rPr lang="sv-SE" dirty="0">
                <a:solidFill>
                  <a:srgbClr val="313131"/>
                </a:solidFill>
                <a:latin typeface="Arial"/>
              </a:rPr>
              <a:t>Visa respekt</a:t>
            </a:r>
          </a:p>
          <a:p>
            <a:pPr marL="0" lvl="1">
              <a:spcAft>
                <a:spcPts val="1200"/>
              </a:spcAft>
              <a:tabLst>
                <a:tab pos="809625" algn="l"/>
              </a:tabLst>
            </a:pPr>
            <a:r>
              <a:rPr lang="sv-SE" dirty="0">
                <a:solidFill>
                  <a:srgbClr val="313131"/>
                </a:solidFill>
                <a:latin typeface="Arial"/>
              </a:rPr>
              <a:t>Glädje</a:t>
            </a: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r>
              <a:rPr lang="sv-SE" dirty="0">
                <a:solidFill>
                  <a:srgbClr val="313131"/>
                </a:solidFill>
                <a:latin typeface="Arial"/>
              </a:rPr>
              <a:t>NOLLTOLERANS</a:t>
            </a: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r>
              <a:rPr lang="sv-SE" i="1" dirty="0">
                <a:solidFill>
                  <a:srgbClr val="313131"/>
                </a:solidFill>
                <a:latin typeface="Arial"/>
              </a:rPr>
              <a:t>”Sigtuna IF Fotboll ska bidra till trygghet, glädje och god kamratanda på lång sikt”</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341023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err="1">
                <a:ln>
                  <a:noFill/>
                </a:ln>
                <a:solidFill>
                  <a:srgbClr val="81BC00"/>
                </a:solidFill>
                <a:effectLst/>
                <a:uLnTx/>
                <a:uFillTx/>
                <a:latin typeface="Arial"/>
                <a:ea typeface="+mj-ea"/>
                <a:cs typeface="+mj-cs"/>
              </a:rPr>
              <a:t>Att</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tänka</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på</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som</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förälder</a:t>
            </a:r>
            <a:endParaRPr kumimoji="0" lang="en-GB" sz="3000" b="0" i="0" u="none" strike="noStrike" kern="1200" cap="none" spc="0" normalizeH="0" baseline="0" noProof="0" dirty="0">
              <a:ln>
                <a:noFill/>
              </a:ln>
              <a:solidFill>
                <a:sysClr val="window" lastClr="FFFFFF">
                  <a:lumMod val="50000"/>
                </a:sysClr>
              </a:solidFill>
              <a:effectLst/>
              <a:uLnTx/>
              <a:uFillTx/>
              <a:latin typeface="Arial"/>
              <a:ea typeface="+mj-ea"/>
              <a:cs typeface="+mj-cs"/>
            </a:endParaRPr>
          </a:p>
        </p:txBody>
      </p:sp>
      <p:sp>
        <p:nvSpPr>
          <p:cNvPr id="5" name="Rectangle 4"/>
          <p:cNvSpPr/>
          <p:nvPr/>
        </p:nvSpPr>
        <p:spPr>
          <a:xfrm>
            <a:off x="1636244" y="1963690"/>
            <a:ext cx="8993656" cy="3908762"/>
          </a:xfrm>
          <a:prstGeom prst="rect">
            <a:avLst/>
          </a:prstGeom>
        </p:spPr>
        <p:txBody>
          <a:bodyPr wrap="square">
            <a:spAutoFit/>
          </a:bodyPr>
          <a:lstStyle/>
          <a:p>
            <a:pPr marL="0" lvl="1">
              <a:spcAft>
                <a:spcPts val="1200"/>
              </a:spcAft>
              <a:tabLst>
                <a:tab pos="809625" algn="l"/>
              </a:tabLst>
            </a:pPr>
            <a:r>
              <a:rPr lang="sv-SE" dirty="0">
                <a:solidFill>
                  <a:srgbClr val="313131"/>
                </a:solidFill>
                <a:latin typeface="Arial"/>
              </a:rPr>
              <a:t>- Sprid rätt budskap (dvs i linje med våra grundläggande värderingar) till killarna</a:t>
            </a:r>
          </a:p>
          <a:p>
            <a:pPr marL="0" lvl="1">
              <a:spcAft>
                <a:spcPts val="1200"/>
              </a:spcAft>
              <a:tabLst>
                <a:tab pos="809625" algn="l"/>
              </a:tabLst>
            </a:pPr>
            <a:r>
              <a:rPr lang="sv-SE" dirty="0">
                <a:solidFill>
                  <a:srgbClr val="313131"/>
                </a:solidFill>
                <a:latin typeface="Arial"/>
              </a:rPr>
              <a:t>- Prata om det positiva</a:t>
            </a:r>
          </a:p>
          <a:p>
            <a:pPr marL="0" lvl="1">
              <a:spcAft>
                <a:spcPts val="1200"/>
              </a:spcAft>
              <a:tabLst>
                <a:tab pos="809625" algn="l"/>
              </a:tabLst>
            </a:pPr>
            <a:r>
              <a:rPr lang="sv-SE" dirty="0">
                <a:solidFill>
                  <a:srgbClr val="313131"/>
                </a:solidFill>
                <a:latin typeface="Arial"/>
              </a:rPr>
              <a:t>- Styr killarnas kommentarer så att de fokuserar på det positiva</a:t>
            </a:r>
          </a:p>
          <a:p>
            <a:pPr marL="0" lvl="1">
              <a:spcAft>
                <a:spcPts val="1200"/>
              </a:spcAft>
              <a:tabLst>
                <a:tab pos="809625" algn="l"/>
              </a:tabLst>
            </a:pPr>
            <a:r>
              <a:rPr lang="sv-SE" dirty="0">
                <a:solidFill>
                  <a:srgbClr val="313131"/>
                </a:solidFill>
                <a:latin typeface="Arial"/>
              </a:rPr>
              <a:t>- ”Tvätta bort” eventuell kritik mot kompisar, motståndare, ledare, domare m fl.</a:t>
            </a:r>
          </a:p>
          <a:p>
            <a:pPr marL="0" lvl="1">
              <a:spcAft>
                <a:spcPts val="1200"/>
              </a:spcAft>
              <a:tabLst>
                <a:tab pos="809625" algn="l"/>
              </a:tabLst>
            </a:pPr>
            <a:r>
              <a:rPr lang="sv-SE" dirty="0">
                <a:solidFill>
                  <a:srgbClr val="313131"/>
                </a:solidFill>
                <a:latin typeface="Arial"/>
              </a:rPr>
              <a:t>- Vänd er till någon i ledarstaben om ni noterar beteenden som inte ligger i linje med våra värdegrunder så kan vi som ledare vara extra uppmärksamma och hjälpa killarna förstå vad som är ”rätt beteende”</a:t>
            </a:r>
          </a:p>
          <a:p>
            <a:pPr marL="0" lvl="1">
              <a:spcAft>
                <a:spcPts val="1200"/>
              </a:spcAft>
              <a:tabLst>
                <a:tab pos="809625" algn="l"/>
              </a:tabLst>
            </a:pPr>
            <a:r>
              <a:rPr lang="sv-SE" dirty="0">
                <a:solidFill>
                  <a:srgbClr val="313131"/>
                </a:solidFill>
                <a:latin typeface="Arial"/>
              </a:rPr>
              <a:t>- För det fall vi noterar upprepade beteenden som inte överensstämmer med våra värderingar kommer vi, delvis beroende av den enskilda situationen, tillämpa ett system med varningar där spelaren får vila 5-10 minuter, vila resterande del av träning/match alt. stå över kommande match</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3723735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a:noFill/>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a:defRPr/>
            </a:pPr>
            <a:r>
              <a:rPr lang="en-GB" dirty="0" err="1">
                <a:solidFill>
                  <a:srgbClr val="81BC00"/>
                </a:solidFill>
                <a:latin typeface="Arial"/>
                <a:cs typeface="Arial"/>
              </a:rPr>
              <a:t>Träningstider</a:t>
            </a:r>
          </a:p>
        </p:txBody>
      </p:sp>
      <p:sp>
        <p:nvSpPr>
          <p:cNvPr id="5" name="Rectangle 4"/>
          <p:cNvSpPr/>
          <p:nvPr/>
        </p:nvSpPr>
        <p:spPr>
          <a:xfrm>
            <a:off x="1402109" y="1435869"/>
            <a:ext cx="9497683" cy="2954655"/>
          </a:xfrm>
          <a:prstGeom prst="rect">
            <a:avLst/>
          </a:prstGeom>
        </p:spPr>
        <p:txBody>
          <a:bodyPr wrap="square" anchor="t">
            <a:spAutoFit/>
          </a:bodyPr>
          <a:lstStyle/>
          <a:p>
            <a:pPr marL="0" lvl="1">
              <a:spcAft>
                <a:spcPts val="1200"/>
              </a:spcAft>
              <a:tabLst>
                <a:tab pos="809625" algn="l"/>
              </a:tabLst>
            </a:pPr>
            <a:r>
              <a:rPr lang="sv-SE" b="1" dirty="0">
                <a:solidFill>
                  <a:srgbClr val="313131"/>
                </a:solidFill>
                <a:latin typeface="Arial"/>
              </a:rPr>
              <a:t>Träningstider</a:t>
            </a:r>
          </a:p>
          <a:p>
            <a:pPr marL="0" lvl="1">
              <a:spcAft>
                <a:spcPts val="1200"/>
              </a:spcAft>
              <a:tabLst>
                <a:tab pos="809625" algn="l"/>
              </a:tabLst>
            </a:pPr>
            <a:r>
              <a:rPr lang="sv-SE" b="1" dirty="0">
                <a:solidFill>
                  <a:srgbClr val="313131"/>
                </a:solidFill>
                <a:latin typeface="Arial"/>
              </a:rPr>
              <a:t>- </a:t>
            </a:r>
            <a:r>
              <a:rPr lang="sv-SE" dirty="0">
                <a:solidFill>
                  <a:srgbClr val="313131"/>
                </a:solidFill>
                <a:latin typeface="Arial"/>
              </a:rPr>
              <a:t>Från vecka 15 till 18 (dvs fr o m den 9 april)</a:t>
            </a:r>
          </a:p>
          <a:p>
            <a:pPr marL="0" lvl="1">
              <a:spcAft>
                <a:spcPts val="1200"/>
              </a:spcAft>
              <a:tabLst>
                <a:tab pos="809625" algn="l"/>
              </a:tabLst>
            </a:pPr>
            <a:r>
              <a:rPr lang="sv-SE" b="1" dirty="0">
                <a:solidFill>
                  <a:srgbClr val="313131"/>
                </a:solidFill>
                <a:latin typeface="Arial"/>
              </a:rPr>
              <a:t>	</a:t>
            </a:r>
            <a:r>
              <a:rPr lang="sv-SE" dirty="0">
                <a:solidFill>
                  <a:srgbClr val="313131"/>
                </a:solidFill>
                <a:latin typeface="Arial"/>
              </a:rPr>
              <a:t>Tisdagar, 18.00-19.00, Konstgräs 7-manna </a:t>
            </a:r>
            <a:endParaRPr lang="sv-SE">
              <a:solidFill>
                <a:srgbClr val="313131"/>
              </a:solidFill>
              <a:latin typeface="Arial"/>
              <a:cs typeface="Arial"/>
            </a:endParaRPr>
          </a:p>
          <a:p>
            <a:pPr marL="0" lvl="1">
              <a:spcAft>
                <a:spcPts val="1200"/>
              </a:spcAft>
              <a:tabLst>
                <a:tab pos="809625" algn="l"/>
              </a:tabLst>
            </a:pPr>
            <a:r>
              <a:rPr lang="sv-SE" dirty="0">
                <a:solidFill>
                  <a:srgbClr val="313131"/>
                </a:solidFill>
                <a:latin typeface="Arial"/>
              </a:rPr>
              <a:t>	Torsdagar, 17.30-18.30, Konstgräs 7-manna </a:t>
            </a:r>
            <a:endParaRPr lang="sv-SE">
              <a:solidFill>
                <a:srgbClr val="313131"/>
              </a:solidFill>
              <a:latin typeface="Arial"/>
              <a:cs typeface="Arial"/>
            </a:endParaRPr>
          </a:p>
          <a:p>
            <a:pPr marL="0" lvl="1">
              <a:spcAft>
                <a:spcPts val="1200"/>
              </a:spcAft>
              <a:tabLst>
                <a:tab pos="809625" algn="l"/>
              </a:tabLst>
            </a:pPr>
            <a:endParaRPr lang="sv-SE" b="1" dirty="0">
              <a:solidFill>
                <a:srgbClr val="313131"/>
              </a:solidFill>
              <a:latin typeface="Arial"/>
            </a:endParaRPr>
          </a:p>
          <a:p>
            <a:pPr marL="0" lvl="1">
              <a:spcAft>
                <a:spcPts val="1200"/>
              </a:spcAft>
              <a:tabLst>
                <a:tab pos="809625" algn="l"/>
              </a:tabLst>
            </a:pPr>
            <a:endParaRPr lang="sv-SE" dirty="0">
              <a:solidFill>
                <a:srgbClr val="313131"/>
              </a:solidFill>
              <a:latin typeface="Arial"/>
            </a:endParaRPr>
          </a:p>
          <a:p>
            <a:pPr marL="0" lvl="1">
              <a:spcAft>
                <a:spcPts val="1200"/>
              </a:spcAft>
              <a:tabLst>
                <a:tab pos="809625" algn="l"/>
              </a:tabLst>
            </a:pPr>
            <a:r>
              <a:rPr lang="sv-SE" dirty="0">
                <a:latin typeface="arial" panose="020B0604020202020204" pitchFamily="34" charset="0"/>
              </a:rPr>
              <a:t> </a:t>
            </a:r>
            <a:endParaRPr lang="sv-SE" dirty="0">
              <a:solidFill>
                <a:srgbClr val="313131"/>
              </a:solidFill>
              <a:latin typeface="Aria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1899147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400956" y="295683"/>
            <a:ext cx="9087000"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300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000" b="0" i="0" u="none" strike="noStrike" kern="1200" cap="none" spc="0" normalizeH="0" baseline="0" noProof="0" dirty="0" err="1">
                <a:ln>
                  <a:noFill/>
                </a:ln>
                <a:solidFill>
                  <a:srgbClr val="81BC00"/>
                </a:solidFill>
                <a:effectLst/>
                <a:uLnTx/>
                <a:uFillTx/>
                <a:latin typeface="Arial"/>
                <a:ea typeface="+mj-ea"/>
                <a:cs typeface="+mj-cs"/>
              </a:rPr>
              <a:t>Att</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tänka</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på</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som</a:t>
            </a:r>
            <a:r>
              <a:rPr kumimoji="0" lang="en-GB" sz="3000" b="0" i="0" u="none" strike="noStrike" kern="1200" cap="none" spc="0" normalizeH="0" baseline="0" noProof="0" dirty="0">
                <a:ln>
                  <a:noFill/>
                </a:ln>
                <a:solidFill>
                  <a:srgbClr val="81BC00"/>
                </a:solidFill>
                <a:effectLst/>
                <a:uLnTx/>
                <a:uFillTx/>
                <a:latin typeface="Arial"/>
                <a:ea typeface="+mj-ea"/>
                <a:cs typeface="+mj-cs"/>
              </a:rPr>
              <a:t> </a:t>
            </a:r>
            <a:r>
              <a:rPr kumimoji="0" lang="en-GB" sz="3000" b="0" i="0" u="none" strike="noStrike" kern="1200" cap="none" spc="0" normalizeH="0" baseline="0" noProof="0" dirty="0" err="1">
                <a:ln>
                  <a:noFill/>
                </a:ln>
                <a:solidFill>
                  <a:srgbClr val="81BC00"/>
                </a:solidFill>
                <a:effectLst/>
                <a:uLnTx/>
                <a:uFillTx/>
                <a:latin typeface="Arial"/>
                <a:ea typeface="+mj-ea"/>
                <a:cs typeface="+mj-cs"/>
              </a:rPr>
              <a:t>förälder</a:t>
            </a:r>
            <a:endParaRPr kumimoji="0" lang="en-GB" sz="3000" b="0" i="0" u="none" strike="noStrike" kern="1200" cap="none" spc="0" normalizeH="0" baseline="0" noProof="0" dirty="0">
              <a:ln>
                <a:noFill/>
              </a:ln>
              <a:solidFill>
                <a:sysClr val="window" lastClr="FFFFFF">
                  <a:lumMod val="50000"/>
                </a:sysClr>
              </a:solidFill>
              <a:effectLst/>
              <a:uLnTx/>
              <a:uFillTx/>
              <a:latin typeface="Arial"/>
              <a:ea typeface="+mj-ea"/>
              <a:cs typeface="+mj-cs"/>
            </a:endParaRPr>
          </a:p>
        </p:txBody>
      </p:sp>
      <p:sp>
        <p:nvSpPr>
          <p:cNvPr id="5" name="Rectangle 4"/>
          <p:cNvSpPr/>
          <p:nvPr/>
        </p:nvSpPr>
        <p:spPr>
          <a:xfrm>
            <a:off x="1636244" y="1963690"/>
            <a:ext cx="8993656" cy="2492990"/>
          </a:xfrm>
          <a:prstGeom prst="rect">
            <a:avLst/>
          </a:prstGeom>
        </p:spPr>
        <p:txBody>
          <a:bodyPr wrap="square" anchor="t">
            <a:spAutoFit/>
          </a:bodyPr>
          <a:lstStyle/>
          <a:p>
            <a:pPr marL="0" lvl="1">
              <a:spcAft>
                <a:spcPts val="1200"/>
              </a:spcAft>
              <a:tabLst>
                <a:tab pos="809625" algn="l"/>
              </a:tabLst>
            </a:pPr>
            <a:r>
              <a:rPr lang="sv-SE" dirty="0">
                <a:solidFill>
                  <a:srgbClr val="313131"/>
                </a:solidFill>
                <a:latin typeface="Arial"/>
              </a:rPr>
              <a:t>- Se till att er son är i tid, träningen börjar med uppvärmning som är en förutsättning för fortsatta övningar</a:t>
            </a:r>
          </a:p>
          <a:p>
            <a:pPr marL="0" lvl="1">
              <a:spcAft>
                <a:spcPts val="1200"/>
              </a:spcAft>
              <a:tabLst>
                <a:tab pos="809625" algn="l"/>
              </a:tabLst>
            </a:pPr>
            <a:r>
              <a:rPr lang="sv-SE" dirty="0">
                <a:solidFill>
                  <a:srgbClr val="313131"/>
                </a:solidFill>
                <a:latin typeface="Arial"/>
              </a:rPr>
              <a:t>- Se till att er son har rätt utrustning och kläder efter väder</a:t>
            </a:r>
          </a:p>
          <a:p>
            <a:pPr marL="0" lvl="1">
              <a:spcAft>
                <a:spcPts val="1200"/>
              </a:spcAft>
              <a:tabLst>
                <a:tab pos="809625" algn="l"/>
              </a:tabLst>
            </a:pPr>
            <a:r>
              <a:rPr lang="sv-SE" dirty="0">
                <a:solidFill>
                  <a:srgbClr val="313131"/>
                </a:solidFill>
                <a:latin typeface="Arial"/>
              </a:rPr>
              <a:t>- Om er son kommer vara borta fler än två träningar i följd bör ni meddela Catarina eller Karl, enstaka återbud till träning behöver inte meddelas</a:t>
            </a:r>
            <a:endParaRPr lang="sv-SE" dirty="0">
              <a:solidFill>
                <a:srgbClr val="313131"/>
              </a:solidFill>
              <a:latin typeface="Arial"/>
              <a:cs typeface="Arial"/>
            </a:endParaRPr>
          </a:p>
          <a:p>
            <a:pPr marL="0" lvl="1">
              <a:spcAft>
                <a:spcPts val="1200"/>
              </a:spcAft>
              <a:tabLst>
                <a:tab pos="809625" algn="l"/>
              </a:tabLst>
            </a:pPr>
            <a:r>
              <a:rPr lang="sv-SE" dirty="0">
                <a:solidFill>
                  <a:srgbClr val="313131"/>
                </a:solidFill>
                <a:latin typeface="Arial"/>
              </a:rPr>
              <a:t>- Prata gärna igenom varje träning med er son och hör att allt är som det ska och att han har haft kul. Kontakta ledarteamet om ni hör något avvikande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2263" y="344468"/>
            <a:ext cx="857529" cy="1091401"/>
          </a:xfrm>
          <a:prstGeom prst="rect">
            <a:avLst/>
          </a:prstGeom>
        </p:spPr>
      </p:pic>
    </p:spTree>
    <p:extLst>
      <p:ext uri="{BB962C8B-B14F-4D97-AF65-F5344CB8AC3E}">
        <p14:creationId xmlns:p14="http://schemas.microsoft.com/office/powerpoint/2010/main" val="3283630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6956</TotalTime>
  <Words>1127</Words>
  <Application>Microsoft Office PowerPoint</Application>
  <PresentationFormat>Bredbild</PresentationFormat>
  <Paragraphs>155</Paragraphs>
  <Slides>16</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16</vt:i4>
      </vt:variant>
    </vt:vector>
  </HeadingPairs>
  <TitlesOfParts>
    <vt:vector size="21" baseType="lpstr">
      <vt:lpstr>Arial</vt:lpstr>
      <vt:lpstr>Arial</vt:lpstr>
      <vt:lpstr>Calibri</vt:lpstr>
      <vt:lpstr>Calibri Light</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Agrell, Joachim (SE - Stockholm)</dc:creator>
  <cp:lastModifiedBy>Catarina Sandin</cp:lastModifiedBy>
  <cp:revision>80</cp:revision>
  <dcterms:created xsi:type="dcterms:W3CDTF">2015-04-12T10:16:30Z</dcterms:created>
  <dcterms:modified xsi:type="dcterms:W3CDTF">2018-04-17T18:28:18Z</dcterms:modified>
</cp:coreProperties>
</file>