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2" r:id="rId5"/>
    <p:sldId id="259" r:id="rId6"/>
    <p:sldId id="261" r:id="rId7"/>
    <p:sldId id="273" r:id="rId8"/>
    <p:sldId id="267" r:id="rId9"/>
    <p:sldId id="263" r:id="rId10"/>
    <p:sldId id="264" r:id="rId11"/>
    <p:sldId id="270" r:id="rId12"/>
    <p:sldId id="271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65" r:id="rId22"/>
    <p:sldId id="269" r:id="rId23"/>
    <p:sldId id="266" r:id="rId24"/>
    <p:sldId id="268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6227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981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7404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3185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3862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3474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0314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6037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44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871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820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6257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7394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4208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688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5455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2DBA5-E4A3-4481-AC43-ADD37F08D046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85067C7-D3C7-438A-83AB-95A4155417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0816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9DC577-A157-4E73-7B5D-C6382FCB8B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887117"/>
            <a:ext cx="7766936" cy="1646302"/>
          </a:xfrm>
        </p:spPr>
        <p:txBody>
          <a:bodyPr/>
          <a:lstStyle/>
          <a:p>
            <a:pPr algn="ctr"/>
            <a:r>
              <a:rPr lang="sv-SE" sz="6600" b="1" dirty="0">
                <a:solidFill>
                  <a:srgbClr val="008A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Föräldramöte</a:t>
            </a:r>
            <a:br>
              <a:rPr lang="sv-SE" b="1" dirty="0">
                <a:solidFill>
                  <a:srgbClr val="008A3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b="1" dirty="0">
                <a:solidFill>
                  <a:srgbClr val="008A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augusti 2025</a:t>
            </a:r>
            <a:endParaRPr lang="sv-SE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Bildobjekt 4" descr="En bild som visar logotyp, Teckensnitt, symbol, Grafik&#10;&#10;Automatiskt genererad beskrivning">
            <a:extLst>
              <a:ext uri="{FF2B5EF4-FFF2-40B4-BE49-F238E27FC236}">
                <a16:creationId xmlns:a16="http://schemas.microsoft.com/office/drawing/2014/main" id="{10C2E70F-B25B-F801-12BC-09BFAAF7BE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6783" y="2533419"/>
            <a:ext cx="4585252" cy="4039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9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F0C2E0-006D-03B3-51CC-D18F5D7C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Trygg förening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31BC17-F1E6-9E3C-59B9-A6562F7F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71348"/>
            <a:ext cx="10002503" cy="4962617"/>
          </a:xfrm>
        </p:spPr>
        <p:txBody>
          <a:bodyPr>
            <a:normAutofit/>
          </a:bodyPr>
          <a:lstStyle/>
          <a:p>
            <a:r>
              <a:rPr lang="sv-SE" sz="40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INTYG FRÅN BESLASTNINGSREGISTRET:</a:t>
            </a:r>
          </a:p>
          <a:p>
            <a:r>
              <a:rPr lang="sv-SE" sz="4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Alla aktiva ledare (varje år) samt ledare som tillkommer under säsongen. </a:t>
            </a:r>
          </a:p>
          <a:p>
            <a:r>
              <a:rPr lang="sv-SE" sz="4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Föräldrar eller annan vuxen som deltar i lagets/föreningens verksamhet, som tex övernattning på läger eller cup.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D094E83-5131-7D41-E481-4997BA59CAB7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177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E98D4-EB68-7B19-A62B-3CFBE9E26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E0F59A-BF6C-12F6-F92E-AA54F7195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Utbildade tränare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5298D3-1B1A-415B-607F-EE4773B3D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71348"/>
            <a:ext cx="10002503" cy="4962617"/>
          </a:xfrm>
        </p:spPr>
        <p:txBody>
          <a:bodyPr>
            <a:normAutofit fontScale="92500" lnSpcReduction="20000"/>
          </a:bodyPr>
          <a:lstStyle/>
          <a:p>
            <a:r>
              <a:rPr lang="sv-SE" sz="20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TU1: 6 – 10 år</a:t>
            </a:r>
          </a:p>
          <a:p>
            <a:r>
              <a:rPr lang="sv-SE" sz="20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TU2: 10 – 12 år</a:t>
            </a:r>
          </a:p>
          <a:p>
            <a:r>
              <a:rPr lang="sv-SE" sz="20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TU3: 12 – 13 år</a:t>
            </a:r>
          </a:p>
          <a:p>
            <a:r>
              <a:rPr lang="sv-SE" sz="20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TU4: 13 – 16 år</a:t>
            </a:r>
          </a:p>
          <a:p>
            <a:r>
              <a:rPr lang="sv-SE" sz="2800" b="1" dirty="0">
                <a:solidFill>
                  <a:srgbClr val="00B05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Säsong 23/24</a:t>
            </a:r>
          </a:p>
          <a:p>
            <a:r>
              <a:rPr lang="sv-SE" sz="28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TU1: 13 tränare</a:t>
            </a:r>
          </a:p>
          <a:p>
            <a:r>
              <a:rPr lang="sv-SE" sz="28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TU2: 1 tränare</a:t>
            </a:r>
          </a:p>
          <a:p>
            <a:r>
              <a:rPr lang="sv-SE" sz="28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TU3: 1 tränare</a:t>
            </a:r>
          </a:p>
          <a:p>
            <a:r>
              <a:rPr lang="sv-SE" sz="2800" b="1" dirty="0">
                <a:solidFill>
                  <a:srgbClr val="00B05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Säsong 24/25</a:t>
            </a:r>
          </a:p>
          <a:p>
            <a:r>
              <a:rPr lang="sv-SE" sz="28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TU1: 6 tränare</a:t>
            </a:r>
          </a:p>
          <a:p>
            <a:r>
              <a:rPr lang="sv-SE" sz="28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TU2: 2 tränare</a:t>
            </a:r>
          </a:p>
          <a:p>
            <a:r>
              <a:rPr lang="sv-SE" sz="28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TU3: 7 tränare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ACFEF299-B729-D2AF-084F-E32DCE74929F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041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D040A-69D7-8348-F111-DFEF9F734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997D9D-2404-7152-9426-D6F353C9D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Utbildning 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F35C2C9-13C4-F826-72F7-6BF749D0A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71348"/>
            <a:ext cx="10002503" cy="4962617"/>
          </a:xfrm>
        </p:spPr>
        <p:txBody>
          <a:bodyPr>
            <a:normAutofit/>
          </a:bodyPr>
          <a:lstStyle/>
          <a:p>
            <a:r>
              <a:rPr lang="sv-SE" sz="3600" dirty="0"/>
              <a:t>Ambition att alla tränare i klubben till hösten ska gå domarutbildning. </a:t>
            </a:r>
          </a:p>
          <a:p>
            <a:pPr marL="0" indent="0">
              <a:buNone/>
            </a:pPr>
            <a:endParaRPr lang="sv-SE" sz="3600" dirty="0"/>
          </a:p>
          <a:p>
            <a:r>
              <a:rPr lang="sv-SE" sz="3600" dirty="0"/>
              <a:t>Intern målvaktsutbildning för tränare – 7 september.</a:t>
            </a:r>
          </a:p>
          <a:p>
            <a:endParaRPr lang="sv-SE" sz="2800" b="1" dirty="0"/>
          </a:p>
          <a:p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5B5283EA-9398-3F50-77FD-C85D67BB97A7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809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4042A-A2B7-2763-CA00-1DE055EC4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CF03A7-E76A-152A-0500-4BF91C0BB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Utbildning och uppdrag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6385EE-BD91-989E-B2CE-8452B36F1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71348"/>
            <a:ext cx="10002503" cy="4962617"/>
          </a:xfrm>
        </p:spPr>
        <p:txBody>
          <a:bodyPr>
            <a:normAutofit/>
          </a:bodyPr>
          <a:lstStyle/>
          <a:p>
            <a:r>
              <a:rPr lang="sv-SE" sz="3600" b="1" dirty="0"/>
              <a:t>FUNKTIONÄRSUTBILDNING:</a:t>
            </a:r>
          </a:p>
          <a:p>
            <a:pPr marL="0" indent="0">
              <a:buNone/>
            </a:pPr>
            <a:endParaRPr lang="sv-SE" sz="2800" b="1" dirty="0"/>
          </a:p>
          <a:p>
            <a:r>
              <a:rPr lang="sv-SE" sz="2800" dirty="0"/>
              <a:t>8 föräldrar per lag från F12 till F16.</a:t>
            </a:r>
          </a:p>
          <a:p>
            <a:r>
              <a:rPr lang="sv-SE" sz="2800" dirty="0"/>
              <a:t>3 – 4 timmars fysisk träff, kunna sitta i sekretariatet.</a:t>
            </a:r>
            <a:endParaRPr lang="sv-SE" sz="2800" b="1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D82793A9-7971-3269-E817-8E61AE581C18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</p:txBody>
      </p:sp>
    </p:spTree>
    <p:extLst>
      <p:ext uri="{BB962C8B-B14F-4D97-AF65-F5344CB8AC3E}">
        <p14:creationId xmlns:p14="http://schemas.microsoft.com/office/powerpoint/2010/main" val="2317460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B7468-73D8-20BF-287E-70AC0D3F2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AC0666-3986-51D3-ACA1-11BDDC63E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Arbetsgrupper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34D1269-33AE-F7AF-6A18-0744246E4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71348"/>
            <a:ext cx="10002503" cy="4962617"/>
          </a:xfrm>
        </p:spPr>
        <p:txBody>
          <a:bodyPr>
            <a:normAutofit/>
          </a:bodyPr>
          <a:lstStyle/>
          <a:p>
            <a:endParaRPr lang="sv-SE" sz="2800" dirty="0"/>
          </a:p>
          <a:p>
            <a:r>
              <a:rPr lang="sv-SE" sz="2800" dirty="0" err="1"/>
              <a:t>Sgif</a:t>
            </a:r>
            <a:r>
              <a:rPr lang="sv-SE" sz="2800" dirty="0"/>
              <a:t> HK är som de flesta föreningar en ideell förening. Detta innebär att samtliga föräldrar som har sina barn i föreningen också har ett ansvar att hjälpa till.  </a:t>
            </a:r>
          </a:p>
          <a:p>
            <a:pPr marL="0" indent="0">
              <a:buNone/>
            </a:pPr>
            <a:endParaRPr lang="sv-SE" sz="2800" dirty="0"/>
          </a:p>
          <a:p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För att få en bättre spridning på arbetsuppgifterna som finns i föreningen har vi skapat 3 arbetsgrupper. 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00B6CFA9-8CEC-CA9F-532E-77D4252AFF8F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</p:txBody>
      </p:sp>
    </p:spTree>
    <p:extLst>
      <p:ext uri="{BB962C8B-B14F-4D97-AF65-F5344CB8AC3E}">
        <p14:creationId xmlns:p14="http://schemas.microsoft.com/office/powerpoint/2010/main" val="1791052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E8FC9-29DB-F0DB-4D11-FF7DE2C61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6CB3A2-768E-060E-1AD1-F4BA154AF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Arbetsgrupper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D243B78-F4C4-D720-6FA4-0184298ED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71348"/>
            <a:ext cx="10002503" cy="4962617"/>
          </a:xfrm>
        </p:spPr>
        <p:txBody>
          <a:bodyPr>
            <a:normAutofit/>
          </a:bodyPr>
          <a:lstStyle/>
          <a:p>
            <a:pPr lvl="0"/>
            <a:r>
              <a:rPr lang="sv-SE" sz="3600" b="1" dirty="0"/>
              <a:t>Arbetsgrupp kiosk:</a:t>
            </a:r>
            <a:endParaRPr lang="sv-SE" sz="3600" dirty="0"/>
          </a:p>
          <a:p>
            <a:r>
              <a:rPr lang="sv-SE" sz="2800" dirty="0"/>
              <a:t>2 föräldrar som är föreningens kioskansvariga. </a:t>
            </a:r>
          </a:p>
          <a:p>
            <a:r>
              <a:rPr lang="sv-SE" sz="2800" dirty="0"/>
              <a:t>Kommer att slussas in av Anna Grahn.</a:t>
            </a:r>
          </a:p>
          <a:p>
            <a:r>
              <a:rPr lang="sv-SE" sz="2800" dirty="0"/>
              <a:t>Inköp till kiosken. </a:t>
            </a:r>
          </a:p>
          <a:p>
            <a:r>
              <a:rPr lang="sv-SE" sz="2800" dirty="0"/>
              <a:t>Varje lag från F9 till F16 ska ha en kioskansvarig som då har ansvaret när respektive lag har sammandrag eller match i hallen som då t.ex. ska kunna hantera </a:t>
            </a:r>
            <a:r>
              <a:rPr lang="sv-SE" sz="2800" dirty="0" err="1"/>
              <a:t>Teampay</a:t>
            </a:r>
            <a:r>
              <a:rPr lang="sv-SE" sz="2800" dirty="0"/>
              <a:t> och veta vad som gäller i kiosken. </a:t>
            </a:r>
          </a:p>
          <a:p>
            <a:endParaRPr lang="sv-SE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v-SE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E00FA574-B744-A9D5-50EB-0F2C9DAC5660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</p:txBody>
      </p:sp>
    </p:spTree>
    <p:extLst>
      <p:ext uri="{BB962C8B-B14F-4D97-AF65-F5344CB8AC3E}">
        <p14:creationId xmlns:p14="http://schemas.microsoft.com/office/powerpoint/2010/main" val="3671999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89BF13-9BF5-7FBF-C61E-0E792FF48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10B9A2-750F-4F9A-5945-903EDFCE1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Arbetsgrupper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85A98C-E092-E649-FEE1-E67CC49CD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71348"/>
            <a:ext cx="10002503" cy="4962617"/>
          </a:xfrm>
        </p:spPr>
        <p:txBody>
          <a:bodyPr>
            <a:normAutofit/>
          </a:bodyPr>
          <a:lstStyle/>
          <a:p>
            <a:pPr lvl="0"/>
            <a:r>
              <a:rPr lang="sv-SE" sz="3600" b="1" dirty="0"/>
              <a:t>Arbetsgrupp Damlag:</a:t>
            </a:r>
            <a:endParaRPr lang="sv-SE" sz="3600" dirty="0"/>
          </a:p>
          <a:p>
            <a:r>
              <a:rPr lang="sv-SE" sz="2800" dirty="0"/>
              <a:t>En förälder från F16 och en från F14. </a:t>
            </a:r>
          </a:p>
          <a:p>
            <a:r>
              <a:rPr lang="sv-SE" sz="2800" dirty="0"/>
              <a:t>Kommer att slussas in av Anna Grahn. </a:t>
            </a:r>
          </a:p>
          <a:p>
            <a:r>
              <a:rPr lang="sv-SE" sz="2800" dirty="0"/>
              <a:t>Sköter inköp av material till damlag och F16. </a:t>
            </a:r>
          </a:p>
          <a:p>
            <a:r>
              <a:rPr lang="sv-SE" sz="2800" dirty="0"/>
              <a:t>Damlaget och F16 kommunicerar med de ansvariga föräldrarna när saker behöver fyllas på. </a:t>
            </a:r>
          </a:p>
          <a:p>
            <a:r>
              <a:rPr lang="sv-SE" sz="2800" dirty="0"/>
              <a:t>Ansvarar också för att fördela barn- eller ungdomslagen till damernas hemmamatcher. </a:t>
            </a:r>
          </a:p>
          <a:p>
            <a:pPr lvl="0"/>
            <a:endParaRPr lang="sv-SE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v-SE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D7CED51-8660-CF47-C7C4-389A1C6C41F4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</p:txBody>
      </p:sp>
    </p:spTree>
    <p:extLst>
      <p:ext uri="{BB962C8B-B14F-4D97-AF65-F5344CB8AC3E}">
        <p14:creationId xmlns:p14="http://schemas.microsoft.com/office/powerpoint/2010/main" val="3905126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86F87-B437-D95F-95C5-1B3F968DD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98BC25-21FD-76A4-2C64-F2DA5E273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221268" cy="1320800"/>
          </a:xfrm>
        </p:spPr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Damernas hemmamatcher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61B5A3-4B96-9FC2-3F67-2984F05C6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71348"/>
            <a:ext cx="10002503" cy="4962617"/>
          </a:xfrm>
        </p:spPr>
        <p:txBody>
          <a:bodyPr>
            <a:normAutofit fontScale="92500" lnSpcReduction="20000"/>
          </a:bodyPr>
          <a:lstStyle/>
          <a:p>
            <a:r>
              <a:rPr lang="sv-SE" sz="3300" b="1" dirty="0"/>
              <a:t>Varje lag från F7 till F14 ansvarar för 1 Dammatch var under säsongen. </a:t>
            </a:r>
          </a:p>
          <a:p>
            <a:pPr marL="0" indent="0">
              <a:buNone/>
            </a:pPr>
            <a:endParaRPr lang="sv-SE" sz="3300" dirty="0"/>
          </a:p>
          <a:p>
            <a:r>
              <a:rPr lang="sv-SE" sz="2800" b="1" dirty="0"/>
              <a:t>Behov:</a:t>
            </a:r>
            <a:r>
              <a:rPr lang="sv-SE" sz="2800" dirty="0"/>
              <a:t> 6 föräldrar per match.</a:t>
            </a:r>
          </a:p>
          <a:p>
            <a:r>
              <a:rPr lang="sv-SE" sz="2800" b="1" dirty="0"/>
              <a:t>Arbetsuppgifter:</a:t>
            </a:r>
            <a:r>
              <a:rPr lang="sv-SE" sz="2800" dirty="0"/>
              <a:t> Entré, kiosk och lotteri samt städning av läktare, kiosk, entrén, domarrum och omklädningsrum efter matchen.</a:t>
            </a:r>
          </a:p>
          <a:p>
            <a:r>
              <a:rPr lang="sv-SE" sz="2800" dirty="0"/>
              <a:t>Damerna står för bakning till kiosken</a:t>
            </a:r>
          </a:p>
          <a:p>
            <a:r>
              <a:rPr lang="sv-SE" sz="2800" dirty="0"/>
              <a:t>Det lag som är ansvarigt är också </a:t>
            </a:r>
            <a:r>
              <a:rPr lang="sv-SE" sz="2800" dirty="0" err="1"/>
              <a:t>inspringningsflickor</a:t>
            </a:r>
            <a:r>
              <a:rPr lang="sv-SE" sz="2800" dirty="0"/>
              <a:t> på matchen om de vill. </a:t>
            </a:r>
          </a:p>
          <a:p>
            <a:r>
              <a:rPr lang="sv-SE" sz="2800" b="1" dirty="0"/>
              <a:t>Motprestation av damlaget:</a:t>
            </a:r>
            <a:r>
              <a:rPr lang="sv-SE" sz="2800" dirty="0"/>
              <a:t> Att hålla i 1 träning per lag och säsong.  </a:t>
            </a:r>
          </a:p>
          <a:p>
            <a:pPr lvl="0"/>
            <a:endParaRPr lang="sv-SE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v-SE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490EE165-3490-9BE4-B991-75641BC83691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</p:txBody>
      </p:sp>
    </p:spTree>
    <p:extLst>
      <p:ext uri="{BB962C8B-B14F-4D97-AF65-F5344CB8AC3E}">
        <p14:creationId xmlns:p14="http://schemas.microsoft.com/office/powerpoint/2010/main" val="3183193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192B8-2AED-4127-C2C2-017AF667E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27B56A-96C0-87FA-6C62-80CB6ADF4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Arbetsgrupper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B75B06D-D10C-75A9-E2C1-C5AEA1A74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71348"/>
            <a:ext cx="10002503" cy="4962617"/>
          </a:xfrm>
        </p:spPr>
        <p:txBody>
          <a:bodyPr>
            <a:normAutofit/>
          </a:bodyPr>
          <a:lstStyle/>
          <a:p>
            <a:pPr lvl="0"/>
            <a:r>
              <a:rPr lang="sv-SE" sz="3600" b="1" dirty="0"/>
              <a:t>Arbetsgrupp Sponsring</a:t>
            </a:r>
          </a:p>
          <a:p>
            <a:pPr lvl="0"/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Med hjälp av styrelsen sponsorgrupp få in sponsorer till föreningen. </a:t>
            </a:r>
          </a:p>
          <a:p>
            <a:endParaRPr lang="sv-SE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C7A2702C-DD57-67D5-5A2A-324B83CE7458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</p:txBody>
      </p:sp>
    </p:spTree>
    <p:extLst>
      <p:ext uri="{BB962C8B-B14F-4D97-AF65-F5344CB8AC3E}">
        <p14:creationId xmlns:p14="http://schemas.microsoft.com/office/powerpoint/2010/main" val="4835381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96739-35DB-CC8D-1A5C-A764D8FF8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4C40B3-A8AD-C974-D985-2A10B27AB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Matchvärdar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61CCFB-34D8-5A39-1058-15C0C4172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71348"/>
            <a:ext cx="10002503" cy="4962617"/>
          </a:xfrm>
        </p:spPr>
        <p:txBody>
          <a:bodyPr>
            <a:normAutofit/>
          </a:bodyPr>
          <a:lstStyle/>
          <a:p>
            <a:pPr lvl="0"/>
            <a:r>
              <a:rPr lang="sv-SE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Vid sammandrag och matcher ska det finnas en matchvärd på plats.</a:t>
            </a:r>
          </a:p>
          <a:p>
            <a:pPr lvl="0"/>
            <a:r>
              <a:rPr lang="sv-SE" sz="2800" dirty="0"/>
              <a:t>Matchvärden är föreningens representant.</a:t>
            </a:r>
          </a:p>
          <a:p>
            <a:pPr lvl="0"/>
            <a:r>
              <a:rPr lang="sv-SE" sz="2800" dirty="0"/>
              <a:t>Tar emot gästande lag och domare på ett välkomnande sätt. </a:t>
            </a:r>
          </a:p>
          <a:p>
            <a:pPr lvl="0"/>
            <a:r>
              <a:rPr lang="sv-SE" sz="2800" dirty="0"/>
              <a:t>Arbeta för nolltolerans vad gäller våld, hot, ovårdat språk, trakasserier eller annan ordningsstörning på och utanför spelplanen. </a:t>
            </a:r>
          </a:p>
          <a:p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FD5BE25B-DAFE-0FEA-349C-53CDACB2E1FC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</p:txBody>
      </p:sp>
    </p:spTree>
    <p:extLst>
      <p:ext uri="{BB962C8B-B14F-4D97-AF65-F5344CB8AC3E}">
        <p14:creationId xmlns:p14="http://schemas.microsoft.com/office/powerpoint/2010/main" val="2280749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F0C2E0-006D-03B3-51CC-D18F5D7C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Strömnäs</a:t>
            </a:r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 GIF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31BC17-F1E6-9E3C-59B9-A6562F7F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1348"/>
            <a:ext cx="9531986" cy="4962617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Bildades 1961.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Handboll, skidor, bordtennis och basket. 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2019 skildes handbollen och skidorna åt och </a:t>
            </a:r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Strömnäs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GIF HK bildades. 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barn- och </a:t>
            </a:r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ungdomlag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, från 7 till 16 år.</a:t>
            </a:r>
          </a:p>
          <a:p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Handbollskola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för 6 åringar. 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Ca 225 aktiva spelare (i våras).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26 tränare.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Damlaget spelar i division 2 och huvudtränare är Håkan Nilsson, lagledare Anna Grahn.</a:t>
            </a: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3371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D56205-AB4B-06E2-7B76-3C3FB2B2A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EAFA67-A8F7-06E1-D14D-1DDDE12D8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Matchvärdar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1ED3338-4DF6-FC6D-64AE-C4DB78507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71348"/>
            <a:ext cx="10002503" cy="4962617"/>
          </a:xfrm>
        </p:spPr>
        <p:txBody>
          <a:bodyPr>
            <a:normAutofit/>
          </a:bodyPr>
          <a:lstStyle/>
          <a:p>
            <a:pPr lvl="0"/>
            <a:r>
              <a:rPr lang="sv-SE" sz="2800" dirty="0"/>
              <a:t>Om matchvärden kan/känner sig bekväm med att vara ett stöd till domarna under dagen är det bra. </a:t>
            </a:r>
          </a:p>
          <a:p>
            <a:pPr lvl="0"/>
            <a:r>
              <a:rPr lang="sv-SE" sz="2800" dirty="0"/>
              <a:t>Viktigt dock att ni har någon som stöttar våra domare under sammandrag och matcher. </a:t>
            </a:r>
          </a:p>
          <a:p>
            <a:pPr lvl="0"/>
            <a:r>
              <a:rPr lang="sv-SE" sz="3600" b="1" dirty="0"/>
              <a:t>Mentorsutbildning för domare:</a:t>
            </a:r>
          </a:p>
          <a:p>
            <a:pPr lvl="0"/>
            <a:r>
              <a:rPr lang="sv-SE" sz="2800" dirty="0"/>
              <a:t>Gratis digital utbildning via Teams 9 september klockan 18:30 till 21:30 (sista anmälningsdag 7 september).</a:t>
            </a:r>
          </a:p>
          <a:p>
            <a:pPr lvl="0"/>
            <a:r>
              <a:rPr lang="sv-SE" sz="2800" dirty="0"/>
              <a:t>Är ni intresserade säg till era tränare i respektive lag. </a:t>
            </a:r>
          </a:p>
          <a:p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A1DBC2EC-0BA8-3FA9-63A8-E3FDB7F2424D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</p:txBody>
      </p:sp>
    </p:spTree>
    <p:extLst>
      <p:ext uri="{BB962C8B-B14F-4D97-AF65-F5344CB8AC3E}">
        <p14:creationId xmlns:p14="http://schemas.microsoft.com/office/powerpoint/2010/main" val="30379494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F0C2E0-006D-03B3-51CC-D18F5D7C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Klubbvecka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31BC17-F1E6-9E3C-59B9-A6562F7F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1348"/>
            <a:ext cx="9531986" cy="4962617"/>
          </a:xfrm>
        </p:spPr>
        <p:txBody>
          <a:bodyPr>
            <a:normAutofit/>
          </a:bodyPr>
          <a:lstStyle/>
          <a:p>
            <a:r>
              <a:rPr lang="sv-SE" sz="4000" b="1" dirty="0">
                <a:solidFill>
                  <a:schemeClr val="tx1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Vecka 35 och 39 på Team Sportia.</a:t>
            </a:r>
            <a:endParaRPr lang="en-US" sz="4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D094E83-5131-7D41-E481-4997BA59CAB7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6306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F0C2E0-006D-03B3-51CC-D18F5D7C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Årsmöte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31BC17-F1E6-9E3C-59B9-A6562F7F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1348"/>
            <a:ext cx="9531986" cy="4962617"/>
          </a:xfrm>
        </p:spPr>
        <p:txBody>
          <a:bodyPr>
            <a:normAutofit/>
          </a:bodyPr>
          <a:lstStyle/>
          <a:p>
            <a:r>
              <a:rPr lang="sv-SE" sz="4000" b="1" dirty="0">
                <a:solidFill>
                  <a:schemeClr val="tx1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Söndagen den 21 september </a:t>
            </a:r>
            <a:r>
              <a:rPr lang="sv-SE" sz="4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kl</a:t>
            </a:r>
            <a:r>
              <a:rPr lang="sv-SE" sz="4000" b="1" dirty="0">
                <a:solidFill>
                  <a:schemeClr val="tx1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12:00 i </a:t>
            </a:r>
            <a:r>
              <a:rPr lang="sv-SE" sz="4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Pitholms</a:t>
            </a:r>
            <a:r>
              <a:rPr lang="sv-SE" sz="4000" b="1" dirty="0">
                <a:solidFill>
                  <a:schemeClr val="tx1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sporthall.</a:t>
            </a:r>
          </a:p>
          <a:p>
            <a:pPr marL="0" indent="0">
              <a:buNone/>
            </a:pPr>
            <a:endParaRPr lang="sv-SE" sz="4000" b="1" dirty="0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40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	</a:t>
            </a:r>
            <a:r>
              <a:rPr lang="sv-SE" sz="60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VARMT VÄLKOMNA!</a:t>
            </a:r>
            <a:endParaRPr lang="en-US" sz="6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D094E83-5131-7D41-E481-4997BA59CAB7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5156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F0C2E0-006D-03B3-51CC-D18F5D7C6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824" y="313431"/>
            <a:ext cx="9017082" cy="1320800"/>
          </a:xfrm>
        </p:spPr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Var hittar jag information?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D094E83-5131-7D41-E481-4997BA59CAB7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5F1445B3-E7EC-2EA9-1075-2A50C20B1F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824" y="1231284"/>
            <a:ext cx="9845040" cy="5551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2480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E3A1FF-FFA5-8485-7CB2-231BBA803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3043" y="2768600"/>
            <a:ext cx="5545913" cy="1320800"/>
          </a:xfrm>
        </p:spPr>
        <p:txBody>
          <a:bodyPr>
            <a:noAutofit/>
          </a:bodyPr>
          <a:lstStyle/>
          <a:p>
            <a:r>
              <a:rPr lang="sv-SE" sz="9600" b="1" dirty="0">
                <a:latin typeface="Arial" panose="020B0604020202020204" pitchFamily="34" charset="0"/>
                <a:cs typeface="Arial" panose="020B0604020202020204" pitchFamily="34" charset="0"/>
              </a:rPr>
              <a:t>TACK</a:t>
            </a:r>
          </a:p>
        </p:txBody>
      </p:sp>
    </p:spTree>
    <p:extLst>
      <p:ext uri="{BB962C8B-B14F-4D97-AF65-F5344CB8AC3E}">
        <p14:creationId xmlns:p14="http://schemas.microsoft.com/office/powerpoint/2010/main" val="1879581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F0C2E0-006D-03B3-51CC-D18F5D7C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Styrelse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31BC17-F1E6-9E3C-59B9-A6562F7F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1348"/>
            <a:ext cx="9531986" cy="4962617"/>
          </a:xfrm>
        </p:spPr>
        <p:txBody>
          <a:bodyPr>
            <a:normAutofit/>
          </a:bodyPr>
          <a:lstStyle/>
          <a:p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Ordförande</a:t>
            </a:r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: Alexandra Renberg.</a:t>
            </a:r>
          </a:p>
          <a:p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Kassör</a:t>
            </a:r>
            <a:r>
              <a:rPr lang="sv-SE" sz="3600" b="1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sv-SE" sz="3600">
                <a:latin typeface="Arial" panose="020B0604020202020204" pitchFamily="34" charset="0"/>
                <a:cs typeface="Arial" panose="020B0604020202020204" pitchFamily="34" charset="0"/>
              </a:rPr>
              <a:t>Pär </a:t>
            </a:r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Boström.</a:t>
            </a:r>
          </a:p>
          <a:p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Sekreterare: </a:t>
            </a:r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Maria Öberg.</a:t>
            </a:r>
          </a:p>
          <a:p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Ledamöter: </a:t>
            </a:r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Stina Bergström, David Wiklund, Anders </a:t>
            </a:r>
            <a:r>
              <a:rPr lang="sv-SE" sz="3600" dirty="0" err="1">
                <a:latin typeface="Arial" panose="020B0604020202020204" pitchFamily="34" charset="0"/>
                <a:cs typeface="Arial" panose="020B0604020202020204" pitchFamily="34" charset="0"/>
              </a:rPr>
              <a:t>Ringbjer</a:t>
            </a:r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, Markus Larsson och Klas Stenström.</a:t>
            </a:r>
          </a:p>
          <a:p>
            <a:endParaRPr lang="sv-SE" sz="2400" b="1" i="0" dirty="0">
              <a:solidFill>
                <a:srgbClr val="000000"/>
              </a:solidFill>
              <a:effectLst/>
              <a:latin typeface="ProximaNova"/>
            </a:endParaRP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161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8DF69-F31B-9591-D572-C00C48F0F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59063F-9386-D2F5-748D-D2B79FB40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Rekrytering till styrelsen.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FFF8068-9E22-3884-C7F6-E26ACFFD9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1348"/>
            <a:ext cx="9531986" cy="4962617"/>
          </a:xfrm>
        </p:spPr>
        <p:txBody>
          <a:bodyPr>
            <a:normAutofit/>
          </a:bodyPr>
          <a:lstStyle/>
          <a:p>
            <a:endParaRPr lang="sv-SE" sz="2400" b="1" i="0" dirty="0">
              <a:solidFill>
                <a:srgbClr val="000000"/>
              </a:solidFill>
              <a:effectLst/>
              <a:latin typeface="ProximaNova"/>
            </a:endParaRPr>
          </a:p>
          <a:p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Nuvarande styrelse har nu suttit sedan våren 2023.</a:t>
            </a:r>
          </a:p>
          <a:p>
            <a:r>
              <a:rPr lang="sv-SE" sz="4000" b="1" dirty="0">
                <a:latin typeface="Arial" panose="020B0604020202020204" pitchFamily="34" charset="0"/>
                <a:cs typeface="Arial" panose="020B0604020202020204" pitchFamily="34" charset="0"/>
              </a:rPr>
              <a:t>Vad innebär det att sitta i styrelsen?</a:t>
            </a:r>
          </a:p>
        </p:txBody>
      </p:sp>
    </p:spTree>
    <p:extLst>
      <p:ext uri="{BB962C8B-B14F-4D97-AF65-F5344CB8AC3E}">
        <p14:creationId xmlns:p14="http://schemas.microsoft.com/office/powerpoint/2010/main" val="817602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F0C2E0-006D-03B3-51CC-D18F5D7C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Träningsavgift 2025 – 2026.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31BC17-F1E6-9E3C-59B9-A6562F7F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1348"/>
            <a:ext cx="9531986" cy="4962617"/>
          </a:xfrm>
        </p:spPr>
        <p:txBody>
          <a:bodyPr>
            <a:normAutofit/>
          </a:bodyPr>
          <a:lstStyle/>
          <a:p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För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att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kunna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ha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bra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ungdomsverksamhet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så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betalar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alla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spelare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träningsavgift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Träningsavgift</a:t>
            </a:r>
            <a:r>
              <a:rPr lang="en-US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säsong</a:t>
            </a:r>
            <a:r>
              <a:rPr lang="en-US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24 - 25:</a:t>
            </a:r>
            <a:endParaRPr lang="sv-SE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v-SE" sz="2400" b="1" i="0" dirty="0">
              <a:solidFill>
                <a:srgbClr val="000000"/>
              </a:solidFill>
              <a:effectLst/>
              <a:latin typeface="ProximaNova"/>
            </a:endParaRP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l 7">
            <a:extLst>
              <a:ext uri="{FF2B5EF4-FFF2-40B4-BE49-F238E27FC236}">
                <a16:creationId xmlns:a16="http://schemas.microsoft.com/office/drawing/2014/main" id="{F15516BF-B292-0D83-1DB5-3491765BD3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707371"/>
              </p:ext>
            </p:extLst>
          </p:nvPr>
        </p:nvGraphicFramePr>
        <p:xfrm>
          <a:off x="331895" y="3534493"/>
          <a:ext cx="9877425" cy="1963548"/>
        </p:xfrm>
        <a:graphic>
          <a:graphicData uri="http://schemas.openxmlformats.org/drawingml/2006/table">
            <a:tbl>
              <a:tblPr firstRow="1" firstCol="1" bandRow="1"/>
              <a:tblGrid>
                <a:gridCol w="2124076">
                  <a:extLst>
                    <a:ext uri="{9D8B030D-6E8A-4147-A177-3AD203B41FA5}">
                      <a16:colId xmlns:a16="http://schemas.microsoft.com/office/drawing/2014/main" val="2205585803"/>
                    </a:ext>
                  </a:extLst>
                </a:gridCol>
                <a:gridCol w="1024001">
                  <a:extLst>
                    <a:ext uri="{9D8B030D-6E8A-4147-A177-3AD203B41FA5}">
                      <a16:colId xmlns:a16="http://schemas.microsoft.com/office/drawing/2014/main" val="1390611363"/>
                    </a:ext>
                  </a:extLst>
                </a:gridCol>
                <a:gridCol w="1261011">
                  <a:extLst>
                    <a:ext uri="{9D8B030D-6E8A-4147-A177-3AD203B41FA5}">
                      <a16:colId xmlns:a16="http://schemas.microsoft.com/office/drawing/2014/main" val="1021903480"/>
                    </a:ext>
                  </a:extLst>
                </a:gridCol>
                <a:gridCol w="1262495">
                  <a:extLst>
                    <a:ext uri="{9D8B030D-6E8A-4147-A177-3AD203B41FA5}">
                      <a16:colId xmlns:a16="http://schemas.microsoft.com/office/drawing/2014/main" val="66741889"/>
                    </a:ext>
                  </a:extLst>
                </a:gridCol>
                <a:gridCol w="1261011">
                  <a:extLst>
                    <a:ext uri="{9D8B030D-6E8A-4147-A177-3AD203B41FA5}">
                      <a16:colId xmlns:a16="http://schemas.microsoft.com/office/drawing/2014/main" val="2331616000"/>
                    </a:ext>
                  </a:extLst>
                </a:gridCol>
                <a:gridCol w="1471673">
                  <a:extLst>
                    <a:ext uri="{9D8B030D-6E8A-4147-A177-3AD203B41FA5}">
                      <a16:colId xmlns:a16="http://schemas.microsoft.com/office/drawing/2014/main" val="3372112703"/>
                    </a:ext>
                  </a:extLst>
                </a:gridCol>
                <a:gridCol w="1473158">
                  <a:extLst>
                    <a:ext uri="{9D8B030D-6E8A-4147-A177-3AD203B41FA5}">
                      <a16:colId xmlns:a16="http://schemas.microsoft.com/office/drawing/2014/main" val="2045023360"/>
                    </a:ext>
                  </a:extLst>
                </a:gridCol>
              </a:tblGrid>
              <a:tr h="516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BFBFBF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F6 &amp; F7</a:t>
                      </a:r>
                      <a:endParaRPr lang="sv-SE" sz="4000" dirty="0">
                        <a:effectLst/>
                        <a:highlight>
                          <a:srgbClr val="BFBFB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BFBFBF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F8</a:t>
                      </a:r>
                      <a:endParaRPr lang="sv-SE" sz="4000" dirty="0">
                        <a:effectLst/>
                        <a:highlight>
                          <a:srgbClr val="BFBFB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BFBFBF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F9</a:t>
                      </a:r>
                      <a:endParaRPr lang="sv-SE" sz="4000" dirty="0">
                        <a:effectLst/>
                        <a:highlight>
                          <a:srgbClr val="BFBFB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BFBFBF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F10</a:t>
                      </a:r>
                      <a:endParaRPr lang="sv-SE" sz="4000" dirty="0">
                        <a:effectLst/>
                        <a:highlight>
                          <a:srgbClr val="BFBFB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000000"/>
                          </a:solidFill>
                          <a:effectLst/>
                          <a:highlight>
                            <a:srgbClr val="BFBFBF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F12</a:t>
                      </a:r>
                      <a:endParaRPr lang="sv-SE" sz="4000">
                        <a:effectLst/>
                        <a:highlight>
                          <a:srgbClr val="BFBFB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000000"/>
                          </a:solidFill>
                          <a:effectLst/>
                          <a:highlight>
                            <a:srgbClr val="BFBFBF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F14</a:t>
                      </a:r>
                      <a:endParaRPr lang="sv-SE" sz="4000">
                        <a:effectLst/>
                        <a:highlight>
                          <a:srgbClr val="BFBFB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BFBFBF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F16</a:t>
                      </a:r>
                      <a:endParaRPr lang="sv-SE" sz="4000" dirty="0">
                        <a:effectLst/>
                        <a:highlight>
                          <a:srgbClr val="BFBFB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3862898"/>
                  </a:ext>
                </a:extLst>
              </a:tr>
              <a:tr h="10555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400</a:t>
                      </a:r>
                      <a:endParaRPr lang="sv-SE" sz="4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500</a:t>
                      </a:r>
                      <a:endParaRPr lang="sv-SE" sz="4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700</a:t>
                      </a:r>
                      <a:endParaRPr lang="sv-SE" sz="4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700</a:t>
                      </a:r>
                      <a:endParaRPr lang="sv-SE" sz="4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1100</a:t>
                      </a:r>
                      <a:endParaRPr lang="sv-SE" sz="4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1500</a:t>
                      </a:r>
                      <a:endParaRPr lang="sv-SE" sz="4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1700</a:t>
                      </a:r>
                      <a:endParaRPr lang="sv-SE" sz="4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sv-SE" sz="4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638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338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F0C2E0-006D-03B3-51CC-D18F5D7C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Medlemsavgift 2025 – 2026.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31BC17-F1E6-9E3C-59B9-A6562F7F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1348"/>
            <a:ext cx="9531986" cy="4962617"/>
          </a:xfrm>
        </p:spPr>
        <p:txBody>
          <a:bodyPr>
            <a:normAutofit/>
          </a:bodyPr>
          <a:lstStyle/>
          <a:p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Betalas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av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alla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akitva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föreningen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Detta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täcker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t.ex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spelarförsäkning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och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måste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vara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betald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innan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får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vara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med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och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spela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match. </a:t>
            </a:r>
          </a:p>
          <a:p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Endast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medlemmar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rösträtt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vid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föreningens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årsmöte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sv-SE" sz="3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v-SE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Beslut om medlemsavgiften kommer att tas på </a:t>
            </a:r>
            <a:r>
              <a:rPr lang="sv-SE" sz="3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årsmötet 2025-</a:t>
            </a:r>
            <a:r>
              <a:rPr lang="sv-SE" sz="3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09</a:t>
            </a:r>
            <a:r>
              <a:rPr lang="sv-SE" sz="3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-21.</a:t>
            </a:r>
            <a:endParaRPr lang="en-US" sz="36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D094E83-5131-7D41-E481-4997BA59CAB7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36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62F7E-8770-0C96-8007-720527AA1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791D7E-A341-1E5C-0208-59B27CC80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Säljuppdrag 2025 – 2026.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62C329E-7C05-6615-40EF-279D79A12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148" y="1624614"/>
            <a:ext cx="9531986" cy="4962617"/>
          </a:xfrm>
        </p:spPr>
        <p:txBody>
          <a:bodyPr>
            <a:normAutofit/>
          </a:bodyPr>
          <a:lstStyle/>
          <a:p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är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förälder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ska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göra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arbetsuppgifter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och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säljuppdrag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för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föreningen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 </a:t>
            </a:r>
            <a:endParaRPr lang="sv-SE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600" b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NewBody</a:t>
            </a:r>
            <a:r>
              <a:rPr lang="en-US" sz="3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b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Bingolotter</a:t>
            </a:r>
            <a:endParaRPr lang="sv-SE" sz="36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sz="3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5DCC903F-C039-8C8C-3CA8-662C0087BFC9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889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F0C2E0-006D-03B3-51CC-D18F5D7C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Vad går pengarna till?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31BC17-F1E6-9E3C-59B9-A6562F7F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1348"/>
            <a:ext cx="10251078" cy="4962617"/>
          </a:xfrm>
        </p:spPr>
        <p:txBody>
          <a:bodyPr>
            <a:normAutofit/>
          </a:bodyPr>
          <a:lstStyle/>
          <a:p>
            <a:pPr marL="457200" algn="l"/>
            <a:r>
              <a:rPr lang="sv-SE" sz="32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Lokalhyror (sporthall, kansli, gamla kansliet)</a:t>
            </a:r>
          </a:p>
          <a:p>
            <a:pPr marL="457200" algn="l"/>
            <a:r>
              <a:rPr lang="sv-SE" sz="32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Idrottsmateriel (Matchtröjor, bollar, klister, ispåsar, lindor)</a:t>
            </a:r>
          </a:p>
          <a:p>
            <a:pPr marL="457200" algn="l"/>
            <a:r>
              <a:rPr lang="sv-SE" sz="32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Domararvoden</a:t>
            </a:r>
          </a:p>
          <a:p>
            <a:pPr marL="457200" algn="l"/>
            <a:r>
              <a:rPr lang="sv-SE" sz="32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Tränarutbildningar</a:t>
            </a:r>
          </a:p>
          <a:p>
            <a:pPr marL="457200" algn="l"/>
            <a:r>
              <a:rPr lang="sv-SE" sz="32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Resekostnader (Buss eller tåg till matcher långt bort)</a:t>
            </a:r>
          </a:p>
          <a:p>
            <a:pPr marL="457200" algn="l">
              <a:spcAft>
                <a:spcPts val="800"/>
              </a:spcAft>
            </a:pPr>
            <a:r>
              <a:rPr lang="sv-SE" sz="32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Bokföring och redovisningstjänster</a:t>
            </a:r>
          </a:p>
          <a:p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D094E83-5131-7D41-E481-4997BA59CAB7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357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F0C2E0-006D-03B3-51CC-D18F5D7C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Lagkassa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31BC17-F1E6-9E3C-59B9-A6562F7F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1348"/>
            <a:ext cx="9531986" cy="4962617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Viktigt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tidigt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börja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bygga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upp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lagkassan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Exempel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från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Flickor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födda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2008: </a:t>
            </a:r>
          </a:p>
          <a:p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Säsong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22 – 23: Ca 5 500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spelare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Säsong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23 – 24: Ca 4 500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spelare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/>
            <a:r>
              <a:rPr lang="sv-SE" sz="36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Team </a:t>
            </a:r>
            <a:r>
              <a:rPr lang="sv-SE" sz="36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Pay</a:t>
            </a:r>
            <a:r>
              <a:rPr lang="sv-SE" sz="36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(3% av omsättningen)</a:t>
            </a:r>
          </a:p>
          <a:p>
            <a:pPr marL="457200" algn="l">
              <a:spcAft>
                <a:spcPts val="800"/>
              </a:spcAft>
            </a:pPr>
            <a:r>
              <a:rPr lang="sv-SE" sz="36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Digitala Lagkassan (2,5% av insättningar)</a:t>
            </a:r>
          </a:p>
          <a:p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D094E83-5131-7D41-E481-4997BA59CAB7}"/>
              </a:ext>
            </a:extLst>
          </p:cNvPr>
          <p:cNvSpPr txBox="1">
            <a:spLocks/>
          </p:cNvSpPr>
          <p:nvPr/>
        </p:nvSpPr>
        <p:spPr>
          <a:xfrm>
            <a:off x="829734" y="1723748"/>
            <a:ext cx="9531986" cy="496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b="1" dirty="0">
              <a:solidFill>
                <a:srgbClr val="000000"/>
              </a:solidFill>
              <a:latin typeface="ProximaNova"/>
            </a:endParaRP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658113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Faset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471</TotalTime>
  <Words>888</Words>
  <Application>Microsoft Office PowerPoint</Application>
  <PresentationFormat>Bredbild</PresentationFormat>
  <Paragraphs>139</Paragraphs>
  <Slides>24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24</vt:i4>
      </vt:variant>
    </vt:vector>
  </HeadingPairs>
  <TitlesOfParts>
    <vt:vector size="30" baseType="lpstr">
      <vt:lpstr>Arial</vt:lpstr>
      <vt:lpstr>Calibri</vt:lpstr>
      <vt:lpstr>ProximaNova</vt:lpstr>
      <vt:lpstr>Trebuchet MS</vt:lpstr>
      <vt:lpstr>Wingdings 3</vt:lpstr>
      <vt:lpstr>Fasett</vt:lpstr>
      <vt:lpstr>Föräldramöte 27 augusti 2025</vt:lpstr>
      <vt:lpstr>Strömnäs GIF </vt:lpstr>
      <vt:lpstr>Styrelse </vt:lpstr>
      <vt:lpstr>Rekrytering till styrelsen. </vt:lpstr>
      <vt:lpstr>Träningsavgift 2025 – 2026. </vt:lpstr>
      <vt:lpstr>Medlemsavgift 2025 – 2026. </vt:lpstr>
      <vt:lpstr>Säljuppdrag 2025 – 2026. </vt:lpstr>
      <vt:lpstr>Vad går pengarna till?</vt:lpstr>
      <vt:lpstr>Lagkassa</vt:lpstr>
      <vt:lpstr>Trygg förening</vt:lpstr>
      <vt:lpstr>Utbildade tränare</vt:lpstr>
      <vt:lpstr>Utbildning övrigt</vt:lpstr>
      <vt:lpstr>Utbildning och uppdrag</vt:lpstr>
      <vt:lpstr>Arbetsgrupper</vt:lpstr>
      <vt:lpstr>Arbetsgrupper</vt:lpstr>
      <vt:lpstr>Arbetsgrupper</vt:lpstr>
      <vt:lpstr>Damernas hemmamatcher</vt:lpstr>
      <vt:lpstr>Arbetsgrupper</vt:lpstr>
      <vt:lpstr>Matchvärdar</vt:lpstr>
      <vt:lpstr>Matchvärdar</vt:lpstr>
      <vt:lpstr>Klubbvecka</vt:lpstr>
      <vt:lpstr>Årsmöte</vt:lpstr>
      <vt:lpstr>Var hittar jag information?</vt:lpstr>
      <vt:lpstr>TACK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30 augusti 2023</dc:title>
  <dc:creator>Theodor Stenström</dc:creator>
  <cp:lastModifiedBy>Rebecca Stenström</cp:lastModifiedBy>
  <cp:revision>12</cp:revision>
  <dcterms:created xsi:type="dcterms:W3CDTF">2023-07-24T10:22:11Z</dcterms:created>
  <dcterms:modified xsi:type="dcterms:W3CDTF">2025-08-26T17:01:01Z</dcterms:modified>
</cp:coreProperties>
</file>