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0"/>
  </p:notesMasterIdLst>
  <p:sldIdLst>
    <p:sldId id="516" r:id="rId2"/>
    <p:sldId id="258" r:id="rId3"/>
    <p:sldId id="515" r:id="rId4"/>
    <p:sldId id="257" r:id="rId5"/>
    <p:sldId id="260" r:id="rId6"/>
    <p:sldId id="517" r:id="rId7"/>
    <p:sldId id="520" r:id="rId8"/>
    <p:sldId id="521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82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9CC6F-03EC-4B32-89CD-D9773256179F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6C406-AF0D-437C-94FB-0A850E073E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6111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7616-3293-4766-93AB-30E86882091D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3135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7616-3293-4766-93AB-30E86882091D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9493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085440B6-722C-4C58-ADDE-BBD4944C47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E19DCA94-971D-496C-9B90-4CF8FAFCD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3EC1DD23-5288-466B-8752-72F7BA219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0A761433-E22A-4DBD-AA2E-F0E8F94A3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ED31FB6B-A370-4CE3-9611-C7E002527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63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D308969-EE0C-42EE-A916-60DCE58DE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xmlns="" id="{4887516F-43CF-4246-B568-7B6AF4F7E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E23E19EB-0D51-4592-A258-E0D16360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8AB77225-E4AF-45F6-BB15-BADCB661B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6460C21A-0722-46C4-9570-8B9643F9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600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xmlns="" id="{F3A8362E-B695-48CC-B238-64626C3C6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xmlns="" id="{651933D7-C788-4FB6-9AFA-D1C9160AA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F5E5CFF6-D510-4D07-B6BD-520BEAF31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92C7F5E6-CFE3-400A-ABCB-ACEAF66E9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C5DD9E91-F45F-4F65-A598-95E3A8EE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6391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527381" y="476672"/>
            <a:ext cx="11041227" cy="601124"/>
          </a:xfrm>
          <a:prstGeom prst="rect">
            <a:avLst/>
          </a:prstGeom>
        </p:spPr>
        <p:txBody>
          <a:bodyPr/>
          <a:lstStyle>
            <a:lvl1pPr algn="l">
              <a:defRPr sz="2800">
                <a:latin typeface="Calibri Bold" pitchFamily="34" charset="0"/>
                <a:cs typeface="Calibri Bold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0"/>
          </p:nvPr>
        </p:nvSpPr>
        <p:spPr>
          <a:xfrm>
            <a:off x="527909" y="1412776"/>
            <a:ext cx="11040699" cy="4464496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Calibri" pitchFamily="34" charset="0"/>
                <a:cs typeface="Calibri" pitchFamily="34" charset="0"/>
              </a:defRPr>
            </a:lvl1pPr>
            <a:lvl2pPr>
              <a:defRPr sz="2200">
                <a:latin typeface="Calibri" pitchFamily="34" charset="0"/>
                <a:cs typeface="Calibri" pitchFamily="34" charset="0"/>
              </a:defRPr>
            </a:lvl2pPr>
            <a:lvl3pPr>
              <a:defRPr sz="2200"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Line 2"/>
          <p:cNvSpPr>
            <a:spLocks noChangeShapeType="1"/>
          </p:cNvSpPr>
          <p:nvPr userDrawn="1"/>
        </p:nvSpPr>
        <p:spPr bwMode="auto">
          <a:xfrm>
            <a:off x="623392" y="6405140"/>
            <a:ext cx="9330267" cy="0"/>
          </a:xfrm>
          <a:prstGeom prst="line">
            <a:avLst/>
          </a:prstGeom>
          <a:noFill/>
          <a:ln w="6350" cap="flat">
            <a:solidFill>
              <a:srgbClr val="084B88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v-SE" sz="1800" dirty="0"/>
          </a:p>
        </p:txBody>
      </p:sp>
      <p:sp>
        <p:nvSpPr>
          <p:cNvPr id="10" name="Platshållare för text 2"/>
          <p:cNvSpPr>
            <a:spLocks noGrp="1"/>
          </p:cNvSpPr>
          <p:nvPr>
            <p:ph type="body" idx="1"/>
          </p:nvPr>
        </p:nvSpPr>
        <p:spPr>
          <a:xfrm>
            <a:off x="501981" y="6200867"/>
            <a:ext cx="7278852" cy="204844"/>
          </a:xfrm>
          <a:prstGeom prst="rect">
            <a:avLst/>
          </a:prstGeom>
        </p:spPr>
        <p:txBody>
          <a:bodyPr anchor="t"/>
          <a:lstStyle>
            <a:lvl1pPr marL="0" indent="0" algn="l">
              <a:spcBef>
                <a:spcPts val="0"/>
              </a:spcBef>
              <a:buNone/>
              <a:defRPr sz="1000" cap="all" baseline="0">
                <a:solidFill>
                  <a:srgbClr val="1D4986"/>
                </a:solidFill>
                <a:latin typeface="Arial Bold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5957482"/>
            <a:ext cx="1552984" cy="6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975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9ED4D97D-5581-4F0E-B835-A469FC963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5472BA59-D2AB-4985-B9DD-3D058D9E0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F1BE7F15-B78C-4A57-8BB0-D25B1BE44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18898586-D128-4794-9517-443D622DE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9EC17FBF-3253-40B5-856B-889C17831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159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96481224-36E8-4699-945D-F19566B34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97E1C66C-4192-42C0-A5FA-FA1191A71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929AF0AA-8E28-436B-BAEF-70D71CBE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AE6F0D0B-D333-4C02-B447-1E22A437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7ACEC4DE-539E-40F8-A276-012124DB0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91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83DE02-1242-48D5-BA6B-D8DA86998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259407E9-7E99-4022-91A4-2C96006675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0F19F9F6-A5FD-44FB-BDA0-2B9EE4457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7A9F71A4-F85D-4CC3-9EBF-3C8F3154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903A567A-1604-4E13-BCE9-ABEA14AC1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E00BE910-0A57-458F-B059-8EE1EA943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088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B46E258-F677-46EB-8F4B-1AC5941C9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9FFC8367-9BF3-4E57-88E2-16113CB95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A3C322D9-201D-4D6D-BD96-EFE75CDF2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1F283F98-550C-4A7B-AAAD-702BA41294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xmlns="" id="{A39CA9BD-E4FE-4EC3-9041-62DAB74E5F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xmlns="" id="{FF5A3E14-397D-4132-A33F-B1C6A8FFF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xmlns="" id="{3F800B85-4DD3-46CC-9FCA-8F969973B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xmlns="" id="{E69F7465-4379-42E9-A049-75978B830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649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80ABD2F-488D-4446-B6EC-6BE46F54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xmlns="" id="{0552385A-BCEF-4431-8681-43A790C79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xmlns="" id="{92AF298B-5551-458D-A09B-9C4F1B861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xmlns="" id="{A97F6C71-2D46-40D9-837E-B6FCDD96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327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xmlns="" id="{84A79511-69B1-4E91-964A-C651F1738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xmlns="" id="{2066FE7B-66C3-4D0F-B925-B92F6063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C3B1E67A-3998-4577-9C8C-A0A29A6C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80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F3D2ACB0-7787-4086-9D89-0642FE533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EDF90BFB-A193-47B5-8BF6-A81D68FFE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xmlns="" id="{5C4C9208-F879-4A04-9FCD-69CAB2312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9547074D-9D3E-453B-BAC3-98FE5CE2A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10647729-E5ED-41A5-AE5F-8554CE11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29F56FE4-4F2E-450F-B519-25763D2C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580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D8E10BAA-688B-439D-8CE6-BB9D65CF1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xmlns="" id="{3A7EEBD4-5B28-40A1-A795-A8B1CD748C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xmlns="" id="{AF6E991A-DE5D-4964-8A67-BEF75FAEA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C2E47FDA-C916-48AB-8D71-5D53D7E2E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69ADC054-CB64-40D9-955B-30E4EA6B9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7F0152EF-7732-4C87-BD9A-90DCE93E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148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xmlns="" id="{1DAD5FBC-680B-49A8-BC1A-A7E29AC22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82E43188-917E-4940-9277-C02FFABF6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F3D59445-55FA-4A80-A71C-9EAEB7C96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E561031A-2F9C-47D7-B7F5-99FBFB2AF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EC691E40-6169-492D-9452-FA89BBC93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148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E4CDEB0-C59D-48A6-9EEA-CF0BD2779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52747" cy="1325563"/>
          </a:xfrm>
        </p:spPr>
        <p:txBody>
          <a:bodyPr/>
          <a:lstStyle/>
          <a:p>
            <a:r>
              <a:rPr lang="sv-SE" dirty="0"/>
              <a:t>Sektionsförening – alla personer är medlemmar i samma förening</a:t>
            </a:r>
          </a:p>
        </p:txBody>
      </p:sp>
      <p:pic>
        <p:nvPicPr>
          <p:cNvPr id="7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xmlns="" id="{C1A461BB-7BDB-481C-8604-176FFF78F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054" y="1612701"/>
            <a:ext cx="1498980" cy="161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ttryckssymbol 2">
            <a:extLst>
              <a:ext uri="{FF2B5EF4-FFF2-40B4-BE49-F238E27FC236}">
                <a16:creationId xmlns:a16="http://schemas.microsoft.com/office/drawing/2014/main" xmlns="" id="{DA5F9B36-DC94-45A8-929F-B76E5AE2FEEF}"/>
              </a:ext>
            </a:extLst>
          </p:cNvPr>
          <p:cNvSpPr/>
          <p:nvPr/>
        </p:nvSpPr>
        <p:spPr>
          <a:xfrm>
            <a:off x="7577953" y="5893512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Uttryckssymbol 13">
            <a:extLst>
              <a:ext uri="{FF2B5EF4-FFF2-40B4-BE49-F238E27FC236}">
                <a16:creationId xmlns:a16="http://schemas.microsoft.com/office/drawing/2014/main" xmlns="" id="{7ADB3239-13A7-4A1C-88DA-9E45DDD81374}"/>
              </a:ext>
            </a:extLst>
          </p:cNvPr>
          <p:cNvSpPr/>
          <p:nvPr/>
        </p:nvSpPr>
        <p:spPr>
          <a:xfrm>
            <a:off x="7572703" y="3442713"/>
            <a:ext cx="819807" cy="780448"/>
          </a:xfrm>
          <a:prstGeom prst="smileyFac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Uttryckssymbol 15">
            <a:extLst>
              <a:ext uri="{FF2B5EF4-FFF2-40B4-BE49-F238E27FC236}">
                <a16:creationId xmlns:a16="http://schemas.microsoft.com/office/drawing/2014/main" xmlns="" id="{4642894E-E12D-4FE6-ACA3-5BDE675AA948}"/>
              </a:ext>
            </a:extLst>
          </p:cNvPr>
          <p:cNvSpPr/>
          <p:nvPr/>
        </p:nvSpPr>
        <p:spPr>
          <a:xfrm>
            <a:off x="3463103" y="5791201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Uttryckssymbol 16">
            <a:extLst>
              <a:ext uri="{FF2B5EF4-FFF2-40B4-BE49-F238E27FC236}">
                <a16:creationId xmlns:a16="http://schemas.microsoft.com/office/drawing/2014/main" xmlns="" id="{CB3A1544-0723-4FA4-9BC6-65BA09B1D898}"/>
              </a:ext>
            </a:extLst>
          </p:cNvPr>
          <p:cNvSpPr/>
          <p:nvPr/>
        </p:nvSpPr>
        <p:spPr>
          <a:xfrm>
            <a:off x="6526977" y="5591504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Uttryckssymbol 17">
            <a:extLst>
              <a:ext uri="{FF2B5EF4-FFF2-40B4-BE49-F238E27FC236}">
                <a16:creationId xmlns:a16="http://schemas.microsoft.com/office/drawing/2014/main" xmlns="" id="{0820566B-6785-4C41-A033-E37474D5C71F}"/>
              </a:ext>
            </a:extLst>
          </p:cNvPr>
          <p:cNvSpPr/>
          <p:nvPr/>
        </p:nvSpPr>
        <p:spPr>
          <a:xfrm>
            <a:off x="4282910" y="3610194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Uttryckssymbol 18">
            <a:extLst>
              <a:ext uri="{FF2B5EF4-FFF2-40B4-BE49-F238E27FC236}">
                <a16:creationId xmlns:a16="http://schemas.microsoft.com/office/drawing/2014/main" xmlns="" id="{BB6B0845-E2DE-4C06-B4EA-9F46D8610562}"/>
              </a:ext>
            </a:extLst>
          </p:cNvPr>
          <p:cNvSpPr/>
          <p:nvPr/>
        </p:nvSpPr>
        <p:spPr>
          <a:xfrm>
            <a:off x="7901095" y="4238242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Uttryckssymbol 19">
            <a:extLst>
              <a:ext uri="{FF2B5EF4-FFF2-40B4-BE49-F238E27FC236}">
                <a16:creationId xmlns:a16="http://schemas.microsoft.com/office/drawing/2014/main" xmlns="" id="{CD008597-F596-4E18-A83E-EAEE7853F5AB}"/>
              </a:ext>
            </a:extLst>
          </p:cNvPr>
          <p:cNvSpPr/>
          <p:nvPr/>
        </p:nvSpPr>
        <p:spPr>
          <a:xfrm>
            <a:off x="3263462" y="4811056"/>
            <a:ext cx="819807" cy="780448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Uttryckssymbol 20">
            <a:extLst>
              <a:ext uri="{FF2B5EF4-FFF2-40B4-BE49-F238E27FC236}">
                <a16:creationId xmlns:a16="http://schemas.microsoft.com/office/drawing/2014/main" xmlns="" id="{6F0D9E9F-3440-4BD8-889D-679332DC2B34}"/>
              </a:ext>
            </a:extLst>
          </p:cNvPr>
          <p:cNvSpPr/>
          <p:nvPr/>
        </p:nvSpPr>
        <p:spPr>
          <a:xfrm>
            <a:off x="4409088" y="5791201"/>
            <a:ext cx="819807" cy="780448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Uttryckssymbol 21">
            <a:extLst>
              <a:ext uri="{FF2B5EF4-FFF2-40B4-BE49-F238E27FC236}">
                <a16:creationId xmlns:a16="http://schemas.microsoft.com/office/drawing/2014/main" xmlns="" id="{03AFC1BB-C44A-495A-BEA2-568203091169}"/>
              </a:ext>
            </a:extLst>
          </p:cNvPr>
          <p:cNvSpPr/>
          <p:nvPr/>
        </p:nvSpPr>
        <p:spPr>
          <a:xfrm>
            <a:off x="7735612" y="5085666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Uttryckssymbol 22">
            <a:extLst>
              <a:ext uri="{FF2B5EF4-FFF2-40B4-BE49-F238E27FC236}">
                <a16:creationId xmlns:a16="http://schemas.microsoft.com/office/drawing/2014/main" xmlns="" id="{387114EB-36C5-427F-B573-28C70E57A17E}"/>
              </a:ext>
            </a:extLst>
          </p:cNvPr>
          <p:cNvSpPr/>
          <p:nvPr/>
        </p:nvSpPr>
        <p:spPr>
          <a:xfrm>
            <a:off x="2370985" y="3553003"/>
            <a:ext cx="819807" cy="780448"/>
          </a:xfrm>
          <a:prstGeom prst="smileyFac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Uttryckssymbol 23">
            <a:extLst>
              <a:ext uri="{FF2B5EF4-FFF2-40B4-BE49-F238E27FC236}">
                <a16:creationId xmlns:a16="http://schemas.microsoft.com/office/drawing/2014/main" xmlns="" id="{AD2CBF0E-FC84-4FCF-87F8-083968F2E324}"/>
              </a:ext>
            </a:extLst>
          </p:cNvPr>
          <p:cNvSpPr/>
          <p:nvPr/>
        </p:nvSpPr>
        <p:spPr>
          <a:xfrm>
            <a:off x="5580992" y="5201280"/>
            <a:ext cx="819807" cy="780448"/>
          </a:xfrm>
          <a:prstGeom prst="smileyFac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Uttryckssymbol 24">
            <a:extLst>
              <a:ext uri="{FF2B5EF4-FFF2-40B4-BE49-F238E27FC236}">
                <a16:creationId xmlns:a16="http://schemas.microsoft.com/office/drawing/2014/main" xmlns="" id="{439FF623-C68C-48AB-B507-D41EB44F99D7}"/>
              </a:ext>
            </a:extLst>
          </p:cNvPr>
          <p:cNvSpPr/>
          <p:nvPr/>
        </p:nvSpPr>
        <p:spPr>
          <a:xfrm>
            <a:off x="6536035" y="3702187"/>
            <a:ext cx="819807" cy="780448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Uttryckssymbol 25">
            <a:extLst>
              <a:ext uri="{FF2B5EF4-FFF2-40B4-BE49-F238E27FC236}">
                <a16:creationId xmlns:a16="http://schemas.microsoft.com/office/drawing/2014/main" xmlns="" id="{FC3F4956-9357-4C18-9BF2-1C5D7D756CC2}"/>
              </a:ext>
            </a:extLst>
          </p:cNvPr>
          <p:cNvSpPr/>
          <p:nvPr/>
        </p:nvSpPr>
        <p:spPr>
          <a:xfrm>
            <a:off x="4256632" y="4558497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Uttryckssymbol 26">
            <a:extLst>
              <a:ext uri="{FF2B5EF4-FFF2-40B4-BE49-F238E27FC236}">
                <a16:creationId xmlns:a16="http://schemas.microsoft.com/office/drawing/2014/main" xmlns="" id="{D3865BDF-E17C-4CA3-8D98-D808CD264662}"/>
              </a:ext>
            </a:extLst>
          </p:cNvPr>
          <p:cNvSpPr/>
          <p:nvPr/>
        </p:nvSpPr>
        <p:spPr>
          <a:xfrm>
            <a:off x="5541578" y="4305218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Uttryckssymbol 27">
            <a:extLst>
              <a:ext uri="{FF2B5EF4-FFF2-40B4-BE49-F238E27FC236}">
                <a16:creationId xmlns:a16="http://schemas.microsoft.com/office/drawing/2014/main" xmlns="" id="{DAF8670D-77DC-475F-AC60-136B4F13396E}"/>
              </a:ext>
            </a:extLst>
          </p:cNvPr>
          <p:cNvSpPr/>
          <p:nvPr/>
        </p:nvSpPr>
        <p:spPr>
          <a:xfrm>
            <a:off x="6752896" y="4512798"/>
            <a:ext cx="819807" cy="780448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9" name="Uttryckssymbol 28">
            <a:extLst>
              <a:ext uri="{FF2B5EF4-FFF2-40B4-BE49-F238E27FC236}">
                <a16:creationId xmlns:a16="http://schemas.microsoft.com/office/drawing/2014/main" xmlns="" id="{2485D530-D810-4E4B-8FD5-F204C46A9F7A}"/>
              </a:ext>
            </a:extLst>
          </p:cNvPr>
          <p:cNvSpPr/>
          <p:nvPr/>
        </p:nvSpPr>
        <p:spPr>
          <a:xfrm>
            <a:off x="1912382" y="4811056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Höger klammerparentes 12">
            <a:extLst>
              <a:ext uri="{FF2B5EF4-FFF2-40B4-BE49-F238E27FC236}">
                <a16:creationId xmlns:a16="http://schemas.microsoft.com/office/drawing/2014/main" xmlns="" id="{CB7EDCBD-6540-4EE8-B75E-840A9E05A7E7}"/>
              </a:ext>
            </a:extLst>
          </p:cNvPr>
          <p:cNvSpPr/>
          <p:nvPr/>
        </p:nvSpPr>
        <p:spPr>
          <a:xfrm rot="16200000">
            <a:off x="5417802" y="58234"/>
            <a:ext cx="427485" cy="6618516"/>
          </a:xfrm>
          <a:prstGeom prst="rightBrace">
            <a:avLst>
              <a:gd name="adj1" fmla="val 7524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09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F05921D6-D218-4256-9B41-1735EA719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 sektion är ingen egen juridisk person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7D36B425-9638-42CD-A704-DB48093D4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005025" cy="3880773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xmlns="" id="{66E24F60-EC8D-4861-8F42-E551254F3E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61"/>
          <a:stretch/>
        </p:blipFill>
        <p:spPr>
          <a:xfrm>
            <a:off x="593736" y="1435100"/>
            <a:ext cx="8177246" cy="5307435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5B20A91A-42E5-47F8-82FA-4F3E8BA87C1F}"/>
              </a:ext>
            </a:extLst>
          </p:cNvPr>
          <p:cNvSpPr/>
          <p:nvPr/>
        </p:nvSpPr>
        <p:spPr>
          <a:xfrm>
            <a:off x="417095" y="5945110"/>
            <a:ext cx="8582526" cy="70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9743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490393"/>
            <a:ext cx="9191639" cy="601124"/>
          </a:xfrm>
        </p:spPr>
        <p:txBody>
          <a:bodyPr>
            <a:normAutofit fontScale="90000"/>
          </a:bodyPr>
          <a:lstStyle/>
          <a:p>
            <a:pPr algn="ctr"/>
            <a:r>
              <a:rPr lang="sv-SE" sz="3200" dirty="0"/>
              <a:t>Sektionernas ekonomi – en del av föreningens ekonomi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sv-SE"/>
          </a:p>
        </p:txBody>
      </p:sp>
      <p:sp>
        <p:nvSpPr>
          <p:cNvPr id="5" name="Ellips 4"/>
          <p:cNvSpPr/>
          <p:nvPr/>
        </p:nvSpPr>
        <p:spPr bwMode="auto">
          <a:xfrm>
            <a:off x="4332402" y="1755126"/>
            <a:ext cx="3491791" cy="3107003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v-SE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cxnSp>
        <p:nvCxnSpPr>
          <p:cNvPr id="11" name="Rak 10"/>
          <p:cNvCxnSpPr>
            <a:cxnSpLocks/>
            <a:stCxn id="5" idx="4"/>
            <a:endCxn id="5" idx="0"/>
          </p:cNvCxnSpPr>
          <p:nvPr/>
        </p:nvCxnSpPr>
        <p:spPr bwMode="auto">
          <a:xfrm flipV="1">
            <a:off x="6078298" y="1755126"/>
            <a:ext cx="0" cy="3107003"/>
          </a:xfrm>
          <a:prstGeom prst="line">
            <a:avLst/>
          </a:prstGeom>
          <a:solidFill>
            <a:srgbClr val="BBE0E3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ruta 17"/>
          <p:cNvSpPr txBox="1"/>
          <p:nvPr/>
        </p:nvSpPr>
        <p:spPr>
          <a:xfrm>
            <a:off x="4683746" y="306050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Skidor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6313531" y="3060504"/>
            <a:ext cx="1628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Handboll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2259826" y="1771196"/>
            <a:ext cx="21612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latin typeface="Calibri" panose="020F0502020204030204" pitchFamily="34" charset="0"/>
              </a:rPr>
              <a:t>Sektionernas </a:t>
            </a:r>
            <a:r>
              <a:rPr lang="sv-SE" sz="2000" dirty="0">
                <a:latin typeface="Calibri" panose="020F0502020204030204" pitchFamily="34" charset="0"/>
              </a:rPr>
              <a:t>intäkter och kostnader</a:t>
            </a:r>
          </a:p>
        </p:txBody>
      </p:sp>
      <p:sp>
        <p:nvSpPr>
          <p:cNvPr id="20" name="Ned 19"/>
          <p:cNvSpPr/>
          <p:nvPr/>
        </p:nvSpPr>
        <p:spPr>
          <a:xfrm>
            <a:off x="2689434" y="2964688"/>
            <a:ext cx="220663" cy="67027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2259826" y="3683401"/>
            <a:ext cx="1819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= </a:t>
            </a:r>
            <a:r>
              <a:rPr lang="sv-SE" sz="2000" b="1" dirty="0">
                <a:latin typeface="Calibri" panose="020F0502020204030204" pitchFamily="34" charset="0"/>
              </a:rPr>
              <a:t>Föreningens </a:t>
            </a:r>
            <a:r>
              <a:rPr lang="sv-SE" sz="2000" dirty="0">
                <a:latin typeface="Calibri" panose="020F0502020204030204" pitchFamily="34" charset="0"/>
              </a:rPr>
              <a:t>intäkter och kostnader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3340462" y="5587086"/>
            <a:ext cx="53921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Föreningens intäkter – kostnader = </a:t>
            </a:r>
            <a:r>
              <a:rPr lang="sv-SE" sz="2000" b="1" dirty="0">
                <a:latin typeface="Calibri" panose="020F0502020204030204" pitchFamily="34" charset="0"/>
              </a:rPr>
              <a:t>årets resultat</a:t>
            </a:r>
          </a:p>
        </p:txBody>
      </p:sp>
      <p:sp>
        <p:nvSpPr>
          <p:cNvPr id="22" name="Ned 21"/>
          <p:cNvSpPr/>
          <p:nvPr/>
        </p:nvSpPr>
        <p:spPr>
          <a:xfrm rot="13358878">
            <a:off x="8648220" y="4841684"/>
            <a:ext cx="236211" cy="7597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/>
          <p:cNvSpPr txBox="1"/>
          <p:nvPr/>
        </p:nvSpPr>
        <p:spPr>
          <a:xfrm>
            <a:off x="8118742" y="3724302"/>
            <a:ext cx="25243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Årets resultat läggs </a:t>
            </a:r>
          </a:p>
          <a:p>
            <a:r>
              <a:rPr lang="sv-SE" sz="2000" dirty="0">
                <a:latin typeface="Calibri" panose="020F0502020204030204" pitchFamily="34" charset="0"/>
              </a:rPr>
              <a:t>till föreningens </a:t>
            </a:r>
          </a:p>
          <a:p>
            <a:r>
              <a:rPr lang="sv-SE" sz="2000" b="1" dirty="0">
                <a:latin typeface="Calibri" panose="020F0502020204030204" pitchFamily="34" charset="0"/>
              </a:rPr>
              <a:t>eget kapital</a:t>
            </a:r>
          </a:p>
        </p:txBody>
      </p:sp>
      <p:sp>
        <p:nvSpPr>
          <p:cNvPr id="25" name="Ned 24"/>
          <p:cNvSpPr/>
          <p:nvPr/>
        </p:nvSpPr>
        <p:spPr>
          <a:xfrm rot="10800000">
            <a:off x="9110548" y="2853770"/>
            <a:ext cx="247161" cy="7597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ruta 11"/>
          <p:cNvSpPr txBox="1"/>
          <p:nvPr/>
        </p:nvSpPr>
        <p:spPr>
          <a:xfrm>
            <a:off x="8069463" y="1768346"/>
            <a:ext cx="2646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latin typeface="Calibri" panose="020F0502020204030204" pitchFamily="34" charset="0"/>
              </a:rPr>
              <a:t>Föreningens</a:t>
            </a:r>
            <a:r>
              <a:rPr lang="sv-SE" sz="2000" dirty="0">
                <a:latin typeface="Calibri" panose="020F0502020204030204" pitchFamily="34" charset="0"/>
              </a:rPr>
              <a:t> tillgångar – skulder </a:t>
            </a:r>
          </a:p>
          <a:p>
            <a:r>
              <a:rPr lang="sv-SE" sz="2000" dirty="0">
                <a:latin typeface="Calibri" panose="020F0502020204030204" pitchFamily="34" charset="0"/>
              </a:rPr>
              <a:t>= eget kapital</a:t>
            </a:r>
          </a:p>
        </p:txBody>
      </p:sp>
      <p:sp>
        <p:nvSpPr>
          <p:cNvPr id="26" name="Ned 25"/>
          <p:cNvSpPr/>
          <p:nvPr/>
        </p:nvSpPr>
        <p:spPr>
          <a:xfrm rot="20193865">
            <a:off x="2915566" y="4724382"/>
            <a:ext cx="243289" cy="89797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xmlns="" id="{6C71F83B-F5D4-4026-8E4D-3C99F98225A2}"/>
              </a:ext>
            </a:extLst>
          </p:cNvPr>
          <p:cNvSpPr/>
          <p:nvPr/>
        </p:nvSpPr>
        <p:spPr>
          <a:xfrm>
            <a:off x="417095" y="5945110"/>
            <a:ext cx="11272924" cy="70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xmlns="" id="{85C67E0B-4A8E-4639-8B1D-E97DDDE5BF49}"/>
              </a:ext>
            </a:extLst>
          </p:cNvPr>
          <p:cNvSpPr txBox="1">
            <a:spLocks/>
          </p:cNvSpPr>
          <p:nvPr/>
        </p:nvSpPr>
        <p:spPr>
          <a:xfrm>
            <a:off x="1351972" y="5961680"/>
            <a:ext cx="9191639" cy="6011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Calibri Bold" pitchFamily="34" charset="0"/>
                <a:ea typeface="+mj-ea"/>
                <a:cs typeface="Calibri Bold" pitchFamily="34" charset="0"/>
              </a:defRPr>
            </a:lvl1pPr>
          </a:lstStyle>
          <a:p>
            <a:pPr algn="ctr"/>
            <a:r>
              <a:rPr lang="sv-SE" sz="3200" dirty="0"/>
              <a:t>Om exempelvis Skidor går med förlust och Handbollen med vinst ”får” Skidor  pengar från Handbollen eftersom dessa är samma juridiska person.  </a:t>
            </a:r>
          </a:p>
        </p:txBody>
      </p:sp>
    </p:spTree>
    <p:extLst>
      <p:ext uri="{BB962C8B-B14F-4D97-AF65-F5344CB8AC3E}">
        <p14:creationId xmlns:p14="http://schemas.microsoft.com/office/powerpoint/2010/main" val="13926960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 animBg="1"/>
      <p:bldP spid="6" grpId="0"/>
      <p:bldP spid="8" grpId="0"/>
      <p:bldP spid="22" grpId="0" animBg="1"/>
      <p:bldP spid="10" grpId="0"/>
      <p:bldP spid="25" grpId="0" animBg="1"/>
      <p:bldP spid="12" grpId="0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F006D0C-8E30-4679-A757-D5E07A5F7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Arbete om vi väljer sektionsförening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0E3A564E-3BEB-48B4-821E-F8CEC39B2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Förnya, uppdatera och digitalisera stadgar</a:t>
            </a:r>
          </a:p>
          <a:p>
            <a:r>
              <a:rPr lang="sv-SE" dirty="0"/>
              <a:t>Förtydliga regler </a:t>
            </a:r>
          </a:p>
          <a:p>
            <a:r>
              <a:rPr lang="sv-SE" dirty="0"/>
              <a:t>Genomföra ordinarie årsmöte och där besluta de uppdaterade stadgarna</a:t>
            </a:r>
          </a:p>
        </p:txBody>
      </p:sp>
    </p:spTree>
    <p:extLst>
      <p:ext uri="{BB962C8B-B14F-4D97-AF65-F5344CB8AC3E}">
        <p14:creationId xmlns:p14="http://schemas.microsoft.com/office/powerpoint/2010/main" val="300719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E4CDEB0-C59D-48A6-9EEA-CF0BD2779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Alliansförening 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xmlns="" id="{BE1E5C62-7159-4318-B193-D2C916C7FBF3}"/>
              </a:ext>
            </a:extLst>
          </p:cNvPr>
          <p:cNvSpPr txBox="1"/>
          <p:nvPr/>
        </p:nvSpPr>
        <p:spPr>
          <a:xfrm>
            <a:off x="718146" y="3768979"/>
            <a:ext cx="2547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err="1">
                <a:latin typeface="Calibri" panose="020F0502020204030204" pitchFamily="34" charset="0"/>
                <a:cs typeface="Calibri" panose="020F0502020204030204" pitchFamily="34" charset="0"/>
              </a:rPr>
              <a:t>Strömnäs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 GIF Skidor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63CA0B79-9035-42F2-9BFF-7F162CAE8554}"/>
              </a:ext>
            </a:extLst>
          </p:cNvPr>
          <p:cNvSpPr txBox="1"/>
          <p:nvPr/>
        </p:nvSpPr>
        <p:spPr>
          <a:xfrm>
            <a:off x="9144659" y="3885338"/>
            <a:ext cx="2547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err="1">
                <a:latin typeface="Calibri" panose="020F0502020204030204" pitchFamily="34" charset="0"/>
                <a:cs typeface="Calibri" panose="020F0502020204030204" pitchFamily="34" charset="0"/>
              </a:rPr>
              <a:t>Strömnäs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 GIF Handboll </a:t>
            </a:r>
          </a:p>
        </p:txBody>
      </p:sp>
      <p:pic>
        <p:nvPicPr>
          <p:cNvPr id="7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xmlns="" id="{C1A461BB-7BDB-481C-8604-176FFF78F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298" y="1464549"/>
            <a:ext cx="1498980" cy="161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xmlns="" id="{96A00D9D-40BC-4093-8899-E471E56E6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488" y="3574206"/>
            <a:ext cx="1082212" cy="116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xmlns="" id="{CD98A8B6-CA68-41D5-BB42-AFC67320E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788" y="3533530"/>
            <a:ext cx="1119871" cy="120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xmlns="" id="{F5F86CC2-5919-41F9-8AF6-1D5916182579}"/>
              </a:ext>
            </a:extLst>
          </p:cNvPr>
          <p:cNvSpPr txBox="1"/>
          <p:nvPr/>
        </p:nvSpPr>
        <p:spPr>
          <a:xfrm>
            <a:off x="718146" y="2870076"/>
            <a:ext cx="2304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Medlemsförening</a:t>
            </a:r>
          </a:p>
          <a:p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Rak pil 16">
            <a:extLst>
              <a:ext uri="{FF2B5EF4-FFF2-40B4-BE49-F238E27FC236}">
                <a16:creationId xmlns:a16="http://schemas.microsoft.com/office/drawing/2014/main" xmlns="" id="{85237FD5-2C74-469D-B4F7-66F5361A9C83}"/>
              </a:ext>
            </a:extLst>
          </p:cNvPr>
          <p:cNvCxnSpPr>
            <a:cxnSpLocks/>
          </p:cNvCxnSpPr>
          <p:nvPr/>
        </p:nvCxnSpPr>
        <p:spPr bwMode="auto">
          <a:xfrm flipH="1">
            <a:off x="3823811" y="3306572"/>
            <a:ext cx="1661317" cy="360565"/>
          </a:xfrm>
          <a:prstGeom prst="straightConnector1">
            <a:avLst/>
          </a:prstGeom>
          <a:solidFill>
            <a:srgbClr val="BBE0E3"/>
          </a:solidFill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Rak pil 17">
            <a:extLst>
              <a:ext uri="{FF2B5EF4-FFF2-40B4-BE49-F238E27FC236}">
                <a16:creationId xmlns:a16="http://schemas.microsoft.com/office/drawing/2014/main" xmlns="" id="{D316A048-F0E0-4032-96B5-7F7A77B71BCC}"/>
              </a:ext>
            </a:extLst>
          </p:cNvPr>
          <p:cNvCxnSpPr>
            <a:cxnSpLocks/>
          </p:cNvCxnSpPr>
          <p:nvPr/>
        </p:nvCxnSpPr>
        <p:spPr bwMode="auto">
          <a:xfrm>
            <a:off x="6096000" y="3323271"/>
            <a:ext cx="1848875" cy="327166"/>
          </a:xfrm>
          <a:prstGeom prst="straightConnector1">
            <a:avLst/>
          </a:prstGeom>
          <a:solidFill>
            <a:srgbClr val="BBE0E3"/>
          </a:solidFill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xmlns="" id="{D953F9F5-4CB2-4CBF-9C1B-478A73D27053}"/>
              </a:ext>
            </a:extLst>
          </p:cNvPr>
          <p:cNvSpPr txBox="1"/>
          <p:nvPr/>
        </p:nvSpPr>
        <p:spPr>
          <a:xfrm>
            <a:off x="6479907" y="1621968"/>
            <a:ext cx="5212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En sammanhållande länk för medlemsföreningarna, ex varumärket SGIF. </a:t>
            </a:r>
          </a:p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Bedriver ingen ekonomisk verksamhet</a:t>
            </a:r>
          </a:p>
        </p:txBody>
      </p:sp>
      <p:sp>
        <p:nvSpPr>
          <p:cNvPr id="16" name="Uttryckssymbol 15">
            <a:extLst>
              <a:ext uri="{FF2B5EF4-FFF2-40B4-BE49-F238E27FC236}">
                <a16:creationId xmlns:a16="http://schemas.microsoft.com/office/drawing/2014/main" xmlns="" id="{F5ED6C32-7117-4C91-82B1-B5352202A89B}"/>
              </a:ext>
            </a:extLst>
          </p:cNvPr>
          <p:cNvSpPr/>
          <p:nvPr/>
        </p:nvSpPr>
        <p:spPr>
          <a:xfrm>
            <a:off x="9917588" y="4645243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Uttryckssymbol 16">
            <a:extLst>
              <a:ext uri="{FF2B5EF4-FFF2-40B4-BE49-F238E27FC236}">
                <a16:creationId xmlns:a16="http://schemas.microsoft.com/office/drawing/2014/main" xmlns="" id="{63012DCF-5CF1-4D82-AACF-D5F117014938}"/>
              </a:ext>
            </a:extLst>
          </p:cNvPr>
          <p:cNvSpPr/>
          <p:nvPr/>
        </p:nvSpPr>
        <p:spPr>
          <a:xfrm>
            <a:off x="1796841" y="4536284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Uttryckssymbol 17">
            <a:extLst>
              <a:ext uri="{FF2B5EF4-FFF2-40B4-BE49-F238E27FC236}">
                <a16:creationId xmlns:a16="http://schemas.microsoft.com/office/drawing/2014/main" xmlns="" id="{355AC13E-E556-4CAA-B523-F98276BF60FC}"/>
              </a:ext>
            </a:extLst>
          </p:cNvPr>
          <p:cNvSpPr/>
          <p:nvPr/>
        </p:nvSpPr>
        <p:spPr>
          <a:xfrm>
            <a:off x="2863624" y="6047469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Uttryckssymbol 18">
            <a:extLst>
              <a:ext uri="{FF2B5EF4-FFF2-40B4-BE49-F238E27FC236}">
                <a16:creationId xmlns:a16="http://schemas.microsoft.com/office/drawing/2014/main" xmlns="" id="{336799F3-214D-4190-8BB9-AAAFC3DA727E}"/>
              </a:ext>
            </a:extLst>
          </p:cNvPr>
          <p:cNvSpPr/>
          <p:nvPr/>
        </p:nvSpPr>
        <p:spPr>
          <a:xfrm>
            <a:off x="2274412" y="5340569"/>
            <a:ext cx="819807" cy="780448"/>
          </a:xfrm>
          <a:prstGeom prst="smileyFac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Uttryckssymbol 19">
            <a:extLst>
              <a:ext uri="{FF2B5EF4-FFF2-40B4-BE49-F238E27FC236}">
                <a16:creationId xmlns:a16="http://schemas.microsoft.com/office/drawing/2014/main" xmlns="" id="{D652662D-7889-4CA7-8FD3-9AE5688B8B1A}"/>
              </a:ext>
            </a:extLst>
          </p:cNvPr>
          <p:cNvSpPr/>
          <p:nvPr/>
        </p:nvSpPr>
        <p:spPr>
          <a:xfrm>
            <a:off x="3456894" y="5388756"/>
            <a:ext cx="819807" cy="780448"/>
          </a:xfrm>
          <a:prstGeom prst="smileyFac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Uttryckssymbol 20">
            <a:extLst>
              <a:ext uri="{FF2B5EF4-FFF2-40B4-BE49-F238E27FC236}">
                <a16:creationId xmlns:a16="http://schemas.microsoft.com/office/drawing/2014/main" xmlns="" id="{003C9E49-95D6-49BD-8AA6-2F5D2590B99B}"/>
              </a:ext>
            </a:extLst>
          </p:cNvPr>
          <p:cNvSpPr/>
          <p:nvPr/>
        </p:nvSpPr>
        <p:spPr>
          <a:xfrm>
            <a:off x="3957529" y="4574756"/>
            <a:ext cx="819807" cy="780448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Uttryckssymbol 21">
            <a:extLst>
              <a:ext uri="{FF2B5EF4-FFF2-40B4-BE49-F238E27FC236}">
                <a16:creationId xmlns:a16="http://schemas.microsoft.com/office/drawing/2014/main" xmlns="" id="{CF354962-183A-434F-9D4A-D56D3D3ABBFD}"/>
              </a:ext>
            </a:extLst>
          </p:cNvPr>
          <p:cNvSpPr/>
          <p:nvPr/>
        </p:nvSpPr>
        <p:spPr>
          <a:xfrm>
            <a:off x="2866966" y="4603804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Uttryckssymbol 24">
            <a:extLst>
              <a:ext uri="{FF2B5EF4-FFF2-40B4-BE49-F238E27FC236}">
                <a16:creationId xmlns:a16="http://schemas.microsoft.com/office/drawing/2014/main" xmlns="" id="{12377C1F-6545-4B8A-B964-87DFB7492B0D}"/>
              </a:ext>
            </a:extLst>
          </p:cNvPr>
          <p:cNvSpPr/>
          <p:nvPr/>
        </p:nvSpPr>
        <p:spPr>
          <a:xfrm>
            <a:off x="7977659" y="4647761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Uttryckssymbol 25">
            <a:extLst>
              <a:ext uri="{FF2B5EF4-FFF2-40B4-BE49-F238E27FC236}">
                <a16:creationId xmlns:a16="http://schemas.microsoft.com/office/drawing/2014/main" xmlns="" id="{BA4EBD7F-A599-4392-994F-0657A0BDA8BA}"/>
              </a:ext>
            </a:extLst>
          </p:cNvPr>
          <p:cNvSpPr/>
          <p:nvPr/>
        </p:nvSpPr>
        <p:spPr>
          <a:xfrm>
            <a:off x="8952496" y="4645243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Uttryckssymbol 26">
            <a:extLst>
              <a:ext uri="{FF2B5EF4-FFF2-40B4-BE49-F238E27FC236}">
                <a16:creationId xmlns:a16="http://schemas.microsoft.com/office/drawing/2014/main" xmlns="" id="{67376F32-0AD0-4761-913E-8E91960DC4C1}"/>
              </a:ext>
            </a:extLst>
          </p:cNvPr>
          <p:cNvSpPr/>
          <p:nvPr/>
        </p:nvSpPr>
        <p:spPr>
          <a:xfrm>
            <a:off x="7412671" y="5467100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Uttryckssymbol 27">
            <a:extLst>
              <a:ext uri="{FF2B5EF4-FFF2-40B4-BE49-F238E27FC236}">
                <a16:creationId xmlns:a16="http://schemas.microsoft.com/office/drawing/2014/main" xmlns="" id="{AE8654B3-2266-4D7F-B1E3-033A1D0C34FB}"/>
              </a:ext>
            </a:extLst>
          </p:cNvPr>
          <p:cNvSpPr/>
          <p:nvPr/>
        </p:nvSpPr>
        <p:spPr>
          <a:xfrm>
            <a:off x="8511023" y="5467100"/>
            <a:ext cx="819807" cy="780448"/>
          </a:xfrm>
          <a:prstGeom prst="smileyFac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Uttryckssymbol 28">
            <a:extLst>
              <a:ext uri="{FF2B5EF4-FFF2-40B4-BE49-F238E27FC236}">
                <a16:creationId xmlns:a16="http://schemas.microsoft.com/office/drawing/2014/main" xmlns="" id="{D9B38261-97EB-40BB-B336-8E4B830C296D}"/>
              </a:ext>
            </a:extLst>
          </p:cNvPr>
          <p:cNvSpPr/>
          <p:nvPr/>
        </p:nvSpPr>
        <p:spPr>
          <a:xfrm>
            <a:off x="9507684" y="5474756"/>
            <a:ext cx="819807" cy="780448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0" name="Uttryckssymbol 29">
            <a:extLst>
              <a:ext uri="{FF2B5EF4-FFF2-40B4-BE49-F238E27FC236}">
                <a16:creationId xmlns:a16="http://schemas.microsoft.com/office/drawing/2014/main" xmlns="" id="{FF5D8084-6AC5-4F97-A0A4-5D9859EA309F}"/>
              </a:ext>
            </a:extLst>
          </p:cNvPr>
          <p:cNvSpPr/>
          <p:nvPr/>
        </p:nvSpPr>
        <p:spPr>
          <a:xfrm>
            <a:off x="6987240" y="4570215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Uttryckssymbol 32">
            <a:extLst>
              <a:ext uri="{FF2B5EF4-FFF2-40B4-BE49-F238E27FC236}">
                <a16:creationId xmlns:a16="http://schemas.microsoft.com/office/drawing/2014/main" xmlns="" id="{F9590DB9-E688-4762-8D17-70C755D3BB1E}"/>
              </a:ext>
            </a:extLst>
          </p:cNvPr>
          <p:cNvSpPr/>
          <p:nvPr/>
        </p:nvSpPr>
        <p:spPr>
          <a:xfrm>
            <a:off x="10488755" y="5478850"/>
            <a:ext cx="819807" cy="780448"/>
          </a:xfrm>
          <a:prstGeom prst="smileyFac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xmlns="" id="{D35CB07D-72CB-4A9E-B843-055659BD3318}"/>
              </a:ext>
            </a:extLst>
          </p:cNvPr>
          <p:cNvSpPr txBox="1"/>
          <p:nvPr/>
        </p:nvSpPr>
        <p:spPr>
          <a:xfrm>
            <a:off x="4587852" y="1195403"/>
            <a:ext cx="6601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Paraplyförening (en egen styrelse och </a:t>
            </a:r>
            <a:r>
              <a:rPr lang="sv-S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organisationsnr</a:t>
            </a:r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xmlns="" id="{B6E484F0-27BB-4C9E-9CA5-75DF9AB81DED}"/>
              </a:ext>
            </a:extLst>
          </p:cNvPr>
          <p:cNvSpPr txBox="1"/>
          <p:nvPr/>
        </p:nvSpPr>
        <p:spPr>
          <a:xfrm>
            <a:off x="240055" y="3210543"/>
            <a:ext cx="4232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En egen styrelse och </a:t>
            </a:r>
            <a:r>
              <a:rPr lang="sv-S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organisationsnr</a:t>
            </a:r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xmlns="" id="{1F76C82E-B531-4EBE-81E8-53C1EBF613A0}"/>
              </a:ext>
            </a:extLst>
          </p:cNvPr>
          <p:cNvSpPr txBox="1"/>
          <p:nvPr/>
        </p:nvSpPr>
        <p:spPr>
          <a:xfrm>
            <a:off x="7822574" y="3249721"/>
            <a:ext cx="4232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En egen styrelse och </a:t>
            </a:r>
            <a:r>
              <a:rPr lang="sv-S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organisationsnr</a:t>
            </a:r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xmlns="" id="{53BE394B-4991-40F6-8555-1A23735A16EF}"/>
              </a:ext>
            </a:extLst>
          </p:cNvPr>
          <p:cNvSpPr txBox="1"/>
          <p:nvPr/>
        </p:nvSpPr>
        <p:spPr>
          <a:xfrm>
            <a:off x="7944875" y="2943315"/>
            <a:ext cx="23044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Medlemsförening</a:t>
            </a:r>
          </a:p>
        </p:txBody>
      </p:sp>
    </p:spTree>
    <p:extLst>
      <p:ext uri="{BB962C8B-B14F-4D97-AF65-F5344CB8AC3E}">
        <p14:creationId xmlns:p14="http://schemas.microsoft.com/office/powerpoint/2010/main" val="1058747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490393"/>
            <a:ext cx="9191639" cy="601124"/>
          </a:xfrm>
        </p:spPr>
        <p:txBody>
          <a:bodyPr>
            <a:normAutofit fontScale="90000"/>
          </a:bodyPr>
          <a:lstStyle/>
          <a:p>
            <a:pPr algn="ctr"/>
            <a:r>
              <a:rPr lang="sv-SE" sz="3200" dirty="0"/>
              <a:t>Helt skilda ekonomier och verksamheter </a:t>
            </a:r>
            <a:br>
              <a:rPr lang="sv-SE" sz="3200" dirty="0"/>
            </a:br>
            <a:r>
              <a:rPr lang="sv-SE" sz="3200" dirty="0"/>
              <a:t>i medlemsföreningarna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sv-SE"/>
          </a:p>
        </p:txBody>
      </p:sp>
      <p:cxnSp>
        <p:nvCxnSpPr>
          <p:cNvPr id="11" name="Rak 10"/>
          <p:cNvCxnSpPr>
            <a:cxnSpLocks/>
          </p:cNvCxnSpPr>
          <p:nvPr/>
        </p:nvCxnSpPr>
        <p:spPr bwMode="auto">
          <a:xfrm flipV="1">
            <a:off x="5814918" y="3308627"/>
            <a:ext cx="2009274" cy="30676"/>
          </a:xfrm>
          <a:prstGeom prst="line">
            <a:avLst/>
          </a:prstGeom>
          <a:solidFill>
            <a:srgbClr val="BBE0E3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ruta 18"/>
          <p:cNvSpPr txBox="1"/>
          <p:nvPr/>
        </p:nvSpPr>
        <p:spPr>
          <a:xfrm>
            <a:off x="5543752" y="3695416"/>
            <a:ext cx="1628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Handboll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xmlns="" id="{12477739-D8BF-461D-8E3E-DC65BCEBC6E6}"/>
              </a:ext>
            </a:extLst>
          </p:cNvPr>
          <p:cNvSpPr txBox="1"/>
          <p:nvPr/>
        </p:nvSpPr>
        <p:spPr>
          <a:xfrm>
            <a:off x="0" y="1569645"/>
            <a:ext cx="34721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Skidors intäkter – Skidors kostnader = Skidors årsresultat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Resultatet läggs till skidors egna kapital.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Skidors tillgångar – skidors skulder = skidors egna kapital. </a:t>
            </a:r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xmlns="" id="{BF546D28-4889-4D7C-AEAA-AEED6C9EC964}"/>
              </a:ext>
            </a:extLst>
          </p:cNvPr>
          <p:cNvSpPr/>
          <p:nvPr/>
        </p:nvSpPr>
        <p:spPr bwMode="auto">
          <a:xfrm>
            <a:off x="3636401" y="1729830"/>
            <a:ext cx="3491791" cy="3107003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v-SE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xmlns="" id="{0DCB6041-CDD0-4AEC-8B7F-E28A2811AAB1}"/>
              </a:ext>
            </a:extLst>
          </p:cNvPr>
          <p:cNvSpPr/>
          <p:nvPr/>
        </p:nvSpPr>
        <p:spPr bwMode="auto">
          <a:xfrm>
            <a:off x="5176509" y="1704535"/>
            <a:ext cx="3491791" cy="3107003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v-SE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9" name="Flödesschema: Process 8">
            <a:extLst>
              <a:ext uri="{FF2B5EF4-FFF2-40B4-BE49-F238E27FC236}">
                <a16:creationId xmlns:a16="http://schemas.microsoft.com/office/drawing/2014/main" xmlns="" id="{D3C20715-6903-4FAF-A6D6-B0FC0C43CDEF}"/>
              </a:ext>
            </a:extLst>
          </p:cNvPr>
          <p:cNvSpPr/>
          <p:nvPr/>
        </p:nvSpPr>
        <p:spPr>
          <a:xfrm>
            <a:off x="5169489" y="1568601"/>
            <a:ext cx="1877697" cy="3367419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xmlns="" id="{0B23DBB9-00DF-4573-93E0-40192FED0C4C}"/>
              </a:ext>
            </a:extLst>
          </p:cNvPr>
          <p:cNvSpPr txBox="1"/>
          <p:nvPr/>
        </p:nvSpPr>
        <p:spPr>
          <a:xfrm>
            <a:off x="8884200" y="1456498"/>
            <a:ext cx="33459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Handbollens intäkter – Handbollens kostnader = Handbollens årsresultat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Resultatet läggs till handbollens egna kapital.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Handbollens tillgångar – handbollens skulder = handbollens egna kapital. 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xmlns="" id="{B9EEE46C-A76B-427E-865D-CAE62331F7E8}"/>
              </a:ext>
            </a:extLst>
          </p:cNvPr>
          <p:cNvSpPr txBox="1"/>
          <p:nvPr/>
        </p:nvSpPr>
        <p:spPr>
          <a:xfrm>
            <a:off x="3909936" y="303150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Skidor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xmlns="" id="{CA3BC2EC-22A0-4434-B5A7-2DDC04BFB375}"/>
              </a:ext>
            </a:extLst>
          </p:cNvPr>
          <p:cNvSpPr txBox="1"/>
          <p:nvPr/>
        </p:nvSpPr>
        <p:spPr>
          <a:xfrm>
            <a:off x="7172031" y="3060504"/>
            <a:ext cx="1628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Handboll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xmlns="" id="{E8B72D4F-65AA-4287-8CA2-4D4B2F25FA58}"/>
              </a:ext>
            </a:extLst>
          </p:cNvPr>
          <p:cNvSpPr/>
          <p:nvPr/>
        </p:nvSpPr>
        <p:spPr>
          <a:xfrm>
            <a:off x="417095" y="5945110"/>
            <a:ext cx="11272924" cy="70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xmlns="" id="{D1C52CEC-0333-4C32-BAF2-E79A67C130CF}"/>
              </a:ext>
            </a:extLst>
          </p:cNvPr>
          <p:cNvSpPr txBox="1">
            <a:spLocks/>
          </p:cNvSpPr>
          <p:nvPr/>
        </p:nvSpPr>
        <p:spPr>
          <a:xfrm>
            <a:off x="942680" y="5413104"/>
            <a:ext cx="10671143" cy="754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Calibri Bold" pitchFamily="34" charset="0"/>
                <a:ea typeface="+mj-ea"/>
                <a:cs typeface="Calibri Bold" pitchFamily="34" charset="0"/>
              </a:defRPr>
            </a:lvl1pPr>
          </a:lstStyle>
          <a:p>
            <a:pPr algn="ctr"/>
            <a:r>
              <a:rPr lang="sv-SE" sz="3200" dirty="0"/>
              <a:t>Om exempelvis Skidor går med förlust och Handbollen med vinst får Skidor inga pengar från Handbollen eftersom dessa är två helt olika juridiska personer.  </a:t>
            </a:r>
          </a:p>
        </p:txBody>
      </p:sp>
    </p:spTree>
    <p:extLst>
      <p:ext uri="{BB962C8B-B14F-4D97-AF65-F5344CB8AC3E}">
        <p14:creationId xmlns:p14="http://schemas.microsoft.com/office/powerpoint/2010/main" val="28250102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F1571004-AA19-46AE-B652-26A83041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Arbete om vi väljer Alliansförening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C1E016B9-E4BD-4FC9-9EBF-E86F1EF21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Skriva stadgar för de båda nya medlemsföreningarna samt paraplyföreningen</a:t>
            </a:r>
          </a:p>
          <a:p>
            <a:r>
              <a:rPr lang="sv-SE" dirty="0"/>
              <a:t>Ombildandemöte för huvudföreningen</a:t>
            </a:r>
          </a:p>
          <a:p>
            <a:r>
              <a:rPr lang="sv-SE" dirty="0"/>
              <a:t>Bildandemöten för de nya medlemsföreningarna</a:t>
            </a:r>
          </a:p>
          <a:p>
            <a:r>
              <a:rPr lang="sv-SE" dirty="0"/>
              <a:t>Ombildandemöte och bildandemöten sker i direkt anslutning till ordinarie årsmöte. </a:t>
            </a:r>
          </a:p>
          <a:p>
            <a:r>
              <a:rPr lang="sv-SE" dirty="0"/>
              <a:t>Praktikaliteter ex översyn av licenser och begära förflyttning av aktiva till nya specialistidrottsföreningar. </a:t>
            </a:r>
          </a:p>
        </p:txBody>
      </p:sp>
    </p:spTree>
    <p:extLst>
      <p:ext uri="{BB962C8B-B14F-4D97-AF65-F5344CB8AC3E}">
        <p14:creationId xmlns:p14="http://schemas.microsoft.com/office/powerpoint/2010/main" val="554190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8F52A844-34AB-40EE-819B-621E4EF88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Tillgångar att fördela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FE678B57-A9EA-4390-8902-4FA1606DE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Likvida medel (gemensamt)</a:t>
            </a:r>
          </a:p>
          <a:p>
            <a:r>
              <a:rPr lang="sv-SE" dirty="0"/>
              <a:t>Ett släp (</a:t>
            </a:r>
            <a:r>
              <a:rPr lang="sv-SE"/>
              <a:t>gemensamt)</a:t>
            </a:r>
            <a:endParaRPr lang="sv-SE" dirty="0"/>
          </a:p>
          <a:p>
            <a:r>
              <a:rPr lang="sv-SE" dirty="0"/>
              <a:t>En skoter (skidor)</a:t>
            </a:r>
          </a:p>
          <a:p>
            <a:r>
              <a:rPr lang="sv-SE" dirty="0"/>
              <a:t>Ett hus (handbollen)</a:t>
            </a:r>
          </a:p>
          <a:p>
            <a:r>
              <a:rPr lang="sv-SE" dirty="0"/>
              <a:t>En ”</a:t>
            </a:r>
            <a:r>
              <a:rPr lang="sv-SE" dirty="0" err="1"/>
              <a:t>boda</a:t>
            </a:r>
            <a:r>
              <a:rPr lang="sv-SE" dirty="0"/>
              <a:t>” (skidor)</a:t>
            </a:r>
          </a:p>
        </p:txBody>
      </p:sp>
    </p:spTree>
    <p:extLst>
      <p:ext uri="{BB962C8B-B14F-4D97-AF65-F5344CB8AC3E}">
        <p14:creationId xmlns:p14="http://schemas.microsoft.com/office/powerpoint/2010/main" val="1021946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</TotalTime>
  <Words>305</Words>
  <Application>Microsoft Office PowerPoint</Application>
  <PresentationFormat>Anpassad</PresentationFormat>
  <Paragraphs>57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Office-tema</vt:lpstr>
      <vt:lpstr>Sektionsförening – alla personer är medlemmar i samma förening</vt:lpstr>
      <vt:lpstr>En sektion är ingen egen juridisk person</vt:lpstr>
      <vt:lpstr>Sektionernas ekonomi – en del av föreningens ekonomi</vt:lpstr>
      <vt:lpstr>Arbete om vi väljer sektionsförening</vt:lpstr>
      <vt:lpstr>Alliansförening </vt:lpstr>
      <vt:lpstr>Helt skilda ekonomier och verksamheter  i medlemsföreningarna</vt:lpstr>
      <vt:lpstr>Arbete om vi väljer Alliansförening</vt:lpstr>
      <vt:lpstr>Tillgångar att fördela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Malmström</dc:creator>
  <cp:lastModifiedBy>Nina Holmgren</cp:lastModifiedBy>
  <cp:revision>18</cp:revision>
  <dcterms:created xsi:type="dcterms:W3CDTF">2018-12-09T18:19:54Z</dcterms:created>
  <dcterms:modified xsi:type="dcterms:W3CDTF">2019-01-14T14:35:14Z</dcterms:modified>
</cp:coreProperties>
</file>