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4" r:id="rId16"/>
    <p:sldId id="270" r:id="rId17"/>
    <p:sldId id="275" r:id="rId18"/>
    <p:sldId id="276"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Quattrocento Sans" panose="020B05020500000200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j9VhcuPR/ocMgosn4Qe2fdYhQ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91" autoAdjust="0"/>
  </p:normalViewPr>
  <p:slideViewPr>
    <p:cSldViewPr snapToGrid="0">
      <p:cViewPr varScale="1">
        <p:scale>
          <a:sx n="94" d="100"/>
          <a:sy n="94" d="100"/>
        </p:scale>
        <p:origin x="11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Asplund" userId="c10870b4-4da7-4155-8cb3-ac0e051f742e" providerId="ADAL" clId="{2A6A0C7D-5913-479D-99C1-20A224979150}"/>
    <pc:docChg chg="custSel addSld delSld modSld sldOrd">
      <pc:chgData name="Daniel Asplund" userId="c10870b4-4da7-4155-8cb3-ac0e051f742e" providerId="ADAL" clId="{2A6A0C7D-5913-479D-99C1-20A224979150}" dt="2022-10-04T15:07:06.675" v="1733" actId="20577"/>
      <pc:docMkLst>
        <pc:docMk/>
      </pc:docMkLst>
      <pc:sldChg chg="modSp mod">
        <pc:chgData name="Daniel Asplund" userId="c10870b4-4da7-4155-8cb3-ac0e051f742e" providerId="ADAL" clId="{2A6A0C7D-5913-479D-99C1-20A224979150}" dt="2022-09-29T13:20:59.369" v="245" actId="113"/>
        <pc:sldMkLst>
          <pc:docMk/>
          <pc:sldMk cId="0" sldId="268"/>
        </pc:sldMkLst>
        <pc:spChg chg="mod">
          <ac:chgData name="Daniel Asplund" userId="c10870b4-4da7-4155-8cb3-ac0e051f742e" providerId="ADAL" clId="{2A6A0C7D-5913-479D-99C1-20A224979150}" dt="2022-09-29T13:20:59.369" v="245" actId="113"/>
          <ac:spMkLst>
            <pc:docMk/>
            <pc:sldMk cId="0" sldId="268"/>
            <ac:spMk id="252" creationId="{00000000-0000-0000-0000-000000000000}"/>
          </ac:spMkLst>
        </pc:spChg>
      </pc:sldChg>
      <pc:sldChg chg="modSp mod">
        <pc:chgData name="Daniel Asplund" userId="c10870b4-4da7-4155-8cb3-ac0e051f742e" providerId="ADAL" clId="{2A6A0C7D-5913-479D-99C1-20A224979150}" dt="2022-10-04T15:05:39.245" v="1635" actId="20577"/>
        <pc:sldMkLst>
          <pc:docMk/>
          <pc:sldMk cId="33942759" sldId="270"/>
        </pc:sldMkLst>
        <pc:spChg chg="mod">
          <ac:chgData name="Daniel Asplund" userId="c10870b4-4da7-4155-8cb3-ac0e051f742e" providerId="ADAL" clId="{2A6A0C7D-5913-479D-99C1-20A224979150}" dt="2022-10-04T15:05:39.245" v="1635" actId="20577"/>
          <ac:spMkLst>
            <pc:docMk/>
            <pc:sldMk cId="33942759" sldId="270"/>
            <ac:spMk id="252" creationId="{00000000-0000-0000-0000-000000000000}"/>
          </ac:spMkLst>
        </pc:spChg>
      </pc:sldChg>
      <pc:sldChg chg="modSp mod">
        <pc:chgData name="Daniel Asplund" userId="c10870b4-4da7-4155-8cb3-ac0e051f742e" providerId="ADAL" clId="{2A6A0C7D-5913-479D-99C1-20A224979150}" dt="2022-10-04T14:59:55.988" v="1068" actId="20577"/>
        <pc:sldMkLst>
          <pc:docMk/>
          <pc:sldMk cId="4048022804" sldId="271"/>
        </pc:sldMkLst>
        <pc:spChg chg="mod">
          <ac:chgData name="Daniel Asplund" userId="c10870b4-4da7-4155-8cb3-ac0e051f742e" providerId="ADAL" clId="{2A6A0C7D-5913-479D-99C1-20A224979150}" dt="2022-10-04T14:59:55.988" v="1068" actId="20577"/>
          <ac:spMkLst>
            <pc:docMk/>
            <pc:sldMk cId="4048022804" sldId="271"/>
            <ac:spMk id="252" creationId="{00000000-0000-0000-0000-000000000000}"/>
          </ac:spMkLst>
        </pc:spChg>
      </pc:sldChg>
      <pc:sldChg chg="del">
        <pc:chgData name="Daniel Asplund" userId="c10870b4-4da7-4155-8cb3-ac0e051f742e" providerId="ADAL" clId="{2A6A0C7D-5913-479D-99C1-20A224979150}" dt="2022-10-04T15:00:03.023" v="1069" actId="47"/>
        <pc:sldMkLst>
          <pc:docMk/>
          <pc:sldMk cId="1418463138" sldId="272"/>
        </pc:sldMkLst>
      </pc:sldChg>
      <pc:sldChg chg="new del">
        <pc:chgData name="Daniel Asplund" userId="c10870b4-4da7-4155-8cb3-ac0e051f742e" providerId="ADAL" clId="{2A6A0C7D-5913-479D-99C1-20A224979150}" dt="2022-09-29T13:23:55.369" v="347" actId="47"/>
        <pc:sldMkLst>
          <pc:docMk/>
          <pc:sldMk cId="3539708445" sldId="273"/>
        </pc:sldMkLst>
      </pc:sldChg>
      <pc:sldChg chg="modSp add mod ord">
        <pc:chgData name="Daniel Asplund" userId="c10870b4-4da7-4155-8cb3-ac0e051f742e" providerId="ADAL" clId="{2A6A0C7D-5913-479D-99C1-20A224979150}" dt="2022-10-04T15:03:00.593" v="1376" actId="313"/>
        <pc:sldMkLst>
          <pc:docMk/>
          <pc:sldMk cId="3958006525" sldId="274"/>
        </pc:sldMkLst>
        <pc:spChg chg="mod">
          <ac:chgData name="Daniel Asplund" userId="c10870b4-4da7-4155-8cb3-ac0e051f742e" providerId="ADAL" clId="{2A6A0C7D-5913-479D-99C1-20A224979150}" dt="2022-10-04T15:03:00.593" v="1376" actId="313"/>
          <ac:spMkLst>
            <pc:docMk/>
            <pc:sldMk cId="3958006525" sldId="274"/>
            <ac:spMk id="252" creationId="{00000000-0000-0000-0000-000000000000}"/>
          </ac:spMkLst>
        </pc:spChg>
      </pc:sldChg>
      <pc:sldChg chg="modSp add mod">
        <pc:chgData name="Daniel Asplund" userId="c10870b4-4da7-4155-8cb3-ac0e051f742e" providerId="ADAL" clId="{2A6A0C7D-5913-479D-99C1-20A224979150}" dt="2022-10-04T15:07:06.675" v="1733" actId="20577"/>
        <pc:sldMkLst>
          <pc:docMk/>
          <pc:sldMk cId="2356211550" sldId="275"/>
        </pc:sldMkLst>
        <pc:spChg chg="mod">
          <ac:chgData name="Daniel Asplund" userId="c10870b4-4da7-4155-8cb3-ac0e051f742e" providerId="ADAL" clId="{2A6A0C7D-5913-479D-99C1-20A224979150}" dt="2022-10-04T15:07:06.675" v="1733" actId="20577"/>
          <ac:spMkLst>
            <pc:docMk/>
            <pc:sldMk cId="2356211550" sldId="275"/>
            <ac:spMk id="252" creationId="{00000000-0000-0000-0000-000000000000}"/>
          </ac:spMkLst>
        </pc:spChg>
      </pc:sldChg>
      <pc:sldChg chg="addSp modSp new mod">
        <pc:chgData name="Daniel Asplund" userId="c10870b4-4da7-4155-8cb3-ac0e051f742e" providerId="ADAL" clId="{2A6A0C7D-5913-479D-99C1-20A224979150}" dt="2022-09-29T13:34:41.719" v="867" actId="14100"/>
        <pc:sldMkLst>
          <pc:docMk/>
          <pc:sldMk cId="1569341439" sldId="276"/>
        </pc:sldMkLst>
        <pc:picChg chg="add mod">
          <ac:chgData name="Daniel Asplund" userId="c10870b4-4da7-4155-8cb3-ac0e051f742e" providerId="ADAL" clId="{2A6A0C7D-5913-479D-99C1-20A224979150}" dt="2022-09-29T13:34:41.719" v="867" actId="14100"/>
          <ac:picMkLst>
            <pc:docMk/>
            <pc:sldMk cId="1569341439" sldId="276"/>
            <ac:picMk id="5" creationId="{71FBFD4A-A5A4-4DF1-BB26-A41C6BBC67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drottonline.se/Riksidrottsforbundet/globalassets/dalarnas-idrottsforbund/dokument/projekt/samsyn/samsyn-dalarna---arbetsdokumen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aget.s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a:t>*</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4b5907cbea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4b5907cbea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solidFill>
                <a:srgbClr val="050505"/>
              </a:solidFill>
              <a:latin typeface="Quattrocento Sans"/>
              <a:ea typeface="Quattrocento Sans"/>
              <a:cs typeface="Quattrocento Sans"/>
              <a:sym typeface="Quattrocento Sans"/>
            </a:endParaRPr>
          </a:p>
        </p:txBody>
      </p:sp>
      <p:sp>
        <p:nvSpPr>
          <p:cNvPr id="205" name="Google Shape;205;g14b5907cbea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a:t>*</a:t>
            </a:r>
            <a:endParaRPr/>
          </a:p>
        </p:txBody>
      </p:sp>
      <p:sp>
        <p:nvSpPr>
          <p:cNvPr id="217" name="Google Shape;2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a:t>*</a:t>
            </a:r>
            <a:endParaRPr/>
          </a:p>
        </p:txBody>
      </p:sp>
      <p:sp>
        <p:nvSpPr>
          <p:cNvPr id="230" name="Google Shape;23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3" name="Google Shape;24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14</a:t>
            </a:fld>
            <a:endParaRPr/>
          </a:p>
        </p:txBody>
      </p:sp>
    </p:spTree>
    <p:extLst>
      <p:ext uri="{BB962C8B-B14F-4D97-AF65-F5344CB8AC3E}">
        <p14:creationId xmlns:p14="http://schemas.microsoft.com/office/powerpoint/2010/main" val="199068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15</a:t>
            </a:fld>
            <a:endParaRPr/>
          </a:p>
        </p:txBody>
      </p:sp>
    </p:spTree>
    <p:extLst>
      <p:ext uri="{BB962C8B-B14F-4D97-AF65-F5344CB8AC3E}">
        <p14:creationId xmlns:p14="http://schemas.microsoft.com/office/powerpoint/2010/main" val="1592296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16</a:t>
            </a:fld>
            <a:endParaRPr/>
          </a:p>
        </p:txBody>
      </p:sp>
    </p:spTree>
    <p:extLst>
      <p:ext uri="{BB962C8B-B14F-4D97-AF65-F5344CB8AC3E}">
        <p14:creationId xmlns:p14="http://schemas.microsoft.com/office/powerpoint/2010/main" val="3713219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17</a:t>
            </a:fld>
            <a:endParaRPr/>
          </a:p>
        </p:txBody>
      </p:sp>
    </p:spTree>
    <p:extLst>
      <p:ext uri="{BB962C8B-B14F-4D97-AF65-F5344CB8AC3E}">
        <p14:creationId xmlns:p14="http://schemas.microsoft.com/office/powerpoint/2010/main" val="411731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sz="1800" b="1">
                <a:solidFill>
                  <a:srgbClr val="000000"/>
                </a:solidFill>
                <a:latin typeface="Calibri"/>
                <a:ea typeface="Calibri"/>
                <a:cs typeface="Calibri"/>
                <a:sym typeface="Calibri"/>
              </a:rPr>
              <a:t>Vi är en ideell medlemsdriven förening</a:t>
            </a:r>
            <a:endParaRPr sz="18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sv-SE" sz="1800">
                <a:solidFill>
                  <a:srgbClr val="000000"/>
                </a:solidFill>
                <a:latin typeface="Calibri"/>
                <a:ea typeface="Calibri"/>
                <a:cs typeface="Calibri"/>
                <a:sym typeface="Calibri"/>
              </a:rPr>
              <a:t>Det är värt att påminna sig att det är styrelsen, sportkommittén, ledarna, de anhöriga och spelarna som tillsammans är föreningen. Vi har alla ansvar för saker som har utvecklingspotential samt kan glädjas åt det som fungerar toppen! Högsta beslutande organ är årsmötet där medlemmarna i föreningen utser styrelse som i sin tur ansvarar för verksamheten. Stadgar, årsmötesprotokoll mm hittar ni på saterif.se</a:t>
            </a:r>
            <a:endParaRPr sz="18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800">
              <a:solidFill>
                <a:srgbClr val="050505"/>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r>
              <a:rPr lang="sv-SE" sz="1800" b="0" i="0" u="none" strike="noStrike">
                <a:solidFill>
                  <a:srgbClr val="FFFFFF"/>
                </a:solidFill>
                <a:latin typeface="Calibri"/>
                <a:ea typeface="Calibri"/>
                <a:cs typeface="Calibri"/>
                <a:sym typeface="Calibri"/>
              </a:rPr>
              <a:t>Vår Policy är vårt stöd</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Ibland tycker vi olika. Men det som leder vår verksamhet är stadgar, policy mm. Bla möjlighet (inte rättighet) att spela med yngre &amp; äldre, vilket vi ska värna. </a:t>
            </a:r>
            <a:br>
              <a:rPr lang="sv-SE" sz="1800" b="0" i="0" u="none" strike="noStrike">
                <a:solidFill>
                  <a:srgbClr val="FFFFFF"/>
                </a:solidFill>
                <a:latin typeface="Calibri"/>
                <a:ea typeface="Calibri"/>
                <a:cs typeface="Calibri"/>
                <a:sym typeface="Calibri"/>
              </a:rPr>
            </a:br>
            <a:endParaRPr sz="1800">
              <a:solidFill>
                <a:srgbClr val="050505"/>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endParaRPr sz="1800">
              <a:solidFill>
                <a:srgbClr val="050505"/>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r>
              <a:rPr lang="sv-SE" sz="1800">
                <a:solidFill>
                  <a:srgbClr val="050505"/>
                </a:solidFill>
                <a:latin typeface="Quattrocento Sans"/>
                <a:ea typeface="Quattrocento Sans"/>
                <a:cs typeface="Quattrocento Sans"/>
                <a:sym typeface="Quattrocento Sans"/>
              </a:rPr>
              <a:t>*</a:t>
            </a: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b="1"/>
              <a:t>*</a:t>
            </a:r>
            <a:r>
              <a:rPr lang="sv-SE" sz="1200" b="1">
                <a:solidFill>
                  <a:schemeClr val="lt1"/>
                </a:solidFill>
              </a:rPr>
              <a:t>Barn ska inte tvingas välja idrott</a:t>
            </a:r>
            <a:br>
              <a:rPr lang="sv-SE" sz="1200" b="1">
                <a:solidFill>
                  <a:schemeClr val="lt1"/>
                </a:solidFill>
              </a:rPr>
            </a:br>
            <a:r>
              <a:rPr lang="sv-SE" sz="1200">
                <a:solidFill>
                  <a:schemeClr val="lt1"/>
                </a:solidFill>
              </a:rPr>
              <a:t>Många utövar även andra idrotter. En viktig påminnelse till oss alla är vikten av att se det som en möjlighet. Tillsammans med övriga stora lagidrotter i Dalarna står vi som förening bakom </a:t>
            </a:r>
            <a:r>
              <a:rPr lang="sv-SE" sz="1200" u="sng">
                <a:solidFill>
                  <a:schemeClr val="lt1"/>
                </a:solidFill>
                <a:hlinkClick r:id="rId3">
                  <a:extLst>
                    <a:ext uri="{A12FA001-AC4F-418D-AE19-62706E023703}">
                      <ahyp:hlinkClr xmlns:ahyp="http://schemas.microsoft.com/office/drawing/2018/hyperlinkcolor" val="tx"/>
                    </a:ext>
                  </a:extLst>
                </a:hlinkClick>
              </a:rPr>
              <a:t>Samsyn -en satsning</a:t>
            </a:r>
            <a:r>
              <a:rPr lang="sv-SE" sz="1200">
                <a:solidFill>
                  <a:schemeClr val="lt1"/>
                </a:solidFill>
              </a:rPr>
              <a:t> för att undvika krockar mellan idrottsaktiviteter. </a:t>
            </a:r>
            <a:br>
              <a:rPr lang="sv-SE" sz="1200">
                <a:solidFill>
                  <a:schemeClr val="lt1"/>
                </a:solidFill>
              </a:rPr>
            </a:br>
            <a:r>
              <a:rPr lang="sv-SE" sz="1200">
                <a:solidFill>
                  <a:schemeClr val="lt1"/>
                </a:solidFill>
              </a:rPr>
              <a:t>Vi arbetar utifrån bla följande riktlinjer;</a:t>
            </a:r>
            <a:br>
              <a:rPr lang="sv-SE" sz="1200">
                <a:solidFill>
                  <a:schemeClr val="lt1"/>
                </a:solidFill>
              </a:rPr>
            </a:br>
            <a:r>
              <a:rPr lang="sv-SE" sz="1200">
                <a:solidFill>
                  <a:schemeClr val="lt1"/>
                </a:solidFill>
              </a:rPr>
              <a:t>1. Utövarna spelar klart sina säsonger.</a:t>
            </a:r>
            <a:br>
              <a:rPr lang="sv-SE" sz="1200">
                <a:solidFill>
                  <a:schemeClr val="lt1"/>
                </a:solidFill>
              </a:rPr>
            </a:br>
            <a:r>
              <a:rPr lang="sv-SE" sz="1200">
                <a:solidFill>
                  <a:schemeClr val="lt1"/>
                </a:solidFill>
              </a:rPr>
              <a:t>2. Respektive idrott måste få ha träningar ”året runt” för de som bara väljer att utöva en idrott</a:t>
            </a:r>
            <a:br>
              <a:rPr lang="sv-SE" sz="1200" i="1">
                <a:solidFill>
                  <a:schemeClr val="lt1"/>
                </a:solidFill>
              </a:rPr>
            </a:br>
            <a:br>
              <a:rPr lang="sv-SE" sz="1050">
                <a:solidFill>
                  <a:schemeClr val="lt1"/>
                </a:solidFill>
              </a:rPr>
            </a:b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sz="1800" b="1" i="0" u="none" strike="noStrike">
                <a:solidFill>
                  <a:srgbClr val="000000"/>
                </a:solidFill>
                <a:latin typeface="Times New Roman"/>
                <a:ea typeface="Times New Roman"/>
                <a:cs typeface="Times New Roman"/>
                <a:sym typeface="Times New Roman"/>
              </a:rPr>
              <a:t>Samarbeten för framtidssäkring</a:t>
            </a:r>
            <a:endParaRPr b="0"/>
          </a:p>
          <a:p>
            <a:pPr marL="0" lvl="0" indent="0" algn="l" rtl="0">
              <a:lnSpc>
                <a:spcPct val="100000"/>
              </a:lnSpc>
              <a:spcBef>
                <a:spcPts val="0"/>
              </a:spcBef>
              <a:spcAft>
                <a:spcPts val="0"/>
              </a:spcAft>
              <a:buSzPts val="1400"/>
              <a:buNone/>
            </a:pPr>
            <a:r>
              <a:rPr lang="sv-SE" sz="1800" b="0" i="0" u="none" strike="noStrike">
                <a:solidFill>
                  <a:srgbClr val="000000"/>
                </a:solidFill>
                <a:latin typeface="Times New Roman"/>
                <a:ea typeface="Times New Roman"/>
                <a:cs typeface="Times New Roman"/>
                <a:sym typeface="Times New Roman"/>
              </a:rPr>
              <a:t>Vi är tacksamma och stolta över att föreningen har förutsättningar att erbjuda verksamhet för alla årgångar från TKH till juniorerna, vilket inte är alla föreningar givet. Vi är dock ödmjuka inför att det kan förändras. Som ett led i att framtidssäkra möjligheten för barn och ungdomar ser vi att det är viktigt att vi som förening har en positiva inställning till eventuella samarbeten  med andra föreningen.</a:t>
            </a:r>
            <a:endParaRPr b="0"/>
          </a:p>
          <a:p>
            <a:pPr marL="0" lvl="0" indent="0" algn="l" rtl="0">
              <a:lnSpc>
                <a:spcPct val="100000"/>
              </a:lnSpc>
              <a:spcBef>
                <a:spcPts val="0"/>
              </a:spcBef>
              <a:spcAft>
                <a:spcPts val="0"/>
              </a:spcAft>
              <a:buSzPts val="1400"/>
              <a:buNone/>
            </a:pPr>
            <a:br>
              <a:rPr lang="sv-SE" sz="1800" b="0" i="0" u="none" strike="noStrike">
                <a:solidFill>
                  <a:srgbClr val="000000"/>
                </a:solidFill>
                <a:latin typeface="Calibri"/>
                <a:ea typeface="Calibri"/>
                <a:cs typeface="Calibri"/>
                <a:sym typeface="Calibri"/>
              </a:rPr>
            </a:br>
            <a:br>
              <a:rPr lang="sv-SE" sz="1800" b="0" i="0" u="none" strike="noStrike">
                <a:solidFill>
                  <a:srgbClr val="000000"/>
                </a:solidFill>
                <a:latin typeface="Calibri"/>
                <a:ea typeface="Calibri"/>
                <a:cs typeface="Calibri"/>
                <a:sym typeface="Calibri"/>
              </a:rPr>
            </a:br>
            <a:r>
              <a:rPr lang="sv-SE" sz="1800" b="1" i="0" u="none" strike="noStrike">
                <a:solidFill>
                  <a:srgbClr val="000000"/>
                </a:solidFill>
                <a:latin typeface="Calibri"/>
                <a:ea typeface="Calibri"/>
                <a:cs typeface="Calibri"/>
                <a:sym typeface="Calibri"/>
              </a:rPr>
              <a:t>*                                                                                                                                                                                                                                                                                                                                                                                                                                                                                                                                                                               </a:t>
            </a:r>
            <a:endParaRPr b="0"/>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rgbClr val="000000"/>
              </a:buClr>
              <a:buSzPts val="1800"/>
              <a:buFont typeface="Noto Sans Symbols"/>
              <a:buNone/>
            </a:pPr>
            <a:r>
              <a:rPr lang="sv-SE" sz="1800">
                <a:solidFill>
                  <a:srgbClr val="000000"/>
                </a:solidFill>
                <a:latin typeface="Calibri"/>
                <a:ea typeface="Calibri"/>
                <a:cs typeface="Calibri"/>
                <a:sym typeface="Calibri"/>
              </a:rPr>
              <a:t>Hantering träningsavgifter</a:t>
            </a:r>
            <a:endParaRPr/>
          </a:p>
          <a:p>
            <a:pPr marL="342900" lvl="0" indent="-342900" algn="l" rtl="0">
              <a:lnSpc>
                <a:spcPct val="107000"/>
              </a:lnSpc>
              <a:spcBef>
                <a:spcPts val="0"/>
              </a:spcBef>
              <a:spcAft>
                <a:spcPts val="0"/>
              </a:spcAft>
              <a:buClr>
                <a:srgbClr val="000000"/>
              </a:buClr>
              <a:buSzPts val="1800"/>
              <a:buFont typeface="Noto Sans Symbols"/>
              <a:buChar char="∙"/>
            </a:pPr>
            <a:r>
              <a:rPr lang="sv-SE" sz="1800">
                <a:solidFill>
                  <a:srgbClr val="000000"/>
                </a:solidFill>
                <a:latin typeface="Calibri"/>
                <a:ea typeface="Calibri"/>
                <a:cs typeface="Calibri"/>
                <a:sym typeface="Calibri"/>
              </a:rPr>
              <a:t>Inbetalning av träningsavgift görs till </a:t>
            </a:r>
            <a:r>
              <a:rPr lang="sv-SE" sz="1800" u="sng">
                <a:solidFill>
                  <a:srgbClr val="00009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laget.se</a:t>
            </a:r>
            <a:r>
              <a:rPr lang="sv-SE" sz="1800">
                <a:solidFill>
                  <a:srgbClr val="000000"/>
                </a:solidFill>
                <a:latin typeface="Calibri"/>
                <a:ea typeface="Calibri"/>
                <a:cs typeface="Calibri"/>
                <a:sym typeface="Calibri"/>
              </a:rPr>
              <a:t> och faktura skickas ut via mejl 1 gång per säsong. </a:t>
            </a:r>
            <a:endParaRPr sz="1800">
              <a:latin typeface="Calibri"/>
              <a:ea typeface="Calibri"/>
              <a:cs typeface="Calibri"/>
              <a:sym typeface="Calibri"/>
            </a:endParaRPr>
          </a:p>
          <a:p>
            <a:pPr marL="342900" lvl="0" indent="-342900" algn="l" rtl="0">
              <a:lnSpc>
                <a:spcPct val="107000"/>
              </a:lnSpc>
              <a:spcBef>
                <a:spcPts val="0"/>
              </a:spcBef>
              <a:spcAft>
                <a:spcPts val="0"/>
              </a:spcAft>
              <a:buClr>
                <a:srgbClr val="000000"/>
              </a:buClr>
              <a:buSzPts val="1800"/>
              <a:buFont typeface="Noto Sans Symbols"/>
              <a:buChar char="∙"/>
            </a:pPr>
            <a:r>
              <a:rPr lang="sv-SE" sz="1800">
                <a:solidFill>
                  <a:srgbClr val="000000"/>
                </a:solidFill>
                <a:latin typeface="Calibri"/>
                <a:ea typeface="Calibri"/>
                <a:cs typeface="Calibri"/>
                <a:sym typeface="Calibri"/>
              </a:rPr>
              <a:t>Fakturan skickas sista oktober och betalning ska vara gjord senast sista november. </a:t>
            </a:r>
            <a:endParaRPr sz="1800">
              <a:latin typeface="Calibri"/>
              <a:ea typeface="Calibri"/>
              <a:cs typeface="Calibri"/>
              <a:sym typeface="Calibri"/>
            </a:endParaRPr>
          </a:p>
          <a:p>
            <a:pPr marL="342900" lvl="0" indent="-342900" algn="l" rtl="0">
              <a:lnSpc>
                <a:spcPct val="107000"/>
              </a:lnSpc>
              <a:spcBef>
                <a:spcPts val="0"/>
              </a:spcBef>
              <a:spcAft>
                <a:spcPts val="0"/>
              </a:spcAft>
              <a:buClr>
                <a:srgbClr val="000000"/>
              </a:buClr>
              <a:buSzPts val="1800"/>
              <a:buFont typeface="Noto Sans Symbols"/>
              <a:buChar char="∙"/>
            </a:pPr>
            <a:r>
              <a:rPr lang="sv-SE" sz="1800">
                <a:solidFill>
                  <a:srgbClr val="000000"/>
                </a:solidFill>
                <a:latin typeface="Calibri"/>
                <a:ea typeface="Calibri"/>
                <a:cs typeface="Calibri"/>
                <a:sym typeface="Calibri"/>
              </a:rPr>
              <a:t>Påminnelse skickas automatiskt ut efter 7 dagar (av </a:t>
            </a:r>
            <a:r>
              <a:rPr lang="sv-SE" sz="1800"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laget.se</a:t>
            </a:r>
            <a:r>
              <a:rPr lang="sv-SE" sz="1800">
                <a:solidFill>
                  <a:srgbClr val="000000"/>
                </a:solidFill>
                <a:latin typeface="Calibri"/>
                <a:ea typeface="Calibri"/>
                <a:cs typeface="Calibri"/>
                <a:sym typeface="Calibri"/>
              </a:rPr>
              <a:t>). Om det inte är betalt inom 14 dagar tar vi kontakt med medlem/föräldrar, betalar den inte inom ytterligare en vecka (21 dagar) skickas fakturan till inkasso.</a:t>
            </a:r>
            <a:endParaRPr sz="1800">
              <a:latin typeface="Calibri"/>
              <a:ea typeface="Calibri"/>
              <a:cs typeface="Calibri"/>
              <a:sym typeface="Calibri"/>
            </a:endParaRPr>
          </a:p>
          <a:p>
            <a:pPr marL="342900" lvl="0" indent="-342900" algn="l" rtl="0">
              <a:lnSpc>
                <a:spcPct val="107000"/>
              </a:lnSpc>
              <a:spcBef>
                <a:spcPts val="0"/>
              </a:spcBef>
              <a:spcAft>
                <a:spcPts val="0"/>
              </a:spcAft>
              <a:buClr>
                <a:srgbClr val="000000"/>
              </a:buClr>
              <a:buSzPts val="1800"/>
              <a:buFont typeface="Noto Sans Symbols"/>
              <a:buChar char="∙"/>
            </a:pPr>
            <a:r>
              <a:rPr lang="sv-SE" sz="1800">
                <a:solidFill>
                  <a:srgbClr val="000000"/>
                </a:solidFill>
                <a:latin typeface="Calibri"/>
                <a:ea typeface="Calibri"/>
                <a:cs typeface="Calibri"/>
                <a:sym typeface="Calibri"/>
              </a:rPr>
              <a:t>Av försäkringsskäl kommer vi inte att tillåta träning eller match om fakturan inte är betald inom 21 dagar from förfallodagen. Man får således avstå träning och matchspel tills avgiften är betald.</a:t>
            </a:r>
            <a:endParaRPr sz="1800">
              <a:latin typeface="Calibri"/>
              <a:ea typeface="Calibri"/>
              <a:cs typeface="Calibri"/>
              <a:sym typeface="Calibri"/>
            </a:endParaRPr>
          </a:p>
          <a:p>
            <a:pPr marL="342900" lvl="0" indent="-342900" algn="l" rtl="0">
              <a:lnSpc>
                <a:spcPct val="107000"/>
              </a:lnSpc>
              <a:spcBef>
                <a:spcPts val="0"/>
              </a:spcBef>
              <a:spcAft>
                <a:spcPts val="0"/>
              </a:spcAft>
              <a:buClr>
                <a:srgbClr val="000000"/>
              </a:buClr>
              <a:buSzPts val="1800"/>
              <a:buFont typeface="Noto Sans Symbols"/>
              <a:buChar char="∙"/>
            </a:pPr>
            <a:r>
              <a:rPr lang="sv-SE" sz="1800">
                <a:solidFill>
                  <a:srgbClr val="000000"/>
                </a:solidFill>
                <a:latin typeface="Calibri"/>
                <a:ea typeface="Calibri"/>
                <a:cs typeface="Calibri"/>
                <a:sym typeface="Calibri"/>
              </a:rPr>
              <a:t>Då det medför mycket jobb för föreningen (styrelsen) när inte betalningarna kommer in i tid, så ber vi er att respektera de datum som är sista betalningsdag alternativt ta kontakt för en dialog. Medlem som har svårt att betala hela summan på en gång kan ges möjlighet att dela upp betalningen men för det krävs en dialog och överenskommelse.</a:t>
            </a:r>
            <a:endParaRPr sz="1800">
              <a:latin typeface="Calibri"/>
              <a:ea typeface="Calibri"/>
              <a:cs typeface="Calibri"/>
              <a:sym typeface="Calibri"/>
            </a:endParaRPr>
          </a:p>
          <a:p>
            <a:pPr marL="0" lvl="0" indent="0" algn="l" rtl="0">
              <a:lnSpc>
                <a:spcPct val="100000"/>
              </a:lnSpc>
              <a:spcBef>
                <a:spcPts val="800"/>
              </a:spcBef>
              <a:spcAft>
                <a:spcPts val="0"/>
              </a:spcAft>
              <a:buClr>
                <a:schemeClr val="dk1"/>
              </a:buClr>
              <a:buSzPts val="1200"/>
              <a:buFont typeface="Arial"/>
              <a:buNone/>
            </a:pPr>
            <a:endParaRPr>
              <a:solidFill>
                <a:schemeClr val="lt1"/>
              </a:solidFill>
            </a:endParaRPr>
          </a:p>
          <a:p>
            <a:pPr marL="0" lvl="0" indent="0" algn="l" rtl="0">
              <a:lnSpc>
                <a:spcPct val="100000"/>
              </a:lnSpc>
              <a:spcBef>
                <a:spcPts val="0"/>
              </a:spcBef>
              <a:spcAft>
                <a:spcPts val="0"/>
              </a:spcAft>
              <a:buClr>
                <a:schemeClr val="lt1"/>
              </a:buClr>
              <a:buSzPts val="1200"/>
              <a:buFont typeface="Arial"/>
              <a:buNone/>
            </a:pPr>
            <a:r>
              <a:rPr lang="sv-SE">
                <a:solidFill>
                  <a:schemeClr val="lt1"/>
                </a:solidFill>
              </a:rPr>
              <a:t>Andra intäkter</a:t>
            </a:r>
            <a:endParaRPr/>
          </a:p>
          <a:p>
            <a:pPr marL="285750" lvl="0" indent="-285750" algn="l" rtl="0">
              <a:lnSpc>
                <a:spcPct val="100000"/>
              </a:lnSpc>
              <a:spcBef>
                <a:spcPts val="0"/>
              </a:spcBef>
              <a:spcAft>
                <a:spcPts val="0"/>
              </a:spcAft>
              <a:buClr>
                <a:schemeClr val="lt1"/>
              </a:buClr>
              <a:buSzPts val="1200"/>
              <a:buFont typeface="Arial"/>
              <a:buChar char="•"/>
            </a:pPr>
            <a:r>
              <a:rPr lang="sv-SE">
                <a:solidFill>
                  <a:schemeClr val="lt1"/>
                </a:solidFill>
              </a:rPr>
              <a:t>Aktivt bevaka och söka bidrag som är möjliga för föreningen att få stöd. </a:t>
            </a:r>
            <a:endParaRPr/>
          </a:p>
          <a:p>
            <a:pPr marL="285750" lvl="0" indent="-285750" algn="l" rtl="0">
              <a:lnSpc>
                <a:spcPct val="100000"/>
              </a:lnSpc>
              <a:spcBef>
                <a:spcPts val="0"/>
              </a:spcBef>
              <a:spcAft>
                <a:spcPts val="0"/>
              </a:spcAft>
              <a:buClr>
                <a:schemeClr val="lt1"/>
              </a:buClr>
              <a:buSzPts val="1200"/>
              <a:buFont typeface="Arial"/>
              <a:buChar char="•"/>
            </a:pPr>
            <a:r>
              <a:rPr lang="sv-SE">
                <a:solidFill>
                  <a:schemeClr val="lt1"/>
                </a:solidFill>
              </a:rPr>
              <a:t>Föreningen lag har möjlighet att arrangera cuper. </a:t>
            </a:r>
            <a:endParaRPr/>
          </a:p>
          <a:p>
            <a:pPr marL="285750" lvl="0" indent="-285750" algn="l" rtl="0">
              <a:lnSpc>
                <a:spcPct val="100000"/>
              </a:lnSpc>
              <a:spcBef>
                <a:spcPts val="0"/>
              </a:spcBef>
              <a:spcAft>
                <a:spcPts val="0"/>
              </a:spcAft>
              <a:buClr>
                <a:schemeClr val="lt1"/>
              </a:buClr>
              <a:buSzPts val="1200"/>
              <a:buFont typeface="Arial"/>
              <a:buChar char="•"/>
            </a:pPr>
            <a:r>
              <a:rPr lang="sv-SE">
                <a:solidFill>
                  <a:schemeClr val="lt1"/>
                </a:solidFill>
              </a:rPr>
              <a:t>Aktivt arbete för att synliggöra möjlighet till passiva intäkter via ex Gräsroten Svenska Spel. </a:t>
            </a:r>
            <a:endParaRPr/>
          </a:p>
          <a:p>
            <a:pPr marL="285750" lvl="0" indent="-285750" algn="l" rtl="0">
              <a:lnSpc>
                <a:spcPct val="100000"/>
              </a:lnSpc>
              <a:spcBef>
                <a:spcPts val="0"/>
              </a:spcBef>
              <a:spcAft>
                <a:spcPts val="0"/>
              </a:spcAft>
              <a:buClr>
                <a:schemeClr val="lt1"/>
              </a:buClr>
              <a:buSzPts val="1200"/>
              <a:buFont typeface="Arial"/>
              <a:buChar char="•"/>
            </a:pPr>
            <a:r>
              <a:rPr lang="sv-SE">
                <a:solidFill>
                  <a:schemeClr val="lt1"/>
                </a:solidFill>
              </a:rPr>
              <a:t>Arbeta för att vi återigen får har en hallsponsor.</a:t>
            </a:r>
            <a:endParaRPr/>
          </a:p>
          <a:p>
            <a:pPr marL="285750" lvl="0" indent="-285750" algn="l" rtl="0">
              <a:lnSpc>
                <a:spcPct val="100000"/>
              </a:lnSpc>
              <a:spcBef>
                <a:spcPts val="0"/>
              </a:spcBef>
              <a:spcAft>
                <a:spcPts val="0"/>
              </a:spcAft>
              <a:buClr>
                <a:schemeClr val="lt1"/>
              </a:buClr>
              <a:buSzPts val="1200"/>
              <a:buFont typeface="Arial"/>
              <a:buChar char="•"/>
            </a:pPr>
            <a:r>
              <a:rPr lang="sv-SE">
                <a:solidFill>
                  <a:schemeClr val="lt1"/>
                </a:solidFill>
              </a:rPr>
              <a:t>Om man väljer ett Säsongsabonnemang på Svensk Hockey TV så kan ni stötta föreningen genom att välja Säter IF Hockey och då går 200kr till föreningen av din avgift.</a:t>
            </a:r>
            <a:endParaRPr/>
          </a:p>
          <a:p>
            <a:pPr marL="0" lvl="0" indent="0" algn="l" rtl="0">
              <a:lnSpc>
                <a:spcPct val="100000"/>
              </a:lnSpc>
              <a:spcBef>
                <a:spcPts val="0"/>
              </a:spcBef>
              <a:spcAft>
                <a:spcPts val="0"/>
              </a:spcAft>
              <a:buSzPts val="1400"/>
              <a:buNone/>
            </a:pP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i="1">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222222"/>
              </a:buClr>
              <a:buSzPts val="1800"/>
              <a:buFont typeface="Calibri"/>
              <a:buNone/>
            </a:pPr>
            <a:r>
              <a:rPr lang="sv-SE" sz="1800" i="1">
                <a:solidFill>
                  <a:srgbClr val="222222"/>
                </a:solidFill>
                <a:latin typeface="Calibri"/>
                <a:ea typeface="Calibri"/>
                <a:cs typeface="Calibri"/>
                <a:sym typeface="Calibri"/>
              </a:rPr>
              <a:t>Domare</a:t>
            </a:r>
            <a:br>
              <a:rPr lang="sv-SE" sz="1800" i="1">
                <a:solidFill>
                  <a:srgbClr val="222222"/>
                </a:solidFill>
                <a:latin typeface="Calibri"/>
                <a:ea typeface="Calibri"/>
                <a:cs typeface="Calibri"/>
                <a:sym typeface="Calibri"/>
              </a:rPr>
            </a:br>
            <a:r>
              <a:rPr lang="sv-SE" sz="1800">
                <a:solidFill>
                  <a:srgbClr val="222222"/>
                </a:solidFill>
                <a:latin typeface="Calibri"/>
                <a:ea typeface="Calibri"/>
                <a:cs typeface="Calibri"/>
                <a:sym typeface="Calibri"/>
              </a:rPr>
              <a:t>Ett problem för ishockeyn i Sverige är att rekrytera domare. Vi tar vårt ansvar genom att låta det vara obligatoriskt för vårt U13 lag att gå domarutbildningen oavsett om man vill döma eller ej. För alla from U13 som vill döma gäller att man varje år måste gå domarutbildningen (hålls i år 19 september). Föreningen har en domaransvarig och alla matcher i föreningens regi bemannas via ansvarig. Ett viktigt inslag är att alla runt lagen, ledare och föräldrar men också spelare respekterar domarna och ger dem sitt stöd. Det är också viktigt att vi uppmuntrar och hjälper våra föreningsdomare.</a:t>
            </a:r>
            <a:endParaRPr sz="18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800" b="1"/>
          </a:p>
          <a:p>
            <a:pPr marL="0" lvl="0" indent="0" algn="l" rtl="0">
              <a:lnSpc>
                <a:spcPct val="107000"/>
              </a:lnSpc>
              <a:spcBef>
                <a:spcPts val="0"/>
              </a:spcBef>
              <a:spcAft>
                <a:spcPts val="0"/>
              </a:spcAft>
              <a:buSzPts val="1400"/>
              <a:buNone/>
            </a:pPr>
            <a:r>
              <a:rPr lang="sv-SE" sz="1800">
                <a:latin typeface="Calibri"/>
                <a:ea typeface="Calibri"/>
                <a:cs typeface="Calibri"/>
                <a:sym typeface="Calibri"/>
              </a:rPr>
              <a:t>Engagera er!</a:t>
            </a:r>
            <a:endParaRPr/>
          </a:p>
          <a:p>
            <a:pPr marL="0" lvl="0" indent="0" algn="l" rtl="0">
              <a:lnSpc>
                <a:spcPct val="107000"/>
              </a:lnSpc>
              <a:spcBef>
                <a:spcPts val="800"/>
              </a:spcBef>
              <a:spcAft>
                <a:spcPts val="0"/>
              </a:spcAft>
              <a:buSzPts val="1400"/>
              <a:buNone/>
            </a:pPr>
            <a:r>
              <a:rPr lang="sv-SE" sz="1800">
                <a:latin typeface="Calibri"/>
                <a:ea typeface="Calibri"/>
                <a:cs typeface="Calibri"/>
                <a:sym typeface="Calibri"/>
              </a:rPr>
              <a:t>Vill ni hjälpa till, men känner kanske inte för att vara ledare eller sitta i styrelsen? Du kan ändå bidra, men på andra sätt. Vi söker just nu efter någon/några som vill axla ansvaret för cafét, någon med intresse för ekonomihantering. Om vi hittade ngn som gillar kommunikation och precis som oss tycker det finns massor av saker att berätta om vår fina verksamhet vore även det toppen.</a:t>
            </a:r>
            <a:endParaRPr sz="1800">
              <a:latin typeface="Calibri"/>
              <a:ea typeface="Calibri"/>
              <a:cs typeface="Calibri"/>
              <a:sym typeface="Calibri"/>
            </a:endParaRPr>
          </a:p>
          <a:p>
            <a:pPr marL="0" lvl="0" indent="0" algn="l" rtl="0">
              <a:lnSpc>
                <a:spcPct val="107000"/>
              </a:lnSpc>
              <a:spcBef>
                <a:spcPts val="800"/>
              </a:spcBef>
              <a:spcAft>
                <a:spcPts val="0"/>
              </a:spcAft>
              <a:buSzPts val="1400"/>
              <a:buNone/>
            </a:pPr>
            <a:r>
              <a:rPr lang="sv-SE" sz="1800">
                <a:latin typeface="Calibri"/>
                <a:ea typeface="Calibri"/>
                <a:cs typeface="Calibri"/>
                <a:sym typeface="Calibri"/>
              </a:rPr>
              <a:t>Eller har du någon egen tanke. Tveka inte att höra av dig.</a:t>
            </a:r>
            <a:endParaRPr sz="1800">
              <a:latin typeface="Calibri"/>
              <a:ea typeface="Calibri"/>
              <a:cs typeface="Calibri"/>
              <a:sym typeface="Calibri"/>
            </a:endParaRPr>
          </a:p>
          <a:p>
            <a:pPr marL="0" lvl="0" indent="0" algn="l" rtl="0">
              <a:lnSpc>
                <a:spcPct val="100000"/>
              </a:lnSpc>
              <a:spcBef>
                <a:spcPts val="800"/>
              </a:spcBef>
              <a:spcAft>
                <a:spcPts val="0"/>
              </a:spcAft>
              <a:buSzPts val="1400"/>
              <a:buNone/>
            </a:pPr>
            <a:endParaRPr/>
          </a:p>
        </p:txBody>
      </p:sp>
      <p:sp>
        <p:nvSpPr>
          <p:cNvPr id="152" name="Google Shape;15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a:solidFill>
                <a:srgbClr val="050505"/>
              </a:solidFill>
              <a:latin typeface="Quattrocento Sans"/>
              <a:ea typeface="Quattrocento Sans"/>
              <a:cs typeface="Quattrocento Sans"/>
              <a:sym typeface="Quattrocento Sans"/>
            </a:endParaRPr>
          </a:p>
        </p:txBody>
      </p:sp>
      <p:sp>
        <p:nvSpPr>
          <p:cNvPr id="178" name="Google Shape;1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4b5907cbe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14b5907cbea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800"/>
              <a:buFont typeface="Arial"/>
              <a:buNone/>
            </a:pPr>
            <a:r>
              <a:rPr lang="sv-SE" sz="1800">
                <a:solidFill>
                  <a:schemeClr val="lt1"/>
                </a:solidFill>
              </a:rPr>
              <a:t>thttps://youtu.be/22ZUBjB-w-ghttps://youtu.be/22ZUBjB-w-g</a:t>
            </a:r>
            <a:endParaRPr sz="1800">
              <a:solidFill>
                <a:srgbClr val="050505"/>
              </a:solidFill>
              <a:latin typeface="Quattrocento Sans"/>
              <a:ea typeface="Quattrocento Sans"/>
              <a:cs typeface="Quattrocento Sans"/>
              <a:sym typeface="Quattrocento Sans"/>
            </a:endParaRPr>
          </a:p>
        </p:txBody>
      </p:sp>
      <p:sp>
        <p:nvSpPr>
          <p:cNvPr id="191" name="Google Shape;191;g14b5907cbea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hemmaplansmodell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txBox="1">
            <a:spLocks noGrp="1"/>
          </p:cNvSpPr>
          <p:nvPr>
            <p:ph type="ctrTitle"/>
          </p:nvPr>
        </p:nvSpPr>
        <p:spPr>
          <a:xfrm>
            <a:off x="453822" y="2912412"/>
            <a:ext cx="5865621" cy="261324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ct val="100000"/>
              <a:buFont typeface="Calibri"/>
              <a:buNone/>
            </a:pPr>
            <a:r>
              <a:rPr lang="sv-SE" sz="3600" i="1" dirty="0">
                <a:solidFill>
                  <a:srgbClr val="FFFFFF"/>
                </a:solidFill>
                <a:latin typeface="Calibri"/>
                <a:ea typeface="Calibri"/>
                <a:cs typeface="Calibri"/>
                <a:sym typeface="Calibri"/>
              </a:rPr>
              <a:t>Upptakt U11 / Team -12</a:t>
            </a:r>
            <a:br>
              <a:rPr lang="sv-SE" sz="2200" i="1" dirty="0">
                <a:solidFill>
                  <a:srgbClr val="FFFFFF"/>
                </a:solidFill>
                <a:latin typeface="Calibri"/>
                <a:ea typeface="Calibri"/>
                <a:cs typeface="Calibri"/>
                <a:sym typeface="Calibri"/>
              </a:rPr>
            </a:br>
            <a:br>
              <a:rPr lang="sv-SE" sz="3100" dirty="0">
                <a:solidFill>
                  <a:schemeClr val="lt1"/>
                </a:solidFill>
                <a:latin typeface="Calibri"/>
                <a:ea typeface="Calibri"/>
                <a:cs typeface="Calibri"/>
                <a:sym typeface="Calibri"/>
              </a:rPr>
            </a:br>
            <a:r>
              <a:rPr lang="sv-SE" sz="4000" dirty="0">
                <a:solidFill>
                  <a:schemeClr val="lt1"/>
                </a:solidFill>
                <a:latin typeface="Calibri"/>
                <a:ea typeface="Calibri"/>
                <a:cs typeface="Calibri"/>
                <a:sym typeface="Calibri"/>
              </a:rPr>
              <a:t>Varmt välkomna till säsongen 2022/2023 </a:t>
            </a:r>
            <a:br>
              <a:rPr lang="sv-SE" sz="4000" dirty="0">
                <a:solidFill>
                  <a:schemeClr val="lt1"/>
                </a:solidFill>
                <a:latin typeface="Calibri"/>
                <a:ea typeface="Calibri"/>
                <a:cs typeface="Calibri"/>
                <a:sym typeface="Calibri"/>
              </a:rPr>
            </a:br>
            <a:br>
              <a:rPr lang="sv-SE" sz="3100" dirty="0">
                <a:solidFill>
                  <a:schemeClr val="lt1"/>
                </a:solidFill>
                <a:latin typeface="Calibri"/>
                <a:ea typeface="Calibri"/>
                <a:cs typeface="Calibri"/>
                <a:sym typeface="Calibri"/>
              </a:rPr>
            </a:br>
            <a:r>
              <a:rPr lang="sv-SE" sz="2200" dirty="0">
                <a:solidFill>
                  <a:schemeClr val="lt1"/>
                </a:solidFill>
                <a:latin typeface="Calibri"/>
                <a:ea typeface="Calibri"/>
                <a:cs typeface="Calibri"/>
                <a:sym typeface="Calibri"/>
              </a:rPr>
              <a:t>Säters IF hockeyförening ska erbjuda </a:t>
            </a:r>
            <a:br>
              <a:rPr lang="sv-SE" sz="2200" dirty="0">
                <a:solidFill>
                  <a:schemeClr val="lt1"/>
                </a:solidFill>
                <a:latin typeface="Calibri"/>
                <a:ea typeface="Calibri"/>
                <a:cs typeface="Calibri"/>
                <a:sym typeface="Calibri"/>
              </a:rPr>
            </a:br>
            <a:r>
              <a:rPr lang="sv-SE" sz="2200" dirty="0">
                <a:solidFill>
                  <a:schemeClr val="lt1"/>
                </a:solidFill>
                <a:latin typeface="Calibri"/>
                <a:ea typeface="Calibri"/>
                <a:cs typeface="Calibri"/>
                <a:sym typeface="Calibri"/>
              </a:rPr>
              <a:t>en uppskattad och väl fungerande barn- &amp; ungdomsverksamhet där så många som möjligt </a:t>
            </a:r>
            <a:br>
              <a:rPr lang="sv-SE" sz="2200" dirty="0">
                <a:solidFill>
                  <a:schemeClr val="lt1"/>
                </a:solidFill>
                <a:latin typeface="Calibri"/>
                <a:ea typeface="Calibri"/>
                <a:cs typeface="Calibri"/>
                <a:sym typeface="Calibri"/>
              </a:rPr>
            </a:br>
            <a:r>
              <a:rPr lang="sv-SE" sz="2200" dirty="0">
                <a:solidFill>
                  <a:schemeClr val="lt1"/>
                </a:solidFill>
                <a:latin typeface="Calibri"/>
                <a:ea typeface="Calibri"/>
                <a:cs typeface="Calibri"/>
                <a:sym typeface="Calibri"/>
              </a:rPr>
              <a:t>blir kvar så länge som möjligt. </a:t>
            </a:r>
            <a:br>
              <a:rPr lang="sv-SE" sz="2200" dirty="0">
                <a:solidFill>
                  <a:schemeClr val="lt1"/>
                </a:solidFill>
                <a:latin typeface="Calibri"/>
                <a:ea typeface="Calibri"/>
                <a:cs typeface="Calibri"/>
                <a:sym typeface="Calibri"/>
              </a:rPr>
            </a:br>
            <a:br>
              <a:rPr lang="sv-SE" sz="3000" b="1" dirty="0">
                <a:solidFill>
                  <a:srgbClr val="FFFFFF"/>
                </a:solidFill>
              </a:rPr>
            </a:br>
            <a:endParaRPr sz="1300" dirty="0">
              <a:solidFill>
                <a:srgbClr val="FFFFFF"/>
              </a:solidFill>
            </a:endParaRPr>
          </a:p>
        </p:txBody>
      </p:sp>
      <p:sp>
        <p:nvSpPr>
          <p:cNvPr id="94" name="Google Shape;94;p1"/>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6" name="Google Shape;96;p1"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g14b5907cbea_1_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g14b5907cbea_1_23"/>
          <p:cNvSpPr/>
          <p:nvPr/>
        </p:nvSpPr>
        <p:spPr>
          <a:xfrm flipH="1">
            <a:off x="0" y="-3"/>
            <a:ext cx="12192000" cy="6858000"/>
          </a:xfrm>
          <a:prstGeom prst="rect">
            <a:avLst/>
          </a:prstGeom>
          <a:gradFill>
            <a:gsLst>
              <a:gs pos="0">
                <a:srgbClr val="000000"/>
              </a:gs>
              <a:gs pos="100000">
                <a:srgbClr val="2F5496"/>
              </a:gs>
            </a:gsLst>
            <a:lin ang="660013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g14b5907cbea_1_23"/>
          <p:cNvSpPr/>
          <p:nvPr/>
        </p:nvSpPr>
        <p:spPr>
          <a:xfrm flipH="1">
            <a:off x="480795" y="0"/>
            <a:ext cx="7662000" cy="6858000"/>
          </a:xfrm>
          <a:prstGeom prst="rect">
            <a:avLst/>
          </a:prstGeom>
          <a:gradFill>
            <a:gsLst>
              <a:gs pos="0">
                <a:srgbClr val="2F5496">
                  <a:alpha val="44313"/>
                </a:srgbClr>
              </a:gs>
              <a:gs pos="100000">
                <a:srgbClr val="000000">
                  <a:alpha val="28235"/>
                </a:srgbClr>
              </a:gs>
            </a:gsLst>
            <a:lin ang="1200014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g14b5907cbea_1_23"/>
          <p:cNvSpPr/>
          <p:nvPr/>
        </p:nvSpPr>
        <p:spPr>
          <a:xfrm rot="10800000" flipH="1">
            <a:off x="480862" y="-72"/>
            <a:ext cx="11711100" cy="6410400"/>
          </a:xfrm>
          <a:prstGeom prst="rect">
            <a:avLst/>
          </a:prstGeom>
          <a:gradFill>
            <a:gsLst>
              <a:gs pos="0">
                <a:srgbClr val="4472C4">
                  <a:alpha val="0"/>
                </a:srgbClr>
              </a:gs>
              <a:gs pos="100000">
                <a:srgbClr val="000000">
                  <a:alpha val="40392"/>
                </a:srgbClr>
              </a:gs>
            </a:gsLst>
            <a:lin ang="1800004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1" name="Google Shape;211;g14b5907cbea_1_23"/>
          <p:cNvPicPr preferRelativeResize="0"/>
          <p:nvPr/>
        </p:nvPicPr>
        <p:blipFill>
          <a:blip r:embed="rId3">
            <a:alphaModFix/>
          </a:blip>
          <a:stretch>
            <a:fillRect/>
          </a:stretch>
        </p:blipFill>
        <p:spPr>
          <a:xfrm>
            <a:off x="505138" y="542725"/>
            <a:ext cx="11181723" cy="5586600"/>
          </a:xfrm>
          <a:prstGeom prst="rect">
            <a:avLst/>
          </a:prstGeom>
          <a:noFill/>
          <a:ln>
            <a:noFill/>
          </a:ln>
        </p:spPr>
      </p:pic>
      <p:sp>
        <p:nvSpPr>
          <p:cNvPr id="212" name="Google Shape;212;g14b5907cbea_1_23"/>
          <p:cNvSpPr txBox="1"/>
          <p:nvPr/>
        </p:nvSpPr>
        <p:spPr>
          <a:xfrm>
            <a:off x="5802150" y="4948050"/>
            <a:ext cx="5884800" cy="400200"/>
          </a:xfrm>
          <a:prstGeom prst="rect">
            <a:avLst/>
          </a:prstGeom>
          <a:solidFill>
            <a:schemeClr val="accent1"/>
          </a:solidFill>
          <a:ln>
            <a:noFill/>
          </a:ln>
          <a:effectLst>
            <a:outerShdw blurRad="57150" dist="19050" dir="5400000" algn="bl" rotWithShape="0">
              <a:schemeClr val="accent1">
                <a:alpha val="0"/>
              </a:scheme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sv-SE">
                <a:latin typeface="Calibri"/>
                <a:ea typeface="Calibri"/>
                <a:cs typeface="Calibri"/>
                <a:sym typeface="Calibri"/>
              </a:rPr>
              <a:t>SSIF HOCKEY vill veta mer om hur denna modell kan utveckla vår förening</a:t>
            </a:r>
            <a:endParaRPr>
              <a:latin typeface="Calibri"/>
              <a:ea typeface="Calibri"/>
              <a:cs typeface="Calibri"/>
              <a:sym typeface="Calibri"/>
            </a:endParaRPr>
          </a:p>
        </p:txBody>
      </p:sp>
      <p:pic>
        <p:nvPicPr>
          <p:cNvPr id="213" name="Google Shape;213;g14b5907cbea_1_23"/>
          <p:cNvPicPr preferRelativeResize="0"/>
          <p:nvPr/>
        </p:nvPicPr>
        <p:blipFill>
          <a:blip r:embed="rId4">
            <a:alphaModFix/>
          </a:blip>
          <a:stretch>
            <a:fillRect/>
          </a:stretch>
        </p:blipFill>
        <p:spPr>
          <a:xfrm>
            <a:off x="6890325" y="5348250"/>
            <a:ext cx="4645075" cy="673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10"/>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10"/>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10"/>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10"/>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10"/>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5" name="Google Shape;225;p10"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
        <p:nvSpPr>
          <p:cNvPr id="226" name="Google Shape;226;p10"/>
          <p:cNvSpPr txBox="1"/>
          <p:nvPr/>
        </p:nvSpPr>
        <p:spPr>
          <a:xfrm>
            <a:off x="493992" y="1270565"/>
            <a:ext cx="5896050" cy="49859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sv-SE" sz="4800" b="0" i="0" u="none" strike="noStrike" cap="none">
                <a:solidFill>
                  <a:schemeClr val="lt1"/>
                </a:solidFill>
                <a:latin typeface="Calibri"/>
                <a:ea typeface="Calibri"/>
                <a:cs typeface="Calibri"/>
                <a:sym typeface="Calibri"/>
              </a:rPr>
              <a:t>Intäkter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800"/>
              <a:buFont typeface="Arial"/>
              <a:buChar char="•"/>
            </a:pPr>
            <a:r>
              <a:rPr lang="sv-SE" sz="1800" b="0" i="0" u="none" strike="noStrike" cap="none">
                <a:solidFill>
                  <a:srgbClr val="FFFFFF"/>
                </a:solidFill>
                <a:latin typeface="Calibri"/>
                <a:ea typeface="Calibri"/>
                <a:cs typeface="Calibri"/>
                <a:sym typeface="Calibri"/>
              </a:rPr>
              <a:t>Medlems- &amp; träningsavgifter</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Char char="•"/>
            </a:pPr>
            <a:r>
              <a:rPr lang="sv-SE" sz="1800" b="0" i="0" u="none" strike="noStrike" cap="none">
                <a:solidFill>
                  <a:srgbClr val="FFFFFF"/>
                </a:solidFill>
                <a:latin typeface="Calibri"/>
                <a:ea typeface="Calibri"/>
                <a:cs typeface="Calibri"/>
                <a:sym typeface="Calibri"/>
              </a:rPr>
              <a:t>Försäljningsaktivitet av Newbody, start 15/9</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Char char="•"/>
            </a:pPr>
            <a:r>
              <a:rPr lang="sv-SE" sz="1800" b="0" i="0" u="none" strike="noStrike" cap="none">
                <a:solidFill>
                  <a:srgbClr val="FFFFFF"/>
                </a:solidFill>
                <a:latin typeface="Calibri"/>
                <a:ea typeface="Calibri"/>
                <a:cs typeface="Calibri"/>
                <a:sym typeface="Calibri"/>
              </a:rPr>
              <a:t>Cafeteria som bemannas av föräldrar. </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Char char="•"/>
            </a:pPr>
            <a:r>
              <a:rPr lang="sv-SE" sz="1800" b="0" i="0" u="none" strike="noStrike" cap="none">
                <a:solidFill>
                  <a:srgbClr val="FFFFFF"/>
                </a:solidFill>
                <a:latin typeface="Calibri"/>
                <a:ea typeface="Calibri"/>
                <a:cs typeface="Calibri"/>
                <a:sym typeface="Calibri"/>
              </a:rPr>
              <a:t>Aktivt bevaka och söka bidrag som är möjliga för föreningen att få stöd. </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Char char="•"/>
            </a:pPr>
            <a:r>
              <a:rPr lang="sv-SE" sz="1800" b="0" i="0" u="none" strike="noStrike" cap="none">
                <a:solidFill>
                  <a:srgbClr val="FFFFFF"/>
                </a:solidFill>
                <a:latin typeface="Calibri"/>
                <a:ea typeface="Calibri"/>
                <a:cs typeface="Calibri"/>
                <a:sym typeface="Calibri"/>
              </a:rPr>
              <a:t>Föreningen lag har möjlighet att arrangera cuper. </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Char char="•"/>
            </a:pPr>
            <a:r>
              <a:rPr lang="sv-SE" sz="1800" b="0" i="0" u="none" strike="noStrike" cap="none">
                <a:solidFill>
                  <a:srgbClr val="FFFFFF"/>
                </a:solidFill>
                <a:latin typeface="Calibri"/>
                <a:ea typeface="Calibri"/>
                <a:cs typeface="Calibri"/>
                <a:sym typeface="Calibri"/>
              </a:rPr>
              <a:t>Aktivt arbete för att synliggöra möjlighet till passiva intäkter via ex Gräsroten Svenska Spel. </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Char char="•"/>
            </a:pPr>
            <a:r>
              <a:rPr lang="sv-SE" sz="1800" b="0" i="0" u="none" strike="noStrike" cap="none">
                <a:solidFill>
                  <a:srgbClr val="FFFFFF"/>
                </a:solidFill>
                <a:latin typeface="Calibri"/>
                <a:ea typeface="Calibri"/>
                <a:cs typeface="Calibri"/>
                <a:sym typeface="Calibri"/>
              </a:rPr>
              <a:t>Arbeta för att vi återigen får har en hallsponsor.</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Char char="•"/>
            </a:pPr>
            <a:r>
              <a:rPr lang="sv-SE" sz="1800" b="0" i="0" u="none" strike="noStrike" cap="none">
                <a:solidFill>
                  <a:srgbClr val="FFFFFF"/>
                </a:solidFill>
                <a:latin typeface="Calibri"/>
                <a:ea typeface="Calibri"/>
                <a:cs typeface="Calibri"/>
                <a:sym typeface="Calibri"/>
              </a:rPr>
              <a:t>Om man väljer ett Säsongsabonnemang på Svensk Hockey TV så kan ni stötta föreningen genom att välja Säter IF Hockey och då går 200kr till föreningen av din avgift.</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11"/>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11"/>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11"/>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11"/>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11"/>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8" name="Google Shape;238;p11"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
        <p:nvSpPr>
          <p:cNvPr id="239" name="Google Shape;239;p11"/>
          <p:cNvSpPr txBox="1"/>
          <p:nvPr/>
        </p:nvSpPr>
        <p:spPr>
          <a:xfrm>
            <a:off x="706779" y="1351505"/>
            <a:ext cx="5879454"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sv-SE" sz="4800" b="0" i="0" u="none" strike="noStrike" cap="none">
                <a:solidFill>
                  <a:schemeClr val="lt1"/>
                </a:solidFill>
                <a:latin typeface="Calibri"/>
                <a:ea typeface="Calibri"/>
                <a:cs typeface="Calibri"/>
                <a:sym typeface="Calibri"/>
              </a:rPr>
              <a:t>Frågor?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sv-SE" sz="4800" b="0" i="0" u="none" strike="noStrike" cap="none">
                <a:solidFill>
                  <a:schemeClr val="lt1"/>
                </a:solidFill>
                <a:latin typeface="Calibri"/>
                <a:ea typeface="Calibri"/>
                <a:cs typeface="Calibri"/>
                <a:sym typeface="Calibri"/>
              </a:rPr>
              <a:t>Annars TACK &amp; så lämnar vi över till ledarna i ert lag.</a:t>
            </a:r>
            <a:br>
              <a:rPr lang="sv-SE" sz="4800" b="0" i="0" u="none" strike="noStrike" cap="none">
                <a:solidFill>
                  <a:schemeClr val="lt1"/>
                </a:solidFill>
                <a:latin typeface="Calibri"/>
                <a:ea typeface="Calibri"/>
                <a:cs typeface="Calibri"/>
                <a:sym typeface="Calibri"/>
              </a:rPr>
            </a:b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12"/>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12"/>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12"/>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2"/>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12"/>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p12"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
        <p:nvSpPr>
          <p:cNvPr id="252" name="Google Shape;252;p12"/>
          <p:cNvSpPr txBox="1"/>
          <p:nvPr/>
        </p:nvSpPr>
        <p:spPr>
          <a:xfrm>
            <a:off x="552076" y="924504"/>
            <a:ext cx="5879400" cy="4431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sv-SE" sz="4800" b="0" i="0" u="none" strike="noStrike" cap="none" dirty="0">
                <a:solidFill>
                  <a:schemeClr val="lt1"/>
                </a:solidFill>
                <a:latin typeface="Calibri"/>
                <a:ea typeface="Calibri"/>
                <a:cs typeface="Calibri"/>
                <a:sym typeface="Calibri"/>
              </a:rPr>
              <a:t>Datum summering</a:t>
            </a:r>
            <a:br>
              <a:rPr lang="sv-SE" sz="4800" b="0" i="0" u="none" strike="noStrike" cap="none" dirty="0">
                <a:solidFill>
                  <a:schemeClr val="lt1"/>
                </a:solidFill>
                <a:latin typeface="Calibri"/>
                <a:ea typeface="Calibri"/>
                <a:cs typeface="Calibri"/>
                <a:sym typeface="Calibri"/>
              </a:rPr>
            </a:b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Klubbkväll för profilkläder, 8 sep </a:t>
            </a:r>
            <a:r>
              <a:rPr lang="sv-SE" sz="1800" b="0" i="0" u="none" strike="noStrike" cap="none" dirty="0" err="1">
                <a:solidFill>
                  <a:schemeClr val="lt1"/>
                </a:solidFill>
                <a:latin typeface="Calibri"/>
                <a:ea typeface="Calibri"/>
                <a:cs typeface="Calibri"/>
                <a:sym typeface="Calibri"/>
              </a:rPr>
              <a:t>kl</a:t>
            </a:r>
            <a:r>
              <a:rPr lang="sv-SE" sz="1800" b="0" i="0" u="none" strike="noStrike" cap="none" dirty="0">
                <a:solidFill>
                  <a:schemeClr val="lt1"/>
                </a:solidFill>
                <a:latin typeface="Calibri"/>
                <a:ea typeface="Calibri"/>
                <a:cs typeface="Calibri"/>
                <a:sym typeface="Calibri"/>
              </a:rPr>
              <a:t> 17.00-20.00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Uppstartscamp 17 sep för U9- U15</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Försäljningsaktivitet av </a:t>
            </a:r>
            <a:r>
              <a:rPr lang="sv-SE" sz="1800" b="0" i="0" u="none" strike="noStrike" cap="none" dirty="0" err="1">
                <a:solidFill>
                  <a:schemeClr val="lt1"/>
                </a:solidFill>
                <a:latin typeface="Calibri"/>
                <a:ea typeface="Calibri"/>
                <a:cs typeface="Calibri"/>
                <a:sym typeface="Calibri"/>
              </a:rPr>
              <a:t>Newbody</a:t>
            </a:r>
            <a:r>
              <a:rPr lang="sv-SE" sz="1800" b="0" i="0" u="none" strike="noStrike" cap="none" dirty="0">
                <a:solidFill>
                  <a:schemeClr val="lt1"/>
                </a:solidFill>
                <a:latin typeface="Calibri"/>
                <a:ea typeface="Calibri"/>
                <a:cs typeface="Calibri"/>
                <a:sym typeface="Calibri"/>
              </a:rPr>
              <a:t>, start 15/9 </a:t>
            </a:r>
            <a:r>
              <a:rPr lang="sv-SE" sz="1800" b="1" i="0" u="none" strike="noStrike" cap="none" dirty="0">
                <a:solidFill>
                  <a:schemeClr val="lt1"/>
                </a:solidFill>
                <a:highlight>
                  <a:srgbClr val="FF0000"/>
                </a:highlight>
                <a:latin typeface="Calibri"/>
                <a:ea typeface="Calibri"/>
                <a:cs typeface="Calibri"/>
                <a:sym typeface="Calibri"/>
              </a:rPr>
              <a:t>stänger 14/10 </a:t>
            </a:r>
            <a:r>
              <a:rPr lang="sv-SE" sz="1800" b="1" dirty="0">
                <a:solidFill>
                  <a:schemeClr val="lt1"/>
                </a:solidFill>
                <a:latin typeface="Calibri"/>
                <a:ea typeface="Calibri"/>
                <a:cs typeface="Calibri"/>
                <a:sym typeface="Calibri"/>
              </a:rPr>
              <a:t>     </a:t>
            </a:r>
            <a:r>
              <a:rPr lang="sv-SE" sz="1800" dirty="0">
                <a:solidFill>
                  <a:schemeClr val="lt1"/>
                </a:solidFill>
                <a:latin typeface="Calibri"/>
                <a:ea typeface="Calibri"/>
                <a:cs typeface="Calibri"/>
                <a:sym typeface="Calibri"/>
              </a:rPr>
              <a:t>10 paket/spelare</a:t>
            </a:r>
            <a:endParaRPr sz="140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TKH prova-på 9 &amp; 15 okt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12"/>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12"/>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12"/>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2"/>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12"/>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p12"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
        <p:nvSpPr>
          <p:cNvPr id="252" name="Google Shape;252;p12"/>
          <p:cNvSpPr txBox="1"/>
          <p:nvPr/>
        </p:nvSpPr>
        <p:spPr>
          <a:xfrm>
            <a:off x="552076" y="924504"/>
            <a:ext cx="5879400" cy="59708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sv-SE" sz="4800" b="0" i="0" u="none" strike="noStrike" cap="none" dirty="0">
                <a:solidFill>
                  <a:schemeClr val="lt1"/>
                </a:solidFill>
                <a:latin typeface="Calibri"/>
                <a:ea typeface="Calibri"/>
                <a:cs typeface="Calibri"/>
                <a:sym typeface="Calibri"/>
              </a:rPr>
              <a:t>U11 -22/-23</a:t>
            </a:r>
          </a:p>
          <a:p>
            <a:pPr marL="0" marR="0" lvl="0" indent="0" algn="l" rtl="0">
              <a:lnSpc>
                <a:spcPct val="100000"/>
              </a:lnSpc>
              <a:spcBef>
                <a:spcPts val="0"/>
              </a:spcBef>
              <a:spcAft>
                <a:spcPts val="0"/>
              </a:spcAft>
              <a:buClr>
                <a:srgbClr val="000000"/>
              </a:buClr>
              <a:buSzPts val="4800"/>
              <a:buFont typeface="Arial"/>
              <a:buNone/>
            </a:pPr>
            <a:r>
              <a:rPr lang="sv-SE" sz="2800" dirty="0">
                <a:solidFill>
                  <a:schemeClr val="lt1"/>
                </a:solidFill>
                <a:latin typeface="Calibri"/>
                <a:ea typeface="Calibri"/>
                <a:cs typeface="Calibri"/>
                <a:sym typeface="Calibri"/>
              </a:rPr>
              <a:t>Ansvariga</a:t>
            </a:r>
            <a:br>
              <a:rPr lang="sv-SE" sz="4800" b="0" i="0" u="none" strike="noStrike" cap="none" dirty="0">
                <a:solidFill>
                  <a:schemeClr val="lt1"/>
                </a:solidFill>
                <a:latin typeface="Calibri"/>
                <a:ea typeface="Calibri"/>
                <a:cs typeface="Calibri"/>
                <a:sym typeface="Calibri"/>
              </a:rPr>
            </a:b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Huvudtränare Tomas Nygren och Kalle Strömberg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ea typeface="Calibri"/>
                <a:cs typeface="Calibri"/>
                <a:sym typeface="Calibri"/>
              </a:rPr>
              <a:t>Ass. </a:t>
            </a:r>
            <a:r>
              <a:rPr lang="sv-SE" sz="1800" b="0" i="0" u="none" strike="noStrike" cap="none" dirty="0">
                <a:solidFill>
                  <a:schemeClr val="lt1"/>
                </a:solidFill>
                <a:latin typeface="Calibri"/>
                <a:ea typeface="Calibri"/>
                <a:cs typeface="Calibri"/>
                <a:sym typeface="Calibri"/>
              </a:rPr>
              <a:t>tränare Anderas Alven och Daniel Asplund</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err="1">
                <a:solidFill>
                  <a:schemeClr val="lt1"/>
                </a:solidFill>
                <a:latin typeface="Calibri"/>
                <a:ea typeface="Calibri"/>
                <a:cs typeface="Calibri"/>
                <a:sym typeface="Calibri"/>
              </a:rPr>
              <a:t>Materialare</a:t>
            </a:r>
            <a:r>
              <a:rPr lang="sv-SE" sz="1800" b="0" i="0" u="none" strike="noStrike" cap="none" dirty="0">
                <a:solidFill>
                  <a:schemeClr val="lt1"/>
                </a:solidFill>
                <a:latin typeface="Calibri"/>
                <a:ea typeface="Calibri"/>
                <a:cs typeface="Calibri"/>
                <a:sym typeface="Calibri"/>
              </a:rPr>
              <a:t> Daniel </a:t>
            </a:r>
            <a:r>
              <a:rPr lang="sv-SE" sz="1800" b="0" i="0" u="none" strike="noStrike" cap="none" dirty="0" err="1">
                <a:solidFill>
                  <a:schemeClr val="lt1"/>
                </a:solidFill>
                <a:latin typeface="Calibri"/>
                <a:ea typeface="Calibri"/>
                <a:cs typeface="Calibri"/>
                <a:sym typeface="Calibri"/>
              </a:rPr>
              <a:t>Voxström</a:t>
            </a:r>
            <a:r>
              <a:rPr lang="sv-SE" sz="1800" b="0" i="0" u="none" strike="noStrike" cap="none" dirty="0">
                <a:solidFill>
                  <a:schemeClr val="lt1"/>
                </a:solidFill>
                <a:latin typeface="Calibri"/>
                <a:ea typeface="Calibri"/>
                <a:cs typeface="Calibri"/>
                <a:sym typeface="Calibri"/>
              </a:rPr>
              <a:t> och Tomas </a:t>
            </a:r>
            <a:r>
              <a:rPr lang="sv-SE" sz="1800" b="0" i="0" u="none" strike="noStrike" cap="none" dirty="0" err="1">
                <a:solidFill>
                  <a:schemeClr val="lt1"/>
                </a:solidFill>
                <a:latin typeface="Calibri"/>
                <a:ea typeface="Calibri"/>
                <a:cs typeface="Calibri"/>
                <a:sym typeface="Calibri"/>
              </a:rPr>
              <a:t>Lindesköld</a:t>
            </a: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Cafeteria ans: Angelica Andersson och Lisa Folkesson</a:t>
            </a: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Kassör: Marie Henriksson och Therese Dolk Eliasson</a:t>
            </a:r>
          </a:p>
          <a:p>
            <a:pPr marL="285750" marR="0" lvl="0" indent="-285750" algn="l" rtl="0">
              <a:lnSpc>
                <a:spcPct val="100000"/>
              </a:lnSpc>
              <a:spcBef>
                <a:spcPts val="0"/>
              </a:spcBef>
              <a:spcAft>
                <a:spcPts val="0"/>
              </a:spcAft>
              <a:buClr>
                <a:schemeClr val="lt1"/>
              </a:buClr>
              <a:buSzPts val="1800"/>
              <a:buFont typeface="Arial"/>
              <a:buChar char="•"/>
            </a:pPr>
            <a:endParaRPr lang="sv-SE" sz="1800" b="0" i="0" u="none" strike="noStrike" cap="none" dirty="0">
              <a:solidFill>
                <a:schemeClr val="lt1"/>
              </a:solidFill>
              <a:latin typeface="Calibri"/>
              <a:ea typeface="Arial"/>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Speakerbås ans: Tove Strömberg</a:t>
            </a: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Resurs för valberedning: Lynnet Kaptens</a:t>
            </a:r>
          </a:p>
          <a:p>
            <a:pPr marL="285750" marR="0" lvl="0" indent="-285750" algn="l" rtl="0">
              <a:lnSpc>
                <a:spcPct val="100000"/>
              </a:lnSpc>
              <a:spcBef>
                <a:spcPts val="0"/>
              </a:spcBef>
              <a:spcAft>
                <a:spcPts val="0"/>
              </a:spcAft>
              <a:buClr>
                <a:schemeClr val="lt1"/>
              </a:buClr>
              <a:buSzPts val="1800"/>
              <a:buFont typeface="Arial"/>
              <a:buChar char="•"/>
            </a:pPr>
            <a:endParaRPr lang="sv-SE" sz="1800" b="0" i="0" u="none" strike="noStrike" cap="none" dirty="0">
              <a:solidFill>
                <a:schemeClr val="lt1"/>
              </a:solidFill>
              <a:latin typeface="Calibri"/>
              <a:ea typeface="Arial"/>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err="1">
                <a:solidFill>
                  <a:schemeClr val="lt1"/>
                </a:solidFill>
                <a:latin typeface="Calibri"/>
                <a:cs typeface="Calibri"/>
                <a:sym typeface="Calibri"/>
              </a:rPr>
              <a:t>NewBody</a:t>
            </a:r>
            <a:r>
              <a:rPr lang="sv-SE" sz="1800" dirty="0">
                <a:solidFill>
                  <a:schemeClr val="lt1"/>
                </a:solidFill>
                <a:latin typeface="Calibri"/>
                <a:cs typeface="Calibri"/>
                <a:sym typeface="Calibri"/>
              </a:rPr>
              <a:t>: Daniel Asplund</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4802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12"/>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12"/>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12"/>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2"/>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12"/>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p12"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
        <p:nvSpPr>
          <p:cNvPr id="252" name="Google Shape;252;p12"/>
          <p:cNvSpPr txBox="1"/>
          <p:nvPr/>
        </p:nvSpPr>
        <p:spPr>
          <a:xfrm>
            <a:off x="552076" y="924504"/>
            <a:ext cx="5879400" cy="7848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sv-SE" sz="4800" b="0" i="0" u="none" strike="noStrike" cap="none" dirty="0">
                <a:solidFill>
                  <a:schemeClr val="lt1"/>
                </a:solidFill>
                <a:latin typeface="Calibri"/>
                <a:ea typeface="Calibri"/>
                <a:cs typeface="Calibri"/>
                <a:sym typeface="Calibri"/>
              </a:rPr>
              <a:t>U11 -22/-23</a:t>
            </a:r>
          </a:p>
          <a:p>
            <a:pPr marL="0" marR="0" lvl="0" indent="0" algn="l" rtl="0">
              <a:lnSpc>
                <a:spcPct val="100000"/>
              </a:lnSpc>
              <a:spcBef>
                <a:spcPts val="0"/>
              </a:spcBef>
              <a:spcAft>
                <a:spcPts val="0"/>
              </a:spcAft>
              <a:buClr>
                <a:srgbClr val="000000"/>
              </a:buClr>
              <a:buSzPts val="4800"/>
              <a:buFont typeface="Arial"/>
              <a:buNone/>
            </a:pPr>
            <a:r>
              <a:rPr lang="sv-SE" sz="2800" dirty="0">
                <a:solidFill>
                  <a:schemeClr val="lt1"/>
                </a:solidFill>
                <a:latin typeface="Calibri"/>
                <a:ea typeface="Calibri"/>
                <a:cs typeface="Calibri"/>
                <a:sym typeface="Calibri"/>
              </a:rPr>
              <a:t>Ordningsregler</a:t>
            </a:r>
            <a:br>
              <a:rPr lang="sv-SE" sz="4800" b="0" i="0" u="none" strike="noStrike" cap="none" dirty="0">
                <a:solidFill>
                  <a:schemeClr val="lt1"/>
                </a:solidFill>
                <a:latin typeface="Calibri"/>
                <a:ea typeface="Calibri"/>
                <a:cs typeface="Calibri"/>
                <a:sym typeface="Calibri"/>
              </a:rPr>
            </a:b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Klar 15 min innan is pass</a:t>
            </a: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Obligatorisk </a:t>
            </a:r>
            <a:r>
              <a:rPr lang="sv-SE" sz="1800" dirty="0" err="1">
                <a:solidFill>
                  <a:schemeClr val="lt1"/>
                </a:solidFill>
                <a:latin typeface="Calibri"/>
                <a:cs typeface="Calibri"/>
                <a:sym typeface="Calibri"/>
              </a:rPr>
              <a:t>Fys</a:t>
            </a:r>
            <a:r>
              <a:rPr lang="sv-SE" sz="1800" dirty="0">
                <a:solidFill>
                  <a:schemeClr val="lt1"/>
                </a:solidFill>
                <a:latin typeface="Calibri"/>
                <a:cs typeface="Calibri"/>
                <a:sym typeface="Calibri"/>
              </a:rPr>
              <a:t> på måndagar = </a:t>
            </a:r>
            <a:r>
              <a:rPr lang="sv-SE" sz="1800" dirty="0" err="1">
                <a:solidFill>
                  <a:schemeClr val="lt1"/>
                </a:solidFill>
                <a:latin typeface="Calibri"/>
                <a:cs typeface="Calibri"/>
                <a:sym typeface="Calibri"/>
              </a:rPr>
              <a:t>fys</a:t>
            </a:r>
            <a:r>
              <a:rPr lang="sv-SE" sz="1800" dirty="0">
                <a:solidFill>
                  <a:schemeClr val="lt1"/>
                </a:solidFill>
                <a:latin typeface="Calibri"/>
                <a:cs typeface="Calibri"/>
                <a:sym typeface="Calibri"/>
              </a:rPr>
              <a:t> kläder och skor</a:t>
            </a: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err="1">
                <a:solidFill>
                  <a:schemeClr val="lt1"/>
                </a:solidFill>
                <a:latin typeface="Calibri"/>
                <a:cs typeface="Calibri"/>
                <a:sym typeface="Calibri"/>
              </a:rPr>
              <a:t>Mellis</a:t>
            </a:r>
            <a:r>
              <a:rPr lang="sv-SE" sz="1800" dirty="0">
                <a:solidFill>
                  <a:schemeClr val="lt1"/>
                </a:solidFill>
                <a:latin typeface="Calibri"/>
                <a:cs typeface="Calibri"/>
                <a:sym typeface="Calibri"/>
              </a:rPr>
              <a:t> på träning och match viktigt för att orka, </a:t>
            </a:r>
            <a:r>
              <a:rPr lang="sv-SE" sz="1800" b="1" dirty="0">
                <a:solidFill>
                  <a:schemeClr val="lt1"/>
                </a:solidFill>
                <a:latin typeface="Calibri"/>
                <a:cs typeface="Calibri"/>
                <a:sym typeface="Calibri"/>
              </a:rPr>
              <a:t>EJ</a:t>
            </a:r>
            <a:r>
              <a:rPr lang="sv-SE" sz="1800" dirty="0">
                <a:solidFill>
                  <a:schemeClr val="lt1"/>
                </a:solidFill>
                <a:latin typeface="Calibri"/>
                <a:cs typeface="Calibri"/>
                <a:sym typeface="Calibri"/>
              </a:rPr>
              <a:t> godis och dricka i omklädningsrum eller mellan matcher</a:t>
            </a: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Inga föräldrar i korridor eller omklädningsrum. Styrelsebeslut på uppmaning från ledaren och sportkommittén.</a:t>
            </a: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Lära sig knyta skridskor</a:t>
            </a: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Förbjudet med tuggummi på träning och match</a:t>
            </a: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58006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12"/>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12"/>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12"/>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2"/>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12"/>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p12"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
        <p:nvSpPr>
          <p:cNvPr id="252" name="Google Shape;252;p12"/>
          <p:cNvSpPr txBox="1"/>
          <p:nvPr/>
        </p:nvSpPr>
        <p:spPr>
          <a:xfrm>
            <a:off x="552076" y="924504"/>
            <a:ext cx="5879400" cy="84022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sv-SE" sz="4800" b="0" i="0" u="none" strike="noStrike" cap="none" dirty="0">
                <a:solidFill>
                  <a:schemeClr val="lt1"/>
                </a:solidFill>
                <a:latin typeface="Calibri"/>
                <a:ea typeface="Calibri"/>
                <a:cs typeface="Calibri"/>
                <a:sym typeface="Calibri"/>
              </a:rPr>
              <a:t>U11 -22/-23</a:t>
            </a:r>
          </a:p>
          <a:p>
            <a:pPr marL="0" marR="0" lvl="0" indent="0" algn="l" rtl="0">
              <a:lnSpc>
                <a:spcPct val="100000"/>
              </a:lnSpc>
              <a:spcBef>
                <a:spcPts val="0"/>
              </a:spcBef>
              <a:spcAft>
                <a:spcPts val="0"/>
              </a:spcAft>
              <a:buClr>
                <a:srgbClr val="000000"/>
              </a:buClr>
              <a:buSzPts val="4800"/>
              <a:buFont typeface="Arial"/>
              <a:buNone/>
            </a:pPr>
            <a:r>
              <a:rPr lang="sv-SE" sz="2800" b="0" i="0" u="none" strike="noStrike" cap="none" dirty="0">
                <a:solidFill>
                  <a:schemeClr val="lt1"/>
                </a:solidFill>
                <a:latin typeface="Calibri"/>
                <a:ea typeface="Calibri"/>
                <a:cs typeface="Calibri"/>
                <a:sym typeface="Calibri"/>
              </a:rPr>
              <a:t>Övrig info.</a:t>
            </a:r>
            <a:br>
              <a:rPr lang="sv-SE" sz="4800" b="0" i="0" u="none" strike="noStrike" cap="none" dirty="0">
                <a:solidFill>
                  <a:schemeClr val="lt1"/>
                </a:solidFill>
                <a:latin typeface="Calibri"/>
                <a:ea typeface="Calibri"/>
                <a:cs typeface="Calibri"/>
                <a:sym typeface="Calibri"/>
              </a:rPr>
            </a:b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Träningar:</a:t>
            </a:r>
          </a:p>
          <a:p>
            <a:pPr lvl="3">
              <a:buClr>
                <a:schemeClr val="lt1"/>
              </a:buClr>
              <a:buSzPts val="1800"/>
            </a:pPr>
            <a:r>
              <a:rPr lang="sv-SE" sz="1800" dirty="0">
                <a:solidFill>
                  <a:schemeClr val="lt1"/>
                </a:solidFill>
                <a:latin typeface="Calibri"/>
                <a:ea typeface="Calibri"/>
                <a:cs typeface="Calibri"/>
                <a:sym typeface="Calibri"/>
              </a:rPr>
              <a:t>	</a:t>
            </a:r>
            <a:r>
              <a:rPr lang="sv-SE" sz="1800" b="0" i="0" u="none" strike="noStrike" cap="none" dirty="0">
                <a:solidFill>
                  <a:schemeClr val="lt1"/>
                </a:solidFill>
                <a:latin typeface="Calibri"/>
                <a:ea typeface="Calibri"/>
                <a:cs typeface="Calibri"/>
                <a:sym typeface="Calibri"/>
              </a:rPr>
              <a:t>Måndagar is 16:00- 17:00, </a:t>
            </a:r>
            <a:r>
              <a:rPr lang="sv-SE" sz="1800" b="0" i="0" u="none" strike="noStrike" cap="none" dirty="0" err="1">
                <a:solidFill>
                  <a:schemeClr val="lt1"/>
                </a:solidFill>
                <a:latin typeface="Calibri"/>
                <a:ea typeface="Calibri"/>
                <a:cs typeface="Calibri"/>
                <a:sym typeface="Calibri"/>
              </a:rPr>
              <a:t>fys</a:t>
            </a:r>
            <a:r>
              <a:rPr lang="sv-SE" sz="1800" b="0" i="0" u="none" strike="noStrike" cap="none" dirty="0">
                <a:solidFill>
                  <a:schemeClr val="lt1"/>
                </a:solidFill>
                <a:latin typeface="Calibri"/>
                <a:ea typeface="Calibri"/>
                <a:cs typeface="Calibri"/>
                <a:sym typeface="Calibri"/>
              </a:rPr>
              <a:t> 17:00-17:45</a:t>
            </a:r>
          </a:p>
          <a:p>
            <a:pPr lvl="3">
              <a:buClr>
                <a:schemeClr val="lt1"/>
              </a:buClr>
              <a:buSzPts val="1800"/>
            </a:pPr>
            <a:r>
              <a:rPr lang="sv-SE" sz="1800" dirty="0">
                <a:solidFill>
                  <a:schemeClr val="lt1"/>
                </a:solidFill>
                <a:latin typeface="Calibri"/>
                <a:ea typeface="Calibri"/>
                <a:cs typeface="Calibri"/>
                <a:sym typeface="Calibri"/>
              </a:rPr>
              <a:t>	</a:t>
            </a:r>
            <a:r>
              <a:rPr lang="sv-SE" sz="1800" b="0" i="0" u="none" strike="noStrike" cap="none" dirty="0">
                <a:solidFill>
                  <a:schemeClr val="lt1"/>
                </a:solidFill>
                <a:latin typeface="Calibri"/>
                <a:ea typeface="Calibri"/>
                <a:cs typeface="Calibri"/>
                <a:sym typeface="Calibri"/>
              </a:rPr>
              <a:t>Torsdagar is  16:00 18:00</a:t>
            </a: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Arial"/>
                <a:cs typeface="Calibri"/>
                <a:sym typeface="Calibri"/>
              </a:rPr>
              <a:t>Tränar med U12 denna säsongen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dirty="0">
                <a:solidFill>
                  <a:schemeClr val="lt1"/>
                </a:solidFill>
                <a:latin typeface="Calibri"/>
                <a:ea typeface="Calibri"/>
                <a:cs typeface="Calibri"/>
                <a:sym typeface="Calibri"/>
              </a:rPr>
              <a:t>Anmälda i två poolspelsgrupper. Åker med 6-7 spelare / lag och match. </a:t>
            </a: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Anmäl till match på laget.se !! </a:t>
            </a:r>
            <a:r>
              <a:rPr lang="sv-SE" sz="1800" b="1" dirty="0">
                <a:solidFill>
                  <a:schemeClr val="lt1"/>
                </a:solidFill>
                <a:latin typeface="Calibri"/>
                <a:cs typeface="Calibri"/>
                <a:sym typeface="Calibri"/>
              </a:rPr>
              <a:t>Super viktigt! E</a:t>
            </a:r>
            <a:r>
              <a:rPr lang="sv-SE" sz="1800" dirty="0">
                <a:solidFill>
                  <a:schemeClr val="lt1"/>
                </a:solidFill>
                <a:latin typeface="Calibri"/>
                <a:cs typeface="Calibri"/>
                <a:sym typeface="Calibri"/>
              </a:rPr>
              <a:t>j anmäld i tid = ej tillgänglig och ej möjlighet att bli uttagen till match. Anmälan är att man är tillgänglig, uttagning meddelas före trosdagsträning. Om möjligt på onsdagen.</a:t>
            </a:r>
          </a:p>
          <a:p>
            <a:pPr marL="285750" marR="0" lvl="0" indent="-285750" algn="l" rtl="0">
              <a:lnSpc>
                <a:spcPct val="100000"/>
              </a:lnSpc>
              <a:spcBef>
                <a:spcPts val="0"/>
              </a:spcBef>
              <a:spcAft>
                <a:spcPts val="0"/>
              </a:spcAft>
              <a:buClr>
                <a:schemeClr val="lt1"/>
              </a:buClr>
              <a:buSzPts val="1800"/>
              <a:buFont typeface="Arial"/>
              <a:buChar char="•"/>
            </a:pPr>
            <a:endParaRPr lang="sv-SE" sz="1800" b="1"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b="1" dirty="0">
                <a:solidFill>
                  <a:schemeClr val="lt1"/>
                </a:solidFill>
                <a:latin typeface="Calibri"/>
                <a:cs typeface="Calibri"/>
                <a:sym typeface="Calibri"/>
              </a:rPr>
              <a:t>Hemma poolspel: </a:t>
            </a:r>
            <a:r>
              <a:rPr lang="sv-SE" sz="1800" dirty="0">
                <a:solidFill>
                  <a:schemeClr val="lt1"/>
                </a:solidFill>
                <a:latin typeface="Calibri"/>
                <a:cs typeface="Calibri"/>
                <a:sym typeface="Calibri"/>
              </a:rPr>
              <a:t>4 funktionärer för sek, sarg och puck-kastning</a:t>
            </a:r>
          </a:p>
          <a:p>
            <a:pPr marR="0" lvl="0" algn="l" rtl="0">
              <a:lnSpc>
                <a:spcPct val="100000"/>
              </a:lnSpc>
              <a:spcBef>
                <a:spcPts val="0"/>
              </a:spcBef>
              <a:spcAft>
                <a:spcPts val="0"/>
              </a:spcAft>
              <a:buClr>
                <a:schemeClr val="lt1"/>
              </a:buClr>
              <a:buSzPts val="1800"/>
            </a:pPr>
            <a:endParaRPr lang="sv-SE" sz="1800" dirty="0">
              <a:solidFill>
                <a:schemeClr val="lt1"/>
              </a:solidFill>
              <a:latin typeface="Calibri"/>
              <a:cs typeface="Calibri"/>
              <a:sym typeface="Calibri"/>
            </a:endParaRPr>
          </a:p>
          <a:p>
            <a:pPr marR="0" lvl="0" algn="l" rtl="0">
              <a:lnSpc>
                <a:spcPct val="100000"/>
              </a:lnSpc>
              <a:spcBef>
                <a:spcPts val="0"/>
              </a:spcBef>
              <a:spcAft>
                <a:spcPts val="0"/>
              </a:spcAft>
              <a:buClr>
                <a:schemeClr val="lt1"/>
              </a:buClr>
              <a:buSzPts val="1800"/>
            </a:pPr>
            <a:endParaRPr lang="sv-SE" sz="1800" b="1"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942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12"/>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12"/>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12"/>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12"/>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12"/>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1" name="Google Shape;251;p12"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
        <p:nvSpPr>
          <p:cNvPr id="252" name="Google Shape;252;p12"/>
          <p:cNvSpPr txBox="1"/>
          <p:nvPr/>
        </p:nvSpPr>
        <p:spPr>
          <a:xfrm>
            <a:off x="552076" y="924504"/>
            <a:ext cx="5879400" cy="86792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sv-SE" sz="4800" b="0" i="0" u="none" strike="noStrike" cap="none" dirty="0">
                <a:solidFill>
                  <a:schemeClr val="lt1"/>
                </a:solidFill>
                <a:latin typeface="Calibri"/>
                <a:ea typeface="Calibri"/>
                <a:cs typeface="Calibri"/>
                <a:sym typeface="Calibri"/>
              </a:rPr>
              <a:t>U11 -22/-23</a:t>
            </a:r>
            <a:br>
              <a:rPr lang="sv-SE" sz="4800" b="0" i="0" u="none" strike="noStrike" cap="none" dirty="0">
                <a:solidFill>
                  <a:schemeClr val="lt1"/>
                </a:solidFill>
                <a:latin typeface="Calibri"/>
                <a:ea typeface="Calibri"/>
                <a:cs typeface="Calibri"/>
                <a:sym typeface="Calibri"/>
              </a:rPr>
            </a:br>
            <a:r>
              <a:rPr lang="sv-SE" sz="2800" b="0" i="0" u="none" strike="noStrike" cap="none" dirty="0">
                <a:solidFill>
                  <a:schemeClr val="lt1"/>
                </a:solidFill>
                <a:latin typeface="Calibri"/>
                <a:ea typeface="Calibri"/>
                <a:cs typeface="Calibri"/>
                <a:sym typeface="Calibri"/>
              </a:rPr>
              <a:t>Övrig info</a:t>
            </a:r>
            <a:r>
              <a:rPr lang="sv-SE" sz="2400" b="0" i="0" u="none" strike="noStrike" cap="none" dirty="0">
                <a:solidFill>
                  <a:schemeClr val="lt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4800"/>
              <a:buFont typeface="Arial"/>
              <a:buNone/>
            </a:pPr>
            <a:endParaRPr sz="18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Cafeteria info: Vi har V48, ej 49 sedan  50 till 01.</a:t>
            </a: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Kläder: 300 kr/ set/barn, Är på brodering sedan ska de på tryck.</a:t>
            </a: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Kommunikations kanaler:</a:t>
            </a:r>
          </a:p>
          <a:p>
            <a:pPr lvl="1">
              <a:buClr>
                <a:schemeClr val="lt1"/>
              </a:buClr>
              <a:buSzPts val="1800"/>
            </a:pPr>
            <a:r>
              <a:rPr lang="sv-SE" sz="1800" dirty="0">
                <a:solidFill>
                  <a:schemeClr val="lt1"/>
                </a:solidFill>
                <a:latin typeface="Calibri"/>
                <a:cs typeface="Calibri"/>
                <a:sym typeface="Calibri"/>
              </a:rPr>
              <a:t>	laget.se</a:t>
            </a:r>
          </a:p>
          <a:p>
            <a:pPr lvl="1">
              <a:buClr>
                <a:schemeClr val="lt1"/>
              </a:buClr>
              <a:buSzPts val="1800"/>
            </a:pPr>
            <a:r>
              <a:rPr lang="sv-SE" sz="1800" dirty="0">
                <a:solidFill>
                  <a:schemeClr val="lt1"/>
                </a:solidFill>
                <a:latin typeface="Calibri"/>
                <a:cs typeface="Calibri"/>
                <a:sym typeface="Calibri"/>
              </a:rPr>
              <a:t>	Messenger</a:t>
            </a:r>
          </a:p>
          <a:p>
            <a:pPr lvl="1">
              <a:buClr>
                <a:schemeClr val="lt1"/>
              </a:buClr>
              <a:buSzPts val="1800"/>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r>
              <a:rPr lang="sv-SE" sz="1800" dirty="0">
                <a:solidFill>
                  <a:schemeClr val="lt1"/>
                </a:solidFill>
                <a:latin typeface="Calibri"/>
                <a:cs typeface="Calibri"/>
                <a:sym typeface="Calibri"/>
              </a:rPr>
              <a:t>Ombyggnad av IP våren 2023</a:t>
            </a: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lvl="1">
              <a:buClr>
                <a:schemeClr val="lt1"/>
              </a:buClr>
              <a:buSzPts val="1800"/>
            </a:pPr>
            <a:endParaRPr lang="sv-SE" sz="1800" dirty="0">
              <a:solidFill>
                <a:schemeClr val="lt1"/>
              </a:solidFill>
              <a:latin typeface="Calibri"/>
              <a:cs typeface="Calibri"/>
              <a:sym typeface="Calibri"/>
            </a:endParaRPr>
          </a:p>
          <a:p>
            <a:pPr lvl="1">
              <a:buClr>
                <a:schemeClr val="lt1"/>
              </a:buClr>
              <a:buSzPts val="1800"/>
            </a:pPr>
            <a:endParaRPr lang="sv-SE" sz="1800" dirty="0">
              <a:solidFill>
                <a:schemeClr val="lt1"/>
              </a:solidFill>
              <a:latin typeface="Calibri"/>
              <a:cs typeface="Calibri"/>
              <a:sym typeface="Calibri"/>
            </a:endParaRPr>
          </a:p>
          <a:p>
            <a:pPr lvl="1">
              <a:buClr>
                <a:schemeClr val="lt1"/>
              </a:buClr>
              <a:buSzPts val="1800"/>
            </a:pPr>
            <a:endParaRPr lang="sv-SE" sz="1800" dirty="0">
              <a:solidFill>
                <a:schemeClr val="lt1"/>
              </a:solidFill>
              <a:latin typeface="Calibri"/>
              <a:cs typeface="Calibri"/>
              <a:sym typeface="Calibri"/>
            </a:endParaRPr>
          </a:p>
          <a:p>
            <a:pPr lvl="1">
              <a:buClr>
                <a:schemeClr val="lt1"/>
              </a:buClr>
              <a:buSzPts val="1800"/>
            </a:pPr>
            <a:r>
              <a:rPr lang="sv-SE" sz="1800" dirty="0">
                <a:solidFill>
                  <a:schemeClr val="lt1"/>
                </a:solidFill>
                <a:latin typeface="Calibri"/>
                <a:cs typeface="Calibri"/>
                <a:sym typeface="Calibri"/>
              </a:rPr>
              <a:t>	</a:t>
            </a:r>
          </a:p>
          <a:p>
            <a:pPr lvl="1">
              <a:buClr>
                <a:schemeClr val="lt1"/>
              </a:buClr>
              <a:buSzPts val="1800"/>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endParaRPr lang="sv-SE" sz="1800" b="1"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endParaRPr lang="sv-SE" sz="1800" dirty="0">
              <a:solidFill>
                <a:schemeClr val="lt1"/>
              </a:solidFill>
              <a:latin typeface="Calibri"/>
              <a:cs typeface="Calibri"/>
              <a:sym typeface="Calibri"/>
            </a:endParaRPr>
          </a:p>
          <a:p>
            <a:pPr marL="285750" marR="0" lvl="0" indent="-285750" algn="l" rtl="0">
              <a:lnSpc>
                <a:spcPct val="100000"/>
              </a:lnSpc>
              <a:spcBef>
                <a:spcPts val="0"/>
              </a:spcBef>
              <a:spcAft>
                <a:spcPts val="0"/>
              </a:spcAft>
              <a:buClr>
                <a:schemeClr val="lt1"/>
              </a:buClr>
              <a:buSzPts val="1800"/>
              <a:buFont typeface="Arial"/>
              <a:buChar char="•"/>
            </a:pP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35621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9224-4167-49C2-9C26-2D7955F2F86B}"/>
              </a:ext>
            </a:extLst>
          </p:cNvPr>
          <p:cNvSpPr>
            <a:spLocks noGrp="1"/>
          </p:cNvSpPr>
          <p:nvPr>
            <p:ph type="title"/>
          </p:nvPr>
        </p:nvSpPr>
        <p:spPr/>
        <p:txBody>
          <a:bodyPr/>
          <a:lstStyle/>
          <a:p>
            <a:endParaRPr lang="sv-SE" dirty="0"/>
          </a:p>
        </p:txBody>
      </p:sp>
      <p:sp>
        <p:nvSpPr>
          <p:cNvPr id="3" name="Text Placeholder 2">
            <a:extLst>
              <a:ext uri="{FF2B5EF4-FFF2-40B4-BE49-F238E27FC236}">
                <a16:creationId xmlns:a16="http://schemas.microsoft.com/office/drawing/2014/main" id="{CE017C3B-3674-436D-9267-96EBEA797AEA}"/>
              </a:ext>
            </a:extLst>
          </p:cNvPr>
          <p:cNvSpPr>
            <a:spLocks noGrp="1"/>
          </p:cNvSpPr>
          <p:nvPr>
            <p:ph type="body" idx="1"/>
          </p:nvPr>
        </p:nvSpPr>
        <p:spPr/>
        <p:txBody>
          <a:bodyPr/>
          <a:lstStyle/>
          <a:p>
            <a:endParaRPr lang="sv-SE"/>
          </a:p>
        </p:txBody>
      </p:sp>
      <p:pic>
        <p:nvPicPr>
          <p:cNvPr id="5" name="Picture 4">
            <a:extLst>
              <a:ext uri="{FF2B5EF4-FFF2-40B4-BE49-F238E27FC236}">
                <a16:creationId xmlns:a16="http://schemas.microsoft.com/office/drawing/2014/main" id="{71FBFD4A-A5A4-4DF1-BB26-A41C6BBC67C5}"/>
              </a:ext>
            </a:extLst>
          </p:cNvPr>
          <p:cNvPicPr>
            <a:picLocks noChangeAspect="1"/>
          </p:cNvPicPr>
          <p:nvPr/>
        </p:nvPicPr>
        <p:blipFill>
          <a:blip r:embed="rId2"/>
          <a:stretch>
            <a:fillRect/>
          </a:stretch>
        </p:blipFill>
        <p:spPr>
          <a:xfrm>
            <a:off x="71439" y="508000"/>
            <a:ext cx="11965301" cy="5801359"/>
          </a:xfrm>
          <a:prstGeom prst="rect">
            <a:avLst/>
          </a:prstGeom>
        </p:spPr>
      </p:pic>
    </p:spTree>
    <p:extLst>
      <p:ext uri="{BB962C8B-B14F-4D97-AF65-F5344CB8AC3E}">
        <p14:creationId xmlns:p14="http://schemas.microsoft.com/office/powerpoint/2010/main" val="156934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2"/>
          <p:cNvSpPr txBox="1">
            <a:spLocks noGrp="1"/>
          </p:cNvSpPr>
          <p:nvPr>
            <p:ph type="ctrTitle"/>
          </p:nvPr>
        </p:nvSpPr>
        <p:spPr>
          <a:xfrm>
            <a:off x="780201" y="215620"/>
            <a:ext cx="5651329" cy="580415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Calibri"/>
              <a:buNone/>
            </a:pPr>
            <a:r>
              <a:rPr lang="sv-SE" sz="1800" b="1" i="0" u="none" strike="noStrike">
                <a:solidFill>
                  <a:srgbClr val="FFFFFF"/>
                </a:solidFill>
                <a:latin typeface="Calibri"/>
                <a:ea typeface="Calibri"/>
                <a:cs typeface="Calibri"/>
                <a:sym typeface="Calibri"/>
              </a:rPr>
              <a:t>Styrelse</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Helena Åkerberg Hammarström, ordförande</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Sarah Albenius Öhrn, sekreterare</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Marie Hson Henriksson, kassör</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Frida Bäck</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Magnus Tysklind</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Olle Åsåker</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Karin Persson</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Annelie Strömberg</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Daniel Asplund</a:t>
            </a:r>
            <a:br>
              <a:rPr lang="sv-SE" sz="1800" b="1" i="0" u="none" strike="noStrike">
                <a:solidFill>
                  <a:srgbClr val="FFFFFF"/>
                </a:solidFill>
                <a:latin typeface="Calibri"/>
                <a:ea typeface="Calibri"/>
                <a:cs typeface="Calibri"/>
                <a:sym typeface="Calibri"/>
              </a:rPr>
            </a:br>
            <a:br>
              <a:rPr lang="sv-SE" sz="1800" b="1" i="0" u="none" strike="noStrike">
                <a:solidFill>
                  <a:srgbClr val="FFFFFF"/>
                </a:solidFill>
                <a:latin typeface="Calibri"/>
                <a:ea typeface="Calibri"/>
                <a:cs typeface="Calibri"/>
                <a:sym typeface="Calibri"/>
              </a:rPr>
            </a:br>
            <a:r>
              <a:rPr lang="sv-SE" sz="1800" b="1" i="0" u="none" strike="noStrike">
                <a:solidFill>
                  <a:srgbClr val="FFFFFF"/>
                </a:solidFill>
                <a:latin typeface="Calibri"/>
                <a:ea typeface="Calibri"/>
                <a:cs typeface="Calibri"/>
                <a:sym typeface="Calibri"/>
              </a:rPr>
              <a:t>Sportkommitté</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Daniel Altörn</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Kalle Strömberg</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Henrik Hammarström</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Axel Grusell</a:t>
            </a:r>
            <a:br>
              <a:rPr lang="sv-SE" sz="1800" b="0" i="0" u="none" strike="noStrike">
                <a:solidFill>
                  <a:srgbClr val="FFFFFF"/>
                </a:solidFill>
                <a:latin typeface="Calibri"/>
                <a:ea typeface="Calibri"/>
                <a:cs typeface="Calibri"/>
                <a:sym typeface="Calibri"/>
              </a:rPr>
            </a:br>
            <a:br>
              <a:rPr lang="sv-SE" sz="1800">
                <a:solidFill>
                  <a:schemeClr val="lt1"/>
                </a:solidFill>
              </a:rPr>
            </a:br>
            <a:br>
              <a:rPr lang="sv-SE" sz="1800">
                <a:solidFill>
                  <a:schemeClr val="lt1"/>
                </a:solidFill>
              </a:rPr>
            </a:br>
            <a:br>
              <a:rPr lang="sv-SE" sz="1800">
                <a:solidFill>
                  <a:schemeClr val="lt1"/>
                </a:solidFill>
              </a:rPr>
            </a:br>
            <a:endParaRPr sz="1800">
              <a:solidFill>
                <a:schemeClr val="lt1"/>
              </a:solidFill>
            </a:endParaRPr>
          </a:p>
        </p:txBody>
      </p:sp>
      <p:sp>
        <p:nvSpPr>
          <p:cNvPr id="107" name="Google Shape;107;p2"/>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9" name="Google Shape;109;p2"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3"/>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3"/>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3"/>
          <p:cNvSpPr txBox="1">
            <a:spLocks noGrp="1"/>
          </p:cNvSpPr>
          <p:nvPr>
            <p:ph type="ctrTitle"/>
          </p:nvPr>
        </p:nvSpPr>
        <p:spPr>
          <a:xfrm>
            <a:off x="227988" y="1039294"/>
            <a:ext cx="6316180" cy="65786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Calibri"/>
              <a:buNone/>
            </a:pPr>
            <a:br>
              <a:rPr lang="sv-SE" sz="4800" b="1" dirty="0">
                <a:solidFill>
                  <a:schemeClr val="lt1"/>
                </a:solidFill>
              </a:rPr>
            </a:br>
            <a:br>
              <a:rPr lang="sv-SE" sz="4800" b="1" dirty="0">
                <a:solidFill>
                  <a:schemeClr val="lt1"/>
                </a:solidFill>
              </a:rPr>
            </a:br>
            <a:br>
              <a:rPr lang="sv-SE" sz="4800" b="1" dirty="0">
                <a:solidFill>
                  <a:schemeClr val="lt1"/>
                </a:solidFill>
              </a:rPr>
            </a:br>
            <a:r>
              <a:rPr lang="sv-SE" sz="1800" b="1" dirty="0">
                <a:solidFill>
                  <a:schemeClr val="lt1"/>
                </a:solidFill>
              </a:rPr>
              <a:t>Träningsgrupper</a:t>
            </a:r>
            <a:br>
              <a:rPr lang="sv-SE" sz="1800" dirty="0">
                <a:solidFill>
                  <a:schemeClr val="lt1"/>
                </a:solidFill>
              </a:rPr>
            </a:br>
            <a:r>
              <a:rPr lang="sv-SE" sz="1800" dirty="0">
                <a:solidFill>
                  <a:schemeClr val="lt1"/>
                </a:solidFill>
              </a:rPr>
              <a:t>TKH, U9-10, U11-12, U13-14, U15, J18 och J20</a:t>
            </a:r>
            <a:br>
              <a:rPr lang="sv-SE" sz="1800" dirty="0">
                <a:solidFill>
                  <a:schemeClr val="lt1"/>
                </a:solidFill>
              </a:rPr>
            </a:br>
            <a:br>
              <a:rPr lang="sv-SE" sz="1800" dirty="0">
                <a:solidFill>
                  <a:schemeClr val="lt1"/>
                </a:solidFill>
              </a:rPr>
            </a:br>
            <a:r>
              <a:rPr lang="sv-SE" sz="1800" b="1" dirty="0">
                <a:solidFill>
                  <a:schemeClr val="lt1"/>
                </a:solidFill>
              </a:rPr>
              <a:t>Träning på is –barn ska inte tvingas välja!</a:t>
            </a:r>
            <a:br>
              <a:rPr lang="sv-SE" sz="1800" dirty="0">
                <a:solidFill>
                  <a:schemeClr val="lt1"/>
                </a:solidFill>
              </a:rPr>
            </a:br>
            <a:r>
              <a:rPr lang="sv-SE" sz="1800" dirty="0">
                <a:solidFill>
                  <a:schemeClr val="lt1"/>
                </a:solidFill>
              </a:rPr>
              <a:t>Is from 1 </a:t>
            </a:r>
            <a:r>
              <a:rPr lang="sv-SE" sz="1800" dirty="0" err="1">
                <a:solidFill>
                  <a:schemeClr val="lt1"/>
                </a:solidFill>
              </a:rPr>
              <a:t>sept</a:t>
            </a:r>
            <a:r>
              <a:rPr lang="sv-SE" sz="1800" dirty="0">
                <a:solidFill>
                  <a:schemeClr val="lt1"/>
                </a:solidFill>
              </a:rPr>
              <a:t> </a:t>
            </a:r>
            <a:r>
              <a:rPr lang="sv-SE" sz="1800" i="1" dirty="0">
                <a:solidFill>
                  <a:schemeClr val="lt1"/>
                </a:solidFill>
              </a:rPr>
              <a:t>(fotbollen förtur under sep till omklädningsrum).</a:t>
            </a:r>
            <a:br>
              <a:rPr lang="sv-SE" sz="1800" dirty="0">
                <a:solidFill>
                  <a:schemeClr val="lt1"/>
                </a:solidFill>
              </a:rPr>
            </a:br>
            <a:br>
              <a:rPr lang="sv-SE" sz="1800" b="1" dirty="0">
                <a:solidFill>
                  <a:schemeClr val="lt1"/>
                </a:solidFill>
              </a:rPr>
            </a:br>
            <a:r>
              <a:rPr lang="sv-SE" sz="1800" b="1" dirty="0">
                <a:solidFill>
                  <a:schemeClr val="lt1"/>
                </a:solidFill>
              </a:rPr>
              <a:t>TKH</a:t>
            </a:r>
            <a:br>
              <a:rPr lang="sv-SE" sz="1800" dirty="0">
                <a:solidFill>
                  <a:schemeClr val="lt1"/>
                </a:solidFill>
              </a:rPr>
            </a:br>
            <a:r>
              <a:rPr lang="sv-SE" sz="1800" dirty="0" err="1">
                <a:solidFill>
                  <a:schemeClr val="lt1"/>
                </a:solidFill>
              </a:rPr>
              <a:t>TKH</a:t>
            </a:r>
            <a:r>
              <a:rPr lang="sv-SE" sz="1800" dirty="0">
                <a:solidFill>
                  <a:schemeClr val="lt1"/>
                </a:solidFill>
              </a:rPr>
              <a:t> startar tidigast 1 oktober. Prova-på 9 &amp; 15 okt kl. 9.30-11.00</a:t>
            </a:r>
            <a:br>
              <a:rPr lang="sv-SE" sz="1800" dirty="0">
                <a:solidFill>
                  <a:schemeClr val="lt1"/>
                </a:solidFill>
              </a:rPr>
            </a:br>
            <a:br>
              <a:rPr lang="sv-SE" sz="1800" dirty="0">
                <a:solidFill>
                  <a:schemeClr val="lt1"/>
                </a:solidFill>
              </a:rPr>
            </a:br>
            <a:r>
              <a:rPr lang="sv-SE" sz="1800" b="1" i="0" u="none" strike="noStrike" dirty="0">
                <a:solidFill>
                  <a:srgbClr val="FFFFFF"/>
                </a:solidFill>
                <a:latin typeface="Calibri"/>
                <a:ea typeface="Calibri"/>
                <a:cs typeface="Calibri"/>
                <a:sym typeface="Calibri"/>
              </a:rPr>
              <a:t>Målvaktsträning</a:t>
            </a:r>
            <a:br>
              <a:rPr lang="sv-SE" sz="1800" b="0" i="0" u="none" strike="noStrike" dirty="0">
                <a:solidFill>
                  <a:srgbClr val="FFFFFF"/>
                </a:solidFill>
                <a:latin typeface="Calibri"/>
                <a:ea typeface="Calibri"/>
                <a:cs typeface="Calibri"/>
                <a:sym typeface="Calibri"/>
              </a:rPr>
            </a:br>
            <a:r>
              <a:rPr lang="sv-SE" sz="1800" b="0" i="0" u="none" strike="noStrike" dirty="0">
                <a:solidFill>
                  <a:srgbClr val="FFFFFF"/>
                </a:solidFill>
                <a:latin typeface="Calibri"/>
                <a:ea typeface="Calibri"/>
                <a:cs typeface="Calibri"/>
                <a:sym typeface="Calibri"/>
              </a:rPr>
              <a:t>Tisdagar 18:45 då det inte är A-lags match.</a:t>
            </a:r>
            <a:br>
              <a:rPr lang="sv-SE" sz="1800" b="0" i="0" u="none" strike="noStrike" dirty="0">
                <a:solidFill>
                  <a:srgbClr val="FFFFFF"/>
                </a:solidFill>
                <a:latin typeface="Calibri"/>
                <a:ea typeface="Calibri"/>
                <a:cs typeface="Calibri"/>
                <a:sym typeface="Calibri"/>
              </a:rPr>
            </a:br>
            <a:r>
              <a:rPr lang="sv-SE" sz="1800" b="0" i="0" u="none" strike="noStrike" dirty="0">
                <a:solidFill>
                  <a:srgbClr val="FFFFFF"/>
                </a:solidFill>
                <a:latin typeface="Calibri"/>
                <a:ea typeface="Calibri"/>
                <a:cs typeface="Calibri"/>
                <a:sym typeface="Calibri"/>
              </a:rPr>
              <a:t>Från U12 krävs att minst en ledare är med på is per lag. </a:t>
            </a:r>
            <a:br>
              <a:rPr lang="sv-SE" sz="1800" b="0" i="0" u="none" strike="noStrike" dirty="0">
                <a:solidFill>
                  <a:srgbClr val="FFFFFF"/>
                </a:solidFill>
                <a:latin typeface="Calibri"/>
                <a:ea typeface="Calibri"/>
                <a:cs typeface="Calibri"/>
                <a:sym typeface="Calibri"/>
              </a:rPr>
            </a:br>
            <a:r>
              <a:rPr lang="sv-SE" sz="1800" b="0" i="0" u="none" strike="noStrike" dirty="0">
                <a:solidFill>
                  <a:srgbClr val="FFFFFF"/>
                </a:solidFill>
                <a:latin typeface="Calibri"/>
                <a:ea typeface="Calibri"/>
                <a:cs typeface="Calibri"/>
                <a:sym typeface="Calibri"/>
              </a:rPr>
              <a:t>Ansvarig: Henrik Hammarström. Ev. även extern resurs.</a:t>
            </a:r>
            <a:br>
              <a:rPr lang="sv-SE" sz="1800" b="0" i="0" u="none" strike="noStrike" dirty="0">
                <a:solidFill>
                  <a:srgbClr val="FFFFFF"/>
                </a:solidFill>
                <a:latin typeface="Calibri"/>
                <a:ea typeface="Calibri"/>
                <a:cs typeface="Calibri"/>
                <a:sym typeface="Calibri"/>
              </a:rPr>
            </a:br>
            <a:br>
              <a:rPr lang="sv-SE" sz="1800" b="0" i="0" u="none" strike="noStrike" dirty="0">
                <a:solidFill>
                  <a:srgbClr val="FFFFFF"/>
                </a:solidFill>
                <a:latin typeface="Calibri"/>
                <a:ea typeface="Calibri"/>
                <a:cs typeface="Calibri"/>
                <a:sym typeface="Calibri"/>
              </a:rPr>
            </a:br>
            <a:r>
              <a:rPr lang="sv-SE" sz="1800" b="1" i="0" u="none" strike="noStrike" dirty="0">
                <a:solidFill>
                  <a:srgbClr val="FFFFFF"/>
                </a:solidFill>
                <a:latin typeface="Calibri"/>
                <a:ea typeface="Calibri"/>
                <a:cs typeface="Calibri"/>
                <a:sym typeface="Calibri"/>
              </a:rPr>
              <a:t>Flickträning </a:t>
            </a:r>
            <a:br>
              <a:rPr lang="sv-SE" sz="1800" b="0" i="0" u="none" strike="noStrike" dirty="0">
                <a:solidFill>
                  <a:srgbClr val="FFFFFF"/>
                </a:solidFill>
                <a:latin typeface="Calibri"/>
                <a:ea typeface="Calibri"/>
                <a:cs typeface="Calibri"/>
                <a:sym typeface="Calibri"/>
              </a:rPr>
            </a:br>
            <a:r>
              <a:rPr lang="sv-SE" sz="1800" b="0" i="0" u="none" strike="noStrike" dirty="0">
                <a:solidFill>
                  <a:srgbClr val="FFFFFF"/>
                </a:solidFill>
                <a:latin typeface="Calibri"/>
                <a:ea typeface="Calibri"/>
                <a:cs typeface="Calibri"/>
                <a:sym typeface="Calibri"/>
              </a:rPr>
              <a:t>Förra säsongens satsning för att behålla och få fler tjejer att börja spela följs föll mycket väl ut och fortsätter under säsongen 2022/23. Ambitionen är att flickträning sker i föreningens regi minst två gånger i månaden.</a:t>
            </a:r>
            <a:br>
              <a:rPr lang="sv-SE" sz="1800" b="0" i="0" u="none" strike="noStrike" dirty="0">
                <a:solidFill>
                  <a:srgbClr val="FFFFFF"/>
                </a:solidFill>
                <a:latin typeface="Calibri"/>
                <a:ea typeface="Calibri"/>
                <a:cs typeface="Calibri"/>
                <a:sym typeface="Calibri"/>
              </a:rPr>
            </a:br>
            <a:br>
              <a:rPr lang="sv-SE" sz="1800" b="0" i="0" u="none" strike="noStrike" dirty="0">
                <a:solidFill>
                  <a:srgbClr val="FFFFFF"/>
                </a:solidFill>
                <a:latin typeface="Calibri"/>
                <a:ea typeface="Calibri"/>
                <a:cs typeface="Calibri"/>
                <a:sym typeface="Calibri"/>
              </a:rPr>
            </a:br>
            <a:r>
              <a:rPr lang="sv-SE" sz="1800" b="1" i="0" u="none" strike="noStrike" dirty="0">
                <a:solidFill>
                  <a:srgbClr val="FFFFFF"/>
                </a:solidFill>
                <a:latin typeface="Calibri"/>
                <a:ea typeface="Calibri"/>
                <a:cs typeface="Calibri"/>
                <a:sym typeface="Calibri"/>
              </a:rPr>
              <a:t>Uppstartscamp</a:t>
            </a:r>
            <a:br>
              <a:rPr lang="sv-SE" sz="1800" b="0" i="0" u="none" strike="noStrike" dirty="0">
                <a:solidFill>
                  <a:srgbClr val="FFFFFF"/>
                </a:solidFill>
                <a:latin typeface="Calibri"/>
                <a:ea typeface="Calibri"/>
                <a:cs typeface="Calibri"/>
                <a:sym typeface="Calibri"/>
              </a:rPr>
            </a:br>
            <a:r>
              <a:rPr lang="sv-SE" sz="1800" b="0" i="0" u="none" strike="noStrike" dirty="0" err="1">
                <a:solidFill>
                  <a:srgbClr val="FFFFFF"/>
                </a:solidFill>
                <a:latin typeface="Calibri"/>
                <a:ea typeface="Calibri"/>
                <a:cs typeface="Calibri"/>
                <a:sym typeface="Calibri"/>
              </a:rPr>
              <a:t>Uppstartscamp</a:t>
            </a:r>
            <a:r>
              <a:rPr lang="sv-SE" sz="1800" b="0" i="0" u="none" strike="noStrike" dirty="0">
                <a:solidFill>
                  <a:srgbClr val="FFFFFF"/>
                </a:solidFill>
                <a:latin typeface="Calibri"/>
                <a:ea typeface="Calibri"/>
                <a:cs typeface="Calibri"/>
                <a:sym typeface="Calibri"/>
              </a:rPr>
              <a:t> 17 september för U9- U15. </a:t>
            </a:r>
            <a:br>
              <a:rPr lang="sv-SE" sz="1800" b="0" i="0" u="none" strike="noStrike" dirty="0">
                <a:solidFill>
                  <a:srgbClr val="FFFFFF"/>
                </a:solidFill>
                <a:latin typeface="Calibri"/>
                <a:ea typeface="Calibri"/>
                <a:cs typeface="Calibri"/>
                <a:sym typeface="Calibri"/>
              </a:rPr>
            </a:br>
            <a:br>
              <a:rPr lang="sv-SE" sz="1800" b="0" i="0" u="none" strike="noStrike" dirty="0">
                <a:solidFill>
                  <a:srgbClr val="FFFFFF"/>
                </a:solidFill>
                <a:latin typeface="Calibri"/>
                <a:ea typeface="Calibri"/>
                <a:cs typeface="Calibri"/>
                <a:sym typeface="Calibri"/>
              </a:rPr>
            </a:br>
            <a:r>
              <a:rPr lang="sv-SE" sz="1800" b="1" i="0" u="none" strike="noStrike" dirty="0" err="1">
                <a:solidFill>
                  <a:srgbClr val="FFFFFF"/>
                </a:solidFill>
                <a:latin typeface="Calibri"/>
                <a:ea typeface="Calibri"/>
                <a:cs typeface="Calibri"/>
                <a:sym typeface="Calibri"/>
              </a:rPr>
              <a:t>Skillsträningar</a:t>
            </a:r>
            <a:r>
              <a:rPr lang="sv-SE" sz="1800" b="1" i="0" u="none" strike="noStrike" dirty="0">
                <a:solidFill>
                  <a:srgbClr val="FFFFFF"/>
                </a:solidFill>
                <a:latin typeface="Calibri"/>
                <a:ea typeface="Calibri"/>
                <a:cs typeface="Calibri"/>
                <a:sym typeface="Calibri"/>
              </a:rPr>
              <a:t> med Anton Mella</a:t>
            </a:r>
            <a:br>
              <a:rPr lang="sv-SE" sz="1800" b="0" i="0" u="none" strike="noStrike" dirty="0">
                <a:solidFill>
                  <a:srgbClr val="FFFFFF"/>
                </a:solidFill>
                <a:latin typeface="Calibri"/>
                <a:ea typeface="Calibri"/>
                <a:cs typeface="Calibri"/>
                <a:sym typeface="Calibri"/>
              </a:rPr>
            </a:br>
            <a:r>
              <a:rPr lang="sv-SE" sz="1800" b="0" i="0" u="none" strike="noStrike" dirty="0">
                <a:solidFill>
                  <a:srgbClr val="FFFFFF"/>
                </a:solidFill>
                <a:latin typeface="Calibri"/>
                <a:ea typeface="Calibri"/>
                <a:cs typeface="Calibri"/>
                <a:sym typeface="Calibri"/>
              </a:rPr>
              <a:t>Fyra tillfällen under säsongen hålls </a:t>
            </a:r>
            <a:r>
              <a:rPr lang="sv-SE" sz="1800" b="0" i="0" u="none" strike="noStrike" dirty="0" err="1">
                <a:solidFill>
                  <a:srgbClr val="FFFFFF"/>
                </a:solidFill>
                <a:latin typeface="Calibri"/>
                <a:ea typeface="Calibri"/>
                <a:cs typeface="Calibri"/>
                <a:sym typeface="Calibri"/>
              </a:rPr>
              <a:t>skillsträningar</a:t>
            </a:r>
            <a:r>
              <a:rPr lang="sv-SE" sz="1800" b="0" i="0" u="none" strike="noStrike" dirty="0">
                <a:solidFill>
                  <a:srgbClr val="FFFFFF"/>
                </a:solidFill>
                <a:latin typeface="Calibri"/>
                <a:ea typeface="Calibri"/>
                <a:cs typeface="Calibri"/>
                <a:sym typeface="Calibri"/>
              </a:rPr>
              <a:t> för spelare i U9-U15 med fokus på utespelare.</a:t>
            </a:r>
            <a:br>
              <a:rPr lang="sv-SE" sz="1800" b="0" i="0" u="none" strike="noStrike" dirty="0">
                <a:solidFill>
                  <a:srgbClr val="FFFFFF"/>
                </a:solidFill>
                <a:latin typeface="Calibri"/>
                <a:ea typeface="Calibri"/>
                <a:cs typeface="Calibri"/>
                <a:sym typeface="Calibri"/>
              </a:rPr>
            </a:br>
            <a:br>
              <a:rPr lang="sv-SE" sz="1800" b="0" i="0" u="none" strike="noStrike" dirty="0">
                <a:solidFill>
                  <a:srgbClr val="FFFFFF"/>
                </a:solidFill>
                <a:latin typeface="Calibri"/>
                <a:ea typeface="Calibri"/>
                <a:cs typeface="Calibri"/>
                <a:sym typeface="Calibri"/>
              </a:rPr>
            </a:br>
            <a:br>
              <a:rPr lang="sv-SE" sz="1800" b="0" i="0" u="none" strike="noStrike" dirty="0">
                <a:solidFill>
                  <a:srgbClr val="FFFFFF"/>
                </a:solidFill>
                <a:latin typeface="Calibri"/>
                <a:ea typeface="Calibri"/>
                <a:cs typeface="Calibri"/>
                <a:sym typeface="Calibri"/>
              </a:rPr>
            </a:br>
            <a:br>
              <a:rPr lang="sv-SE" sz="1800" dirty="0">
                <a:solidFill>
                  <a:schemeClr val="lt1"/>
                </a:solidFill>
              </a:rPr>
            </a:br>
            <a:endParaRPr sz="1400" dirty="0">
              <a:solidFill>
                <a:schemeClr val="lt1"/>
              </a:solidFill>
            </a:endParaRPr>
          </a:p>
        </p:txBody>
      </p:sp>
      <p:sp>
        <p:nvSpPr>
          <p:cNvPr id="120" name="Google Shape;120;p3"/>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1" name="Google Shape;121;p3"/>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2" name="Google Shape;122;p3"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5"/>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5"/>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5"/>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5"/>
          <p:cNvSpPr txBox="1">
            <a:spLocks noGrp="1"/>
          </p:cNvSpPr>
          <p:nvPr>
            <p:ph type="ctrTitle"/>
          </p:nvPr>
        </p:nvSpPr>
        <p:spPr>
          <a:xfrm>
            <a:off x="680223" y="1396121"/>
            <a:ext cx="5121189" cy="367222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Font typeface="Calibri"/>
              <a:buNone/>
            </a:pPr>
            <a:br>
              <a:rPr lang="sv-SE" sz="1800" b="1">
                <a:solidFill>
                  <a:schemeClr val="lt1"/>
                </a:solidFill>
              </a:rPr>
            </a:br>
            <a:br>
              <a:rPr lang="sv-SE" sz="1800" b="0" i="0" u="none" strike="noStrike">
                <a:solidFill>
                  <a:srgbClr val="FFFFFF"/>
                </a:solidFill>
                <a:latin typeface="Calibri"/>
                <a:ea typeface="Calibri"/>
                <a:cs typeface="Calibri"/>
                <a:sym typeface="Calibri"/>
              </a:rPr>
            </a:br>
            <a:br>
              <a:rPr lang="sv-SE" sz="1800" b="0" i="0" u="none" strike="noStrike">
                <a:solidFill>
                  <a:srgbClr val="FFFFFF"/>
                </a:solidFill>
                <a:latin typeface="Calibri"/>
                <a:ea typeface="Calibri"/>
                <a:cs typeface="Calibri"/>
                <a:sym typeface="Calibri"/>
              </a:rPr>
            </a:br>
            <a:r>
              <a:rPr lang="sv-SE" sz="3600" b="1">
                <a:solidFill>
                  <a:srgbClr val="FFFFFF"/>
                </a:solidFill>
                <a:latin typeface="Calibri"/>
                <a:ea typeface="Calibri"/>
                <a:cs typeface="Calibri"/>
                <a:sym typeface="Calibri"/>
              </a:rPr>
              <a:t>N</a:t>
            </a:r>
            <a:r>
              <a:rPr lang="sv-SE" sz="3600" b="1" i="0" u="none" strike="noStrike">
                <a:solidFill>
                  <a:srgbClr val="FFFFFF"/>
                </a:solidFill>
                <a:latin typeface="Calibri"/>
                <a:ea typeface="Calibri"/>
                <a:cs typeface="Calibri"/>
                <a:sym typeface="Calibri"/>
              </a:rPr>
              <a:t>yheter</a:t>
            </a:r>
            <a:br>
              <a:rPr lang="sv-SE" sz="1800" b="1" i="0" u="none" strike="noStrike">
                <a:solidFill>
                  <a:srgbClr val="FFFFFF"/>
                </a:solidFill>
                <a:latin typeface="Calibri"/>
                <a:ea typeface="Calibri"/>
                <a:cs typeface="Calibri"/>
                <a:sym typeface="Calibri"/>
              </a:rPr>
            </a:br>
            <a:br>
              <a:rPr lang="sv-SE" sz="1800" b="1" i="0" u="none" strike="noStrike">
                <a:solidFill>
                  <a:srgbClr val="FFFFFF"/>
                </a:solidFill>
                <a:latin typeface="Calibri"/>
                <a:ea typeface="Calibri"/>
                <a:cs typeface="Calibri"/>
                <a:sym typeface="Calibri"/>
              </a:rPr>
            </a:br>
            <a:br>
              <a:rPr lang="sv-SE" sz="1800" b="0" i="0" u="none" strike="noStrike">
                <a:solidFill>
                  <a:srgbClr val="FFFFFF"/>
                </a:solidFill>
                <a:latin typeface="Calibri"/>
                <a:ea typeface="Calibri"/>
                <a:cs typeface="Calibri"/>
                <a:sym typeface="Calibri"/>
              </a:rPr>
            </a:br>
            <a:r>
              <a:rPr lang="sv-SE" sz="1800" b="1" i="0" u="none" strike="noStrike">
                <a:solidFill>
                  <a:srgbClr val="FFFFFF"/>
                </a:solidFill>
                <a:latin typeface="Calibri"/>
                <a:ea typeface="Calibri"/>
                <a:cs typeface="Calibri"/>
                <a:sym typeface="Calibri"/>
              </a:rPr>
              <a:t>J20</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Samarbete med Hedemora SK </a:t>
            </a:r>
            <a:br>
              <a:rPr lang="sv-SE" sz="1800" b="0" i="0" u="none" strike="noStrike">
                <a:solidFill>
                  <a:srgbClr val="FFFFFF"/>
                </a:solidFill>
                <a:latin typeface="Calibri"/>
                <a:ea typeface="Calibri"/>
                <a:cs typeface="Calibri"/>
                <a:sym typeface="Calibri"/>
              </a:rPr>
            </a:br>
            <a:br>
              <a:rPr lang="sv-SE" sz="1800" b="0" i="0" u="none" strike="noStrike">
                <a:solidFill>
                  <a:srgbClr val="FFFFFF"/>
                </a:solidFill>
                <a:latin typeface="Calibri"/>
                <a:ea typeface="Calibri"/>
                <a:cs typeface="Calibri"/>
                <a:sym typeface="Calibri"/>
              </a:rPr>
            </a:br>
            <a:r>
              <a:rPr lang="sv-SE" sz="1800" b="1" i="0" u="none" strike="noStrike">
                <a:solidFill>
                  <a:srgbClr val="FFFFFF"/>
                </a:solidFill>
                <a:latin typeface="Calibri"/>
                <a:ea typeface="Calibri"/>
                <a:cs typeface="Calibri"/>
                <a:sym typeface="Calibri"/>
              </a:rPr>
              <a:t>U16</a:t>
            </a: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Samarbete med Borlänge Hockey </a:t>
            </a:r>
            <a:br>
              <a:rPr lang="sv-SE" sz="1800" b="0" i="0" u="none" strike="noStrike">
                <a:solidFill>
                  <a:srgbClr val="FFFFFF"/>
                </a:solidFill>
                <a:latin typeface="Calibri"/>
                <a:ea typeface="Calibri"/>
                <a:cs typeface="Calibri"/>
                <a:sym typeface="Calibri"/>
              </a:rPr>
            </a:br>
            <a:br>
              <a:rPr lang="sv-SE" sz="1800" b="0" i="0" u="none" strike="noStrike">
                <a:solidFill>
                  <a:srgbClr val="FFFFFF"/>
                </a:solidFill>
                <a:latin typeface="Calibri"/>
                <a:ea typeface="Calibri"/>
                <a:cs typeface="Calibri"/>
                <a:sym typeface="Calibri"/>
              </a:rPr>
            </a:br>
            <a:r>
              <a:rPr lang="sv-SE" sz="1800" b="0" i="0" u="none" strike="noStrike">
                <a:solidFill>
                  <a:srgbClr val="FFFFFF"/>
                </a:solidFill>
                <a:latin typeface="Calibri"/>
                <a:ea typeface="Calibri"/>
                <a:cs typeface="Calibri"/>
                <a:sym typeface="Calibri"/>
              </a:rPr>
              <a:t>NYA Matchtröjor till hela föreningen håller på att realiseras</a:t>
            </a:r>
            <a:br>
              <a:rPr lang="sv-SE" sz="1800" b="0" i="0" u="none" strike="noStrike">
                <a:solidFill>
                  <a:srgbClr val="FFFFFF"/>
                </a:solidFill>
                <a:latin typeface="Calibri"/>
                <a:ea typeface="Calibri"/>
                <a:cs typeface="Calibri"/>
                <a:sym typeface="Calibri"/>
              </a:rPr>
            </a:br>
            <a:br>
              <a:rPr lang="sv-SE" sz="1800" b="0" i="0" u="none" strike="noStrike">
                <a:solidFill>
                  <a:srgbClr val="FFFFFF"/>
                </a:solidFill>
                <a:latin typeface="Calibri"/>
                <a:ea typeface="Calibri"/>
                <a:cs typeface="Calibri"/>
                <a:sym typeface="Calibri"/>
              </a:rPr>
            </a:br>
            <a:r>
              <a:rPr lang="sv-SE" sz="1800">
                <a:solidFill>
                  <a:srgbClr val="FFFFFF"/>
                </a:solidFill>
              </a:rPr>
              <a:t>Fotografering</a:t>
            </a:r>
            <a:br>
              <a:rPr lang="sv-SE" sz="800"/>
            </a:br>
            <a:br>
              <a:rPr lang="sv-SE" sz="1800" b="0" i="0" u="none" strike="noStrike">
                <a:solidFill>
                  <a:srgbClr val="FFFFFF"/>
                </a:solidFill>
                <a:latin typeface="Calibri"/>
                <a:ea typeface="Calibri"/>
                <a:cs typeface="Calibri"/>
                <a:sym typeface="Calibri"/>
              </a:rPr>
            </a:br>
            <a:br>
              <a:rPr lang="sv-SE" sz="1800">
                <a:solidFill>
                  <a:schemeClr val="lt1"/>
                </a:solidFill>
              </a:rPr>
            </a:br>
            <a:endParaRPr sz="1800">
              <a:solidFill>
                <a:schemeClr val="lt1"/>
              </a:solidFill>
            </a:endParaRPr>
          </a:p>
        </p:txBody>
      </p:sp>
      <p:sp>
        <p:nvSpPr>
          <p:cNvPr id="133" name="Google Shape;133;p5"/>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5"/>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5" name="Google Shape;135;p5"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6"/>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6"/>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6"/>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6"/>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6"/>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p6"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
        <p:nvSpPr>
          <p:cNvPr id="148" name="Google Shape;148;p6"/>
          <p:cNvSpPr txBox="1"/>
          <p:nvPr/>
        </p:nvSpPr>
        <p:spPr>
          <a:xfrm>
            <a:off x="365050" y="102165"/>
            <a:ext cx="7448100" cy="60939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sv-SE" sz="4800" b="0" i="0" u="none" strike="noStrike" cap="none">
                <a:solidFill>
                  <a:schemeClr val="lt1"/>
                </a:solidFill>
                <a:latin typeface="Calibri"/>
                <a:ea typeface="Calibri"/>
                <a:cs typeface="Calibri"/>
                <a:sym typeface="Calibri"/>
              </a:rPr>
              <a:t>Övrigt</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v-SE" sz="1800" b="1" i="0" u="none" strike="noStrike" cap="none">
                <a:solidFill>
                  <a:schemeClr val="lt1"/>
                </a:solidFill>
                <a:latin typeface="Calibri"/>
                <a:ea typeface="Calibri"/>
                <a:cs typeface="Calibri"/>
                <a:sym typeface="Calibri"/>
              </a:rPr>
              <a:t>Material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Calibri"/>
                <a:ea typeface="Calibri"/>
                <a:cs typeface="Calibri"/>
                <a:sym typeface="Calibri"/>
              </a:rPr>
              <a:t>Föreningen står för;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a:solidFill>
                  <a:schemeClr val="lt1"/>
                </a:solidFill>
                <a:latin typeface="Calibri"/>
                <a:ea typeface="Calibri"/>
                <a:cs typeface="Calibri"/>
                <a:sym typeface="Calibri"/>
              </a:rPr>
              <a:t>Utrustning till träningar &amp; matcher mm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a:solidFill>
                  <a:schemeClr val="lt1"/>
                </a:solidFill>
                <a:latin typeface="Calibri"/>
                <a:ea typeface="Calibri"/>
                <a:cs typeface="Calibri"/>
                <a:sym typeface="Calibri"/>
              </a:rPr>
              <a:t>Byxor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a:solidFill>
                  <a:schemeClr val="lt1"/>
                </a:solidFill>
                <a:latin typeface="Calibri"/>
                <a:ea typeface="Calibri"/>
                <a:cs typeface="Calibri"/>
                <a:sym typeface="Calibri"/>
              </a:rPr>
              <a:t>Tejp till juniorerna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a:solidFill>
                  <a:schemeClr val="lt1"/>
                </a:solidFill>
                <a:latin typeface="Calibri"/>
                <a:ea typeface="Calibri"/>
                <a:cs typeface="Calibri"/>
                <a:sym typeface="Calibri"/>
              </a:rPr>
              <a:t>MV-utrustning till de yngsta + utrustningar till TKH att låna.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v-SE" sz="1800" b="1" i="0" u="none" strike="noStrike" cap="none">
                <a:solidFill>
                  <a:schemeClr val="lt1"/>
                </a:solidFill>
                <a:latin typeface="Calibri"/>
                <a:ea typeface="Calibri"/>
                <a:cs typeface="Calibri"/>
                <a:sym typeface="Calibri"/>
              </a:rPr>
              <a:t>Resor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Calibri"/>
                <a:ea typeface="Calibri"/>
                <a:cs typeface="Calibri"/>
                <a:sym typeface="Calibri"/>
              </a:rPr>
              <a:t>J20 &amp; J18 erbjuds buss vid längre resor.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Calibri"/>
                <a:ea typeface="Calibri"/>
                <a:cs typeface="Calibri"/>
                <a:sym typeface="Calibri"/>
              </a:rPr>
              <a:t>Övriga har möjlighet att få bidrag till buss vid ett tillfälle.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v-SE" sz="1800" b="1" i="0" u="none" strike="noStrike" cap="none">
                <a:solidFill>
                  <a:schemeClr val="lt1"/>
                </a:solidFill>
                <a:latin typeface="Calibri"/>
                <a:ea typeface="Calibri"/>
                <a:cs typeface="Calibri"/>
                <a:sym typeface="Calibri"/>
              </a:rPr>
              <a:t>Matlådor till juniorer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Calibri"/>
                <a:ea typeface="Calibri"/>
                <a:cs typeface="Calibri"/>
                <a:sym typeface="Calibri"/>
              </a:rPr>
              <a:t>Våra juniorlag väljer om man vill ha matlådor på bortamatcher </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Calibri"/>
                <a:ea typeface="Calibri"/>
                <a:cs typeface="Calibri"/>
                <a:sym typeface="Calibri"/>
              </a:rPr>
              <a:t>och isf ska laget bidra med inkomstbringande aktivitet </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Calibri"/>
                <a:ea typeface="Calibri"/>
                <a:cs typeface="Calibri"/>
                <a:sym typeface="Calibri"/>
              </a:rPr>
              <a:t>a 10 000 kr/ lag.</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7"/>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7"/>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7"/>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7"/>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7"/>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7"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
        <p:nvSpPr>
          <p:cNvPr id="161" name="Google Shape;161;p7"/>
          <p:cNvSpPr txBox="1"/>
          <p:nvPr/>
        </p:nvSpPr>
        <p:spPr>
          <a:xfrm>
            <a:off x="552076" y="501021"/>
            <a:ext cx="5879454" cy="5909310"/>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v-SE" sz="1800" b="1" i="0" u="none" strike="noStrike" cap="none">
                <a:solidFill>
                  <a:schemeClr val="lt1"/>
                </a:solidFill>
                <a:latin typeface="Calibri"/>
                <a:ea typeface="Calibri"/>
                <a:cs typeface="Calibri"/>
                <a:sym typeface="Calibri"/>
              </a:rPr>
              <a:t>Utbildning kring antidroger &amp; doping</a:t>
            </a:r>
            <a:br>
              <a:rPr lang="sv-SE" sz="1800" b="0" i="0" u="none" strike="noStrike" cap="none">
                <a:solidFill>
                  <a:schemeClr val="lt1"/>
                </a:solidFill>
                <a:latin typeface="Calibri"/>
                <a:ea typeface="Calibri"/>
                <a:cs typeface="Calibri"/>
                <a:sym typeface="Calibri"/>
              </a:rPr>
            </a:br>
            <a:r>
              <a:rPr lang="sv-SE" sz="1800" b="0" i="0" u="none" strike="noStrike" cap="none">
                <a:solidFill>
                  <a:schemeClr val="lt1"/>
                </a:solidFill>
                <a:latin typeface="Calibri"/>
                <a:ea typeface="Calibri"/>
                <a:cs typeface="Calibri"/>
                <a:sym typeface="Calibri"/>
              </a:rPr>
              <a:t>Utbildning hålls årligen för U13.</a:t>
            </a:r>
            <a:br>
              <a:rPr lang="sv-SE" sz="1800" b="0" i="0" u="none" strike="noStrike" cap="none">
                <a:solidFill>
                  <a:schemeClr val="lt1"/>
                </a:solidFill>
                <a:latin typeface="Calibri"/>
                <a:ea typeface="Calibri"/>
                <a:cs typeface="Calibri"/>
                <a:sym typeface="Calibri"/>
              </a:rPr>
            </a:br>
            <a:br>
              <a:rPr lang="sv-SE" sz="1800" b="0" i="0" u="none" strike="noStrike" cap="none">
                <a:solidFill>
                  <a:schemeClr val="lt1"/>
                </a:solidFill>
                <a:latin typeface="Calibri"/>
                <a:ea typeface="Calibri"/>
                <a:cs typeface="Calibri"/>
                <a:sym typeface="Calibri"/>
              </a:rPr>
            </a:br>
            <a:r>
              <a:rPr lang="sv-SE" sz="1800" b="1" i="0" u="none" strike="noStrike" cap="none">
                <a:solidFill>
                  <a:srgbClr val="FFFFFF"/>
                </a:solidFill>
                <a:latin typeface="Calibri"/>
                <a:ea typeface="Calibri"/>
                <a:cs typeface="Calibri"/>
                <a:sym typeface="Calibri"/>
              </a:rPr>
              <a:t>Domare</a:t>
            </a:r>
            <a:br>
              <a:rPr lang="sv-SE" sz="1800" b="0" i="0" u="none" strike="noStrike" cap="none">
                <a:solidFill>
                  <a:srgbClr val="FFFFFF"/>
                </a:solidFill>
                <a:latin typeface="Calibri"/>
                <a:ea typeface="Calibri"/>
                <a:cs typeface="Calibri"/>
                <a:sym typeface="Calibri"/>
              </a:rPr>
            </a:br>
            <a:r>
              <a:rPr lang="sv-SE" sz="1800" b="0" i="0" u="none" strike="noStrike" cap="none">
                <a:solidFill>
                  <a:srgbClr val="FFFFFF"/>
                </a:solidFill>
                <a:latin typeface="Calibri"/>
                <a:ea typeface="Calibri"/>
                <a:cs typeface="Calibri"/>
                <a:sym typeface="Calibri"/>
              </a:rPr>
              <a:t>Domarutbildning kommer hållas för alla som vill döma under året + alla i U13 oavsett om man vill döma eller ej.  </a:t>
            </a:r>
            <a:r>
              <a:rPr lang="sv-SE" sz="1800" b="0" i="1" u="none" strike="noStrike" cap="none">
                <a:solidFill>
                  <a:srgbClr val="FFFFFF"/>
                </a:solidFill>
                <a:latin typeface="Calibri"/>
                <a:ea typeface="Calibri"/>
                <a:cs typeface="Calibri"/>
                <a:sym typeface="Calibri"/>
              </a:rPr>
              <a:t>Datum är inte ännu klart…..</a:t>
            </a:r>
            <a:br>
              <a:rPr lang="sv-SE" sz="1800" b="0" i="0" u="none" strike="noStrike" cap="none">
                <a:solidFill>
                  <a:schemeClr val="lt1"/>
                </a:solidFill>
                <a:latin typeface="Calibri"/>
                <a:ea typeface="Calibri"/>
                <a:cs typeface="Calibri"/>
                <a:sym typeface="Calibri"/>
              </a:rPr>
            </a:b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v-SE" sz="1800" b="1" i="0" u="none" strike="noStrike" cap="none">
                <a:solidFill>
                  <a:schemeClr val="lt1"/>
                </a:solidFill>
                <a:latin typeface="Calibri"/>
                <a:ea typeface="Calibri"/>
                <a:cs typeface="Calibri"/>
                <a:sym typeface="Calibri"/>
              </a:rPr>
              <a:t>Aktiviteter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a:solidFill>
                  <a:schemeClr val="lt1"/>
                </a:solidFill>
                <a:latin typeface="Calibri"/>
                <a:ea typeface="Calibri"/>
                <a:cs typeface="Calibri"/>
                <a:sym typeface="Calibri"/>
              </a:rPr>
              <a:t>Följa upp förrförra säsongens välbesökta skridskodisco.</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a:solidFill>
                  <a:schemeClr val="lt1"/>
                </a:solidFill>
                <a:latin typeface="Calibri"/>
                <a:ea typeface="Calibri"/>
                <a:cs typeface="Calibri"/>
                <a:sym typeface="Calibri"/>
              </a:rPr>
              <a:t>Klubbkväll för profilkläder.  Datum 8 sep kl 17.00-20.00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v-SE" sz="1800" b="1" i="0" u="none" strike="noStrike" cap="none">
                <a:solidFill>
                  <a:schemeClr val="lt1"/>
                </a:solidFill>
                <a:latin typeface="Calibri"/>
                <a:ea typeface="Calibri"/>
                <a:cs typeface="Calibri"/>
                <a:sym typeface="Calibri"/>
              </a:rPr>
              <a:t>Anläggningen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a:solidFill>
                  <a:schemeClr val="lt1"/>
                </a:solidFill>
                <a:latin typeface="Calibri"/>
                <a:ea typeface="Calibri"/>
                <a:cs typeface="Calibri"/>
                <a:sym typeface="Calibri"/>
              </a:rPr>
              <a:t>Kommunen projekterar för ombyggnation av omklädningsrum.</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v-SE" sz="1800" b="1" i="0" u="none" strike="noStrike" cap="none">
                <a:solidFill>
                  <a:schemeClr val="lt1"/>
                </a:solidFill>
                <a:latin typeface="Calibri"/>
                <a:ea typeface="Calibri"/>
                <a:cs typeface="Calibri"/>
                <a:sym typeface="Calibri"/>
              </a:rPr>
              <a:t>Välkommen att engagera 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800"/>
              <a:buFont typeface="Arial"/>
              <a:buChar char="•"/>
            </a:pPr>
            <a:r>
              <a:rPr lang="sv-SE" sz="1800" b="0" i="0" u="none" strike="noStrike" cap="none">
                <a:solidFill>
                  <a:schemeClr val="lt1"/>
                </a:solidFill>
                <a:latin typeface="Calibri"/>
                <a:ea typeface="Calibri"/>
                <a:cs typeface="Calibri"/>
                <a:sym typeface="Calibri"/>
              </a:rPr>
              <a:t>Behövs alltid fler</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8"/>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8"/>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8"/>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8"/>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8"/>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p8" descr="Logo Säterhockeyn"/>
          <p:cNvPicPr preferRelativeResize="0"/>
          <p:nvPr/>
        </p:nvPicPr>
        <p:blipFill rotWithShape="1">
          <a:blip r:embed="rId3">
            <a:alphaModFix/>
          </a:blip>
          <a:srcRect/>
          <a:stretch/>
        </p:blipFill>
        <p:spPr>
          <a:xfrm>
            <a:off x="7912764" y="2108877"/>
            <a:ext cx="1752753" cy="2654533"/>
          </a:xfrm>
          <a:prstGeom prst="rect">
            <a:avLst/>
          </a:prstGeom>
          <a:noFill/>
          <a:ln>
            <a:noFill/>
          </a:ln>
        </p:spPr>
      </p:pic>
      <p:sp>
        <p:nvSpPr>
          <p:cNvPr id="174" name="Google Shape;174;p8"/>
          <p:cNvSpPr txBox="1"/>
          <p:nvPr/>
        </p:nvSpPr>
        <p:spPr>
          <a:xfrm>
            <a:off x="706779" y="1351505"/>
            <a:ext cx="5879400" cy="387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sv-SE" sz="4800" b="0" i="0" u="none" strike="noStrike" cap="none">
                <a:solidFill>
                  <a:srgbClr val="FFFFFF"/>
                </a:solidFill>
                <a:latin typeface="Calibri"/>
                <a:ea typeface="Calibri"/>
                <a:cs typeface="Calibri"/>
                <a:sym typeface="Calibri"/>
              </a:rPr>
              <a:t>Föräldrar </a:t>
            </a:r>
            <a:endParaRPr sz="4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800"/>
              <a:buFont typeface="Arial"/>
              <a:buChar char="•"/>
            </a:pPr>
            <a:r>
              <a:rPr lang="sv-SE" sz="1800" b="0" i="0" u="none" strike="noStrike" cap="none">
                <a:solidFill>
                  <a:srgbClr val="FFFFFF"/>
                </a:solidFill>
                <a:latin typeface="Calibri"/>
                <a:ea typeface="Calibri"/>
                <a:cs typeface="Calibri"/>
                <a:sym typeface="Calibri"/>
              </a:rPr>
              <a:t>Lagen står för bemanning av caféterian, egen kassör mm </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Char char="•"/>
            </a:pPr>
            <a:r>
              <a:rPr lang="sv-SE" sz="1800" b="0" i="0" u="none" strike="noStrike" cap="none">
                <a:solidFill>
                  <a:srgbClr val="FFFFFF"/>
                </a:solidFill>
                <a:latin typeface="Calibri"/>
                <a:ea typeface="Calibri"/>
                <a:cs typeface="Calibri"/>
                <a:sym typeface="Calibri"/>
              </a:rPr>
              <a:t>Utbildning ”Föräldrar till Idrottande barn” ska arrangeras för U9 och då vi pga Covid inte genomförde utbildningen säsongerna 2020/21 &amp; 2021/22 inkluderas även U10  &amp; U11 under denna säsong.</a:t>
            </a: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Arial"/>
              <a:buChar char="•"/>
            </a:pPr>
            <a:r>
              <a:rPr lang="sv-SE" sz="1800" b="0" i="0" u="none" strike="noStrike" cap="none">
                <a:solidFill>
                  <a:srgbClr val="FFFFFF"/>
                </a:solidFill>
                <a:latin typeface="Calibri"/>
                <a:ea typeface="Calibri"/>
                <a:cs typeface="Calibri"/>
                <a:sym typeface="Calibri"/>
              </a:rPr>
              <a:t>”Mästare i seket” –vi ska hålla en egen utbildning i föreningens regi för föräldrar med bla OVR, men med ambition att ta ett större grepp.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sv-SE" sz="1800" b="1" i="1" u="none" strike="noStrike" cap="none">
                <a:solidFill>
                  <a:srgbClr val="FFFFFF"/>
                </a:solidFill>
                <a:latin typeface="Calibri"/>
                <a:ea typeface="Calibri"/>
                <a:cs typeface="Calibri"/>
                <a:sym typeface="Calibri"/>
              </a:rPr>
              <a:t>Vi tänker även fortsatt att vi kör endast spelare &amp; ledare som har tillträde till korridor. Behöver er hjälp att efterleva.</a:t>
            </a:r>
            <a:endParaRPr sz="1800" b="1" i="1" u="none" strike="noStrike" cap="non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9"/>
          <p:cNvSpPr/>
          <p:nvPr/>
        </p:nvSpPr>
        <p:spPr>
          <a:xfrm flipH="1">
            <a:off x="0" y="-3"/>
            <a:ext cx="12192000" cy="6858000"/>
          </a:xfrm>
          <a:prstGeom prst="rect">
            <a:avLst/>
          </a:prstGeom>
          <a:gradFill>
            <a:gsLst>
              <a:gs pos="0">
                <a:srgbClr val="000000"/>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9"/>
          <p:cNvSpPr/>
          <p:nvPr/>
        </p:nvSpPr>
        <p:spPr>
          <a:xfrm flipH="1">
            <a:off x="480861" y="0"/>
            <a:ext cx="7661934" cy="6858000"/>
          </a:xfrm>
          <a:prstGeom prst="rect">
            <a:avLst/>
          </a:prstGeom>
          <a:gradFill>
            <a:gsLst>
              <a:gs pos="0">
                <a:srgbClr val="2F5496">
                  <a:alpha val="44313"/>
                </a:srgbClr>
              </a:gs>
              <a:gs pos="100000">
                <a:srgbClr val="000000">
                  <a:alpha val="28235"/>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p9"/>
          <p:cNvSpPr/>
          <p:nvPr/>
        </p:nvSpPr>
        <p:spPr>
          <a:xfrm rot="10800000" flipH="1">
            <a:off x="480862" y="-6"/>
            <a:ext cx="11711138" cy="6410334"/>
          </a:xfrm>
          <a:prstGeom prst="rect">
            <a:avLst/>
          </a:prstGeom>
          <a:gradFill>
            <a:gsLst>
              <a:gs pos="0">
                <a:srgbClr val="4472C4">
                  <a:alpha val="0"/>
                </a:srgbClr>
              </a:gs>
              <a:gs pos="100000">
                <a:srgbClr val="000000">
                  <a:alpha val="40392"/>
                </a:srgbClr>
              </a:gs>
            </a:gsLst>
            <a:lin ang="18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9"/>
          <p:cNvSpPr txBox="1">
            <a:spLocks noGrp="1"/>
          </p:cNvSpPr>
          <p:nvPr>
            <p:ph type="ctrTitle"/>
          </p:nvPr>
        </p:nvSpPr>
        <p:spPr>
          <a:xfrm>
            <a:off x="56654" y="-3649186"/>
            <a:ext cx="7083273" cy="10299186"/>
          </a:xfrm>
          <a:prstGeom prst="rect">
            <a:avLst/>
          </a:prstGeom>
          <a:noFill/>
          <a:ln>
            <a:noFill/>
          </a:ln>
        </p:spPr>
        <p:txBody>
          <a:bodyPr spcFirstLastPara="1" wrap="square" lIns="91425" tIns="45700" rIns="91425" bIns="45700" anchor="b" anchorCtr="0">
            <a:noAutofit/>
          </a:bodyPr>
          <a:lstStyle/>
          <a:p>
            <a:pPr marL="0" lvl="0" indent="0" algn="l" rtl="0">
              <a:lnSpc>
                <a:spcPct val="107000"/>
              </a:lnSpc>
              <a:spcBef>
                <a:spcPts val="0"/>
              </a:spcBef>
              <a:spcAft>
                <a:spcPts val="0"/>
              </a:spcAft>
              <a:buClr>
                <a:schemeClr val="lt1"/>
              </a:buClr>
              <a:buSzPts val="1800"/>
              <a:buFont typeface="Calibri"/>
              <a:buNone/>
            </a:pPr>
            <a:r>
              <a:rPr lang="sv-SE" sz="1800" i="1">
                <a:solidFill>
                  <a:schemeClr val="lt1"/>
                </a:solidFill>
                <a:latin typeface="Calibri"/>
                <a:ea typeface="Calibri"/>
                <a:cs typeface="Calibri"/>
                <a:sym typeface="Calibri"/>
              </a:rPr>
              <a:t>Utan ledar</a:t>
            </a:r>
            <a:r>
              <a:rPr lang="sv-SE" sz="1800" i="1">
                <a:solidFill>
                  <a:schemeClr val="lt1"/>
                </a:solidFill>
                <a:latin typeface="Times New Roman"/>
                <a:ea typeface="Times New Roman"/>
                <a:cs typeface="Times New Roman"/>
                <a:sym typeface="Times New Roman"/>
              </a:rPr>
              <a:t>na runt lagen ingen hockey</a:t>
            </a:r>
            <a:r>
              <a:rPr lang="sv-SE" sz="1800" i="1">
                <a:solidFill>
                  <a:schemeClr val="lt1"/>
                </a:solidFill>
                <a:latin typeface="Calibri"/>
                <a:ea typeface="Calibri"/>
                <a:cs typeface="Calibri"/>
                <a:sym typeface="Calibri"/>
              </a:rPr>
              <a:t> </a:t>
            </a:r>
            <a:br>
              <a:rPr lang="sv-SE" sz="1800" i="1">
                <a:solidFill>
                  <a:schemeClr val="lt1"/>
                </a:solidFill>
                <a:latin typeface="Calibri"/>
                <a:ea typeface="Calibri"/>
                <a:cs typeface="Calibri"/>
                <a:sym typeface="Calibri"/>
              </a:rPr>
            </a:br>
            <a:r>
              <a:rPr lang="sv-SE" sz="1800">
                <a:solidFill>
                  <a:schemeClr val="lt1"/>
                </a:solidFill>
                <a:latin typeface="Calibri"/>
                <a:ea typeface="Calibri"/>
                <a:cs typeface="Calibri"/>
                <a:sym typeface="Calibri"/>
              </a:rPr>
              <a:t>Det är allas uppgift att aktivt stödja ledarna i deras roll och beslut på såväl isen som omklädningsrum, såsom ex att respektera tider och coachning. Ibland är det klokt att påminna sig att ledarna är vanliga människor som valt att engagera sig och ditt bidrag blir att inte ställa övermänskliga krav. </a:t>
            </a:r>
            <a:br>
              <a:rPr lang="sv-SE" sz="1800">
                <a:solidFill>
                  <a:schemeClr val="lt1"/>
                </a:solidFill>
                <a:latin typeface="Calibri"/>
                <a:ea typeface="Calibri"/>
                <a:cs typeface="Calibri"/>
                <a:sym typeface="Calibri"/>
              </a:rPr>
            </a:br>
            <a:br>
              <a:rPr lang="sv-SE" sz="1800">
                <a:solidFill>
                  <a:schemeClr val="lt1"/>
                </a:solidFill>
                <a:latin typeface="Calibri"/>
                <a:ea typeface="Calibri"/>
                <a:cs typeface="Calibri"/>
                <a:sym typeface="Calibri"/>
              </a:rPr>
            </a:br>
            <a:r>
              <a:rPr lang="sv-SE" sz="1800" i="1">
                <a:solidFill>
                  <a:schemeClr val="lt1"/>
                </a:solidFill>
                <a:latin typeface="Calibri"/>
                <a:ea typeface="Calibri"/>
                <a:cs typeface="Calibri"/>
                <a:sym typeface="Calibri"/>
              </a:rPr>
              <a:t>Socialt</a:t>
            </a:r>
            <a:br>
              <a:rPr lang="sv-SE" sz="1800" i="1">
                <a:solidFill>
                  <a:schemeClr val="lt1"/>
                </a:solidFill>
                <a:latin typeface="Calibri"/>
                <a:ea typeface="Calibri"/>
                <a:cs typeface="Calibri"/>
                <a:sym typeface="Calibri"/>
              </a:rPr>
            </a:br>
            <a:r>
              <a:rPr lang="sv-SE" sz="1800">
                <a:solidFill>
                  <a:schemeClr val="lt1"/>
                </a:solidFill>
                <a:latin typeface="Calibri"/>
                <a:ea typeface="Calibri"/>
                <a:cs typeface="Calibri"/>
                <a:sym typeface="Calibri"/>
              </a:rPr>
              <a:t>För att spelarna skall utvecklas på isen, måste de trivas. Alla i i vår verksamhet skall verka för att ishockeyförbundets fair-play och </a:t>
            </a:r>
            <a:br>
              <a:rPr lang="sv-SE" sz="1800">
                <a:solidFill>
                  <a:schemeClr val="lt1"/>
                </a:solidFill>
                <a:latin typeface="Calibri"/>
                <a:ea typeface="Calibri"/>
                <a:cs typeface="Calibri"/>
                <a:sym typeface="Calibri"/>
              </a:rPr>
            </a:br>
            <a:r>
              <a:rPr lang="sv-SE" sz="1800">
                <a:solidFill>
                  <a:schemeClr val="lt1"/>
                </a:solidFill>
                <a:latin typeface="Calibri"/>
                <a:ea typeface="Calibri"/>
                <a:cs typeface="Calibri"/>
                <a:sym typeface="Calibri"/>
              </a:rPr>
              <a:t>respekt följs. Det är ett tydligt ställningstagande för rent spel, </a:t>
            </a:r>
            <a:br>
              <a:rPr lang="sv-SE" sz="1800">
                <a:solidFill>
                  <a:schemeClr val="lt1"/>
                </a:solidFill>
                <a:latin typeface="Calibri"/>
                <a:ea typeface="Calibri"/>
                <a:cs typeface="Calibri"/>
                <a:sym typeface="Calibri"/>
              </a:rPr>
            </a:br>
            <a:r>
              <a:rPr lang="sv-SE" sz="1800">
                <a:solidFill>
                  <a:schemeClr val="lt1"/>
                </a:solidFill>
                <a:latin typeface="Calibri"/>
                <a:ea typeface="Calibri"/>
                <a:cs typeface="Calibri"/>
                <a:sym typeface="Calibri"/>
              </a:rPr>
              <a:t>uppförande och allas rätt att deltaga. Det ger en verksamhet där </a:t>
            </a:r>
            <a:br>
              <a:rPr lang="sv-SE" sz="1800">
                <a:solidFill>
                  <a:schemeClr val="lt1"/>
                </a:solidFill>
                <a:latin typeface="Calibri"/>
                <a:ea typeface="Calibri"/>
                <a:cs typeface="Calibri"/>
                <a:sym typeface="Calibri"/>
              </a:rPr>
            </a:br>
            <a:r>
              <a:rPr lang="sv-SE" sz="1800">
                <a:solidFill>
                  <a:schemeClr val="lt1"/>
                </a:solidFill>
                <a:latin typeface="Calibri"/>
                <a:ea typeface="Calibri"/>
                <a:cs typeface="Calibri"/>
                <a:sym typeface="Calibri"/>
              </a:rPr>
              <a:t>man kan vara trygg att delta i och det är allas skyldighet, gammal </a:t>
            </a:r>
            <a:br>
              <a:rPr lang="sv-SE" sz="1800">
                <a:solidFill>
                  <a:schemeClr val="lt1"/>
                </a:solidFill>
                <a:latin typeface="Calibri"/>
                <a:ea typeface="Calibri"/>
                <a:cs typeface="Calibri"/>
                <a:sym typeface="Calibri"/>
              </a:rPr>
            </a:br>
            <a:r>
              <a:rPr lang="sv-SE" sz="1800">
                <a:solidFill>
                  <a:schemeClr val="lt1"/>
                </a:solidFill>
                <a:latin typeface="Calibri"/>
                <a:ea typeface="Calibri"/>
                <a:cs typeface="Calibri"/>
                <a:sym typeface="Calibri"/>
              </a:rPr>
              <a:t>som ung, att bidra till att detta bibehålls. Som medlem i vår förening</a:t>
            </a:r>
            <a:br>
              <a:rPr lang="sv-SE" sz="1800">
                <a:solidFill>
                  <a:schemeClr val="lt1"/>
                </a:solidFill>
                <a:latin typeface="Calibri"/>
                <a:ea typeface="Calibri"/>
                <a:cs typeface="Calibri"/>
                <a:sym typeface="Calibri"/>
              </a:rPr>
            </a:br>
            <a:r>
              <a:rPr lang="sv-SE" sz="1800">
                <a:solidFill>
                  <a:schemeClr val="lt1"/>
                </a:solidFill>
                <a:latin typeface="Calibri"/>
                <a:ea typeface="Calibri"/>
                <a:cs typeface="Calibri"/>
                <a:sym typeface="Calibri"/>
              </a:rPr>
              <a:t>representerar du alltid föreningen, laget &amp; dig själv. Det är var och </a:t>
            </a:r>
            <a:br>
              <a:rPr lang="sv-SE" sz="1800">
                <a:solidFill>
                  <a:schemeClr val="lt1"/>
                </a:solidFill>
                <a:latin typeface="Calibri"/>
                <a:ea typeface="Calibri"/>
                <a:cs typeface="Calibri"/>
                <a:sym typeface="Calibri"/>
              </a:rPr>
            </a:br>
            <a:r>
              <a:rPr lang="sv-SE" sz="1800">
                <a:solidFill>
                  <a:schemeClr val="lt1"/>
                </a:solidFill>
                <a:latin typeface="Calibri"/>
                <a:ea typeface="Calibri"/>
                <a:cs typeface="Calibri"/>
                <a:sym typeface="Calibri"/>
              </a:rPr>
              <a:t>ens ansvar att uppträda korrekt och respektfullt. Problem inom ett lag/träningsgrupp ska försöka lösas inom laget/träningsgruppen. Vid behov kan såväl ledare som spelare/förälder vända sig till i första hand sportkommittén alt styrelsen. Vi är en barn- och ungdomsförening. Saker kommer hända. Vi har de bästa förutsättningarna att inte hamna i disciplinära åtgärder som följd genom att vi samverkar kring våra spelare. De är här för att träna och lära sig &amp; vi måste ta ansvar som vuxna och utgöra ett bra &amp; enat stöd!</a:t>
            </a:r>
            <a:endParaRPr sz="1800">
              <a:solidFill>
                <a:schemeClr val="lt1"/>
              </a:solidFill>
            </a:endParaRPr>
          </a:p>
        </p:txBody>
      </p:sp>
      <p:sp>
        <p:nvSpPr>
          <p:cNvPr id="185" name="Google Shape;185;p9"/>
          <p:cNvSpPr/>
          <p:nvPr/>
        </p:nvSpPr>
        <p:spPr>
          <a:xfrm rot="-5400000">
            <a:off x="4844797" y="-489206"/>
            <a:ext cx="2502408" cy="12191998"/>
          </a:xfrm>
          <a:prstGeom prst="rect">
            <a:avLst/>
          </a:prstGeom>
          <a:gradFill>
            <a:gsLst>
              <a:gs pos="0">
                <a:srgbClr val="4472C4">
                  <a:alpha val="23529"/>
                </a:srgbClr>
              </a:gs>
              <a:gs pos="78000">
                <a:srgbClr val="1F3864">
                  <a:alpha val="0"/>
                </a:srgbClr>
              </a:gs>
              <a:gs pos="100000">
                <a:srgbClr val="1F3864">
                  <a:alpha val="0"/>
                </a:srgbClr>
              </a:gs>
            </a:gsLst>
            <a:lin ang="10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9"/>
          <p:cNvSpPr/>
          <p:nvPr/>
        </p:nvSpPr>
        <p:spPr>
          <a:xfrm>
            <a:off x="6390589" y="1062544"/>
            <a:ext cx="4756162" cy="47561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9"/>
          <p:cNvSpPr txBox="1"/>
          <p:nvPr/>
        </p:nvSpPr>
        <p:spPr>
          <a:xfrm>
            <a:off x="7647496" y="2231927"/>
            <a:ext cx="2608867"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sv-SE" sz="4400" b="0" i="1" u="none" strike="noStrike" cap="none">
                <a:solidFill>
                  <a:srgbClr val="000000"/>
                </a:solidFill>
                <a:latin typeface="Calibri"/>
                <a:ea typeface="Calibri"/>
                <a:cs typeface="Calibri"/>
                <a:sym typeface="Calibri"/>
              </a:rPr>
              <a:t>Medskick till er föräldrar</a:t>
            </a:r>
            <a:endParaRPr sz="4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g14b5907cbea_1_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g14b5907cbea_1_0"/>
          <p:cNvSpPr/>
          <p:nvPr/>
        </p:nvSpPr>
        <p:spPr>
          <a:xfrm flipH="1">
            <a:off x="0" y="-3"/>
            <a:ext cx="12192000" cy="6858000"/>
          </a:xfrm>
          <a:prstGeom prst="rect">
            <a:avLst/>
          </a:prstGeom>
          <a:gradFill>
            <a:gsLst>
              <a:gs pos="0">
                <a:srgbClr val="000000"/>
              </a:gs>
              <a:gs pos="100000">
                <a:srgbClr val="2F5496"/>
              </a:gs>
            </a:gsLst>
            <a:lin ang="660013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g14b5907cbea_1_0"/>
          <p:cNvSpPr/>
          <p:nvPr/>
        </p:nvSpPr>
        <p:spPr>
          <a:xfrm flipH="1">
            <a:off x="480795" y="0"/>
            <a:ext cx="7662000" cy="6858000"/>
          </a:xfrm>
          <a:prstGeom prst="rect">
            <a:avLst/>
          </a:prstGeom>
          <a:gradFill>
            <a:gsLst>
              <a:gs pos="0">
                <a:srgbClr val="2F5496">
                  <a:alpha val="44313"/>
                </a:srgbClr>
              </a:gs>
              <a:gs pos="100000">
                <a:srgbClr val="000000">
                  <a:alpha val="28235"/>
                </a:srgbClr>
              </a:gs>
            </a:gsLst>
            <a:lin ang="12000143"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g14b5907cbea_1_0"/>
          <p:cNvSpPr/>
          <p:nvPr/>
        </p:nvSpPr>
        <p:spPr>
          <a:xfrm rot="10800000" flipH="1">
            <a:off x="816362" y="-144872"/>
            <a:ext cx="11711100" cy="6410400"/>
          </a:xfrm>
          <a:prstGeom prst="rect">
            <a:avLst/>
          </a:prstGeom>
          <a:gradFill>
            <a:gsLst>
              <a:gs pos="0">
                <a:srgbClr val="4472C4">
                  <a:alpha val="0"/>
                </a:srgbClr>
              </a:gs>
              <a:gs pos="100000">
                <a:srgbClr val="000000">
                  <a:alpha val="40392"/>
                </a:srgbClr>
              </a:gs>
            </a:gsLst>
            <a:lin ang="1800004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14b5907cbea_1_0"/>
          <p:cNvSpPr/>
          <p:nvPr/>
        </p:nvSpPr>
        <p:spPr>
          <a:xfrm>
            <a:off x="1329301" y="986700"/>
            <a:ext cx="2502300" cy="4884600"/>
          </a:xfrm>
          <a:prstGeom prst="rect">
            <a:avLst/>
          </a:prstGeom>
          <a:gradFill>
            <a:gsLst>
              <a:gs pos="0">
                <a:srgbClr val="4472C4">
                  <a:alpha val="23529"/>
                </a:srgbClr>
              </a:gs>
              <a:gs pos="78000">
                <a:srgbClr val="1F3864">
                  <a:alpha val="0"/>
                </a:srgbClr>
              </a:gs>
              <a:gs pos="100000">
                <a:srgbClr val="1F3864">
                  <a:alpha val="0"/>
                </a:srgbClr>
              </a:gs>
            </a:gsLst>
            <a:lin ang="102001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a:solidFill>
                  <a:schemeClr val="lt1"/>
                </a:solidFill>
                <a:latin typeface="Calibri"/>
                <a:ea typeface="Calibri"/>
                <a:cs typeface="Calibri"/>
                <a:sym typeface="Calibri"/>
              </a:rPr>
              <a:t>https://youtu.be/22ZUBjB-w-g</a:t>
            </a:r>
            <a:endParaRPr sz="1800" b="0" i="0" u="none" strike="noStrike" cap="none">
              <a:solidFill>
                <a:schemeClr val="lt1"/>
              </a:solidFill>
              <a:latin typeface="Calibri"/>
              <a:ea typeface="Calibri"/>
              <a:cs typeface="Calibri"/>
              <a:sym typeface="Calibri"/>
            </a:endParaRPr>
          </a:p>
        </p:txBody>
      </p:sp>
      <p:pic>
        <p:nvPicPr>
          <p:cNvPr id="198" name="Google Shape;198;g14b5907cbea_1_0"/>
          <p:cNvPicPr preferRelativeResize="0"/>
          <p:nvPr/>
        </p:nvPicPr>
        <p:blipFill>
          <a:blip r:embed="rId3">
            <a:alphaModFix/>
          </a:blip>
          <a:stretch>
            <a:fillRect/>
          </a:stretch>
        </p:blipFill>
        <p:spPr>
          <a:xfrm>
            <a:off x="417997" y="453900"/>
            <a:ext cx="8137650" cy="5212851"/>
          </a:xfrm>
          <a:prstGeom prst="rect">
            <a:avLst/>
          </a:prstGeom>
          <a:noFill/>
          <a:ln>
            <a:noFill/>
          </a:ln>
        </p:spPr>
      </p:pic>
      <p:sp>
        <p:nvSpPr>
          <p:cNvPr id="199" name="Google Shape;199;g14b5907cbea_1_0"/>
          <p:cNvSpPr/>
          <p:nvPr/>
        </p:nvSpPr>
        <p:spPr>
          <a:xfrm>
            <a:off x="6390589" y="1062544"/>
            <a:ext cx="4756200" cy="47562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g14b5907cbea_1_0"/>
          <p:cNvSpPr txBox="1"/>
          <p:nvPr/>
        </p:nvSpPr>
        <p:spPr>
          <a:xfrm>
            <a:off x="6976500" y="2271400"/>
            <a:ext cx="3789000" cy="243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sv-SE" sz="4400" i="1">
                <a:latin typeface="Calibri"/>
                <a:ea typeface="Calibri"/>
                <a:cs typeface="Calibri"/>
                <a:sym typeface="Calibri"/>
              </a:rPr>
              <a:t>HEMMA-</a:t>
            </a:r>
            <a:endParaRPr sz="4400" i="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r>
              <a:rPr lang="sv-SE" sz="4400" i="1">
                <a:latin typeface="Calibri"/>
                <a:ea typeface="Calibri"/>
                <a:cs typeface="Calibri"/>
                <a:sym typeface="Calibri"/>
              </a:rPr>
              <a:t>PLANS-</a:t>
            </a:r>
            <a:endParaRPr sz="4400" i="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r>
              <a:rPr lang="sv-SE" sz="4400" i="1">
                <a:latin typeface="Calibri"/>
                <a:ea typeface="Calibri"/>
                <a:cs typeface="Calibri"/>
                <a:sym typeface="Calibri"/>
              </a:rPr>
              <a:t>MODELLEN</a:t>
            </a:r>
            <a:br>
              <a:rPr lang="sv-SE" sz="4400" i="1">
                <a:latin typeface="Calibri"/>
                <a:ea typeface="Calibri"/>
                <a:cs typeface="Calibri"/>
                <a:sym typeface="Calibri"/>
              </a:rPr>
            </a:br>
            <a:r>
              <a:rPr lang="sv-SE" sz="2000" i="1">
                <a:latin typeface="Calibri"/>
                <a:ea typeface="Calibri"/>
                <a:cs typeface="Calibri"/>
                <a:sym typeface="Calibri"/>
              </a:rPr>
              <a:t>lika viktigt oavsett ålder eller roll</a:t>
            </a:r>
            <a:endParaRPr sz="2000" b="0" i="0" u="none" strike="noStrike" cap="none">
              <a:solidFill>
                <a:schemeClr val="dk1"/>
              </a:solidFill>
              <a:latin typeface="Times New Roman"/>
              <a:ea typeface="Times New Roman"/>
              <a:cs typeface="Times New Roman"/>
              <a:sym typeface="Times New Roman"/>
            </a:endParaRPr>
          </a:p>
        </p:txBody>
      </p:sp>
      <p:sp>
        <p:nvSpPr>
          <p:cNvPr id="201" name="Google Shape;201;g14b5907cbea_1_0"/>
          <p:cNvSpPr txBox="1"/>
          <p:nvPr/>
        </p:nvSpPr>
        <p:spPr>
          <a:xfrm>
            <a:off x="769675" y="19834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u="sng">
                <a:solidFill>
                  <a:schemeClr val="hlink"/>
                </a:solidFill>
                <a:hlinkClick r:id="rId4"/>
              </a:rPr>
              <a:t>https://hemmaplansmodellen.se/</a:t>
            </a:r>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7384</TotalTime>
  <Words>2072</Words>
  <Application>Microsoft Office PowerPoint</Application>
  <PresentationFormat>Widescreen</PresentationFormat>
  <Paragraphs>201</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Noto Sans Symbols</vt:lpstr>
      <vt:lpstr>Quattrocento Sans</vt:lpstr>
      <vt:lpstr>Times New Roman</vt:lpstr>
      <vt:lpstr>Arial</vt:lpstr>
      <vt:lpstr>Office-tema</vt:lpstr>
      <vt:lpstr>Upptakt U11 / Team -12  Varmt välkomna till säsongen 2022/2023   Säters IF hockeyförening ska erbjuda  en uppskattad och väl fungerande barn- &amp; ungdomsverksamhet där så många som möjligt  blir kvar så länge som möjligt.   </vt:lpstr>
      <vt:lpstr>Styrelse Helena Åkerberg Hammarström, ordförande Sarah Albenius Öhrn, sekreterare Marie Hson Henriksson, kassör Frida Bäck Magnus Tysklind Olle Åsåker Karin Persson Annelie Strömberg Daniel Asplund  Sportkommitté Daniel Altörn Kalle Strömberg Henrik Hammarström Axel Grusell    </vt:lpstr>
      <vt:lpstr>   Träningsgrupper TKH, U9-10, U11-12, U13-14, U15, J18 och J20  Träning på is –barn ska inte tvingas välja! Is from 1 sept (fotbollen förtur under sep till omklädningsrum).  TKH TKH startar tidigast 1 oktober. Prova-på 9 &amp; 15 okt kl. 9.30-11.00  Målvaktsträning Tisdagar 18:45 då det inte är A-lags match. Från U12 krävs att minst en ledare är med på is per lag.  Ansvarig: Henrik Hammarström. Ev. även extern resurs.  Flickträning  Förra säsongens satsning för att behålla och få fler tjejer att börja spela följs föll mycket väl ut och fortsätter under säsongen 2022/23. Ambitionen är att flickträning sker i föreningens regi minst två gånger i månaden.  Uppstartscamp Uppstartscamp 17 september för U9- U15.   Skillsträningar med Anton Mella Fyra tillfällen under säsongen hålls skillsträningar för spelare i U9-U15 med fokus på utespelare.    </vt:lpstr>
      <vt:lpstr>   Nyheter   J20 Samarbete med Hedemora SK   U16 Samarbete med Borlänge Hockey   NYA Matchtröjor till hela föreningen håller på att realiseras  Fotografering   </vt:lpstr>
      <vt:lpstr>PowerPoint Presentation</vt:lpstr>
      <vt:lpstr>PowerPoint Presentation</vt:lpstr>
      <vt:lpstr>PowerPoint Presentation</vt:lpstr>
      <vt:lpstr>Utan ledarna runt lagen ingen hockey  Det är allas uppgift att aktivt stödja ledarna i deras roll och beslut på såväl isen som omklädningsrum, såsom ex att respektera tider och coachning. Ibland är det klokt att påminna sig att ledarna är vanliga människor som valt att engagera sig och ditt bidrag blir att inte ställa övermänskliga krav.   Socialt För att spelarna skall utvecklas på isen, måste de trivas. Alla i i vår verksamhet skall verka för att ishockeyförbundets fair-play och  respekt följs. Det är ett tydligt ställningstagande för rent spel,  uppförande och allas rätt att deltaga. Det ger en verksamhet där  man kan vara trygg att delta i och det är allas skyldighet, gammal  som ung, att bidra till att detta bibehålls. Som medlem i vår förening representerar du alltid föreningen, laget &amp; dig själv. Det är var och  ens ansvar att uppträda korrekt och respektfullt. Problem inom ett lag/träningsgrupp ska försöka lösas inom laget/träningsgruppen. Vid behov kan såväl ledare som spelare/förälder vända sig till i första hand sportkommittén alt styrelsen. Vi är en barn- och ungdomsförening. Saker kommer hända. Vi har de bästa förutsättningarna att inte hamna i disciplinära åtgärder som följd genom att vi samverkar kring våra spelare. De är här för att träna och lära sig &amp; vi måste ta ansvar som vuxna och utgöra ett bra &amp; enat stöd!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Upptakt U11 / Team -12  Varmt välkomna till säsongen 2022/2023   Säters IF hockeyförening ska erbjuda  en uppskattad och väl fungerande barn- &amp; ungdomsverksamhet där så många som möjligt  blir kvar så länge som möjligt.   </dc:title>
  <dc:creator>Helena Åkerberg Hammarström</dc:creator>
  <cp:lastModifiedBy>Daniel Asplund</cp:lastModifiedBy>
  <cp:revision>4</cp:revision>
  <dcterms:created xsi:type="dcterms:W3CDTF">2020-10-24T14:01:39Z</dcterms:created>
  <dcterms:modified xsi:type="dcterms:W3CDTF">2022-10-04T15:07:19Z</dcterms:modified>
</cp:coreProperties>
</file>