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3" r:id="rId2"/>
    <p:sldId id="284" r:id="rId3"/>
    <p:sldId id="302" r:id="rId4"/>
    <p:sldId id="336" r:id="rId5"/>
    <p:sldId id="334" r:id="rId6"/>
    <p:sldId id="315" r:id="rId7"/>
    <p:sldId id="321" r:id="rId8"/>
    <p:sldId id="331" r:id="rId9"/>
    <p:sldId id="288" r:id="rId10"/>
    <p:sldId id="335" r:id="rId11"/>
    <p:sldId id="319" r:id="rId12"/>
    <p:sldId id="328" r:id="rId13"/>
    <p:sldId id="298" r:id="rId14"/>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4628" autoAdjust="0"/>
  </p:normalViewPr>
  <p:slideViewPr>
    <p:cSldViewPr>
      <p:cViewPr varScale="1">
        <p:scale>
          <a:sx n="124" d="100"/>
          <a:sy n="124" d="100"/>
        </p:scale>
        <p:origin x="1260" y="102"/>
      </p:cViewPr>
      <p:guideLst>
        <p:guide orient="horz" pos="2160"/>
        <p:guide pos="2880"/>
      </p:guideLst>
    </p:cSldViewPr>
  </p:slideViewPr>
  <p:outlineViewPr>
    <p:cViewPr>
      <p:scale>
        <a:sx n="33" d="100"/>
        <a:sy n="33" d="100"/>
      </p:scale>
      <p:origin x="546" y="18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F95462-0D1B-415B-9AD1-A242A9EC3352}" type="datetimeFigureOut">
              <a:rPr lang="sv-SE" smtClean="0"/>
              <a:t>2020-11-03</a:t>
            </a:fld>
            <a:endParaRPr lang="sv-S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99466CB-75E5-4607-856D-670F8483A83E}" type="slidenum">
              <a:rPr lang="sv-SE" smtClean="0"/>
              <a:t>‹#›</a:t>
            </a:fld>
            <a:endParaRPr lang="sv-SE"/>
          </a:p>
        </p:txBody>
      </p:sp>
    </p:spTree>
    <p:extLst>
      <p:ext uri="{BB962C8B-B14F-4D97-AF65-F5344CB8AC3E}">
        <p14:creationId xmlns:p14="http://schemas.microsoft.com/office/powerpoint/2010/main" val="346967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D417D02-42EB-468A-92DE-51C56DBA6679}" type="datetimeFigureOut">
              <a:rPr lang="sv-SE" smtClean="0"/>
              <a:t>2020-11-03</a:t>
            </a:fld>
            <a:endParaRPr lang="sv-SE"/>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0A00744-4AA8-4BD5-94A8-96A48575111E}" type="slidenum">
              <a:rPr lang="sv-SE" smtClean="0"/>
              <a:t>‹#›</a:t>
            </a:fld>
            <a:endParaRPr lang="sv-SE"/>
          </a:p>
        </p:txBody>
      </p:sp>
    </p:spTree>
    <p:extLst>
      <p:ext uri="{BB962C8B-B14F-4D97-AF65-F5344CB8AC3E}">
        <p14:creationId xmlns:p14="http://schemas.microsoft.com/office/powerpoint/2010/main" val="139366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0A00744-4AA8-4BD5-94A8-96A48575111E}" type="slidenum">
              <a:rPr lang="sv-SE" smtClean="0"/>
              <a:t>6</a:t>
            </a:fld>
            <a:endParaRPr lang="sv-SE"/>
          </a:p>
        </p:txBody>
      </p:sp>
    </p:spTree>
    <p:extLst>
      <p:ext uri="{BB962C8B-B14F-4D97-AF65-F5344CB8AC3E}">
        <p14:creationId xmlns:p14="http://schemas.microsoft.com/office/powerpoint/2010/main" val="374962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Alla</a:t>
            </a:r>
            <a:r>
              <a:rPr lang="sv-SE" baseline="0" dirty="0" smtClean="0"/>
              <a:t> är ledare! </a:t>
            </a:r>
          </a:p>
          <a:p>
            <a:endParaRPr lang="sv-SE" baseline="0" dirty="0" smtClean="0"/>
          </a:p>
          <a:p>
            <a:endParaRPr lang="sv-SE" baseline="0" dirty="0" smtClean="0"/>
          </a:p>
          <a:p>
            <a:r>
              <a:rPr lang="sv-SE" baseline="0" dirty="0" smtClean="0"/>
              <a:t>”Titlarna” är mest för att vi ska veta vart vi ska vända oss.</a:t>
            </a:r>
          </a:p>
          <a:p>
            <a:r>
              <a:rPr lang="sv-SE" baseline="0" dirty="0" smtClean="0"/>
              <a:t>Lagledare har huvudansvaret för laget</a:t>
            </a:r>
          </a:p>
          <a:p>
            <a:r>
              <a:rPr lang="sv-SE" baseline="0" dirty="0" smtClean="0"/>
              <a:t>Administrationsansvarig laget.se/ närvaroregistrering/ </a:t>
            </a:r>
          </a:p>
          <a:p>
            <a:r>
              <a:rPr lang="sv-SE" baseline="0" dirty="0" smtClean="0"/>
              <a:t>Assisterande tränare behöver ingen </a:t>
            </a:r>
            <a:r>
              <a:rPr lang="sv-SE" baseline="0" dirty="0" err="1" smtClean="0"/>
              <a:t>utb</a:t>
            </a:r>
            <a:r>
              <a:rPr lang="sv-SE" baseline="0" dirty="0" smtClean="0"/>
              <a:t> MEN måste följa punkt 1-3 på nästkommande </a:t>
            </a:r>
            <a:r>
              <a:rPr lang="sv-SE" baseline="0" dirty="0" err="1" smtClean="0"/>
              <a:t>slide</a:t>
            </a:r>
            <a:r>
              <a:rPr lang="sv-SE" baseline="0" dirty="0" smtClean="0"/>
              <a:t> </a:t>
            </a:r>
          </a:p>
          <a:p>
            <a:endParaRPr lang="sv-SE" baseline="0" dirty="0" smtClean="0"/>
          </a:p>
          <a:p>
            <a:r>
              <a:rPr lang="sv-SE" baseline="0" dirty="0" smtClean="0"/>
              <a:t>Alla ledare behöver ha koll på och följa klubbens regler och policys </a:t>
            </a:r>
            <a:endParaRPr lang="sv-SE" dirty="0"/>
          </a:p>
        </p:txBody>
      </p:sp>
      <p:sp>
        <p:nvSpPr>
          <p:cNvPr id="4" name="Slide Number Placeholder 3"/>
          <p:cNvSpPr>
            <a:spLocks noGrp="1"/>
          </p:cNvSpPr>
          <p:nvPr>
            <p:ph type="sldNum" sz="quarter" idx="10"/>
          </p:nvPr>
        </p:nvSpPr>
        <p:spPr/>
        <p:txBody>
          <a:bodyPr/>
          <a:lstStyle/>
          <a:p>
            <a:fld id="{30A00744-4AA8-4BD5-94A8-96A48575111E}" type="slidenum">
              <a:rPr lang="sv-SE" smtClean="0"/>
              <a:t>8</a:t>
            </a:fld>
            <a:endParaRPr lang="sv-SE"/>
          </a:p>
        </p:txBody>
      </p:sp>
    </p:spTree>
    <p:extLst>
      <p:ext uri="{BB962C8B-B14F-4D97-AF65-F5344CB8AC3E}">
        <p14:creationId xmlns:p14="http://schemas.microsoft.com/office/powerpoint/2010/main" val="196678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Oavsett om den betalas av förening eller lagkassa</a:t>
            </a:r>
          </a:p>
          <a:p>
            <a:r>
              <a:rPr lang="sv-SE" dirty="0" smtClean="0"/>
              <a:t>Visa hur man exporterar till </a:t>
            </a:r>
            <a:r>
              <a:rPr lang="sv-SE" dirty="0" err="1" smtClean="0"/>
              <a:t>excel</a:t>
            </a:r>
            <a:endParaRPr lang="sv-SE" dirty="0" smtClean="0"/>
          </a:p>
          <a:p>
            <a:r>
              <a:rPr lang="sv-SE" dirty="0" smtClean="0"/>
              <a:t>Visa policy</a:t>
            </a:r>
            <a:endParaRPr lang="sv-SE" dirty="0"/>
          </a:p>
        </p:txBody>
      </p:sp>
      <p:sp>
        <p:nvSpPr>
          <p:cNvPr id="4" name="Slide Number Placeholder 3"/>
          <p:cNvSpPr>
            <a:spLocks noGrp="1"/>
          </p:cNvSpPr>
          <p:nvPr>
            <p:ph type="sldNum" sz="quarter" idx="10"/>
          </p:nvPr>
        </p:nvSpPr>
        <p:spPr/>
        <p:txBody>
          <a:bodyPr/>
          <a:lstStyle/>
          <a:p>
            <a:fld id="{30A00744-4AA8-4BD5-94A8-96A48575111E}" type="slidenum">
              <a:rPr lang="sv-SE" smtClean="0"/>
              <a:t>12</a:t>
            </a:fld>
            <a:endParaRPr lang="sv-SE"/>
          </a:p>
        </p:txBody>
      </p:sp>
    </p:spTree>
    <p:extLst>
      <p:ext uri="{BB962C8B-B14F-4D97-AF65-F5344CB8AC3E}">
        <p14:creationId xmlns:p14="http://schemas.microsoft.com/office/powerpoint/2010/main" val="86352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A9F3215-041F-4876-93AF-00BE6A8468B4}" type="datetimeFigureOut">
              <a:rPr lang="sv-SE" smtClean="0"/>
              <a:pPr/>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EB5B6F1-577C-446D-868D-FF0DCFE5E42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F3215-041F-4876-93AF-00BE6A8468B4}" type="datetimeFigureOut">
              <a:rPr lang="sv-SE" smtClean="0"/>
              <a:pPr/>
              <a:t>2020-11-03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5B6F1-577C-446D-868D-FF0DCFE5E42B}"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nebandy.se/halland/tavling/matchkollen/"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nnebandy.se/halland/inlaegg/lista/restriktioner-i-halland/"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image" Target="../media/image1.jpeg"/><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3111103"/>
            <a:ext cx="7772400" cy="1470025"/>
          </a:xfrm>
        </p:spPr>
        <p:txBody>
          <a:bodyPr/>
          <a:lstStyle/>
          <a:p>
            <a:r>
              <a:rPr lang="sv-SE" dirty="0" smtClean="0"/>
              <a:t>Föräldramöte</a:t>
            </a:r>
            <a:br>
              <a:rPr lang="sv-SE" dirty="0" smtClean="0"/>
            </a:br>
            <a:r>
              <a:rPr lang="sv-SE" dirty="0" smtClean="0"/>
              <a:t>P-12</a:t>
            </a:r>
            <a:endParaRPr lang="sv-SE" dirty="0"/>
          </a:p>
        </p:txBody>
      </p:sp>
      <p:pic>
        <p:nvPicPr>
          <p:cNvPr id="4" name="Bildobjekt 3" descr="2166_header.jpg"/>
          <p:cNvPicPr>
            <a:picLocks noChangeAspect="1"/>
          </p:cNvPicPr>
          <p:nvPr/>
        </p:nvPicPr>
        <p:blipFill>
          <a:blip r:embed="rId2" cstate="print"/>
          <a:stretch>
            <a:fillRect/>
          </a:stretch>
        </p:blipFill>
        <p:spPr>
          <a:xfrm>
            <a:off x="0" y="0"/>
            <a:ext cx="9144000" cy="1545326"/>
          </a:xfrm>
          <a:prstGeom prst="rect">
            <a:avLst/>
          </a:prstGeom>
        </p:spPr>
      </p:pic>
    </p:spTree>
    <p:extLst>
      <p:ext uri="{BB962C8B-B14F-4D97-AF65-F5344CB8AC3E}">
        <p14:creationId xmlns:p14="http://schemas.microsoft.com/office/powerpoint/2010/main" val="1673976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a:xfrm>
            <a:off x="457200" y="1637110"/>
            <a:ext cx="8147248" cy="639762"/>
          </a:xfrm>
        </p:spPr>
        <p:txBody>
          <a:bodyPr/>
          <a:lstStyle/>
          <a:p>
            <a:r>
              <a:rPr lang="sv-SE" dirty="0" smtClean="0"/>
              <a:t>Regler</a:t>
            </a:r>
            <a:endParaRPr lang="sv-SE" dirty="0"/>
          </a:p>
        </p:txBody>
      </p:sp>
      <p:pic>
        <p:nvPicPr>
          <p:cNvPr id="4" name="Bildobjekt 3" descr="2166_header.jpg"/>
          <p:cNvPicPr>
            <a:picLocks noChangeAspect="1"/>
          </p:cNvPicPr>
          <p:nvPr/>
        </p:nvPicPr>
        <p:blipFill>
          <a:blip r:embed="rId2" cstate="print"/>
          <a:stretch>
            <a:fillRect/>
          </a:stretch>
        </p:blipFill>
        <p:spPr>
          <a:xfrm>
            <a:off x="0" y="0"/>
            <a:ext cx="9144000" cy="1545326"/>
          </a:xfrm>
          <a:prstGeom prst="rect">
            <a:avLst/>
          </a:prstGeom>
        </p:spPr>
      </p:pic>
      <p:sp>
        <p:nvSpPr>
          <p:cNvPr id="6" name="Content Placeholder 5"/>
          <p:cNvSpPr>
            <a:spLocks noGrp="1"/>
          </p:cNvSpPr>
          <p:nvPr>
            <p:ph sz="half" idx="2"/>
          </p:nvPr>
        </p:nvSpPr>
        <p:spPr>
          <a:xfrm>
            <a:off x="531812" y="2636912"/>
            <a:ext cx="8216652" cy="4032448"/>
          </a:xfrm>
        </p:spPr>
        <p:txBody>
          <a:bodyPr/>
          <a:lstStyle/>
          <a:p>
            <a:r>
              <a:rPr lang="sv-SE" dirty="0" smtClean="0"/>
              <a:t>Lagmaskot som påminner oss om hur vi ska bete oss!!</a:t>
            </a:r>
          </a:p>
          <a:p>
            <a:pPr marL="457200" lvl="1" indent="0">
              <a:buNone/>
            </a:pPr>
            <a:endParaRPr lang="sv-SE" dirty="0" smtClean="0"/>
          </a:p>
          <a:p>
            <a:endParaRPr lang="sv-SE" dirty="0" smtClean="0"/>
          </a:p>
          <a:p>
            <a:pPr marL="457200" lvl="1" indent="0">
              <a:buNone/>
            </a:pPr>
            <a:endParaRPr lang="sv-SE" dirty="0"/>
          </a:p>
        </p:txBody>
      </p:sp>
      <p:pic>
        <p:nvPicPr>
          <p:cNvPr id="13" name="Picture 12"/>
          <p:cNvPicPr>
            <a:picLocks noChangeAspect="1"/>
          </p:cNvPicPr>
          <p:nvPr/>
        </p:nvPicPr>
        <p:blipFill>
          <a:blip r:embed="rId3"/>
          <a:stretch>
            <a:fillRect/>
          </a:stretch>
        </p:blipFill>
        <p:spPr>
          <a:xfrm rot="5400000">
            <a:off x="2473970" y="3635139"/>
            <a:ext cx="3621005" cy="2449281"/>
          </a:xfrm>
          <a:prstGeom prst="rect">
            <a:avLst/>
          </a:prstGeom>
        </p:spPr>
      </p:pic>
      <p:sp>
        <p:nvSpPr>
          <p:cNvPr id="14" name="TextBox 13"/>
          <p:cNvSpPr txBox="1"/>
          <p:nvPr/>
        </p:nvSpPr>
        <p:spPr>
          <a:xfrm>
            <a:off x="6012160" y="3501008"/>
            <a:ext cx="2160240" cy="369332"/>
          </a:xfrm>
          <a:prstGeom prst="rect">
            <a:avLst/>
          </a:prstGeom>
          <a:noFill/>
        </p:spPr>
        <p:txBody>
          <a:bodyPr wrap="square" rtlCol="0">
            <a:spAutoFit/>
          </a:bodyPr>
          <a:lstStyle/>
          <a:p>
            <a:r>
              <a:rPr lang="sv-SE" dirty="0" smtClean="0"/>
              <a:t>BAMSE?</a:t>
            </a:r>
            <a:endParaRPr lang="sv-SE" dirty="0"/>
          </a:p>
        </p:txBody>
      </p:sp>
      <p:sp>
        <p:nvSpPr>
          <p:cNvPr id="17" name="TextBox 16"/>
          <p:cNvSpPr txBox="1"/>
          <p:nvPr/>
        </p:nvSpPr>
        <p:spPr>
          <a:xfrm>
            <a:off x="6012160" y="4468470"/>
            <a:ext cx="2160240" cy="369332"/>
          </a:xfrm>
          <a:prstGeom prst="rect">
            <a:avLst/>
          </a:prstGeom>
          <a:noFill/>
        </p:spPr>
        <p:txBody>
          <a:bodyPr wrap="square" rtlCol="0">
            <a:spAutoFit/>
          </a:bodyPr>
          <a:lstStyle/>
          <a:p>
            <a:r>
              <a:rPr lang="sv-SE" dirty="0" smtClean="0"/>
              <a:t>TEDDY?</a:t>
            </a:r>
            <a:endParaRPr lang="sv-SE" dirty="0"/>
          </a:p>
        </p:txBody>
      </p:sp>
      <p:sp>
        <p:nvSpPr>
          <p:cNvPr id="18" name="TextBox 17"/>
          <p:cNvSpPr txBox="1"/>
          <p:nvPr/>
        </p:nvSpPr>
        <p:spPr>
          <a:xfrm>
            <a:off x="977787" y="4353442"/>
            <a:ext cx="2160240" cy="369332"/>
          </a:xfrm>
          <a:prstGeom prst="rect">
            <a:avLst/>
          </a:prstGeom>
          <a:noFill/>
        </p:spPr>
        <p:txBody>
          <a:bodyPr wrap="square" rtlCol="0">
            <a:spAutoFit/>
          </a:bodyPr>
          <a:lstStyle/>
          <a:p>
            <a:r>
              <a:rPr lang="sv-SE" dirty="0" smtClean="0"/>
              <a:t>BOBBO?</a:t>
            </a:r>
            <a:endParaRPr lang="sv-SE" dirty="0"/>
          </a:p>
        </p:txBody>
      </p:sp>
      <p:sp>
        <p:nvSpPr>
          <p:cNvPr id="19" name="TextBox 18"/>
          <p:cNvSpPr txBox="1"/>
          <p:nvPr/>
        </p:nvSpPr>
        <p:spPr>
          <a:xfrm>
            <a:off x="834840" y="3501008"/>
            <a:ext cx="2160240" cy="369332"/>
          </a:xfrm>
          <a:prstGeom prst="rect">
            <a:avLst/>
          </a:prstGeom>
          <a:noFill/>
        </p:spPr>
        <p:txBody>
          <a:bodyPr wrap="square" rtlCol="0">
            <a:spAutoFit/>
          </a:bodyPr>
          <a:lstStyle/>
          <a:p>
            <a:r>
              <a:rPr lang="sv-SE" dirty="0" smtClean="0"/>
              <a:t>PEPER?</a:t>
            </a:r>
            <a:endParaRPr lang="sv-SE" dirty="0"/>
          </a:p>
        </p:txBody>
      </p:sp>
      <p:sp>
        <p:nvSpPr>
          <p:cNvPr id="20" name="TextBox 19"/>
          <p:cNvSpPr txBox="1"/>
          <p:nvPr/>
        </p:nvSpPr>
        <p:spPr>
          <a:xfrm>
            <a:off x="531812" y="5142069"/>
            <a:ext cx="2160240" cy="369332"/>
          </a:xfrm>
          <a:prstGeom prst="rect">
            <a:avLst/>
          </a:prstGeom>
          <a:noFill/>
        </p:spPr>
        <p:txBody>
          <a:bodyPr wrap="square" rtlCol="0">
            <a:spAutoFit/>
          </a:bodyPr>
          <a:lstStyle/>
          <a:p>
            <a:r>
              <a:rPr lang="sv-SE" dirty="0" smtClean="0"/>
              <a:t>CHILLI?</a:t>
            </a:r>
            <a:endParaRPr lang="sv-SE" dirty="0"/>
          </a:p>
        </p:txBody>
      </p:sp>
    </p:spTree>
    <p:extLst>
      <p:ext uri="{BB962C8B-B14F-4D97-AF65-F5344CB8AC3E}">
        <p14:creationId xmlns:p14="http://schemas.microsoft.com/office/powerpoint/2010/main" val="2551094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2166_header.jpg"/>
          <p:cNvPicPr>
            <a:picLocks noChangeAspect="1"/>
          </p:cNvPicPr>
          <p:nvPr/>
        </p:nvPicPr>
        <p:blipFill>
          <a:blip r:embed="rId2" cstate="print"/>
          <a:stretch>
            <a:fillRect/>
          </a:stretch>
        </p:blipFill>
        <p:spPr>
          <a:xfrm>
            <a:off x="0" y="0"/>
            <a:ext cx="9144000" cy="1545326"/>
          </a:xfrm>
          <a:prstGeom prst="rect">
            <a:avLst/>
          </a:prstGeom>
        </p:spPr>
      </p:pic>
      <p:sp>
        <p:nvSpPr>
          <p:cNvPr id="3" name="Platshållare för innehåll 2"/>
          <p:cNvSpPr txBox="1">
            <a:spLocks/>
          </p:cNvSpPr>
          <p:nvPr/>
        </p:nvSpPr>
        <p:spPr>
          <a:xfrm>
            <a:off x="457200" y="1916832"/>
            <a:ext cx="8229600" cy="482453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sv-SE" sz="3200" dirty="0" smtClean="0"/>
          </a:p>
        </p:txBody>
      </p:sp>
      <p:sp>
        <p:nvSpPr>
          <p:cNvPr id="5" name="TextBox 4"/>
          <p:cNvSpPr txBox="1"/>
          <p:nvPr/>
        </p:nvSpPr>
        <p:spPr>
          <a:xfrm>
            <a:off x="323528" y="1712084"/>
            <a:ext cx="5256584" cy="461665"/>
          </a:xfrm>
          <a:prstGeom prst="rect">
            <a:avLst/>
          </a:prstGeom>
          <a:noFill/>
        </p:spPr>
        <p:txBody>
          <a:bodyPr wrap="square" rtlCol="0">
            <a:spAutoFit/>
          </a:bodyPr>
          <a:lstStyle/>
          <a:p>
            <a:r>
              <a:rPr lang="sv-SE" sz="2400" b="1" dirty="0" smtClean="0"/>
              <a:t>Matcher</a:t>
            </a:r>
          </a:p>
        </p:txBody>
      </p:sp>
      <p:sp>
        <p:nvSpPr>
          <p:cNvPr id="6" name="TextBox 5"/>
          <p:cNvSpPr txBox="1"/>
          <p:nvPr/>
        </p:nvSpPr>
        <p:spPr>
          <a:xfrm>
            <a:off x="457200" y="2564904"/>
            <a:ext cx="7931224" cy="3600986"/>
          </a:xfrm>
          <a:prstGeom prst="rect">
            <a:avLst/>
          </a:prstGeom>
          <a:noFill/>
        </p:spPr>
        <p:txBody>
          <a:bodyPr wrap="square" rtlCol="0">
            <a:spAutoFit/>
          </a:bodyPr>
          <a:lstStyle/>
          <a:p>
            <a:pPr>
              <a:lnSpc>
                <a:spcPct val="150000"/>
              </a:lnSpc>
            </a:pPr>
            <a:r>
              <a:rPr lang="sv-SE" sz="2400" dirty="0" smtClean="0"/>
              <a:t>Hemmamatcher: </a:t>
            </a:r>
          </a:p>
          <a:p>
            <a:pPr marL="285750" indent="-285750">
              <a:buFont typeface="Arial" panose="020B0604020202020204" pitchFamily="34" charset="0"/>
              <a:buChar char="•"/>
            </a:pPr>
            <a:r>
              <a:rPr lang="sv-SE" sz="2400" dirty="0" smtClean="0"/>
              <a:t>Föräldrarengagemang – </a:t>
            </a:r>
            <a:r>
              <a:rPr lang="sv-SE" sz="2400" dirty="0"/>
              <a:t>arrangemangslista</a:t>
            </a:r>
            <a:r>
              <a:rPr lang="sv-SE" sz="2400" dirty="0" smtClean="0"/>
              <a:t> måste fyllas i och sparas.</a:t>
            </a:r>
          </a:p>
          <a:p>
            <a:pPr marL="285750" indent="-285750">
              <a:buFont typeface="Arial" panose="020B0604020202020204" pitchFamily="34" charset="0"/>
              <a:buChar char="•"/>
            </a:pPr>
            <a:r>
              <a:rPr lang="sv-SE" sz="2400" smtClean="0"/>
              <a:t>Ingen publik, bara spelare, ledare och funktionärer.</a:t>
            </a:r>
            <a:endParaRPr lang="sv-SE" sz="2400" dirty="0" smtClean="0"/>
          </a:p>
          <a:p>
            <a:pPr marL="285750" indent="-285750">
              <a:lnSpc>
                <a:spcPct val="150000"/>
              </a:lnSpc>
              <a:buFont typeface="Arial" panose="020B0604020202020204" pitchFamily="34" charset="0"/>
              <a:buChar char="•"/>
            </a:pPr>
            <a:endParaRPr lang="sv-SE" sz="2400" dirty="0" smtClean="0"/>
          </a:p>
          <a:p>
            <a:pPr>
              <a:lnSpc>
                <a:spcPct val="150000"/>
              </a:lnSpc>
            </a:pPr>
            <a:r>
              <a:rPr lang="sv-SE" sz="2400" dirty="0" smtClean="0"/>
              <a:t>Bortamatch:</a:t>
            </a:r>
            <a:endParaRPr lang="sv-SE" sz="2400" dirty="0"/>
          </a:p>
          <a:p>
            <a:pPr marL="285750" indent="-285750">
              <a:buFont typeface="Arial" panose="020B0604020202020204" pitchFamily="34" charset="0"/>
              <a:buChar char="•"/>
            </a:pPr>
            <a:r>
              <a:rPr lang="sv-SE" sz="2400" dirty="0"/>
              <a:t>Maximalt 4 stycken skjutsande borta-föräldrar per lag ges tillträde till arenan. Dessa ses som funktionärer.</a:t>
            </a:r>
          </a:p>
        </p:txBody>
      </p:sp>
    </p:spTree>
    <p:extLst>
      <p:ext uri="{BB962C8B-B14F-4D97-AF65-F5344CB8AC3E}">
        <p14:creationId xmlns:p14="http://schemas.microsoft.com/office/powerpoint/2010/main" val="1797283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a:xfrm>
            <a:off x="426312" y="1628800"/>
            <a:ext cx="8147248" cy="639762"/>
          </a:xfrm>
        </p:spPr>
        <p:txBody>
          <a:bodyPr/>
          <a:lstStyle/>
          <a:p>
            <a:r>
              <a:rPr lang="sv-SE" dirty="0" smtClean="0"/>
              <a:t>Övrigt</a:t>
            </a:r>
            <a:endParaRPr lang="sv-SE" dirty="0"/>
          </a:p>
        </p:txBody>
      </p:sp>
      <p:pic>
        <p:nvPicPr>
          <p:cNvPr id="4" name="Bildobjekt 3" descr="2166_header.jpg"/>
          <p:cNvPicPr>
            <a:picLocks noChangeAspect="1"/>
          </p:cNvPicPr>
          <p:nvPr/>
        </p:nvPicPr>
        <p:blipFill>
          <a:blip r:embed="rId3" cstate="print"/>
          <a:stretch>
            <a:fillRect/>
          </a:stretch>
        </p:blipFill>
        <p:spPr>
          <a:xfrm>
            <a:off x="0" y="0"/>
            <a:ext cx="9144000" cy="1545326"/>
          </a:xfrm>
          <a:prstGeom prst="rect">
            <a:avLst/>
          </a:prstGeom>
        </p:spPr>
      </p:pic>
      <p:sp>
        <p:nvSpPr>
          <p:cNvPr id="6" name="Content Placeholder 5"/>
          <p:cNvSpPr>
            <a:spLocks noGrp="1"/>
          </p:cNvSpPr>
          <p:nvPr>
            <p:ph sz="half" idx="2"/>
          </p:nvPr>
        </p:nvSpPr>
        <p:spPr>
          <a:xfrm>
            <a:off x="531812" y="2636912"/>
            <a:ext cx="8216652" cy="4032448"/>
          </a:xfrm>
        </p:spPr>
        <p:txBody>
          <a:bodyPr>
            <a:normAutofit/>
          </a:bodyPr>
          <a:lstStyle/>
          <a:p>
            <a:r>
              <a:rPr lang="sv-SE" dirty="0" smtClean="0"/>
              <a:t>Uppdatera kontaktuppgifter i laget.se! </a:t>
            </a:r>
            <a:endParaRPr lang="sv-SE" dirty="0"/>
          </a:p>
          <a:p>
            <a:pPr lvl="1"/>
            <a:r>
              <a:rPr lang="sv-SE" dirty="0" smtClean="0"/>
              <a:t>Vi måste kunna få tag på er om något händer på träning/match</a:t>
            </a:r>
          </a:p>
          <a:p>
            <a:r>
              <a:rPr lang="sv-SE" dirty="0" smtClean="0"/>
              <a:t>Spelar-Kod till Särö </a:t>
            </a:r>
            <a:r>
              <a:rPr lang="sv-SE" smtClean="0"/>
              <a:t>B-hall</a:t>
            </a:r>
            <a:r>
              <a:rPr lang="sv-SE" smtClean="0"/>
              <a:t>:</a:t>
            </a:r>
            <a:endParaRPr lang="sv-SE" dirty="0" smtClean="0"/>
          </a:p>
          <a:p>
            <a:r>
              <a:rPr lang="sv-SE" dirty="0" smtClean="0"/>
              <a:t>Svara på kallelser! </a:t>
            </a:r>
          </a:p>
          <a:p>
            <a:r>
              <a:rPr lang="sv-SE" dirty="0" smtClean="0"/>
              <a:t>....?</a:t>
            </a:r>
          </a:p>
          <a:p>
            <a:endParaRPr lang="sv-SE" dirty="0"/>
          </a:p>
        </p:txBody>
      </p:sp>
    </p:spTree>
    <p:extLst>
      <p:ext uri="{BB962C8B-B14F-4D97-AF65-F5344CB8AC3E}">
        <p14:creationId xmlns:p14="http://schemas.microsoft.com/office/powerpoint/2010/main" val="696334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p:txBody>
          <a:bodyPr/>
          <a:lstStyle/>
          <a:p>
            <a:r>
              <a:rPr lang="sv-SE" dirty="0" smtClean="0"/>
              <a:t>Matchvärd</a:t>
            </a:r>
            <a:endParaRPr lang="sv-SE" dirty="0"/>
          </a:p>
        </p:txBody>
      </p:sp>
      <p:pic>
        <p:nvPicPr>
          <p:cNvPr id="4" name="Bildobjekt 3" descr="2166_header.jpg"/>
          <p:cNvPicPr>
            <a:picLocks noChangeAspect="1"/>
          </p:cNvPicPr>
          <p:nvPr/>
        </p:nvPicPr>
        <p:blipFill>
          <a:blip r:embed="rId2" cstate="print"/>
          <a:stretch>
            <a:fillRect/>
          </a:stretch>
        </p:blipFill>
        <p:spPr>
          <a:xfrm>
            <a:off x="0" y="0"/>
            <a:ext cx="9144000" cy="1545326"/>
          </a:xfrm>
          <a:prstGeom prst="rect">
            <a:avLst/>
          </a:prstGeom>
        </p:spPr>
      </p:pic>
      <p:sp>
        <p:nvSpPr>
          <p:cNvPr id="9" name="Content Placeholder 8"/>
          <p:cNvSpPr>
            <a:spLocks noGrp="1"/>
          </p:cNvSpPr>
          <p:nvPr>
            <p:ph sz="half" idx="2"/>
          </p:nvPr>
        </p:nvSpPr>
        <p:spPr>
          <a:xfrm>
            <a:off x="457200" y="2508373"/>
            <a:ext cx="8229600" cy="4232995"/>
          </a:xfrm>
        </p:spPr>
        <p:txBody>
          <a:bodyPr>
            <a:normAutofit fontScale="55000" lnSpcReduction="20000"/>
          </a:bodyPr>
          <a:lstStyle/>
          <a:p>
            <a:pPr marL="0" indent="0">
              <a:lnSpc>
                <a:spcPct val="107000"/>
              </a:lnSpc>
              <a:spcAft>
                <a:spcPts val="800"/>
              </a:spcAft>
              <a:buNone/>
            </a:pPr>
            <a:r>
              <a:rPr lang="sv-SE" dirty="0">
                <a:latin typeface="Calibri" panose="020F0502020204030204" pitchFamily="34" charset="0"/>
                <a:ea typeface="Times New Roman" panose="02020603050405020304" pitchFamily="18" charset="0"/>
                <a:cs typeface="Calibri" panose="020F0502020204030204" pitchFamily="34" charset="0"/>
              </a:rPr>
              <a:t>Matchvärdarna har en viktig roll vid matcherna. Den viktigaste uppgiften är att vara ett stöd till domarna och att uppmuntra publik och ledare att stödja våra domare samt skapa ett bra idrottsklimat i våra hallar. </a:t>
            </a:r>
            <a:endParaRPr lang="sv-SE" dirty="0">
              <a:latin typeface="Calibri" panose="020F0502020204030204" pitchFamily="34" charset="0"/>
              <a:ea typeface="Calibri" panose="020F0502020204030204" pitchFamily="34" charset="0"/>
              <a:cs typeface="Calibri" panose="020F0502020204030204" pitchFamily="34" charset="0"/>
            </a:endParaRPr>
          </a:p>
          <a:p>
            <a:pPr marL="0" indent="0" fontAlgn="base">
              <a:lnSpc>
                <a:spcPts val="1350"/>
              </a:lnSpc>
              <a:spcAft>
                <a:spcPts val="800"/>
              </a:spcAft>
              <a:buNone/>
            </a:pPr>
            <a:endParaRPr lang="sv-SE" dirty="0" smtClean="0">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ts val="1350"/>
              </a:lnSpc>
              <a:spcAft>
                <a:spcPts val="800"/>
              </a:spcAft>
              <a:buNone/>
            </a:pPr>
            <a:r>
              <a:rPr lang="sv-SE" dirty="0" smtClean="0">
                <a:latin typeface="Calibri" panose="020F0502020204030204" pitchFamily="34" charset="0"/>
                <a:ea typeface="Times New Roman" panose="02020603050405020304" pitchFamily="18" charset="0"/>
                <a:cs typeface="Calibri" panose="020F0502020204030204" pitchFamily="34" charset="0"/>
              </a:rPr>
              <a:t>Vid </a:t>
            </a:r>
            <a:r>
              <a:rPr lang="sv-SE" dirty="0">
                <a:latin typeface="Calibri" panose="020F0502020204030204" pitchFamily="34" charset="0"/>
                <a:ea typeface="Times New Roman" panose="02020603050405020304" pitchFamily="18" charset="0"/>
                <a:cs typeface="Calibri" panose="020F0502020204030204" pitchFamily="34" charset="0"/>
              </a:rPr>
              <a:t>våra hemmamatcher skall det finnas två matchvärdar och de bör infinna sig samtidigt som laget har samling. Matchvärdar listas i ledarnas utskick.</a:t>
            </a:r>
            <a:endParaRPr lang="sv-SE" dirty="0">
              <a:latin typeface="Calibri" panose="020F0502020204030204" pitchFamily="34" charset="0"/>
              <a:ea typeface="Calibri" panose="020F0502020204030204" pitchFamily="34" charset="0"/>
              <a:cs typeface="Calibri" panose="020F0502020204030204" pitchFamily="34" charset="0"/>
            </a:endParaRPr>
          </a:p>
          <a:p>
            <a:pPr marL="0" indent="0" fontAlgn="base">
              <a:lnSpc>
                <a:spcPts val="1350"/>
              </a:lnSpc>
              <a:spcAft>
                <a:spcPts val="750"/>
              </a:spcAft>
              <a:buNone/>
            </a:pPr>
            <a:endParaRPr lang="sv-SE" dirty="0">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ts val="1350"/>
              </a:lnSpc>
              <a:spcAft>
                <a:spcPts val="750"/>
              </a:spcAft>
              <a:buNone/>
            </a:pPr>
            <a:r>
              <a:rPr lang="sv-SE" dirty="0" smtClean="0">
                <a:latin typeface="Calibri" panose="020F0502020204030204" pitchFamily="34" charset="0"/>
                <a:ea typeface="Times New Roman" panose="02020603050405020304" pitchFamily="18" charset="0"/>
                <a:cs typeface="Calibri" panose="020F0502020204030204" pitchFamily="34" charset="0"/>
              </a:rPr>
              <a:t>På er </a:t>
            </a:r>
            <a:r>
              <a:rPr lang="sv-SE" dirty="0" err="1" smtClean="0">
                <a:latin typeface="Calibri" panose="020F0502020204030204" pitchFamily="34" charset="0"/>
                <a:ea typeface="Times New Roman" panose="02020603050405020304" pitchFamily="18" charset="0"/>
                <a:cs typeface="Calibri" panose="020F0502020204030204" pitchFamily="34" charset="0"/>
              </a:rPr>
              <a:t>lagsida</a:t>
            </a:r>
            <a:r>
              <a:rPr lang="sv-SE" dirty="0" smtClean="0">
                <a:latin typeface="Calibri" panose="020F0502020204030204" pitchFamily="34" charset="0"/>
                <a:ea typeface="Times New Roman" panose="02020603050405020304" pitchFamily="18" charset="0"/>
                <a:cs typeface="Calibri" panose="020F0502020204030204" pitchFamily="34" charset="0"/>
              </a:rPr>
              <a:t> under dokument kan </a:t>
            </a:r>
            <a:r>
              <a:rPr lang="sv-SE" dirty="0">
                <a:latin typeface="Calibri" panose="020F0502020204030204" pitchFamily="34" charset="0"/>
                <a:ea typeface="Times New Roman" panose="02020603050405020304" pitchFamily="18" charset="0"/>
                <a:cs typeface="Calibri" panose="020F0502020204030204" pitchFamily="34" charset="0"/>
              </a:rPr>
              <a:t>man läsa mer om vad det innebär att vara matchvärd </a:t>
            </a:r>
          </a:p>
          <a:p>
            <a:pPr fontAlgn="base">
              <a:lnSpc>
                <a:spcPts val="1350"/>
              </a:lnSpc>
              <a:spcAft>
                <a:spcPts val="750"/>
              </a:spcAft>
            </a:pPr>
            <a:endParaRPr lang="sv-SE" dirty="0">
              <a:latin typeface="Calibri" panose="020F0502020204030204" pitchFamily="34" charset="0"/>
              <a:ea typeface="Calibri" panose="020F0502020204030204" pitchFamily="34" charset="0"/>
              <a:cs typeface="Calibri" panose="020F0502020204030204" pitchFamily="34" charset="0"/>
            </a:endParaRPr>
          </a:p>
          <a:p>
            <a:pPr marL="0" indent="0" fontAlgn="base">
              <a:lnSpc>
                <a:spcPts val="1350"/>
              </a:lnSpc>
              <a:spcAft>
                <a:spcPts val="800"/>
              </a:spcAft>
              <a:buNone/>
            </a:pPr>
            <a:r>
              <a:rPr lang="sv-SE" dirty="0">
                <a:latin typeface="Calibri" panose="020F0502020204030204" pitchFamily="34" charset="0"/>
                <a:ea typeface="Times New Roman" panose="02020603050405020304" pitchFamily="18" charset="0"/>
                <a:cs typeface="Calibri" panose="020F0502020204030204" pitchFamily="34" charset="0"/>
              </a:rPr>
              <a:t>Visste du att: </a:t>
            </a:r>
            <a:endParaRPr lang="sv-SE" dirty="0">
              <a:latin typeface="Calibri" panose="020F0502020204030204" pitchFamily="34" charset="0"/>
              <a:ea typeface="Calibri" panose="020F0502020204030204" pitchFamily="34" charset="0"/>
              <a:cs typeface="Calibri" panose="020F0502020204030204" pitchFamily="34" charset="0"/>
            </a:endParaRPr>
          </a:p>
          <a:p>
            <a:pPr marL="0" indent="0" fontAlgn="base">
              <a:lnSpc>
                <a:spcPts val="1350"/>
              </a:lnSpc>
              <a:spcAft>
                <a:spcPts val="800"/>
              </a:spcAft>
              <a:buNone/>
            </a:pPr>
            <a:r>
              <a:rPr lang="sv-SE" dirty="0">
                <a:latin typeface="Calibri" panose="020F0502020204030204" pitchFamily="34" charset="0"/>
                <a:ea typeface="Times New Roman" panose="02020603050405020304" pitchFamily="18" charset="0"/>
                <a:cs typeface="Calibri" panose="020F0502020204030204" pitchFamily="34" charset="0"/>
              </a:rPr>
              <a:t>Alla inblandade i en match har genom verktyget, </a:t>
            </a:r>
            <a:r>
              <a:rPr lang="sv-SE"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rPr>
              <a:t>Matchkollen</a:t>
            </a:r>
            <a:r>
              <a:rPr lang="sv-SE" dirty="0">
                <a:latin typeface="Calibri" panose="020F0502020204030204" pitchFamily="34" charset="0"/>
                <a:ea typeface="Calibri" panose="020F0502020204030204" pitchFamily="34" charset="0"/>
                <a:cs typeface="Calibri" panose="020F0502020204030204" pitchFamily="34" charset="0"/>
              </a:rPr>
              <a:t>, </a:t>
            </a:r>
            <a:r>
              <a:rPr lang="sv-SE" dirty="0">
                <a:latin typeface="Calibri" panose="020F0502020204030204" pitchFamily="34" charset="0"/>
                <a:ea typeface="Times New Roman" panose="02020603050405020304" pitchFamily="18" charset="0"/>
                <a:cs typeface="Calibri" panose="020F0502020204030204" pitchFamily="34" charset="0"/>
              </a:rPr>
              <a:t>möjlighet att ge feedback på hur det ser ut i våra hallar. Du har möjlighet att ge feedback till spelare, ledare, domare, publik och funktionärer. Försök att vara så konkret som möjligt i dina omdömen och var medveten om att </a:t>
            </a:r>
            <a:r>
              <a:rPr lang="sv-SE"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rPr>
              <a:t>Matchkollen</a:t>
            </a:r>
            <a:r>
              <a:rPr lang="sv-SE" dirty="0">
                <a:latin typeface="Calibri" panose="020F0502020204030204" pitchFamily="34" charset="0"/>
                <a:ea typeface="Times New Roman" panose="02020603050405020304" pitchFamily="18" charset="0"/>
                <a:cs typeface="Calibri" panose="020F0502020204030204" pitchFamily="34" charset="0"/>
              </a:rPr>
              <a:t> är till för både positiv och negativ feedback. </a:t>
            </a:r>
            <a:endParaRPr lang="sv-SE" dirty="0" smtClean="0">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ts val="1350"/>
              </a:lnSpc>
              <a:spcAft>
                <a:spcPts val="800"/>
              </a:spcAft>
              <a:buNone/>
            </a:pPr>
            <a:r>
              <a:rPr lang="sv-SE" dirty="0" smtClean="0">
                <a:latin typeface="Calibri" panose="020F0502020204030204" pitchFamily="34" charset="0"/>
                <a:ea typeface="Times New Roman" panose="02020603050405020304" pitchFamily="18" charset="0"/>
                <a:cs typeface="Calibri" panose="020F0502020204030204" pitchFamily="34" charset="0"/>
              </a:rPr>
              <a:t>Information </a:t>
            </a:r>
            <a:r>
              <a:rPr lang="sv-SE" dirty="0">
                <a:latin typeface="Calibri" panose="020F0502020204030204" pitchFamily="34" charset="0"/>
                <a:ea typeface="Times New Roman" panose="02020603050405020304" pitchFamily="18" charset="0"/>
                <a:cs typeface="Calibri" panose="020F0502020204030204" pitchFamily="34" charset="0"/>
              </a:rPr>
              <a:t>som lämnas via </a:t>
            </a:r>
            <a:r>
              <a:rPr lang="sv-SE"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rPr>
              <a:t>Matchkollen</a:t>
            </a:r>
            <a:r>
              <a:rPr lang="sv-SE" dirty="0">
                <a:latin typeface="Calibri" panose="020F0502020204030204" pitchFamily="34" charset="0"/>
                <a:ea typeface="Times New Roman" panose="02020603050405020304" pitchFamily="18" charset="0"/>
                <a:cs typeface="Calibri" panose="020F0502020204030204" pitchFamily="34" charset="0"/>
              </a:rPr>
              <a:t> behandlas konfidentiellt av tjänsteman, kommitté eller styrelse inom Hallands IBF. Omdömen utan avsändare beaktas ej.  </a:t>
            </a:r>
            <a:endParaRPr lang="sv-SE" dirty="0">
              <a:latin typeface="Calibri" panose="020F0502020204030204" pitchFamily="34" charset="0"/>
              <a:ea typeface="Calibri" panose="020F0502020204030204" pitchFamily="34" charset="0"/>
              <a:cs typeface="Calibri" panose="020F0502020204030204" pitchFamily="34" charset="0"/>
            </a:endParaRPr>
          </a:p>
          <a:p>
            <a:endParaRPr lang="sv-SE" dirty="0"/>
          </a:p>
        </p:txBody>
      </p:sp>
    </p:spTree>
    <p:extLst>
      <p:ext uri="{BB962C8B-B14F-4D97-AF65-F5344CB8AC3E}">
        <p14:creationId xmlns:p14="http://schemas.microsoft.com/office/powerpoint/2010/main" val="362361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DE5E82-EBD2-405B-B2E5-32D4EA0481F5}"/>
              </a:ext>
            </a:extLst>
          </p:cNvPr>
          <p:cNvSpPr>
            <a:spLocks noGrp="1"/>
          </p:cNvSpPr>
          <p:nvPr>
            <p:ph type="title"/>
          </p:nvPr>
        </p:nvSpPr>
        <p:spPr>
          <a:xfrm>
            <a:off x="457200" y="274638"/>
            <a:ext cx="8229600" cy="1066130"/>
          </a:xfrm>
        </p:spPr>
        <p:txBody>
          <a:bodyPr>
            <a:normAutofit/>
          </a:bodyPr>
          <a:lstStyle/>
          <a:p>
            <a:r>
              <a:rPr lang="sv-SE" b="1" dirty="0" smtClean="0"/>
              <a:t>AGENDA föräldramöte</a:t>
            </a:r>
            <a:endParaRPr lang="sv-SE" dirty="0"/>
          </a:p>
        </p:txBody>
      </p:sp>
      <p:sp>
        <p:nvSpPr>
          <p:cNvPr id="3" name="Platshållare för innehåll 2">
            <a:extLst>
              <a:ext uri="{FF2B5EF4-FFF2-40B4-BE49-F238E27FC236}">
                <a16:creationId xmlns:a16="http://schemas.microsoft.com/office/drawing/2014/main" id="{E8DB9B9A-161A-416C-9E18-2BBFB6BF873D}"/>
              </a:ext>
            </a:extLst>
          </p:cNvPr>
          <p:cNvSpPr>
            <a:spLocks noGrp="1"/>
          </p:cNvSpPr>
          <p:nvPr>
            <p:ph idx="1"/>
          </p:nvPr>
        </p:nvSpPr>
        <p:spPr>
          <a:xfrm>
            <a:off x="457200" y="1600200"/>
            <a:ext cx="8219256" cy="4853136"/>
          </a:xfrm>
        </p:spPr>
        <p:txBody>
          <a:bodyPr>
            <a:normAutofit/>
          </a:bodyPr>
          <a:lstStyle/>
          <a:p>
            <a:pPr lvl="2" indent="-342900">
              <a:buFont typeface="Wingdings" panose="05000000000000000000" pitchFamily="2" charset="2"/>
              <a:buChar char="Ø"/>
            </a:pPr>
            <a:r>
              <a:rPr lang="sv-SE" dirty="0"/>
              <a:t> Covid-19</a:t>
            </a:r>
          </a:p>
          <a:p>
            <a:pPr lvl="2" indent="-342900">
              <a:buFont typeface="Wingdings" panose="05000000000000000000" pitchFamily="2" charset="2"/>
              <a:buChar char="Ø"/>
            </a:pPr>
            <a:r>
              <a:rPr lang="sv-SE" dirty="0"/>
              <a:t> Målsättningar</a:t>
            </a:r>
          </a:p>
          <a:p>
            <a:pPr lvl="2" indent="-342900">
              <a:buFont typeface="Wingdings" panose="05000000000000000000" pitchFamily="2" charset="2"/>
              <a:buChar char="Ø"/>
            </a:pPr>
            <a:r>
              <a:rPr lang="sv-SE" dirty="0"/>
              <a:t> Träningar</a:t>
            </a:r>
          </a:p>
          <a:p>
            <a:pPr lvl="2" indent="-342900">
              <a:buFont typeface="Wingdings" panose="05000000000000000000" pitchFamily="2" charset="2"/>
              <a:buChar char="Ø"/>
            </a:pPr>
            <a:r>
              <a:rPr lang="sv-SE" dirty="0"/>
              <a:t> Admin / ledare</a:t>
            </a:r>
          </a:p>
          <a:p>
            <a:pPr lvl="2" indent="-342900">
              <a:buFont typeface="Wingdings" panose="05000000000000000000" pitchFamily="2" charset="2"/>
              <a:buChar char="Ø"/>
            </a:pPr>
            <a:r>
              <a:rPr lang="sv-SE" dirty="0"/>
              <a:t> Regler</a:t>
            </a:r>
          </a:p>
          <a:p>
            <a:pPr lvl="2" indent="-342900">
              <a:buFont typeface="Wingdings" panose="05000000000000000000" pitchFamily="2" charset="2"/>
              <a:buChar char="Ø"/>
            </a:pPr>
            <a:r>
              <a:rPr lang="sv-SE" dirty="0"/>
              <a:t> Engagemang runt matchspel</a:t>
            </a:r>
          </a:p>
          <a:p>
            <a:pPr lvl="2" indent="-342900">
              <a:buFont typeface="Wingdings" panose="05000000000000000000" pitchFamily="2" charset="2"/>
              <a:buChar char="Ø"/>
            </a:pPr>
            <a:r>
              <a:rPr lang="sv-SE" dirty="0"/>
              <a:t> Övrigt</a:t>
            </a:r>
          </a:p>
          <a:p>
            <a:pPr>
              <a:buFont typeface="Wingdings" panose="05000000000000000000" pitchFamily="2" charset="2"/>
              <a:buChar char="Ø"/>
            </a:pPr>
            <a:endParaRPr lang="sv-SE" dirty="0"/>
          </a:p>
          <a:p>
            <a:pPr marL="0" indent="0">
              <a:buNone/>
            </a:pPr>
            <a:endParaRPr lang="sv-SE" dirty="0"/>
          </a:p>
        </p:txBody>
      </p:sp>
    </p:spTree>
    <p:extLst>
      <p:ext uri="{BB962C8B-B14F-4D97-AF65-F5344CB8AC3E}">
        <p14:creationId xmlns:p14="http://schemas.microsoft.com/office/powerpoint/2010/main" val="3382222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a:xfrm>
            <a:off x="457200" y="1637110"/>
            <a:ext cx="8147248" cy="639762"/>
          </a:xfrm>
        </p:spPr>
        <p:txBody>
          <a:bodyPr/>
          <a:lstStyle/>
          <a:p>
            <a:r>
              <a:rPr lang="sv-SE" dirty="0" smtClean="0"/>
              <a:t>Covid-19 - </a:t>
            </a:r>
            <a:r>
              <a:rPr lang="sv-SE" dirty="0"/>
              <a:t>Covid 19 - Följande gäller fom 3/11 tom </a:t>
            </a:r>
            <a:r>
              <a:rPr lang="sv-SE" dirty="0" smtClean="0"/>
              <a:t>24/11</a:t>
            </a:r>
            <a:endParaRPr lang="sv-SE" dirty="0"/>
          </a:p>
        </p:txBody>
      </p:sp>
      <p:pic>
        <p:nvPicPr>
          <p:cNvPr id="4" name="Bildobjekt 3" descr="2166_header.jpg"/>
          <p:cNvPicPr>
            <a:picLocks noChangeAspect="1"/>
          </p:cNvPicPr>
          <p:nvPr/>
        </p:nvPicPr>
        <p:blipFill>
          <a:blip r:embed="rId2" cstate="print"/>
          <a:stretch>
            <a:fillRect/>
          </a:stretch>
        </p:blipFill>
        <p:spPr>
          <a:xfrm>
            <a:off x="0" y="0"/>
            <a:ext cx="9144000" cy="1545326"/>
          </a:xfrm>
          <a:prstGeom prst="rect">
            <a:avLst/>
          </a:prstGeom>
        </p:spPr>
      </p:pic>
      <p:sp>
        <p:nvSpPr>
          <p:cNvPr id="6" name="Content Placeholder 5"/>
          <p:cNvSpPr>
            <a:spLocks noGrp="1"/>
          </p:cNvSpPr>
          <p:nvPr>
            <p:ph sz="half" idx="2"/>
          </p:nvPr>
        </p:nvSpPr>
        <p:spPr>
          <a:xfrm>
            <a:off x="463674" y="2420888"/>
            <a:ext cx="8216652" cy="4032448"/>
          </a:xfrm>
        </p:spPr>
        <p:txBody>
          <a:bodyPr>
            <a:normAutofit lnSpcReduction="10000"/>
          </a:bodyPr>
          <a:lstStyle/>
          <a:p>
            <a:r>
              <a:rPr lang="sv-SE" dirty="0"/>
              <a:t>Samtliga innebandymatcher på grön och blå nivå </a:t>
            </a:r>
            <a:r>
              <a:rPr lang="sv-SE" b="1" dirty="0"/>
              <a:t>STÄLLS </a:t>
            </a:r>
            <a:r>
              <a:rPr lang="sv-SE" b="1" dirty="0" smtClean="0"/>
              <a:t>IN</a:t>
            </a:r>
          </a:p>
          <a:p>
            <a:r>
              <a:rPr lang="sv-SE" dirty="0"/>
              <a:t>Träning för spelare födda år 2005 och senare kan fortsätta med samma försiktighetsåtgärder som tidigare</a:t>
            </a:r>
            <a:r>
              <a:rPr lang="sv-SE" dirty="0" smtClean="0"/>
              <a:t>.</a:t>
            </a:r>
          </a:p>
          <a:p>
            <a:pPr lvl="1"/>
            <a:r>
              <a:rPr lang="sv-SE" dirty="0" smtClean="0"/>
              <a:t>Vi fortsätter träna söndagar. </a:t>
            </a:r>
          </a:p>
          <a:p>
            <a:r>
              <a:rPr lang="sv-SE" dirty="0"/>
              <a:t>Halländska lag avråds att delta på cuper</a:t>
            </a:r>
            <a:r>
              <a:rPr lang="sv-SE" dirty="0" smtClean="0"/>
              <a:t>.</a:t>
            </a:r>
          </a:p>
          <a:p>
            <a:r>
              <a:rPr lang="sv-SE" dirty="0" smtClean="0"/>
              <a:t>Mer info: </a:t>
            </a:r>
            <a:r>
              <a:rPr lang="sv-SE" u="sng" dirty="0">
                <a:hlinkClick r:id="rId3"/>
              </a:rPr>
              <a:t>https://www.innebandy.se/halland/inlaegg/lista/restriktioner-i-halland/</a:t>
            </a:r>
            <a:endParaRPr lang="sv-SE" dirty="0" smtClean="0"/>
          </a:p>
          <a:p>
            <a:pPr marL="0" indent="0">
              <a:buNone/>
            </a:pPr>
            <a:endParaRPr lang="sv-SE" dirty="0"/>
          </a:p>
          <a:p>
            <a:pPr marL="0" indent="0">
              <a:buNone/>
            </a:pPr>
            <a:r>
              <a:rPr lang="sv-SE" dirty="0"/>
              <a:t>	</a:t>
            </a:r>
          </a:p>
        </p:txBody>
      </p:sp>
    </p:spTree>
    <p:extLst>
      <p:ext uri="{BB962C8B-B14F-4D97-AF65-F5344CB8AC3E}">
        <p14:creationId xmlns:p14="http://schemas.microsoft.com/office/powerpoint/2010/main" val="669756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a:xfrm>
            <a:off x="457200" y="1637110"/>
            <a:ext cx="8147248" cy="639762"/>
          </a:xfrm>
        </p:spPr>
        <p:txBody>
          <a:bodyPr/>
          <a:lstStyle/>
          <a:p>
            <a:r>
              <a:rPr lang="sv-SE" dirty="0" smtClean="0"/>
              <a:t>Covid-19 - tillsvidare</a:t>
            </a:r>
            <a:endParaRPr lang="sv-SE" dirty="0"/>
          </a:p>
        </p:txBody>
      </p:sp>
      <p:pic>
        <p:nvPicPr>
          <p:cNvPr id="4" name="Bildobjekt 3" descr="2166_header.jpg"/>
          <p:cNvPicPr>
            <a:picLocks noChangeAspect="1"/>
          </p:cNvPicPr>
          <p:nvPr/>
        </p:nvPicPr>
        <p:blipFill>
          <a:blip r:embed="rId2" cstate="print"/>
          <a:stretch>
            <a:fillRect/>
          </a:stretch>
        </p:blipFill>
        <p:spPr>
          <a:xfrm>
            <a:off x="0" y="0"/>
            <a:ext cx="9144000" cy="1545326"/>
          </a:xfrm>
          <a:prstGeom prst="rect">
            <a:avLst/>
          </a:prstGeom>
        </p:spPr>
      </p:pic>
      <p:sp>
        <p:nvSpPr>
          <p:cNvPr id="6" name="Content Placeholder 5"/>
          <p:cNvSpPr>
            <a:spLocks noGrp="1"/>
          </p:cNvSpPr>
          <p:nvPr>
            <p:ph sz="half" idx="2"/>
          </p:nvPr>
        </p:nvSpPr>
        <p:spPr>
          <a:xfrm>
            <a:off x="463674" y="2420888"/>
            <a:ext cx="8216652" cy="4032448"/>
          </a:xfrm>
        </p:spPr>
        <p:txBody>
          <a:bodyPr>
            <a:normAutofit/>
          </a:bodyPr>
          <a:lstStyle/>
          <a:p>
            <a:r>
              <a:rPr lang="sv-SE" dirty="0" smtClean="0"/>
              <a:t>INGEN utom spelare/ledare innanför entrédörren. Gäller både lämning </a:t>
            </a:r>
            <a:r>
              <a:rPr lang="sv-SE" dirty="0"/>
              <a:t>och hämtning, vi hjälper dem</a:t>
            </a:r>
            <a:r>
              <a:rPr lang="sv-SE" dirty="0" smtClean="0"/>
              <a:t>!</a:t>
            </a:r>
            <a:endParaRPr lang="sv-SE" dirty="0" smtClean="0"/>
          </a:p>
          <a:p>
            <a:r>
              <a:rPr lang="sv-SE" dirty="0" smtClean="0"/>
              <a:t>INGEN </a:t>
            </a:r>
            <a:r>
              <a:rPr lang="sv-SE" dirty="0"/>
              <a:t>PUBLIK </a:t>
            </a:r>
            <a:r>
              <a:rPr lang="sv-SE" dirty="0" smtClean="0"/>
              <a:t>- gäller både träning och match</a:t>
            </a:r>
          </a:p>
          <a:p>
            <a:r>
              <a:rPr lang="sv-SE" dirty="0" smtClean="0"/>
              <a:t>Endast funktionärer under match</a:t>
            </a:r>
          </a:p>
          <a:p>
            <a:r>
              <a:rPr lang="sv-SE" dirty="0" smtClean="0"/>
              <a:t>Styrelsen vill ha information </a:t>
            </a:r>
            <a:r>
              <a:rPr lang="sv-SE" dirty="0"/>
              <a:t>om någon spelare/ledare i </a:t>
            </a:r>
            <a:r>
              <a:rPr lang="sv-SE" dirty="0" smtClean="0"/>
              <a:t>laget smittas</a:t>
            </a:r>
          </a:p>
          <a:p>
            <a:r>
              <a:rPr lang="sv-SE" dirty="0" smtClean="0"/>
              <a:t>Finns mer information att läsa på hemsidan</a:t>
            </a:r>
          </a:p>
          <a:p>
            <a:pPr marL="0" indent="0">
              <a:buNone/>
            </a:pPr>
            <a:endParaRPr lang="sv-SE" dirty="0"/>
          </a:p>
          <a:p>
            <a:pPr marL="0" indent="0">
              <a:buNone/>
            </a:pPr>
            <a:r>
              <a:rPr lang="sv-SE" dirty="0"/>
              <a:t>	</a:t>
            </a:r>
          </a:p>
        </p:txBody>
      </p:sp>
    </p:spTree>
    <p:extLst>
      <p:ext uri="{BB962C8B-B14F-4D97-AF65-F5344CB8AC3E}">
        <p14:creationId xmlns:p14="http://schemas.microsoft.com/office/powerpoint/2010/main" val="417839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937517"/>
          </a:xfrm>
        </p:spPr>
        <p:txBody>
          <a:bodyPr>
            <a:normAutofit/>
          </a:bodyPr>
          <a:lstStyle/>
          <a:p>
            <a:r>
              <a:rPr lang="sv-SE" sz="2400" b="1" dirty="0">
                <a:latin typeface="+mn-lt"/>
                <a:ea typeface="+mn-ea"/>
                <a:cs typeface="+mn-cs"/>
              </a:rPr>
              <a:t>Målsättningar</a:t>
            </a:r>
            <a:r>
              <a:rPr lang="sv-SE" sz="2400" dirty="0" smtClean="0"/>
              <a:t> </a:t>
            </a:r>
            <a:endParaRPr lang="sv-SE" sz="2400" dirty="0"/>
          </a:p>
        </p:txBody>
      </p:sp>
      <p:sp>
        <p:nvSpPr>
          <p:cNvPr id="3" name="Content Placeholder 2"/>
          <p:cNvSpPr>
            <a:spLocks noGrp="1"/>
          </p:cNvSpPr>
          <p:nvPr>
            <p:ph idx="1"/>
          </p:nvPr>
        </p:nvSpPr>
        <p:spPr>
          <a:xfrm>
            <a:off x="323528" y="2647453"/>
            <a:ext cx="8136904" cy="3877891"/>
          </a:xfrm>
        </p:spPr>
        <p:txBody>
          <a:bodyPr>
            <a:noAutofit/>
          </a:bodyPr>
          <a:lstStyle/>
          <a:p>
            <a:pPr marL="0" indent="0">
              <a:buNone/>
            </a:pPr>
            <a:r>
              <a:rPr lang="sv-SE" sz="2000" b="1" dirty="0" smtClean="0"/>
              <a:t>Vad ska barnen lära sig/utveckla</a:t>
            </a:r>
          </a:p>
          <a:p>
            <a:pPr marL="0" indent="0">
              <a:buNone/>
            </a:pPr>
            <a:endParaRPr lang="sv-SE" sz="1600" b="1" dirty="0"/>
          </a:p>
          <a:p>
            <a:pPr marL="0" indent="0">
              <a:buNone/>
            </a:pPr>
            <a:r>
              <a:rPr lang="sv-SE" sz="1600" b="1" u="sng" dirty="0" smtClean="0"/>
              <a:t>Som spelare:</a:t>
            </a:r>
          </a:p>
          <a:p>
            <a:pPr marL="0" indent="0">
              <a:buNone/>
            </a:pPr>
            <a:r>
              <a:rPr lang="sv-SE" sz="1600" b="1" dirty="0" smtClean="0"/>
              <a:t>Positionsspel (back/forward) – vad gör en back resp. Forward. Rörelsemönster etc</a:t>
            </a:r>
          </a:p>
          <a:p>
            <a:pPr marL="0" indent="0">
              <a:buNone/>
            </a:pPr>
            <a:r>
              <a:rPr lang="sv-SE" sz="1600" b="1" dirty="0" smtClean="0"/>
              <a:t>Passningar – dragpassning (få bort ”golfsvingarna”)</a:t>
            </a:r>
          </a:p>
          <a:p>
            <a:pPr marL="0" indent="0">
              <a:buNone/>
            </a:pPr>
            <a:r>
              <a:rPr lang="sv-SE" sz="1600" b="1" dirty="0" smtClean="0"/>
              <a:t>Klubbteknik – klara att föra boll och dribbla teknikbana </a:t>
            </a:r>
            <a:endParaRPr lang="sv-SE" sz="1600" b="1" dirty="0"/>
          </a:p>
          <a:p>
            <a:pPr marL="0" indent="0">
              <a:buNone/>
            </a:pPr>
            <a:endParaRPr lang="sv-SE" sz="1600" b="1" dirty="0" smtClean="0"/>
          </a:p>
          <a:p>
            <a:pPr marL="0" indent="0">
              <a:buNone/>
            </a:pPr>
            <a:r>
              <a:rPr lang="sv-SE" sz="1600" b="1" u="sng" dirty="0" smtClean="0"/>
              <a:t>Som individ:</a:t>
            </a:r>
          </a:p>
          <a:p>
            <a:pPr marL="0" indent="0">
              <a:buNone/>
            </a:pPr>
            <a:r>
              <a:rPr lang="sv-SE" sz="1600" b="1" dirty="0" smtClean="0"/>
              <a:t>Bra tävlingsmän – kopplat till regler. </a:t>
            </a:r>
            <a:r>
              <a:rPr lang="sv-SE" sz="1600" b="1" smtClean="0"/>
              <a:t>Bra vinnare/förlorare, tacka motståndare etc</a:t>
            </a:r>
            <a:endParaRPr lang="sv-SE" sz="1600" b="1" dirty="0" smtClean="0"/>
          </a:p>
          <a:p>
            <a:pPr marL="0" indent="0">
              <a:buNone/>
            </a:pPr>
            <a:r>
              <a:rPr lang="sv-SE" sz="1600" b="1" dirty="0" smtClean="0"/>
              <a:t>Bra lagkamrater – kopplat till regler. Uppmuntra, peppa</a:t>
            </a:r>
          </a:p>
          <a:p>
            <a:pPr marL="0" indent="0">
              <a:buNone/>
            </a:pPr>
            <a:endParaRPr lang="sv-SE" sz="1600" b="1" dirty="0" smtClean="0"/>
          </a:p>
        </p:txBody>
      </p:sp>
      <p:pic>
        <p:nvPicPr>
          <p:cNvPr id="4" name="Picture 3"/>
          <p:cNvPicPr>
            <a:picLocks noChangeAspect="1"/>
          </p:cNvPicPr>
          <p:nvPr/>
        </p:nvPicPr>
        <p:blipFill>
          <a:blip r:embed="rId2"/>
          <a:stretch>
            <a:fillRect/>
          </a:stretch>
        </p:blipFill>
        <p:spPr>
          <a:xfrm>
            <a:off x="-793" y="0"/>
            <a:ext cx="9144793" cy="1542422"/>
          </a:xfrm>
          <a:prstGeom prst="rect">
            <a:avLst/>
          </a:prstGeom>
        </p:spPr>
      </p:pic>
      <p:sp>
        <p:nvSpPr>
          <p:cNvPr id="8" name="Content Placeholder 2"/>
          <p:cNvSpPr txBox="1">
            <a:spLocks/>
          </p:cNvSpPr>
          <p:nvPr/>
        </p:nvSpPr>
        <p:spPr>
          <a:xfrm>
            <a:off x="4932040" y="2647454"/>
            <a:ext cx="4104456" cy="38778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dirty="0" smtClean="0"/>
              <a:t/>
            </a:r>
            <a:br>
              <a:rPr lang="sv-SE" sz="1600" dirty="0" smtClean="0"/>
            </a:br>
            <a:r>
              <a:rPr lang="sv-SE" sz="1600" dirty="0" smtClean="0"/>
              <a:t/>
            </a:r>
            <a:br>
              <a:rPr lang="sv-SE" sz="1600" dirty="0" smtClean="0"/>
            </a:br>
            <a:r>
              <a:rPr lang="sv-SE" sz="1600" dirty="0" smtClean="0"/>
              <a:t/>
            </a:r>
            <a:br>
              <a:rPr lang="sv-SE" sz="1600" dirty="0" smtClean="0"/>
            </a:br>
            <a:endParaRPr lang="sv-SE" sz="1600" dirty="0" smtClean="0"/>
          </a:p>
          <a:p>
            <a:pPr marL="0" indent="0">
              <a:buFont typeface="Arial" pitchFamily="34" charset="0"/>
              <a:buNone/>
            </a:pPr>
            <a:r>
              <a:rPr lang="sv-SE" sz="1600" dirty="0" smtClean="0"/>
              <a:t/>
            </a:r>
            <a:br>
              <a:rPr lang="sv-SE" sz="1600" dirty="0" smtClean="0"/>
            </a:br>
            <a:r>
              <a:rPr lang="sv-SE" sz="1600" dirty="0" smtClean="0"/>
              <a:t>	</a:t>
            </a:r>
            <a:endParaRPr lang="sv-SE" sz="1600" dirty="0"/>
          </a:p>
        </p:txBody>
      </p:sp>
    </p:spTree>
    <p:extLst>
      <p:ext uri="{BB962C8B-B14F-4D97-AF65-F5344CB8AC3E}">
        <p14:creationId xmlns:p14="http://schemas.microsoft.com/office/powerpoint/2010/main" val="41664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a:xfrm>
            <a:off x="457200" y="1535113"/>
            <a:ext cx="8229600" cy="639762"/>
          </a:xfrm>
        </p:spPr>
        <p:txBody>
          <a:bodyPr>
            <a:normAutofit/>
          </a:bodyPr>
          <a:lstStyle/>
          <a:p>
            <a:pPr algn="ctr"/>
            <a:r>
              <a:rPr lang="sv-SE" dirty="0" smtClean="0"/>
              <a:t>Träningar</a:t>
            </a:r>
            <a:endParaRPr lang="sv-SE" dirty="0"/>
          </a:p>
        </p:txBody>
      </p:sp>
      <p:sp>
        <p:nvSpPr>
          <p:cNvPr id="14" name="Content Placeholder 13"/>
          <p:cNvSpPr>
            <a:spLocks noGrp="1"/>
          </p:cNvSpPr>
          <p:nvPr>
            <p:ph sz="quarter" idx="4"/>
          </p:nvPr>
        </p:nvSpPr>
        <p:spPr>
          <a:xfrm>
            <a:off x="539552" y="2708920"/>
            <a:ext cx="8352928" cy="3960440"/>
          </a:xfrm>
        </p:spPr>
        <p:txBody>
          <a:bodyPr>
            <a:normAutofit/>
          </a:bodyPr>
          <a:lstStyle/>
          <a:p>
            <a:pPr marL="0" indent="0">
              <a:buNone/>
            </a:pPr>
            <a:r>
              <a:rPr lang="sv-SE" sz="2000" dirty="0" smtClean="0"/>
              <a:t>1 timmes träning/vecka med hög intensitet och focus! </a:t>
            </a:r>
          </a:p>
          <a:p>
            <a:endParaRPr lang="sv-SE" sz="2000" dirty="0" smtClean="0"/>
          </a:p>
          <a:p>
            <a:r>
              <a:rPr lang="sv-SE" sz="2000" dirty="0" smtClean="0"/>
              <a:t>Övningar kopplat till målsättning</a:t>
            </a:r>
          </a:p>
          <a:p>
            <a:r>
              <a:rPr lang="sv-SE" sz="2000" dirty="0" smtClean="0"/>
              <a:t>2-3 stationer. Teknik, passning, matchspel</a:t>
            </a:r>
          </a:p>
          <a:p>
            <a:r>
              <a:rPr lang="sv-SE" sz="2000" dirty="0" smtClean="0"/>
              <a:t>Kontinuitet – grabbarna ska känna igen sig i övningarna! Normalt sett minst 3-4 veckor innan större förändring. </a:t>
            </a:r>
          </a:p>
          <a:p>
            <a:endParaRPr lang="sv-SE" sz="2000" dirty="0"/>
          </a:p>
          <a:p>
            <a:r>
              <a:rPr lang="sv-SE" sz="2000" dirty="0" smtClean="0"/>
              <a:t>SVARA PÅ KALLELSER! </a:t>
            </a:r>
          </a:p>
          <a:p>
            <a:pPr marL="0" indent="0">
              <a:buNone/>
            </a:pPr>
            <a:endParaRPr lang="sv-SE" sz="2000" dirty="0" smtClean="0"/>
          </a:p>
          <a:p>
            <a:pPr marL="0" indent="0">
              <a:buNone/>
            </a:pPr>
            <a:endParaRPr lang="sv-SE" sz="2000" dirty="0" smtClean="0"/>
          </a:p>
          <a:p>
            <a:pPr marL="0" indent="0">
              <a:buNone/>
            </a:pPr>
            <a:r>
              <a:rPr lang="sv-SE" sz="1600" dirty="0" smtClean="0"/>
              <a:t>Mix – spel, teknik, tävling, lek</a:t>
            </a:r>
          </a:p>
        </p:txBody>
      </p:sp>
      <p:pic>
        <p:nvPicPr>
          <p:cNvPr id="4" name="Bildobjekt 3" descr="2166_header.jpg"/>
          <p:cNvPicPr>
            <a:picLocks noChangeAspect="1"/>
          </p:cNvPicPr>
          <p:nvPr/>
        </p:nvPicPr>
        <p:blipFill>
          <a:blip r:embed="rId3" cstate="print"/>
          <a:stretch>
            <a:fillRect/>
          </a:stretch>
        </p:blipFill>
        <p:spPr>
          <a:xfrm>
            <a:off x="0" y="0"/>
            <a:ext cx="9144000" cy="1545326"/>
          </a:xfrm>
          <a:prstGeom prst="rect">
            <a:avLst/>
          </a:prstGeom>
        </p:spPr>
      </p:pic>
    </p:spTree>
    <p:extLst>
      <p:ext uri="{BB962C8B-B14F-4D97-AF65-F5344CB8AC3E}">
        <p14:creationId xmlns:p14="http://schemas.microsoft.com/office/powerpoint/2010/main" val="295086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a:xfrm>
            <a:off x="457200" y="1637110"/>
            <a:ext cx="8147248" cy="639762"/>
          </a:xfrm>
        </p:spPr>
        <p:txBody>
          <a:bodyPr/>
          <a:lstStyle/>
          <a:p>
            <a:pPr algn="ctr"/>
            <a:r>
              <a:rPr lang="sv-SE" dirty="0" smtClean="0"/>
              <a:t>Admin / Ledare</a:t>
            </a:r>
            <a:endParaRPr lang="sv-SE" dirty="0"/>
          </a:p>
        </p:txBody>
      </p:sp>
      <p:pic>
        <p:nvPicPr>
          <p:cNvPr id="4" name="Bildobjekt 3" descr="2166_header.jpg"/>
          <p:cNvPicPr>
            <a:picLocks noChangeAspect="1"/>
          </p:cNvPicPr>
          <p:nvPr/>
        </p:nvPicPr>
        <p:blipFill>
          <a:blip r:embed="rId2" cstate="print"/>
          <a:stretch>
            <a:fillRect/>
          </a:stretch>
        </p:blipFill>
        <p:spPr>
          <a:xfrm>
            <a:off x="0" y="0"/>
            <a:ext cx="9144000" cy="1545326"/>
          </a:xfrm>
          <a:prstGeom prst="rect">
            <a:avLst/>
          </a:prstGeom>
        </p:spPr>
      </p:pic>
      <p:sp>
        <p:nvSpPr>
          <p:cNvPr id="6" name="Content Placeholder 5"/>
          <p:cNvSpPr>
            <a:spLocks noGrp="1"/>
          </p:cNvSpPr>
          <p:nvPr>
            <p:ph sz="half" idx="2"/>
          </p:nvPr>
        </p:nvSpPr>
        <p:spPr>
          <a:xfrm>
            <a:off x="457200" y="2564904"/>
            <a:ext cx="8291264" cy="3816424"/>
          </a:xfrm>
        </p:spPr>
        <p:txBody>
          <a:bodyPr>
            <a:normAutofit/>
          </a:bodyPr>
          <a:lstStyle/>
          <a:p>
            <a:pPr marL="800100" lvl="2" indent="0"/>
            <a:endParaRPr lang="sv-SE" dirty="0" smtClean="0"/>
          </a:p>
          <a:p>
            <a:pPr marL="0" indent="0">
              <a:buNone/>
            </a:pPr>
            <a:r>
              <a:rPr lang="sv-SE" dirty="0" smtClean="0"/>
              <a:t>Vi </a:t>
            </a:r>
            <a:r>
              <a:rPr lang="sv-SE" b="1" u="sng" dirty="0" smtClean="0"/>
              <a:t>måste</a:t>
            </a:r>
            <a:r>
              <a:rPr lang="sv-SE" dirty="0" smtClean="0"/>
              <a:t> ha en administratör/lagledare</a:t>
            </a:r>
          </a:p>
          <a:p>
            <a:r>
              <a:rPr lang="sv-SE" dirty="0" smtClean="0"/>
              <a:t>Ansvarig för utskick och match-/träningskallelser </a:t>
            </a:r>
          </a:p>
          <a:p>
            <a:r>
              <a:rPr lang="sv-SE" dirty="0" smtClean="0"/>
              <a:t>Kontaktperson mot andra klubbar</a:t>
            </a:r>
          </a:p>
          <a:p>
            <a:r>
              <a:rPr lang="sv-SE" dirty="0" smtClean="0"/>
              <a:t>Träningstider</a:t>
            </a:r>
          </a:p>
          <a:p>
            <a:endParaRPr lang="sv-SE" dirty="0"/>
          </a:p>
          <a:p>
            <a:pPr marL="0" indent="0">
              <a:buNone/>
            </a:pPr>
            <a:r>
              <a:rPr lang="sv-SE" dirty="0" smtClean="0"/>
              <a:t>Engagemang kan det aldrig bli för lite av </a:t>
            </a:r>
            <a:r>
              <a:rPr lang="sv-SE" dirty="0" smtClean="0">
                <a:sym typeface="Wingdings" panose="05000000000000000000" pitchFamily="2" charset="2"/>
              </a:rPr>
              <a:t> </a:t>
            </a:r>
            <a:endParaRPr lang="sv-SE" dirty="0" smtClean="0">
              <a:sym typeface="Wingdings" panose="05000000000000000000" pitchFamily="2" charset="2"/>
            </a:endParaRPr>
          </a:p>
          <a:p>
            <a:pPr marL="0" indent="0">
              <a:buNone/>
            </a:pPr>
            <a:r>
              <a:rPr lang="sv-SE" b="1" u="sng" dirty="0" smtClean="0">
                <a:sym typeface="Wingdings" panose="05000000000000000000" pitchFamily="2" charset="2"/>
              </a:rPr>
              <a:t>Vill du ta en roll laget? Prata med någon av oss ledare!!</a:t>
            </a:r>
            <a:endParaRPr lang="sv-SE" b="1" u="sng" dirty="0"/>
          </a:p>
          <a:p>
            <a:pPr marL="0" indent="0">
              <a:buNone/>
            </a:pPr>
            <a:endParaRPr lang="sv-SE" dirty="0"/>
          </a:p>
        </p:txBody>
      </p:sp>
    </p:spTree>
    <p:extLst>
      <p:ext uri="{BB962C8B-B14F-4D97-AF65-F5344CB8AC3E}">
        <p14:creationId xmlns:p14="http://schemas.microsoft.com/office/powerpoint/2010/main" val="370280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38138"/>
          </a:xfrm>
        </p:spPr>
        <p:txBody>
          <a:bodyPr/>
          <a:lstStyle/>
          <a:p>
            <a:r>
              <a:rPr lang="sv-SE" dirty="0" smtClean="0"/>
              <a:t>Ledarroller i lagen </a:t>
            </a:r>
            <a:endParaRPr lang="sv-SE" dirty="0"/>
          </a:p>
        </p:txBody>
      </p:sp>
      <p:sp>
        <p:nvSpPr>
          <p:cNvPr id="3" name="Content Placeholder 2"/>
          <p:cNvSpPr>
            <a:spLocks noGrp="1"/>
          </p:cNvSpPr>
          <p:nvPr>
            <p:ph idx="1"/>
          </p:nvPr>
        </p:nvSpPr>
        <p:spPr>
          <a:xfrm>
            <a:off x="395536" y="1916832"/>
            <a:ext cx="8291264" cy="4209331"/>
          </a:xfrm>
        </p:spPr>
        <p:txBody>
          <a:bodyPr>
            <a:normAutofit fontScale="92500" lnSpcReduction="20000"/>
          </a:bodyPr>
          <a:lstStyle/>
          <a:p>
            <a:r>
              <a:rPr lang="sv-SE" dirty="0" smtClean="0"/>
              <a:t>1 Lagledare (huvudansvarig för laget)</a:t>
            </a:r>
          </a:p>
          <a:p>
            <a:endParaRPr lang="sv-SE" dirty="0" smtClean="0"/>
          </a:p>
          <a:p>
            <a:r>
              <a:rPr lang="sv-SE" dirty="0" smtClean="0"/>
              <a:t>1 Administrationsansvarig</a:t>
            </a:r>
          </a:p>
          <a:p>
            <a:endParaRPr lang="sv-SE" dirty="0"/>
          </a:p>
          <a:p>
            <a:r>
              <a:rPr lang="sv-SE" dirty="0" smtClean="0"/>
              <a:t>1 Materialansvarig</a:t>
            </a:r>
          </a:p>
          <a:p>
            <a:endParaRPr lang="sv-SE" dirty="0" smtClean="0"/>
          </a:p>
          <a:p>
            <a:r>
              <a:rPr lang="sv-SE" dirty="0" smtClean="0"/>
              <a:t>Tränare</a:t>
            </a:r>
            <a:endParaRPr lang="sv-SE" dirty="0"/>
          </a:p>
          <a:p>
            <a:endParaRPr lang="sv-SE" dirty="0" smtClean="0"/>
          </a:p>
          <a:p>
            <a:r>
              <a:rPr lang="sv-SE" dirty="0" smtClean="0"/>
              <a:t>Assisterande tränare (support på träning)</a:t>
            </a:r>
            <a:endParaRPr lang="sv-SE" dirty="0"/>
          </a:p>
          <a:p>
            <a:endParaRPr lang="sv-SE" dirty="0"/>
          </a:p>
        </p:txBody>
      </p:sp>
      <p:pic>
        <p:nvPicPr>
          <p:cNvPr id="4" name="Picture 3"/>
          <p:cNvPicPr>
            <a:picLocks noChangeAspect="1"/>
          </p:cNvPicPr>
          <p:nvPr/>
        </p:nvPicPr>
        <p:blipFill>
          <a:blip r:embed="rId3"/>
          <a:stretch>
            <a:fillRect/>
          </a:stretch>
        </p:blipFill>
        <p:spPr>
          <a:xfrm>
            <a:off x="179512" y="92075"/>
            <a:ext cx="2376264" cy="1539075"/>
          </a:xfrm>
          <a:prstGeom prst="rect">
            <a:avLst/>
          </a:prstGeom>
        </p:spPr>
      </p:pic>
      <p:sp>
        <p:nvSpPr>
          <p:cNvPr id="5" name="TextBox 4"/>
          <p:cNvSpPr txBox="1"/>
          <p:nvPr/>
        </p:nvSpPr>
        <p:spPr>
          <a:xfrm>
            <a:off x="899592" y="6525344"/>
            <a:ext cx="6192688" cy="369332"/>
          </a:xfrm>
          <a:prstGeom prst="rect">
            <a:avLst/>
          </a:prstGeom>
          <a:noFill/>
        </p:spPr>
        <p:txBody>
          <a:bodyPr wrap="square" rtlCol="0">
            <a:spAutoFit/>
          </a:bodyPr>
          <a:lstStyle/>
          <a:p>
            <a:r>
              <a:rPr lang="sv-SE" dirty="0" smtClean="0"/>
              <a:t>Senare behov av funktioner</a:t>
            </a:r>
            <a:endParaRPr lang="sv-SE" dirty="0"/>
          </a:p>
        </p:txBody>
      </p:sp>
    </p:spTree>
    <p:extLst>
      <p:ext uri="{BB962C8B-B14F-4D97-AF65-F5344CB8AC3E}">
        <p14:creationId xmlns:p14="http://schemas.microsoft.com/office/powerpoint/2010/main" val="377710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5" name="Text Placeholder 4"/>
          <p:cNvSpPr>
            <a:spLocks noGrp="1"/>
          </p:cNvSpPr>
          <p:nvPr>
            <p:ph type="body" idx="1"/>
          </p:nvPr>
        </p:nvSpPr>
        <p:spPr>
          <a:xfrm>
            <a:off x="457200" y="1637110"/>
            <a:ext cx="8147248" cy="639762"/>
          </a:xfrm>
        </p:spPr>
        <p:txBody>
          <a:bodyPr/>
          <a:lstStyle/>
          <a:p>
            <a:r>
              <a:rPr lang="sv-SE" dirty="0" smtClean="0"/>
              <a:t>Regler</a:t>
            </a:r>
            <a:endParaRPr lang="sv-SE" dirty="0"/>
          </a:p>
        </p:txBody>
      </p:sp>
      <p:pic>
        <p:nvPicPr>
          <p:cNvPr id="4" name="Bildobjekt 3" descr="2166_header.jpg"/>
          <p:cNvPicPr>
            <a:picLocks noChangeAspect="1"/>
          </p:cNvPicPr>
          <p:nvPr/>
        </p:nvPicPr>
        <p:blipFill>
          <a:blip r:embed="rId2" cstate="print"/>
          <a:stretch>
            <a:fillRect/>
          </a:stretch>
        </p:blipFill>
        <p:spPr>
          <a:xfrm>
            <a:off x="0" y="0"/>
            <a:ext cx="9144000" cy="1545326"/>
          </a:xfrm>
          <a:prstGeom prst="rect">
            <a:avLst/>
          </a:prstGeom>
        </p:spPr>
      </p:pic>
      <p:sp>
        <p:nvSpPr>
          <p:cNvPr id="6" name="Content Placeholder 5"/>
          <p:cNvSpPr>
            <a:spLocks noGrp="1"/>
          </p:cNvSpPr>
          <p:nvPr>
            <p:ph sz="half" idx="2"/>
          </p:nvPr>
        </p:nvSpPr>
        <p:spPr>
          <a:xfrm>
            <a:off x="531812" y="2636912"/>
            <a:ext cx="8216652" cy="4032448"/>
          </a:xfrm>
        </p:spPr>
        <p:txBody>
          <a:bodyPr/>
          <a:lstStyle/>
          <a:p>
            <a:r>
              <a:rPr lang="sv-SE" dirty="0" smtClean="0"/>
              <a:t>Barnen fick göra en övning för att sätta egna regler:</a:t>
            </a:r>
          </a:p>
          <a:p>
            <a:endParaRPr lang="sv-SE" dirty="0" smtClean="0"/>
          </a:p>
          <a:p>
            <a:pPr marL="457200" lvl="1" indent="0">
              <a:buNone/>
            </a:pPr>
            <a:endParaRPr lang="sv-SE" dirty="0"/>
          </a:p>
        </p:txBody>
      </p:sp>
      <p:pic>
        <p:nvPicPr>
          <p:cNvPr id="3" name="Picture 2"/>
          <p:cNvPicPr>
            <a:picLocks noChangeAspect="1"/>
          </p:cNvPicPr>
          <p:nvPr/>
        </p:nvPicPr>
        <p:blipFill>
          <a:blip r:embed="rId3"/>
          <a:stretch>
            <a:fillRect/>
          </a:stretch>
        </p:blipFill>
        <p:spPr>
          <a:xfrm rot="2122735">
            <a:off x="587976" y="4661661"/>
            <a:ext cx="537161" cy="2278602"/>
          </a:xfrm>
          <a:prstGeom prst="rect">
            <a:avLst/>
          </a:prstGeom>
        </p:spPr>
      </p:pic>
      <p:pic>
        <p:nvPicPr>
          <p:cNvPr id="7" name="Picture 6"/>
          <p:cNvPicPr>
            <a:picLocks noChangeAspect="1"/>
          </p:cNvPicPr>
          <p:nvPr/>
        </p:nvPicPr>
        <p:blipFill>
          <a:blip r:embed="rId4"/>
          <a:stretch>
            <a:fillRect/>
          </a:stretch>
        </p:blipFill>
        <p:spPr>
          <a:xfrm rot="2620850">
            <a:off x="1076441" y="5688522"/>
            <a:ext cx="1362075" cy="12954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597" b="98806" l="590" r="100000"/>
                    </a14:imgEffect>
                  </a14:imgLayer>
                </a14:imgProps>
              </a:ext>
            </a:extLst>
          </a:blip>
          <a:stretch>
            <a:fillRect/>
          </a:stretch>
        </p:blipFill>
        <p:spPr>
          <a:xfrm rot="2996176">
            <a:off x="2397444" y="4102099"/>
            <a:ext cx="3228975" cy="3190875"/>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0" b="97990" l="1717" r="100000"/>
                    </a14:imgEffect>
                  </a14:imgLayer>
                </a14:imgProps>
              </a:ext>
            </a:extLst>
          </a:blip>
          <a:stretch>
            <a:fillRect/>
          </a:stretch>
        </p:blipFill>
        <p:spPr>
          <a:xfrm>
            <a:off x="5672294" y="4235943"/>
            <a:ext cx="1829742" cy="1562741"/>
          </a:xfrm>
          <a:prstGeom prst="rect">
            <a:avLst/>
          </a:prstGeom>
        </p:spPr>
      </p:pic>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backgroundRemoval t="2208" b="96909" l="0" r="97817"/>
                    </a14:imgEffect>
                  </a14:imgLayer>
                </a14:imgProps>
              </a:ext>
            </a:extLst>
          </a:blip>
          <a:stretch>
            <a:fillRect/>
          </a:stretch>
        </p:blipFill>
        <p:spPr>
          <a:xfrm rot="12908572">
            <a:off x="6452393" y="2520913"/>
            <a:ext cx="2155369" cy="4263678"/>
          </a:xfrm>
          <a:prstGeom prst="rect">
            <a:avLst/>
          </a:prstGeom>
        </p:spPr>
      </p:pic>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backgroundRemoval t="0" b="100000" l="163" r="100000"/>
                    </a14:imgEffect>
                  </a14:imgLayer>
                </a14:imgProps>
              </a:ext>
            </a:extLst>
          </a:blip>
          <a:stretch>
            <a:fillRect/>
          </a:stretch>
        </p:blipFill>
        <p:spPr>
          <a:xfrm>
            <a:off x="434170" y="2989331"/>
            <a:ext cx="5857875" cy="1885950"/>
          </a:xfrm>
          <a:prstGeom prst="rect">
            <a:avLst/>
          </a:prstGeom>
        </p:spPr>
      </p:pic>
    </p:spTree>
    <p:extLst>
      <p:ext uri="{BB962C8B-B14F-4D97-AF65-F5344CB8AC3E}">
        <p14:creationId xmlns:p14="http://schemas.microsoft.com/office/powerpoint/2010/main" val="413989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27124</TotalTime>
  <Words>685</Words>
  <Application>Microsoft Office PowerPoint</Application>
  <PresentationFormat>On-screen Show (4:3)</PresentationFormat>
  <Paragraphs>125</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Office-tema</vt:lpstr>
      <vt:lpstr>Föräldramöte P-12</vt:lpstr>
      <vt:lpstr>AGENDA föräldramöte</vt:lpstr>
      <vt:lpstr>Dagordning</vt:lpstr>
      <vt:lpstr>Dagordning</vt:lpstr>
      <vt:lpstr>Målsättningar </vt:lpstr>
      <vt:lpstr>Dagordning</vt:lpstr>
      <vt:lpstr>Dagordning</vt:lpstr>
      <vt:lpstr>Ledarroller i lagen </vt:lpstr>
      <vt:lpstr>Dagordning</vt:lpstr>
      <vt:lpstr>Dagordning</vt:lpstr>
      <vt:lpstr>PowerPoint Presentation</vt:lpstr>
      <vt:lpstr>Dagordning</vt:lpstr>
      <vt:lpstr>Dagordning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Användaren</dc:creator>
  <cp:lastModifiedBy>Vekas Kristian</cp:lastModifiedBy>
  <cp:revision>296</cp:revision>
  <cp:lastPrinted>2020-09-28T08:47:56Z</cp:lastPrinted>
  <dcterms:created xsi:type="dcterms:W3CDTF">2012-02-27T10:55:05Z</dcterms:created>
  <dcterms:modified xsi:type="dcterms:W3CDTF">2020-11-03T18:14:48Z</dcterms:modified>
</cp:coreProperties>
</file>