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19"/>
  </p:notesMasterIdLst>
  <p:sldIdLst>
    <p:sldId id="439" r:id="rId2"/>
    <p:sldId id="522" r:id="rId3"/>
    <p:sldId id="536" r:id="rId4"/>
    <p:sldId id="546" r:id="rId5"/>
    <p:sldId id="551" r:id="rId6"/>
    <p:sldId id="537" r:id="rId7"/>
    <p:sldId id="549" r:id="rId8"/>
    <p:sldId id="550" r:id="rId9"/>
    <p:sldId id="547" r:id="rId10"/>
    <p:sldId id="545" r:id="rId11"/>
    <p:sldId id="538" r:id="rId12"/>
    <p:sldId id="539" r:id="rId13"/>
    <p:sldId id="543" r:id="rId14"/>
    <p:sldId id="548" r:id="rId15"/>
    <p:sldId id="540" r:id="rId16"/>
    <p:sldId id="541" r:id="rId17"/>
    <p:sldId id="502" r:id="rId18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-Sofie Lindh" initials="AL" lastIdx="1" clrIdx="0">
    <p:extLst>
      <p:ext uri="{19B8F6BF-5375-455C-9EA6-DF929625EA0E}">
        <p15:presenceInfo xmlns:p15="http://schemas.microsoft.com/office/powerpoint/2012/main" userId="b526386e157f87b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llanmörkt forma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9B4425-3831-4B2F-930D-708C7FAB0ABB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07B87E-77D4-4DFF-924E-5C1E1A2170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935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format på underrubrik i bakgrunden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1BCE8FD-27F8-4BBF-8F7B-2D9480D312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B7F0C2BB-9F5B-4402-8015-EA3A41161D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E73657CA-2FF6-432E-81BA-BA8977287A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FF8CE42E-7AF3-4D5E-B280-9D629682FF5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60889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B0B9876B-A908-4DAF-9D6F-1069AEF7B6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91C183E-6AD2-4A28-8A32-448A7524EC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11D965CE-5EAA-44CE-ADE5-ABF4E24341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5A6A13D8-DE8C-4A8B-807E-60807E4E4A6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55872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972063" y="0"/>
            <a:ext cx="2684584" cy="6096000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1" y="0"/>
            <a:ext cx="7870092" cy="609600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408EA0C-CAED-43F7-8B7B-5C426C17EA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5C681084-253A-47CC-B08E-687FCFC241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D6E2A2BA-1D13-4A02-8838-C505C0705F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0825A491-7412-4490-82A7-D23B313926A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04100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0FB7C40-6B62-4499-816A-F1074085EF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0292681-BE03-419A-8D94-C2D3800075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D502E25D-C560-42D8-A70F-259DD185C0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573335C2-A7A8-49AB-B92D-901F26779F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16909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63247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63247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A327CBA-EA8B-4A7A-AEC7-5A370B2722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5A1D9F87-AB64-406C-868E-5E9B29C36A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10CD3367-AB7F-439C-97E2-0323ECB118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AAE91766-7047-4C60-B0B4-7154C16FAB7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78942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7816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89784" y="1981200"/>
            <a:ext cx="5087816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xmlns="" id="{6C24E7E0-14E7-4D40-AF69-23B626884A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xmlns="" id="{5993D77E-BB92-4829-9C0F-781F5B5FC9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xmlns="" id="{350D8940-2E70-408C-82F5-A346B21A14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9F5A885F-94DF-4E0B-8955-4869262E3BC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8796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75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75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93694" y="1535113"/>
            <a:ext cx="538870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93694" y="2174875"/>
            <a:ext cx="538870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A362CF4A-0721-40EE-B4A7-253DA5A722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05110429-9061-4088-B95E-ABD5377D16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B34B0A41-4158-4FDA-8CC2-6DC0942095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123DD98F-14CE-47D3-8CB6-E308793D4FB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28769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E9CADE85-6E2F-4A84-A840-6FC7056937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7FA41595-0218-4F76-A900-40E1D895FD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BFB7A1C9-8545-494F-BB6F-7D92EB6504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458AE1EA-7212-43DE-B84E-72EBE988E4F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06671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3847F64D-99A4-4ABB-B06F-40B32ADA62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27AC5727-6A3E-4950-9129-08CA22FC42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44D78AA2-BCFD-4705-B167-3CA77AE002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91910DB9-7980-4F1B-94A9-2AFC1FE3213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71348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24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767384" y="273052"/>
            <a:ext cx="681501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09601" y="1435102"/>
            <a:ext cx="401124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xmlns="" id="{FE5CB891-C825-49C1-9B4D-8C2BE74865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xmlns="" id="{F2B36B9D-9D89-4FC6-A72F-AC36473168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xmlns="" id="{54E0F757-4948-484A-B4D5-1193D577C3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B57FC7ED-04D3-47EC-953C-5964D80D9AA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85147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389555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389555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389555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xmlns="" id="{633CABBD-E4A1-40CC-86EE-AC7CDAF8A0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xmlns="" id="{63BDD48D-A094-4FB6-8159-0628934E61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xmlns="" id="{7A79E407-B6C7-4545-83A8-A98D1A54B0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A593BAF2-02D3-428C-B436-61839D3C6FF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49110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22267214-5CA2-4E35-B40A-330641F651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86001" y="0"/>
            <a:ext cx="93704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F4AE2CBC-6B3D-4E57-AEF1-5E25DA7FF9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E3494D99-D6E5-EE42-9033-148D63CE706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4109E938-9A8A-2449-B8C4-2264877BE79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A96FC46C-6A84-F949-85C8-2B1CF789F8A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</a:lstStyle>
          <a:p>
            <a:pPr>
              <a:defRPr/>
            </a:pPr>
            <a:fld id="{D71D4C99-889E-4097-94F3-A4AAD08822C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pic>
        <p:nvPicPr>
          <p:cNvPr id="1031" name="Picture 8">
            <a:extLst>
              <a:ext uri="{FF2B5EF4-FFF2-40B4-BE49-F238E27FC236}">
                <a16:creationId xmlns:a16="http://schemas.microsoft.com/office/drawing/2014/main" xmlns="" id="{F0068E32-1377-4DD8-A06D-5F40A8A3ED9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301" y="76200"/>
            <a:ext cx="8125884" cy="678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9" descr="wolf_log">
            <a:extLst>
              <a:ext uri="{FF2B5EF4-FFF2-40B4-BE49-F238E27FC236}">
                <a16:creationId xmlns:a16="http://schemas.microsoft.com/office/drawing/2014/main" xmlns="" id="{3536AFB1-A20D-4E42-8125-25317583229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534" y="1"/>
            <a:ext cx="1595967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8281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landslaget.nu/innebandyovningar/gron-niva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landslaget.nu/innebandyovningar/gron-niva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landslaget.nu/innebandyovningar/gron-niva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E5120336-074C-40ED-8F46-44E9841D54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6543" y="910200"/>
            <a:ext cx="10363200" cy="1470025"/>
          </a:xfrm>
        </p:spPr>
        <p:txBody>
          <a:bodyPr/>
          <a:lstStyle/>
          <a:p>
            <a:r>
              <a:rPr lang="sv-SE" dirty="0" smtClean="0"/>
              <a:t>Föräldramöte </a:t>
            </a:r>
            <a:r>
              <a:rPr lang="sv-SE" dirty="0"/>
              <a:t>Pixbo Wallenstam P13</a:t>
            </a:r>
            <a:endParaRPr lang="sv-SE" i="1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xmlns="" id="{25E95EDA-26B9-4A30-88D1-A6FE57DDF7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8081" y="2206657"/>
            <a:ext cx="8534400" cy="1752600"/>
          </a:xfrm>
        </p:spPr>
        <p:txBody>
          <a:bodyPr/>
          <a:lstStyle/>
          <a:p>
            <a:r>
              <a:rPr lang="en-GB" dirty="0" smtClean="0"/>
              <a:t>2020-11-07</a:t>
            </a:r>
            <a:endParaRPr lang="en-GB" dirty="0" smtClean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xmlns="" id="{3240382B-5410-42C1-8436-C1D4E7B6699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00"/>
          <a:stretch/>
        </p:blipFill>
        <p:spPr>
          <a:xfrm>
            <a:off x="674516" y="5063318"/>
            <a:ext cx="10842967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8157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6AAADC08-0C6B-4B53-8332-6C5522777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2055" y="472480"/>
            <a:ext cx="9370484" cy="1143000"/>
          </a:xfrm>
        </p:spPr>
        <p:txBody>
          <a:bodyPr/>
          <a:lstStyle/>
          <a:p>
            <a:r>
              <a:rPr lang="sv-SE" dirty="0" smtClean="0"/>
              <a:t>Sammandrag</a:t>
            </a:r>
            <a:r>
              <a:rPr lang="sv-SE" dirty="0"/>
              <a:t>, </a:t>
            </a:r>
            <a:r>
              <a:rPr lang="sv-SE" dirty="0" smtClean="0"/>
              <a:t>cuper </a:t>
            </a:r>
            <a:r>
              <a:rPr lang="sv-SE" dirty="0" err="1" smtClean="0"/>
              <a:t>etc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3E63A02C-063B-47C3-86D9-64F89E3C2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266" y="1615480"/>
            <a:ext cx="10823510" cy="3876869"/>
          </a:xfrm>
        </p:spPr>
        <p:txBody>
          <a:bodyPr/>
          <a:lstStyle/>
          <a:p>
            <a:r>
              <a:rPr lang="sv-SE" sz="2400" dirty="0" smtClean="0"/>
              <a:t>Sammandrag börjar först våren 2021</a:t>
            </a:r>
          </a:p>
          <a:p>
            <a:r>
              <a:rPr lang="sv-SE" sz="2400" dirty="0" smtClean="0"/>
              <a:t>Cuper är inte heller aktuellt första året</a:t>
            </a:r>
          </a:p>
          <a:p>
            <a:r>
              <a:rPr lang="sv-SE" sz="2400" dirty="0" smtClean="0"/>
              <a:t>Möjlighet att ordna egna cuper, men skall sanktioneras genom SIBF/Pixbo</a:t>
            </a:r>
          </a:p>
          <a:p>
            <a:pPr lvl="1"/>
            <a:r>
              <a:rPr lang="sv-SE" sz="2000" dirty="0" smtClean="0"/>
              <a:t>Bättre </a:t>
            </a:r>
            <a:r>
              <a:rPr lang="sv-SE" sz="2000" dirty="0" smtClean="0"/>
              <a:t>alternativ att bjuda in något/några lag och ordna lite matcher </a:t>
            </a:r>
          </a:p>
          <a:p>
            <a:pPr marL="457200" lvl="1" indent="0">
              <a:buNone/>
            </a:pPr>
            <a:r>
              <a:rPr lang="sv-SE" sz="2000" dirty="0" smtClean="0">
                <a:sym typeface="Wingdings" panose="05000000000000000000" pitchFamily="2" charset="2"/>
              </a:rPr>
              <a:t>       bra möjlighet att tjäna lite pengar till laget (Föräldragrupp)</a:t>
            </a:r>
            <a:endParaRPr lang="sv-SE" sz="20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100" b="0" i="0" u="none" strike="noStrike" cap="none" normalizeH="0" baseline="0" smtClean="0">
                <a:ln>
                  <a:noFill/>
                </a:ln>
                <a:solidFill>
                  <a:srgbClr val="1F497D"/>
                </a:solidFill>
                <a:effectLst/>
                <a:latin typeface="Calibri" panose="020F0502020204030204" pitchFamily="34" charset="0"/>
                <a:hlinkClick r:id="rId2"/>
              </a:rPr>
              <a:t>https://landslaget.nu/innebandyovningar/gron-niva/</a:t>
            </a:r>
            <a:r>
              <a:rPr kumimoji="0" lang="sv-SE" altLang="sv-SE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sv-SE" altLang="sv-S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100" b="0" i="0" u="none" strike="noStrike" cap="none" normalizeH="0" baseline="0" smtClean="0">
                <a:ln>
                  <a:noFill/>
                </a:ln>
                <a:solidFill>
                  <a:srgbClr val="1F497D"/>
                </a:solidFill>
                <a:effectLst/>
                <a:latin typeface="Calibri" panose="020F0502020204030204" pitchFamily="34" charset="0"/>
                <a:hlinkClick r:id="rId2"/>
              </a:rPr>
              <a:t>https://landslaget.nu/innebandyovningar/gron-niva/</a:t>
            </a:r>
            <a:r>
              <a:rPr kumimoji="0" lang="sv-SE" altLang="sv-SE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sv-SE" altLang="sv-S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04800" y="3048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100" b="0" i="0" u="none" strike="noStrike" cap="none" normalizeH="0" baseline="0" smtClean="0">
                <a:ln>
                  <a:noFill/>
                </a:ln>
                <a:solidFill>
                  <a:srgbClr val="1F497D"/>
                </a:solidFill>
                <a:effectLst/>
                <a:latin typeface="Calibri" panose="020F0502020204030204" pitchFamily="34" charset="0"/>
                <a:hlinkClick r:id="rId2"/>
              </a:rPr>
              <a:t>https://landslaget.nu/innebandyovningar/gron-niva/</a:t>
            </a:r>
            <a:r>
              <a:rPr kumimoji="0" lang="sv-SE" altLang="sv-SE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sv-SE" altLang="sv-S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0627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6AAADC08-0C6B-4B53-8332-6C5522777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0933" y="458136"/>
            <a:ext cx="9370484" cy="1143000"/>
          </a:xfrm>
        </p:spPr>
        <p:txBody>
          <a:bodyPr/>
          <a:lstStyle/>
          <a:p>
            <a:r>
              <a:rPr lang="sv-SE" dirty="0"/>
              <a:t>Lokal och utrustning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3E63A02C-063B-47C3-86D9-64F89E3C2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579" y="1601136"/>
            <a:ext cx="10823510" cy="3876869"/>
          </a:xfrm>
        </p:spPr>
        <p:txBody>
          <a:bodyPr/>
          <a:lstStyle/>
          <a:p>
            <a:r>
              <a:rPr lang="sv-SE" sz="2400" dirty="0"/>
              <a:t>Lokal</a:t>
            </a:r>
          </a:p>
          <a:p>
            <a:pPr lvl="1"/>
            <a:r>
              <a:rPr lang="sv-SE" sz="2000" dirty="0" err="1"/>
              <a:t>AirDome</a:t>
            </a:r>
            <a:endParaRPr lang="sv-SE" sz="2000" dirty="0"/>
          </a:p>
          <a:p>
            <a:endParaRPr lang="sv-SE" sz="2400" dirty="0" smtClean="0"/>
          </a:p>
          <a:p>
            <a:r>
              <a:rPr lang="sv-SE" sz="2400" dirty="0" smtClean="0"/>
              <a:t>Utrustning</a:t>
            </a:r>
            <a:endParaRPr lang="sv-SE" sz="2400" dirty="0"/>
          </a:p>
          <a:p>
            <a:pPr lvl="1"/>
            <a:r>
              <a:rPr lang="sv-SE" sz="2000" dirty="0"/>
              <a:t>Pixbo </a:t>
            </a:r>
            <a:r>
              <a:rPr lang="sv-SE" sz="2000" dirty="0" smtClean="0"/>
              <a:t>har bidragit </a:t>
            </a:r>
            <a:r>
              <a:rPr lang="sv-SE" sz="2000" dirty="0"/>
              <a:t>med start-kitt; </a:t>
            </a:r>
            <a:r>
              <a:rPr lang="sv-SE" sz="2000" dirty="0" smtClean="0"/>
              <a:t>väska med bollar</a:t>
            </a:r>
            <a:r>
              <a:rPr lang="sv-SE" sz="2000" dirty="0"/>
              <a:t>, konor, </a:t>
            </a:r>
            <a:r>
              <a:rPr lang="sv-SE" sz="2000" dirty="0" err="1" smtClean="0"/>
              <a:t>Mv</a:t>
            </a:r>
            <a:r>
              <a:rPr lang="sv-SE" sz="2000" dirty="0" smtClean="0"/>
              <a:t>-dräkt (x2), västar, en sjukvårdsväska och en bag att förvara utrustningen i</a:t>
            </a:r>
            <a:endParaRPr lang="sv-SE" sz="2000" dirty="0"/>
          </a:p>
          <a:p>
            <a:pPr lvl="1"/>
            <a:r>
              <a:rPr lang="sv-SE" sz="2000" dirty="0"/>
              <a:t>Förvaring av material i ett skåp i </a:t>
            </a:r>
            <a:r>
              <a:rPr lang="sv-SE" sz="2000" dirty="0" err="1"/>
              <a:t>AirDome</a:t>
            </a:r>
            <a:endParaRPr lang="sv-SE" sz="2000" dirty="0"/>
          </a:p>
          <a:p>
            <a:pPr lvl="1"/>
            <a:r>
              <a:rPr lang="sv-SE" sz="2000" dirty="0"/>
              <a:t>Alla spelare </a:t>
            </a:r>
            <a:r>
              <a:rPr lang="sv-SE" sz="2000" dirty="0" smtClean="0"/>
              <a:t>står </a:t>
            </a:r>
            <a:r>
              <a:rPr lang="sv-SE" sz="2000" dirty="0"/>
              <a:t>med egen klubba och glasögon</a:t>
            </a:r>
          </a:p>
          <a:p>
            <a:pPr lvl="1"/>
            <a:r>
              <a:rPr lang="sv-SE" sz="2000" dirty="0" smtClean="0"/>
              <a:t>Egen sponsor; Låneklubbor</a:t>
            </a:r>
            <a:r>
              <a:rPr lang="sv-SE" sz="2000" dirty="0"/>
              <a:t>, </a:t>
            </a:r>
            <a:r>
              <a:rPr lang="sv-SE" sz="2000" dirty="0" smtClean="0"/>
              <a:t>låneglasögon</a:t>
            </a:r>
            <a:r>
              <a:rPr lang="sv-SE" sz="2000" dirty="0" smtClean="0"/>
              <a:t>, bollar (kan man aldrig få för mycket av..), västar, </a:t>
            </a:r>
            <a:r>
              <a:rPr lang="sv-SE" sz="2000" dirty="0" err="1" smtClean="0"/>
              <a:t>målvaktshanskar</a:t>
            </a:r>
            <a:r>
              <a:rPr lang="sv-SE" sz="2000" dirty="0" smtClean="0"/>
              <a:t>…</a:t>
            </a:r>
            <a:endParaRPr lang="sv-SE" sz="2000" dirty="0"/>
          </a:p>
          <a:p>
            <a:pPr lvl="1"/>
            <a:r>
              <a:rPr lang="sv-SE" sz="2000" dirty="0" smtClean="0"/>
              <a:t>Matchkläder </a:t>
            </a:r>
            <a:r>
              <a:rPr lang="sv-SE" sz="2000" dirty="0"/>
              <a:t>ej aktuellt förrän sammandrag </a:t>
            </a:r>
            <a:r>
              <a:rPr lang="sv-SE" sz="2000" dirty="0" smtClean="0"/>
              <a:t>börjar, MEN vi hoppas kunna ta del av ett set om ca 30st tröjor/byxor från Pixbo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152000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6AAADC08-0C6B-4B53-8332-6C5522777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0933" y="467014"/>
            <a:ext cx="9370484" cy="1143000"/>
          </a:xfrm>
        </p:spPr>
        <p:txBody>
          <a:bodyPr/>
          <a:lstStyle/>
          <a:p>
            <a:r>
              <a:rPr lang="sv-SE" dirty="0"/>
              <a:t>Ekonomi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3E63A02C-063B-47C3-86D9-64F89E3C2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701" y="1610014"/>
            <a:ext cx="10823510" cy="3876869"/>
          </a:xfrm>
        </p:spPr>
        <p:txBody>
          <a:bodyPr/>
          <a:lstStyle/>
          <a:p>
            <a:r>
              <a:rPr lang="sv-SE" sz="2400" dirty="0"/>
              <a:t>Medlemskap</a:t>
            </a:r>
          </a:p>
          <a:p>
            <a:pPr lvl="1"/>
            <a:r>
              <a:rPr lang="sv-SE" sz="2000" dirty="0"/>
              <a:t>Medlemsavgift; </a:t>
            </a:r>
            <a:r>
              <a:rPr lang="sv-SE" sz="2000" dirty="0" smtClean="0"/>
              <a:t>600kr/år (både barn och ledare)</a:t>
            </a:r>
            <a:endParaRPr lang="sv-SE" sz="2000" dirty="0"/>
          </a:p>
          <a:p>
            <a:pPr lvl="1"/>
            <a:r>
              <a:rPr lang="sv-SE" sz="2000" dirty="0"/>
              <a:t>Verksamhetsavgift; 550kr/år (ej ledare)</a:t>
            </a:r>
          </a:p>
          <a:p>
            <a:pPr lvl="1"/>
            <a:r>
              <a:rPr lang="sv-SE" sz="2000" dirty="0"/>
              <a:t>Licensavgift; 50kr/år (ej ledare</a:t>
            </a:r>
            <a:r>
              <a:rPr lang="sv-SE" sz="2000" dirty="0" smtClean="0"/>
              <a:t>)</a:t>
            </a:r>
          </a:p>
          <a:p>
            <a:pPr lvl="1"/>
            <a:r>
              <a:rPr lang="sv-SE" sz="2000" dirty="0" smtClean="0"/>
              <a:t>Covid-19 avgift 2020; 500kr (engångsavgift)</a:t>
            </a:r>
            <a:endParaRPr lang="sv-SE" sz="2000" dirty="0"/>
          </a:p>
          <a:p>
            <a:r>
              <a:rPr lang="sv-SE" sz="2400" dirty="0"/>
              <a:t>Fakturering sker </a:t>
            </a:r>
            <a:r>
              <a:rPr lang="sv-SE" sz="2400" dirty="0" smtClean="0"/>
              <a:t>under oktober – tidigare kommande år</a:t>
            </a:r>
            <a:endParaRPr lang="sv-SE" sz="2000" dirty="0" smtClean="0">
              <a:solidFill>
                <a:srgbClr val="FF0000"/>
              </a:solidFill>
            </a:endParaRPr>
          </a:p>
          <a:p>
            <a:pPr lvl="1"/>
            <a:r>
              <a:rPr lang="sv-SE" sz="2000" dirty="0" smtClean="0"/>
              <a:t>Faktureras de som finns med på laget.se dvs viktigt att denna är rätt</a:t>
            </a:r>
            <a:endParaRPr lang="sv-SE" sz="2000" dirty="0"/>
          </a:p>
          <a:p>
            <a:r>
              <a:rPr lang="sv-SE" sz="2400" dirty="0"/>
              <a:t>Betalt medlemskap berättigar till fritt inträde på SSL-matcher och Akademilagens matcher samt deltagande i träning och </a:t>
            </a:r>
            <a:r>
              <a:rPr lang="sv-SE" sz="2400" dirty="0" smtClean="0"/>
              <a:t>seriespel/sammandrag</a:t>
            </a:r>
          </a:p>
          <a:p>
            <a:endParaRPr lang="sv-SE" sz="2400" dirty="0"/>
          </a:p>
          <a:p>
            <a:r>
              <a:rPr lang="sv-SE" sz="2400" u="sng" dirty="0" smtClean="0"/>
              <a:t>OBS!</a:t>
            </a:r>
            <a:r>
              <a:rPr lang="sv-SE" sz="2400" dirty="0" smtClean="0"/>
              <a:t> Ingen del </a:t>
            </a:r>
            <a:r>
              <a:rPr lang="sv-SE" sz="2400" dirty="0"/>
              <a:t>av medlemsavgiften går till </a:t>
            </a:r>
            <a:r>
              <a:rPr lang="sv-SE" sz="2400" dirty="0" smtClean="0"/>
              <a:t>lagkassan</a:t>
            </a:r>
          </a:p>
          <a:p>
            <a:pPr marL="0" indent="0">
              <a:buNone/>
            </a:pPr>
            <a:r>
              <a:rPr lang="sv-SE" sz="2400" dirty="0">
                <a:solidFill>
                  <a:srgbClr val="FF0000"/>
                </a:solidFill>
                <a:sym typeface="Wingdings" panose="05000000000000000000" pitchFamily="2" charset="2"/>
              </a:rPr>
              <a:t>	</a:t>
            </a:r>
            <a:r>
              <a:rPr lang="sv-SE" sz="2400" dirty="0" smtClean="0">
                <a:sym typeface="Wingdings" panose="05000000000000000000" pitchFamily="2" charset="2"/>
              </a:rPr>
              <a:t> Vi måste hitta andra sätt att dra in pengar till laget..</a:t>
            </a:r>
            <a:endParaRPr lang="sv-SE" sz="2000" dirty="0" smtClean="0"/>
          </a:p>
          <a:p>
            <a:pPr lvl="1"/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7315937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6AAADC08-0C6B-4B53-8332-6C5522777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0933" y="467015"/>
            <a:ext cx="9370484" cy="1143000"/>
          </a:xfrm>
        </p:spPr>
        <p:txBody>
          <a:bodyPr/>
          <a:lstStyle/>
          <a:p>
            <a:r>
              <a:rPr lang="sv-SE" dirty="0"/>
              <a:t>Ekonomi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3E63A02C-063B-47C3-86D9-64F89E3C2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823" y="1610015"/>
            <a:ext cx="10823510" cy="3876869"/>
          </a:xfrm>
        </p:spPr>
        <p:txBody>
          <a:bodyPr/>
          <a:lstStyle/>
          <a:p>
            <a:r>
              <a:rPr lang="sv-SE" sz="2400" dirty="0"/>
              <a:t>Budget för verksamhetsåret</a:t>
            </a:r>
          </a:p>
          <a:p>
            <a:pPr lvl="1"/>
            <a:r>
              <a:rPr lang="sv-SE" sz="2000" dirty="0"/>
              <a:t>Ej aktuellt första året </a:t>
            </a:r>
            <a:r>
              <a:rPr lang="sv-SE" sz="2000" dirty="0" smtClean="0"/>
              <a:t>(19/20) som P13-lag– </a:t>
            </a:r>
            <a:r>
              <a:rPr lang="sv-SE" sz="2000" dirty="0"/>
              <a:t>först säsongen 20/21</a:t>
            </a:r>
          </a:p>
          <a:p>
            <a:pPr lvl="1"/>
            <a:r>
              <a:rPr lang="sv-SE" sz="2000" dirty="0"/>
              <a:t>Vi måste kunna redovisa en plan för hur vi får ihop ekonomin under en säsong.</a:t>
            </a:r>
          </a:p>
          <a:p>
            <a:r>
              <a:rPr lang="sv-SE" sz="2400" dirty="0"/>
              <a:t>LOK-stöd – får klubben via vår </a:t>
            </a:r>
            <a:r>
              <a:rPr lang="sv-SE" sz="2400" dirty="0" smtClean="0"/>
              <a:t>träningsnärvarorapportering – viktigt att detta sköts!</a:t>
            </a:r>
            <a:endParaRPr lang="sv-SE" sz="2400" dirty="0"/>
          </a:p>
          <a:p>
            <a:pPr lvl="1"/>
            <a:r>
              <a:rPr lang="sv-SE" sz="2000" dirty="0"/>
              <a:t>Laget erhåller </a:t>
            </a:r>
            <a:r>
              <a:rPr lang="sv-SE" sz="2000" dirty="0" smtClean="0"/>
              <a:t>statlig och kommunal ersättning som avser täcka hallhyran</a:t>
            </a:r>
            <a:endParaRPr lang="sv-SE" sz="2000" dirty="0"/>
          </a:p>
          <a:p>
            <a:pPr lvl="1"/>
            <a:r>
              <a:rPr lang="sv-SE" sz="2000" dirty="0"/>
              <a:t>Intäkter från LOK-stödet är förskjutet 6mån så stödet för t.ex. hösten </a:t>
            </a:r>
            <a:r>
              <a:rPr lang="sv-SE" sz="2000" dirty="0" smtClean="0"/>
              <a:t>2020 </a:t>
            </a:r>
            <a:r>
              <a:rPr lang="sv-SE" sz="2000" dirty="0"/>
              <a:t>betalas ut till laget under våren </a:t>
            </a:r>
            <a:r>
              <a:rPr lang="sv-SE" sz="2000" dirty="0" smtClean="0"/>
              <a:t>2021.</a:t>
            </a:r>
            <a:endParaRPr lang="sv-SE" sz="2000" dirty="0"/>
          </a:p>
          <a:p>
            <a:pPr lvl="1"/>
            <a:r>
              <a:rPr lang="sv-SE" sz="2000" dirty="0"/>
              <a:t>Pixbos kansli sammanställer och skickar in till kommunen</a:t>
            </a:r>
          </a:p>
          <a:p>
            <a:r>
              <a:rPr lang="sv-SE" sz="2400" dirty="0" smtClean="0"/>
              <a:t>Lottförsäljning (kan vara </a:t>
            </a:r>
            <a:r>
              <a:rPr lang="sv-SE" sz="2400" dirty="0" smtClean="0"/>
              <a:t>vilken försäljning som helst) </a:t>
            </a:r>
            <a:r>
              <a:rPr lang="sv-SE" sz="2400" dirty="0"/>
              <a:t>alt. friköp utöver medlemskapet – 500kr/aktiv spelare – tillfaller Pixbo (ej laget) – ej aktuellt </a:t>
            </a:r>
            <a:r>
              <a:rPr lang="sv-SE" sz="2400" dirty="0" smtClean="0"/>
              <a:t>förrän året man deltar i seriespel dvs hösten 2021 för vår del</a:t>
            </a:r>
            <a:endParaRPr lang="sv-SE" sz="2400" dirty="0"/>
          </a:p>
          <a:p>
            <a:r>
              <a:rPr lang="sv-SE" sz="2400" dirty="0" smtClean="0"/>
              <a:t>Egna </a:t>
            </a:r>
            <a:r>
              <a:rPr lang="sv-SE" sz="2400" dirty="0" smtClean="0"/>
              <a:t>sponsorer är ok, men tryck får endast ske på egna tröjor, träningsoveraller, väskor </a:t>
            </a:r>
            <a:r>
              <a:rPr lang="sv-SE" sz="2400" dirty="0" err="1" smtClean="0"/>
              <a:t>etc</a:t>
            </a:r>
            <a:r>
              <a:rPr lang="sv-SE" sz="2400" dirty="0" smtClean="0"/>
              <a:t> – ej på matchställ</a:t>
            </a: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21733895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6AAADC08-0C6B-4B53-8332-6C5522777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0933" y="467015"/>
            <a:ext cx="9370484" cy="1143000"/>
          </a:xfrm>
        </p:spPr>
        <p:txBody>
          <a:bodyPr/>
          <a:lstStyle/>
          <a:p>
            <a:r>
              <a:rPr lang="sv-SE" dirty="0"/>
              <a:t>Ekonomi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3E63A02C-063B-47C3-86D9-64F89E3C2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823" y="1610015"/>
            <a:ext cx="10823510" cy="3876869"/>
          </a:xfrm>
        </p:spPr>
        <p:txBody>
          <a:bodyPr/>
          <a:lstStyle/>
          <a:p>
            <a:r>
              <a:rPr lang="sv-SE" sz="2400" dirty="0" smtClean="0"/>
              <a:t>Laget har möjlighet att själva dra in pengar till lagkassan genom;</a:t>
            </a:r>
          </a:p>
          <a:p>
            <a:pPr lvl="1"/>
            <a:r>
              <a:rPr lang="sv-SE" sz="2000" dirty="0" smtClean="0"/>
              <a:t>Försäljning t.ex. </a:t>
            </a:r>
            <a:r>
              <a:rPr lang="sv-SE" sz="2000" dirty="0" err="1" smtClean="0"/>
              <a:t>Newbody</a:t>
            </a:r>
            <a:r>
              <a:rPr lang="sv-SE" sz="2000" dirty="0" smtClean="0"/>
              <a:t>, julkalendrar, lotter, blommor, kakor …</a:t>
            </a:r>
          </a:p>
          <a:p>
            <a:pPr lvl="1"/>
            <a:r>
              <a:rPr lang="sv-SE" sz="2000" dirty="0" smtClean="0"/>
              <a:t>Egna cuper/sammandrag</a:t>
            </a:r>
          </a:p>
          <a:p>
            <a:pPr lvl="1"/>
            <a:r>
              <a:rPr lang="sv-SE" sz="2000" dirty="0" smtClean="0"/>
              <a:t>Sponsorer</a:t>
            </a:r>
            <a:endParaRPr lang="sv-SE" sz="2000" dirty="0"/>
          </a:p>
          <a:p>
            <a:r>
              <a:rPr lang="sv-SE" sz="2400" dirty="0" smtClean="0"/>
              <a:t>Pengar från egen försäljning skall sammanställas och ”betalas in” till Pixbo som håller i lagets lagkassa</a:t>
            </a:r>
          </a:p>
          <a:p>
            <a:r>
              <a:rPr lang="sv-SE" sz="2400" dirty="0" smtClean="0"/>
              <a:t>Uttag från lagkassan kan göras till;</a:t>
            </a:r>
          </a:p>
          <a:p>
            <a:pPr lvl="1"/>
            <a:r>
              <a:rPr lang="sv-SE" sz="2000" dirty="0" smtClean="0"/>
              <a:t>Sammandrag</a:t>
            </a:r>
          </a:p>
          <a:p>
            <a:pPr lvl="1"/>
            <a:r>
              <a:rPr lang="sv-SE" sz="2000" dirty="0" smtClean="0"/>
              <a:t>Serier och Cuper</a:t>
            </a:r>
            <a:endParaRPr lang="sv-SE" sz="2000" dirty="0"/>
          </a:p>
          <a:p>
            <a:pPr lvl="1"/>
            <a:r>
              <a:rPr lang="sv-SE" sz="2000" dirty="0" smtClean="0"/>
              <a:t>Inköp </a:t>
            </a:r>
            <a:r>
              <a:rPr lang="sv-SE" sz="2000" dirty="0" smtClean="0"/>
              <a:t>av kläder o utrustning - Innebandykungen är enda godkända leverantören.</a:t>
            </a:r>
          </a:p>
          <a:p>
            <a:pPr lvl="1"/>
            <a:r>
              <a:rPr lang="sv-SE" sz="2000" dirty="0" smtClean="0"/>
              <a:t>Träningsläger</a:t>
            </a:r>
            <a:r>
              <a:rPr lang="sv-SE" sz="2000" dirty="0" smtClean="0"/>
              <a:t>, resor </a:t>
            </a:r>
            <a:r>
              <a:rPr lang="sv-SE" sz="2000" dirty="0" err="1" smtClean="0"/>
              <a:t>etc</a:t>
            </a:r>
            <a:endParaRPr lang="sv-SE" sz="2000" dirty="0"/>
          </a:p>
          <a:p>
            <a:r>
              <a:rPr lang="sv-SE" sz="2400" dirty="0" smtClean="0"/>
              <a:t>Överskott från år 1 blir en balanserad tillgång hos Pixbo för laget till år 2</a:t>
            </a:r>
            <a:endParaRPr lang="sv-SE" sz="2000" dirty="0" smtClean="0"/>
          </a:p>
          <a:p>
            <a:pPr marL="0" indent="0">
              <a:buNone/>
            </a:pP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334331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6AAADC08-0C6B-4B53-8332-6C5522777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0933" y="458136"/>
            <a:ext cx="9370484" cy="1143000"/>
          </a:xfrm>
        </p:spPr>
        <p:txBody>
          <a:bodyPr/>
          <a:lstStyle/>
          <a:p>
            <a:r>
              <a:rPr lang="sv-SE" dirty="0" smtClean="0"/>
              <a:t>Föräldragrupp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3E63A02C-063B-47C3-86D9-64F89E3C2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456" y="1601136"/>
            <a:ext cx="10823510" cy="3876869"/>
          </a:xfrm>
        </p:spPr>
        <p:txBody>
          <a:bodyPr/>
          <a:lstStyle/>
          <a:p>
            <a:r>
              <a:rPr lang="sv-SE" sz="2400" dirty="0" smtClean="0"/>
              <a:t>ALLA som inte aktivt deltar som ledare vid träningarna</a:t>
            </a:r>
            <a:endParaRPr lang="sv-SE" sz="2000" dirty="0" smtClean="0"/>
          </a:p>
          <a:p>
            <a:r>
              <a:rPr lang="sv-SE" sz="2400" dirty="0" smtClean="0"/>
              <a:t>Åtaganden gentemot Pixbo</a:t>
            </a:r>
          </a:p>
          <a:p>
            <a:pPr lvl="1"/>
            <a:r>
              <a:rPr lang="sv-SE" sz="2000" dirty="0" smtClean="0"/>
              <a:t>Hallvärdskap från hösten 2020 – pausat </a:t>
            </a:r>
            <a:r>
              <a:rPr lang="sv-SE" sz="2000" dirty="0" err="1" smtClean="0"/>
              <a:t>pga</a:t>
            </a:r>
            <a:r>
              <a:rPr lang="sv-SE" sz="2000" dirty="0" smtClean="0"/>
              <a:t> Corona</a:t>
            </a:r>
          </a:p>
          <a:p>
            <a:pPr lvl="1"/>
            <a:r>
              <a:rPr lang="sv-SE" sz="2000" dirty="0" smtClean="0"/>
              <a:t>Bemanning Wallenstamshallens café (</a:t>
            </a:r>
            <a:r>
              <a:rPr lang="sv-SE" sz="2000" dirty="0" err="1" smtClean="0"/>
              <a:t>fre</a:t>
            </a:r>
            <a:r>
              <a:rPr lang="sv-SE" sz="2000" dirty="0" smtClean="0"/>
              <a:t>-sön) – vi har v. 1 och v.10 - pausat </a:t>
            </a:r>
            <a:r>
              <a:rPr lang="sv-SE" sz="2000" dirty="0" err="1" smtClean="0"/>
              <a:t>pga</a:t>
            </a:r>
            <a:r>
              <a:rPr lang="sv-SE" sz="2000" dirty="0" smtClean="0"/>
              <a:t> Corona</a:t>
            </a:r>
          </a:p>
          <a:p>
            <a:pPr lvl="1"/>
            <a:r>
              <a:rPr lang="sv-SE" sz="2000" dirty="0"/>
              <a:t>Eventbemanning vid SSL-lagens matcher (ej aktuellt just nu</a:t>
            </a:r>
            <a:r>
              <a:rPr lang="sv-SE" sz="2000" dirty="0" smtClean="0"/>
              <a:t>)</a:t>
            </a:r>
          </a:p>
          <a:p>
            <a:pPr lvl="1"/>
            <a:r>
              <a:rPr lang="sv-SE" sz="2000" dirty="0" smtClean="0"/>
              <a:t>Jobb på </a:t>
            </a:r>
            <a:r>
              <a:rPr lang="sv-SE" sz="2000" dirty="0" err="1" smtClean="0"/>
              <a:t>Bästkustcupen</a:t>
            </a:r>
            <a:r>
              <a:rPr lang="sv-SE" sz="2000" dirty="0" smtClean="0"/>
              <a:t> (Pixbo arrangerar) i september varje år </a:t>
            </a:r>
            <a:r>
              <a:rPr lang="sv-SE" sz="2000" dirty="0" smtClean="0">
                <a:sym typeface="Wingdings" panose="05000000000000000000" pitchFamily="2" charset="2"/>
              </a:rPr>
              <a:t> ger möjlighet att tjäna pengar till laget</a:t>
            </a:r>
            <a:endParaRPr lang="sv-SE" sz="2000" dirty="0" smtClean="0"/>
          </a:p>
          <a:p>
            <a:r>
              <a:rPr lang="sv-SE" sz="2400" dirty="0" smtClean="0"/>
              <a:t>Föräldragruppens ansvar</a:t>
            </a:r>
          </a:p>
          <a:p>
            <a:pPr lvl="1"/>
            <a:r>
              <a:rPr lang="sv-SE" sz="2000" dirty="0" smtClean="0"/>
              <a:t>Åtaganden gentemot Pixbo (ovan)</a:t>
            </a:r>
          </a:p>
          <a:p>
            <a:pPr lvl="1"/>
            <a:r>
              <a:rPr lang="sv-SE" sz="2000" dirty="0" smtClean="0"/>
              <a:t>Upprättas </a:t>
            </a:r>
            <a:r>
              <a:rPr lang="sv-SE" sz="2000" dirty="0" smtClean="0"/>
              <a:t>under hösten </a:t>
            </a:r>
            <a:r>
              <a:rPr lang="sv-SE" sz="2000" dirty="0" smtClean="0"/>
              <a:t>2020 och </a:t>
            </a:r>
            <a:r>
              <a:rPr lang="sv-SE" sz="2000" dirty="0" smtClean="0"/>
              <a:t>som kan ta ansvar </a:t>
            </a:r>
            <a:r>
              <a:rPr lang="sv-SE" sz="2000" dirty="0"/>
              <a:t>för P13:s åtaganden gentemot </a:t>
            </a:r>
            <a:r>
              <a:rPr lang="sv-SE" sz="2000" dirty="0" smtClean="0"/>
              <a:t>Pixbo </a:t>
            </a:r>
            <a:r>
              <a:rPr lang="sv-SE" sz="2000" dirty="0" smtClean="0"/>
              <a:t>framgent</a:t>
            </a:r>
          </a:p>
          <a:p>
            <a:pPr lvl="1"/>
            <a:endParaRPr lang="sv-SE" sz="2000" dirty="0"/>
          </a:p>
          <a:p>
            <a:pPr marL="457200" lvl="1" indent="0">
              <a:buNone/>
            </a:pPr>
            <a:r>
              <a:rPr lang="sv-SE" sz="2400" dirty="0" smtClean="0"/>
              <a:t>Några </a:t>
            </a:r>
            <a:r>
              <a:rPr lang="sv-SE" sz="2400" dirty="0"/>
              <a:t>föräldrar som kan tänka sig att hålla ihop arbetet med hjälp av ledarna..??</a:t>
            </a:r>
            <a:endParaRPr lang="sv-SE" sz="2400" dirty="0" smtClean="0"/>
          </a:p>
          <a:p>
            <a:pPr lvl="1"/>
            <a:endParaRPr lang="sv-SE" sz="2000" dirty="0" smtClean="0"/>
          </a:p>
        </p:txBody>
      </p:sp>
    </p:spTree>
    <p:extLst>
      <p:ext uri="{BB962C8B-B14F-4D97-AF65-F5344CB8AC3E}">
        <p14:creationId xmlns:p14="http://schemas.microsoft.com/office/powerpoint/2010/main" val="273021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6AAADC08-0C6B-4B53-8332-6C5522777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6544" y="467014"/>
            <a:ext cx="9370484" cy="1143000"/>
          </a:xfrm>
        </p:spPr>
        <p:txBody>
          <a:bodyPr/>
          <a:lstStyle/>
          <a:p>
            <a:r>
              <a:rPr lang="sv-SE" dirty="0"/>
              <a:t>Övrigt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3E63A02C-063B-47C3-86D9-64F89E3C2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457" y="1610014"/>
            <a:ext cx="10823510" cy="3876869"/>
          </a:xfrm>
        </p:spPr>
        <p:txBody>
          <a:bodyPr/>
          <a:lstStyle/>
          <a:p>
            <a:r>
              <a:rPr lang="sv-SE" sz="2400" dirty="0"/>
              <a:t>Utdrag belastningsregistret</a:t>
            </a:r>
          </a:p>
          <a:p>
            <a:pPr lvl="1"/>
            <a:r>
              <a:rPr lang="sv-SE" sz="2000" dirty="0"/>
              <a:t>ALLA ledare skall lämna till </a:t>
            </a:r>
            <a:r>
              <a:rPr lang="sv-SE" sz="2000" dirty="0" smtClean="0"/>
              <a:t>Pixbo</a:t>
            </a:r>
          </a:p>
          <a:p>
            <a:r>
              <a:rPr lang="sv-SE" sz="2400" dirty="0" smtClean="0"/>
              <a:t>Utbildning</a:t>
            </a:r>
          </a:p>
          <a:p>
            <a:pPr lvl="1"/>
            <a:r>
              <a:rPr lang="sv-SE" sz="2000" dirty="0" smtClean="0"/>
              <a:t>Grön </a:t>
            </a:r>
            <a:r>
              <a:rPr lang="sv-SE" sz="2000" dirty="0"/>
              <a:t>nivå gäller från att vi börjar spela matcher och en ledare/lag skall ha denna </a:t>
            </a:r>
            <a:r>
              <a:rPr lang="sv-SE" sz="2000" dirty="0" smtClean="0"/>
              <a:t>utbildningen</a:t>
            </a:r>
          </a:p>
          <a:p>
            <a:pPr marL="457200" lvl="1" indent="0">
              <a:buNone/>
            </a:pPr>
            <a:endParaRPr lang="sv-SE" sz="2000" dirty="0"/>
          </a:p>
          <a:p>
            <a:r>
              <a:rPr lang="sv-SE" sz="2400" dirty="0" smtClean="0"/>
              <a:t>Allt engagemang sker på frivillig basis…</a:t>
            </a: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311728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5AD5007F-3841-4D6B-9B61-B5C8D7065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           </a:t>
            </a:r>
          </a:p>
        </p:txBody>
      </p:sp>
      <p:sp>
        <p:nvSpPr>
          <p:cNvPr id="3" name="Band: böjd och lutande nedåt 2">
            <a:extLst>
              <a:ext uri="{FF2B5EF4-FFF2-40B4-BE49-F238E27FC236}">
                <a16:creationId xmlns:a16="http://schemas.microsoft.com/office/drawing/2014/main" xmlns="" id="{3E86A8C3-D4DA-4522-96AC-BFD8A99F686A}"/>
              </a:ext>
            </a:extLst>
          </p:cNvPr>
          <p:cNvSpPr/>
          <p:nvPr/>
        </p:nvSpPr>
        <p:spPr>
          <a:xfrm>
            <a:off x="1602155" y="1408922"/>
            <a:ext cx="8173617" cy="4040155"/>
          </a:xfrm>
          <a:prstGeom prst="ellipseRibbon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6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Varmt tack</a:t>
            </a:r>
            <a:endParaRPr kumimoji="0" lang="sv-SE" sz="4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4755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6AAADC08-0C6B-4B53-8332-6C5522777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1092" y="458137"/>
            <a:ext cx="9370484" cy="1143000"/>
          </a:xfrm>
        </p:spPr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3E63A02C-063B-47C3-86D9-64F89E3C2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579" y="1601137"/>
            <a:ext cx="10823510" cy="3876869"/>
          </a:xfrm>
        </p:spPr>
        <p:txBody>
          <a:bodyPr/>
          <a:lstStyle/>
          <a:p>
            <a:r>
              <a:rPr lang="sv-SE" sz="2400" dirty="0" smtClean="0"/>
              <a:t>Ledarstaben</a:t>
            </a:r>
          </a:p>
          <a:p>
            <a:pPr lvl="1"/>
            <a:r>
              <a:rPr lang="sv-SE" sz="2000" dirty="0" smtClean="0"/>
              <a:t>Vilka vi är och an</a:t>
            </a:r>
            <a:r>
              <a:rPr lang="sv-SE" sz="2000" dirty="0" smtClean="0"/>
              <a:t>svarsområden</a:t>
            </a:r>
            <a:endParaRPr lang="sv-SE" sz="2000" dirty="0"/>
          </a:p>
          <a:p>
            <a:r>
              <a:rPr lang="sv-SE" sz="2400" dirty="0" smtClean="0"/>
              <a:t>Träningstider</a:t>
            </a:r>
            <a:r>
              <a:rPr lang="sv-SE" sz="2400" dirty="0"/>
              <a:t>, sammandrag, cuper</a:t>
            </a:r>
          </a:p>
          <a:p>
            <a:r>
              <a:rPr lang="sv-SE" sz="2400" dirty="0"/>
              <a:t>Lokal och utrustning</a:t>
            </a:r>
          </a:p>
          <a:p>
            <a:r>
              <a:rPr lang="sv-SE" sz="2400" dirty="0" smtClean="0"/>
              <a:t>Ekonomi</a:t>
            </a:r>
            <a:endParaRPr lang="sv-SE" sz="2000" dirty="0"/>
          </a:p>
          <a:p>
            <a:r>
              <a:rPr lang="sv-SE" sz="2400" dirty="0"/>
              <a:t>P13:s åtaganden gentemot Pixbo </a:t>
            </a:r>
            <a:r>
              <a:rPr lang="sv-SE" sz="2400" dirty="0" smtClean="0"/>
              <a:t>Wallenstam</a:t>
            </a:r>
          </a:p>
          <a:p>
            <a:r>
              <a:rPr lang="sv-SE" sz="2400" dirty="0" smtClean="0"/>
              <a:t>Föräldragruppen</a:t>
            </a:r>
            <a:endParaRPr lang="sv-SE" sz="2400" dirty="0"/>
          </a:p>
          <a:p>
            <a:r>
              <a:rPr lang="sv-SE" sz="2400" dirty="0"/>
              <a:t>Övrigt</a:t>
            </a:r>
          </a:p>
        </p:txBody>
      </p:sp>
    </p:spTree>
    <p:extLst>
      <p:ext uri="{BB962C8B-B14F-4D97-AF65-F5344CB8AC3E}">
        <p14:creationId xmlns:p14="http://schemas.microsoft.com/office/powerpoint/2010/main" val="2582579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6AAADC08-0C6B-4B53-8332-6C5522777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300" y="431503"/>
            <a:ext cx="9370484" cy="1143000"/>
          </a:xfrm>
        </p:spPr>
        <p:txBody>
          <a:bodyPr/>
          <a:lstStyle/>
          <a:p>
            <a:r>
              <a:rPr lang="sv-SE" dirty="0" smtClean="0"/>
              <a:t>Ledarstaben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3E63A02C-063B-47C3-86D9-64F89E3C2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334" y="1574503"/>
            <a:ext cx="10823510" cy="3876869"/>
          </a:xfrm>
        </p:spPr>
        <p:txBody>
          <a:bodyPr/>
          <a:lstStyle/>
          <a:p>
            <a:r>
              <a:rPr lang="sv-SE" sz="2400" dirty="0" err="1" smtClean="0"/>
              <a:t>Admin</a:t>
            </a:r>
            <a:endParaRPr lang="sv-SE" sz="2400" dirty="0"/>
          </a:p>
          <a:p>
            <a:pPr lvl="1"/>
            <a:r>
              <a:rPr lang="sv-SE" sz="2000" dirty="0" smtClean="0"/>
              <a:t>Magnus Franzén (Axel)</a:t>
            </a:r>
            <a:endParaRPr lang="sv-SE" sz="2000" dirty="0"/>
          </a:p>
          <a:p>
            <a:pPr lvl="2"/>
            <a:r>
              <a:rPr lang="sv-SE" sz="1600" dirty="0"/>
              <a:t>Ansvar för laget.se; spelare (nya/gamla), kalender, kallelser, utskick till föräldrar och spelare etc.</a:t>
            </a:r>
          </a:p>
          <a:p>
            <a:pPr lvl="2"/>
            <a:r>
              <a:rPr lang="sv-SE" sz="1600" dirty="0"/>
              <a:t>Närvaroregistrering vid träningar </a:t>
            </a:r>
            <a:r>
              <a:rPr lang="sv-SE" sz="1600" dirty="0">
                <a:sym typeface="Wingdings" panose="05000000000000000000" pitchFamily="2" charset="2"/>
              </a:rPr>
              <a:t> berättigar till </a:t>
            </a:r>
            <a:r>
              <a:rPr lang="sv-SE" sz="1600" dirty="0" smtClean="0">
                <a:sym typeface="Wingdings" panose="05000000000000000000" pitchFamily="2" charset="2"/>
              </a:rPr>
              <a:t>LOK-stöd</a:t>
            </a:r>
          </a:p>
          <a:p>
            <a:pPr lvl="2"/>
            <a:r>
              <a:rPr lang="sv-SE" sz="1600" dirty="0" smtClean="0">
                <a:sym typeface="Wingdings" panose="05000000000000000000" pitchFamily="2" charset="2"/>
              </a:rPr>
              <a:t>Kontakt med Pixbos kansli och Ungdom för vidare information ut till laget</a:t>
            </a:r>
          </a:p>
          <a:p>
            <a:pPr lvl="1"/>
            <a:endParaRPr lang="sv-SE" sz="2000" dirty="0"/>
          </a:p>
          <a:p>
            <a:r>
              <a:rPr lang="sv-SE" sz="2400" dirty="0" smtClean="0"/>
              <a:t>Tränare </a:t>
            </a:r>
            <a:r>
              <a:rPr lang="sv-SE" sz="2400" dirty="0"/>
              <a:t>– Huvudansvar / </a:t>
            </a:r>
            <a:r>
              <a:rPr lang="sv-SE" sz="2400" dirty="0" smtClean="0"/>
              <a:t>Assisterande</a:t>
            </a:r>
          </a:p>
          <a:p>
            <a:pPr lvl="1"/>
            <a:r>
              <a:rPr lang="sv-SE" sz="2000" dirty="0" smtClean="0"/>
              <a:t>Martin Renström (Eric), Tom Rydell (Liam), Johan </a:t>
            </a:r>
            <a:r>
              <a:rPr lang="sv-SE" sz="2000" dirty="0" err="1" smtClean="0"/>
              <a:t>Bjernetun</a:t>
            </a:r>
            <a:r>
              <a:rPr lang="sv-SE" sz="2000" dirty="0" smtClean="0"/>
              <a:t> (Teodor), Magnus Franzén</a:t>
            </a:r>
          </a:p>
          <a:p>
            <a:pPr lvl="2"/>
            <a:r>
              <a:rPr lang="sv-SE" sz="1600" dirty="0" smtClean="0"/>
              <a:t>Huvudledare/tränare </a:t>
            </a:r>
            <a:r>
              <a:rPr lang="sv-SE" sz="1600" dirty="0" smtClean="0"/>
              <a:t>som håller i planering av träningarna och med assisterande till </a:t>
            </a:r>
            <a:r>
              <a:rPr lang="sv-SE" sz="1600" dirty="0" smtClean="0"/>
              <a:t>hjälp</a:t>
            </a:r>
            <a:endParaRPr lang="sv-SE" sz="1600" dirty="0"/>
          </a:p>
          <a:p>
            <a:pPr lvl="1"/>
            <a:r>
              <a:rPr lang="sv-SE" sz="2000" dirty="0" smtClean="0"/>
              <a:t>Marcus </a:t>
            </a:r>
            <a:r>
              <a:rPr lang="sv-SE" sz="2000" dirty="0" err="1" smtClean="0"/>
              <a:t>Kalman</a:t>
            </a:r>
            <a:r>
              <a:rPr lang="sv-SE" sz="2000" dirty="0" smtClean="0"/>
              <a:t> (Hugo), Jane </a:t>
            </a:r>
            <a:r>
              <a:rPr lang="sv-SE" sz="2000" dirty="0" err="1" smtClean="0"/>
              <a:t>Buus</a:t>
            </a:r>
            <a:r>
              <a:rPr lang="sv-SE" sz="2000" dirty="0" smtClean="0"/>
              <a:t> Laursen (Sebastian)</a:t>
            </a:r>
          </a:p>
          <a:p>
            <a:pPr lvl="2"/>
            <a:r>
              <a:rPr lang="sv-SE" sz="1600" dirty="0" smtClean="0"/>
              <a:t>Extra fokus på långsiktig planering, vänskapsmatcher, event, föräldragrupp</a:t>
            </a:r>
            <a:endParaRPr lang="sv-SE" sz="1600" dirty="0"/>
          </a:p>
          <a:p>
            <a:pPr lvl="1"/>
            <a:r>
              <a:rPr lang="sv-SE" sz="2000" dirty="0" smtClean="0"/>
              <a:t>Robert </a:t>
            </a:r>
            <a:r>
              <a:rPr lang="sv-SE" sz="2000" dirty="0" err="1" smtClean="0"/>
              <a:t>Scarlini</a:t>
            </a:r>
            <a:r>
              <a:rPr lang="sv-SE" sz="2000" dirty="0" smtClean="0"/>
              <a:t> (Pelle), Anna </a:t>
            </a:r>
            <a:r>
              <a:rPr lang="sv-SE" sz="2000" dirty="0" err="1" smtClean="0"/>
              <a:t>Windevall</a:t>
            </a:r>
            <a:r>
              <a:rPr lang="sv-SE" sz="2000" dirty="0" smtClean="0"/>
              <a:t> (Olle), </a:t>
            </a:r>
            <a:r>
              <a:rPr lang="sv-SE" sz="2000" dirty="0" err="1" smtClean="0"/>
              <a:t>Micka</a:t>
            </a:r>
            <a:r>
              <a:rPr lang="sv-SE" sz="2000" dirty="0" smtClean="0"/>
              <a:t> Leissner (Julian), Mattis Malmgren (Ossian)</a:t>
            </a:r>
          </a:p>
        </p:txBody>
      </p:sp>
    </p:spTree>
    <p:extLst>
      <p:ext uri="{BB962C8B-B14F-4D97-AF65-F5344CB8AC3E}">
        <p14:creationId xmlns:p14="http://schemas.microsoft.com/office/powerpoint/2010/main" val="1392725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6AAADC08-0C6B-4B53-8332-6C5522777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6545" y="438933"/>
            <a:ext cx="9370484" cy="1143000"/>
          </a:xfrm>
        </p:spPr>
        <p:txBody>
          <a:bodyPr/>
          <a:lstStyle/>
          <a:p>
            <a:r>
              <a:rPr lang="sv-SE" dirty="0"/>
              <a:t>Ansvarsområden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3E63A02C-063B-47C3-86D9-64F89E3C2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456" y="1581933"/>
            <a:ext cx="10823510" cy="3876869"/>
          </a:xfrm>
        </p:spPr>
        <p:txBody>
          <a:bodyPr/>
          <a:lstStyle/>
          <a:p>
            <a:r>
              <a:rPr lang="sv-SE" sz="2400" dirty="0" smtClean="0"/>
              <a:t>Föräldragrupp</a:t>
            </a:r>
            <a:endParaRPr lang="sv-SE" sz="2400" dirty="0"/>
          </a:p>
          <a:p>
            <a:pPr lvl="1"/>
            <a:r>
              <a:rPr lang="sv-SE" sz="2000" dirty="0" smtClean="0"/>
              <a:t>Någon ansvarig (ej ledare) för gruppen och alla föräldrar som inte är ledare/tränare </a:t>
            </a:r>
            <a:r>
              <a:rPr lang="sv-SE" sz="2000" dirty="0" smtClean="0"/>
              <a:t>involveras</a:t>
            </a:r>
          </a:p>
          <a:p>
            <a:pPr lvl="2"/>
            <a:r>
              <a:rPr lang="sv-SE" sz="1600" dirty="0"/>
              <a:t>Hålla koll på lagets ekonomi tillsammans med </a:t>
            </a:r>
            <a:r>
              <a:rPr lang="sv-SE" sz="1600" dirty="0" smtClean="0"/>
              <a:t>ledarna</a:t>
            </a:r>
            <a:endParaRPr lang="sv-SE" sz="1600" dirty="0" smtClean="0"/>
          </a:p>
          <a:p>
            <a:pPr lvl="1"/>
            <a:r>
              <a:rPr lang="sv-SE" sz="2000" dirty="0" smtClean="0"/>
              <a:t>Ansvarar </a:t>
            </a:r>
            <a:r>
              <a:rPr lang="sv-SE" sz="2000" dirty="0"/>
              <a:t>för P13:s åtaganden gentemot Pixbo</a:t>
            </a:r>
          </a:p>
          <a:p>
            <a:pPr lvl="1"/>
            <a:r>
              <a:rPr lang="sv-SE" sz="2000" dirty="0" smtClean="0"/>
              <a:t>Bemanning </a:t>
            </a:r>
            <a:r>
              <a:rPr lang="sv-SE" sz="2000" dirty="0"/>
              <a:t>vid hallvärdskap och event</a:t>
            </a:r>
          </a:p>
          <a:p>
            <a:pPr lvl="1"/>
            <a:r>
              <a:rPr lang="sv-SE" sz="2000" dirty="0"/>
              <a:t>Hjälpa laget att dra in pengar </a:t>
            </a:r>
            <a:r>
              <a:rPr lang="sv-SE" sz="2000" dirty="0" smtClean="0"/>
              <a:t>(egna cuper/sammandrag, försäljning </a:t>
            </a:r>
            <a:r>
              <a:rPr lang="sv-SE" sz="2000" dirty="0" err="1" smtClean="0"/>
              <a:t>etc</a:t>
            </a:r>
            <a:r>
              <a:rPr lang="sv-SE" sz="2000" dirty="0" smtClean="0"/>
              <a:t>) för </a:t>
            </a:r>
            <a:r>
              <a:rPr lang="sv-SE" sz="2000" dirty="0"/>
              <a:t>framtida inköp av utrustning, cuper etc</a:t>
            </a:r>
            <a:r>
              <a:rPr lang="sv-SE" sz="2000" dirty="0" smtClean="0"/>
              <a:t>.</a:t>
            </a:r>
          </a:p>
          <a:p>
            <a:pPr lvl="1"/>
            <a:endParaRPr lang="sv-SE" sz="2000" dirty="0" smtClean="0"/>
          </a:p>
          <a:p>
            <a:r>
              <a:rPr lang="sv-SE" sz="2400" dirty="0" smtClean="0"/>
              <a:t>Föräldrar</a:t>
            </a:r>
          </a:p>
          <a:p>
            <a:pPr lvl="1"/>
            <a:r>
              <a:rPr lang="sv-SE" sz="2000" dirty="0" smtClean="0"/>
              <a:t>Stötta, engagera och bejaka gott uppförande hos våra killar</a:t>
            </a:r>
          </a:p>
          <a:p>
            <a:pPr lvl="1"/>
            <a:r>
              <a:rPr lang="sv-SE" sz="2000" dirty="0" smtClean="0"/>
              <a:t>Se till att killarna är i tid till tränings- och matchtillfällen, mätta och glada och med rätt utrustning</a:t>
            </a:r>
          </a:p>
          <a:p>
            <a:pPr lvl="2"/>
            <a:r>
              <a:rPr lang="sv-SE" sz="1600" dirty="0" smtClean="0"/>
              <a:t>Skor, klubba, glasögon (obligatoriskt) och vattenflaska</a:t>
            </a:r>
          </a:p>
          <a:p>
            <a:pPr lvl="1"/>
            <a:r>
              <a:rPr lang="sv-SE" sz="2000" dirty="0" smtClean="0"/>
              <a:t>Lämna barnet i fred under träning – tränarna sköter träningarna</a:t>
            </a:r>
          </a:p>
        </p:txBody>
      </p:sp>
    </p:spTree>
    <p:extLst>
      <p:ext uri="{BB962C8B-B14F-4D97-AF65-F5344CB8AC3E}">
        <p14:creationId xmlns:p14="http://schemas.microsoft.com/office/powerpoint/2010/main" val="620034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6AAADC08-0C6B-4B53-8332-6C5522777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6545" y="438933"/>
            <a:ext cx="9370484" cy="1143000"/>
          </a:xfrm>
        </p:spPr>
        <p:txBody>
          <a:bodyPr/>
          <a:lstStyle/>
          <a:p>
            <a:r>
              <a:rPr lang="sv-SE" dirty="0" smtClean="0"/>
              <a:t>Barnen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3E63A02C-063B-47C3-86D9-64F89E3C2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456" y="1581933"/>
            <a:ext cx="10823510" cy="3876869"/>
          </a:xfrm>
        </p:spPr>
        <p:txBody>
          <a:bodyPr/>
          <a:lstStyle/>
          <a:p>
            <a:r>
              <a:rPr lang="sv-SE" sz="2400" dirty="0" smtClean="0"/>
              <a:t>Barnen är anledningen till att vi ledare kommer till träningarna varje vecka..</a:t>
            </a:r>
          </a:p>
          <a:p>
            <a:r>
              <a:rPr lang="sv-SE" sz="2400" dirty="0" smtClean="0"/>
              <a:t>F.n. 35st registrerade på laget.se</a:t>
            </a:r>
          </a:p>
          <a:p>
            <a:r>
              <a:rPr lang="sv-SE" sz="2400" dirty="0" smtClean="0"/>
              <a:t>Olika individer med olika personligheter och med helt olika syn på innebandy och vad som är viktigt</a:t>
            </a:r>
          </a:p>
          <a:p>
            <a:pPr lvl="1"/>
            <a:r>
              <a:rPr lang="sv-SE" sz="2000" dirty="0" smtClean="0"/>
              <a:t>Tävling – lek</a:t>
            </a:r>
          </a:p>
          <a:p>
            <a:pPr lvl="1"/>
            <a:r>
              <a:rPr lang="sv-SE" sz="2000" dirty="0" smtClean="0"/>
              <a:t>Fullt </a:t>
            </a:r>
            <a:r>
              <a:rPr lang="sv-SE" sz="2000" dirty="0"/>
              <a:t>f</a:t>
            </a:r>
            <a:r>
              <a:rPr lang="sv-SE" sz="2000" dirty="0" smtClean="0"/>
              <a:t>okuserade – tankarna på helt annat håll</a:t>
            </a:r>
          </a:p>
          <a:p>
            <a:pPr lvl="1"/>
            <a:r>
              <a:rPr lang="sv-SE" sz="2000" dirty="0" smtClean="0"/>
              <a:t>Vad är rätt – vad är fel..</a:t>
            </a:r>
          </a:p>
          <a:p>
            <a:pPr lvl="1"/>
            <a:r>
              <a:rPr lang="sv-SE" sz="2000" dirty="0" smtClean="0"/>
              <a:t>Rutiner – viktigt för vissa, medan andra tycker det är jobbigt </a:t>
            </a:r>
            <a:r>
              <a:rPr lang="sv-SE" sz="2000" dirty="0" smtClean="0">
                <a:sym typeface="Wingdings" panose="05000000000000000000" pitchFamily="2" charset="2"/>
              </a:rPr>
              <a:t></a:t>
            </a:r>
            <a:r>
              <a:rPr lang="sv-SE" sz="2000" dirty="0" smtClean="0"/>
              <a:t> </a:t>
            </a:r>
          </a:p>
          <a:p>
            <a:pPr lvl="1"/>
            <a:endParaRPr lang="sv-SE" sz="2000" dirty="0" smtClean="0"/>
          </a:p>
          <a:p>
            <a:r>
              <a:rPr lang="sv-SE" sz="2400" dirty="0" smtClean="0"/>
              <a:t>Vad är det som gör att killarna kommer tillbaka vecka efter vecka..?</a:t>
            </a:r>
            <a:endParaRPr lang="sv-SE" sz="2000" dirty="0" smtClean="0"/>
          </a:p>
          <a:p>
            <a:endParaRPr lang="sv-SE" sz="2400" dirty="0" smtClean="0"/>
          </a:p>
        </p:txBody>
      </p:sp>
    </p:spTree>
    <p:extLst>
      <p:ext uri="{BB962C8B-B14F-4D97-AF65-F5344CB8AC3E}">
        <p14:creationId xmlns:p14="http://schemas.microsoft.com/office/powerpoint/2010/main" val="933506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6AAADC08-0C6B-4B53-8332-6C5522777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300" y="472480"/>
            <a:ext cx="9370484" cy="1143000"/>
          </a:xfrm>
        </p:spPr>
        <p:txBody>
          <a:bodyPr/>
          <a:lstStyle/>
          <a:p>
            <a:r>
              <a:rPr lang="sv-SE" dirty="0" smtClean="0"/>
              <a:t>Träningstider och träningsupplägg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3E63A02C-063B-47C3-86D9-64F89E3C2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212" y="1615480"/>
            <a:ext cx="10823510" cy="3876869"/>
          </a:xfrm>
        </p:spPr>
        <p:txBody>
          <a:bodyPr/>
          <a:lstStyle/>
          <a:p>
            <a:r>
              <a:rPr lang="sv-SE" sz="2400" dirty="0"/>
              <a:t>Träningstider</a:t>
            </a:r>
          </a:p>
          <a:p>
            <a:pPr lvl="1"/>
            <a:r>
              <a:rPr lang="sv-SE" sz="2000" dirty="0" err="1"/>
              <a:t>AirDome</a:t>
            </a:r>
            <a:r>
              <a:rPr lang="sv-SE" sz="2000" dirty="0"/>
              <a:t> lördagar </a:t>
            </a:r>
            <a:r>
              <a:rPr lang="sv-SE" sz="2000" dirty="0" smtClean="0"/>
              <a:t>kl.12.30-14.00</a:t>
            </a:r>
            <a:r>
              <a:rPr lang="sv-SE" sz="2000" dirty="0"/>
              <a:t> </a:t>
            </a:r>
            <a:r>
              <a:rPr lang="sv-SE" sz="2000" dirty="0" smtClean="0"/>
              <a:t>– tillsvidare räcker en träning/vecka.</a:t>
            </a:r>
            <a:endParaRPr lang="sv-SE" sz="2000" dirty="0" smtClean="0"/>
          </a:p>
          <a:p>
            <a:pPr lvl="1"/>
            <a:r>
              <a:rPr lang="sv-SE" sz="2000" dirty="0" smtClean="0"/>
              <a:t>MIF </a:t>
            </a:r>
            <a:r>
              <a:rPr lang="sv-SE" sz="2000" dirty="0"/>
              <a:t>P13 tränar </a:t>
            </a:r>
            <a:r>
              <a:rPr lang="sv-SE" sz="2000" dirty="0" smtClean="0"/>
              <a:t>sön</a:t>
            </a:r>
            <a:r>
              <a:rPr lang="sv-SE" sz="2000" dirty="0" smtClean="0"/>
              <a:t>dagar kl.10.30-11.30 och </a:t>
            </a:r>
            <a:r>
              <a:rPr lang="sv-SE" sz="2000" dirty="0" err="1" smtClean="0"/>
              <a:t>S</a:t>
            </a:r>
            <a:r>
              <a:rPr lang="sv-SE" sz="2000" dirty="0" err="1" smtClean="0"/>
              <a:t>jövalla</a:t>
            </a:r>
            <a:r>
              <a:rPr lang="sv-SE" sz="2000" dirty="0" smtClean="0"/>
              <a:t> </a:t>
            </a:r>
            <a:r>
              <a:rPr lang="sv-SE" sz="2000" dirty="0"/>
              <a:t>tränar lördagar </a:t>
            </a:r>
            <a:r>
              <a:rPr lang="sv-SE" sz="2000" dirty="0" smtClean="0"/>
              <a:t>ca </a:t>
            </a:r>
            <a:r>
              <a:rPr lang="sv-SE" sz="2000" dirty="0" smtClean="0"/>
              <a:t>kl.10.30/45-11.30/45</a:t>
            </a:r>
          </a:p>
          <a:p>
            <a:pPr lvl="1"/>
            <a:r>
              <a:rPr lang="sv-SE" sz="2000" dirty="0" smtClean="0"/>
              <a:t>Viktigt att killarna har möjlighet att utöva alternativa sporter</a:t>
            </a:r>
          </a:p>
          <a:p>
            <a:pPr marL="457200" lvl="1" indent="0">
              <a:buNone/>
            </a:pPr>
            <a:endParaRPr lang="sv-SE" sz="2000" dirty="0"/>
          </a:p>
          <a:p>
            <a:r>
              <a:rPr lang="sv-SE" sz="2400" dirty="0"/>
              <a:t>Träningsupplägg</a:t>
            </a:r>
          </a:p>
          <a:p>
            <a:pPr lvl="1"/>
            <a:r>
              <a:rPr lang="sv-SE" sz="2000" dirty="0" smtClean="0"/>
              <a:t>Innebandy är en lek, men… fokus </a:t>
            </a:r>
            <a:r>
              <a:rPr lang="sv-SE" sz="2000" dirty="0" smtClean="0"/>
              <a:t>på ”riktig” innebandyträning – mindre mängd </a:t>
            </a:r>
            <a:r>
              <a:rPr lang="sv-SE" sz="2000" dirty="0" smtClean="0"/>
              <a:t>”lekar” </a:t>
            </a:r>
            <a:r>
              <a:rPr lang="sv-SE" sz="2000" dirty="0" smtClean="0"/>
              <a:t>– så kvaliteten blir bra</a:t>
            </a:r>
            <a:endParaRPr lang="sv-SE" sz="2000" dirty="0"/>
          </a:p>
          <a:p>
            <a:pPr lvl="1"/>
            <a:r>
              <a:rPr lang="sv-SE" sz="2000" dirty="0" smtClean="0"/>
              <a:t>Egen uppvärmning + uppvärmning med ledare, samling med </a:t>
            </a:r>
            <a:r>
              <a:rPr lang="sv-SE" sz="2000" dirty="0" err="1" smtClean="0"/>
              <a:t>närvorkontroll</a:t>
            </a:r>
            <a:r>
              <a:rPr lang="sv-SE" sz="2000" dirty="0" smtClean="0"/>
              <a:t>, genomgång våra regler, vad gör vi idag… + 3-4 </a:t>
            </a:r>
            <a:r>
              <a:rPr lang="sv-SE" sz="2000" dirty="0" smtClean="0"/>
              <a:t>övningar + </a:t>
            </a:r>
            <a:r>
              <a:rPr lang="sv-SE" sz="2000" dirty="0" smtClean="0"/>
              <a:t>match. Avslutning med matchen alt stafett + ramsan..</a:t>
            </a:r>
          </a:p>
          <a:p>
            <a:pPr lvl="1"/>
            <a:r>
              <a:rPr lang="sv-SE" sz="2000" dirty="0" smtClean="0"/>
              <a:t>Fokus </a:t>
            </a:r>
            <a:r>
              <a:rPr lang="sv-SE" sz="2000" dirty="0" smtClean="0"/>
              <a:t>på att hantera klubban rätt, mycket bollträning och nöta in övningarna, så killarna gör dessa rätt snarare än att byta övningar för </a:t>
            </a:r>
            <a:r>
              <a:rPr lang="sv-SE" sz="2000" dirty="0" smtClean="0"/>
              <a:t>ofta</a:t>
            </a:r>
            <a:endParaRPr lang="sv-SE" sz="2000" dirty="0" smtClean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100" b="0" i="0" u="none" strike="noStrike" cap="none" normalizeH="0" baseline="0" smtClean="0">
                <a:ln>
                  <a:noFill/>
                </a:ln>
                <a:solidFill>
                  <a:srgbClr val="1F497D"/>
                </a:solidFill>
                <a:effectLst/>
                <a:latin typeface="Calibri" panose="020F0502020204030204" pitchFamily="34" charset="0"/>
                <a:hlinkClick r:id="rId2"/>
              </a:rPr>
              <a:t>https://landslaget.nu/innebandyovningar/gron-niva/</a:t>
            </a:r>
            <a:r>
              <a:rPr kumimoji="0" lang="sv-SE" altLang="sv-SE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sv-SE" altLang="sv-S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100" b="0" i="0" u="none" strike="noStrike" cap="none" normalizeH="0" baseline="0" smtClean="0">
                <a:ln>
                  <a:noFill/>
                </a:ln>
                <a:solidFill>
                  <a:srgbClr val="1F497D"/>
                </a:solidFill>
                <a:effectLst/>
                <a:latin typeface="Calibri" panose="020F0502020204030204" pitchFamily="34" charset="0"/>
                <a:hlinkClick r:id="rId2"/>
              </a:rPr>
              <a:t>https://landslaget.nu/innebandyovningar/gron-niva/</a:t>
            </a:r>
            <a:r>
              <a:rPr kumimoji="0" lang="sv-SE" altLang="sv-SE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sv-SE" altLang="sv-S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04800" y="3048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100" b="0" i="0" u="none" strike="noStrike" cap="none" normalizeH="0" baseline="0" smtClean="0">
                <a:ln>
                  <a:noFill/>
                </a:ln>
                <a:solidFill>
                  <a:srgbClr val="1F497D"/>
                </a:solidFill>
                <a:effectLst/>
                <a:latin typeface="Calibri" panose="020F0502020204030204" pitchFamily="34" charset="0"/>
                <a:hlinkClick r:id="rId2"/>
              </a:rPr>
              <a:t>https://landslaget.nu/innebandyovningar/gron-niva/</a:t>
            </a:r>
            <a:r>
              <a:rPr kumimoji="0" lang="sv-SE" altLang="sv-SE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sv-SE" altLang="sv-S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914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4" name="Picture 1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3180" y="541020"/>
            <a:ext cx="7322820" cy="55549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88463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866901" y="708660"/>
            <a:ext cx="9370484" cy="1143000"/>
          </a:xfrm>
        </p:spPr>
        <p:txBody>
          <a:bodyPr/>
          <a:lstStyle/>
          <a:p>
            <a:r>
              <a:rPr lang="sv-SE" b="1" dirty="0"/>
              <a:t>Exempel på fokusområden på Grön nivå</a:t>
            </a:r>
            <a:br>
              <a:rPr lang="sv-SE" b="1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20040" y="1722120"/>
            <a:ext cx="10363200" cy="4114800"/>
          </a:xfrm>
        </p:spPr>
        <p:txBody>
          <a:bodyPr/>
          <a:lstStyle/>
          <a:p>
            <a:pPr lvl="2"/>
            <a:r>
              <a:rPr lang="sv-SE" sz="2000" dirty="0" smtClean="0"/>
              <a:t>Bollbehandling</a:t>
            </a:r>
            <a:endParaRPr lang="sv-SE" sz="2000" dirty="0"/>
          </a:p>
          <a:p>
            <a:pPr lvl="2"/>
            <a:r>
              <a:rPr lang="sv-SE" sz="2000" dirty="0"/>
              <a:t>Klubbteknik</a:t>
            </a:r>
          </a:p>
          <a:p>
            <a:pPr lvl="2"/>
            <a:r>
              <a:rPr lang="sv-SE" sz="2000" dirty="0"/>
              <a:t>Lägga passningar – utan studs</a:t>
            </a:r>
          </a:p>
          <a:p>
            <a:pPr lvl="2"/>
            <a:r>
              <a:rPr lang="sv-SE" sz="2000" dirty="0"/>
              <a:t>Ta emot passningar – både på golvet och i luften</a:t>
            </a:r>
          </a:p>
          <a:p>
            <a:pPr lvl="2"/>
            <a:r>
              <a:rPr lang="sv-SE" sz="2000" dirty="0"/>
              <a:t>Föra bollen framåt</a:t>
            </a:r>
          </a:p>
          <a:p>
            <a:pPr lvl="2"/>
            <a:r>
              <a:rPr lang="sv-SE" sz="2000" dirty="0"/>
              <a:t>Dribbla</a:t>
            </a:r>
          </a:p>
          <a:p>
            <a:pPr lvl="2"/>
            <a:r>
              <a:rPr lang="sv-SE" sz="2000" dirty="0"/>
              <a:t>Motoriska övningar (går att få in detta bra i uppvärmningen, se avsnitt längre fram)</a:t>
            </a:r>
          </a:p>
          <a:p>
            <a:pPr lvl="2"/>
            <a:r>
              <a:rPr lang="sv-SE" sz="2000" dirty="0"/>
              <a:t>1 mot 1 situationer</a:t>
            </a:r>
          </a:p>
          <a:p>
            <a:pPr lvl="2"/>
            <a:r>
              <a:rPr lang="sv-SE" sz="2000" dirty="0"/>
              <a:t>Småmålsspel</a:t>
            </a:r>
          </a:p>
          <a:p>
            <a:pPr lvl="2"/>
            <a:r>
              <a:rPr lang="sv-SE" sz="2000" dirty="0"/>
              <a:t>Spelförståelse – vad det innebär</a:t>
            </a:r>
          </a:p>
          <a:p>
            <a:pPr lvl="2"/>
            <a:r>
              <a:rPr lang="sv-SE" sz="2000" dirty="0"/>
              <a:t>Att ha roligt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37378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6AAADC08-0C6B-4B53-8332-6C5522777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300" y="472480"/>
            <a:ext cx="9370484" cy="1143000"/>
          </a:xfrm>
        </p:spPr>
        <p:txBody>
          <a:bodyPr/>
          <a:lstStyle/>
          <a:p>
            <a:r>
              <a:rPr lang="sv-SE" dirty="0" smtClean="0"/>
              <a:t>Träningstider och träningsupplägg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3E63A02C-063B-47C3-86D9-64F89E3C2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212" y="1615480"/>
            <a:ext cx="10823510" cy="3876869"/>
          </a:xfrm>
        </p:spPr>
        <p:txBody>
          <a:bodyPr/>
          <a:lstStyle/>
          <a:p>
            <a:r>
              <a:rPr lang="sv-SE" sz="2400" dirty="0" smtClean="0"/>
              <a:t>P13:s regler</a:t>
            </a:r>
            <a:endParaRPr lang="sv-SE" sz="2400" dirty="0"/>
          </a:p>
          <a:p>
            <a:pPr lvl="1"/>
            <a:r>
              <a:rPr lang="sv-SE" sz="2000" dirty="0" smtClean="0"/>
              <a:t>Glasögon skall alltid vara på när man vistas innanför sargen.</a:t>
            </a:r>
          </a:p>
          <a:p>
            <a:pPr lvl="1"/>
            <a:r>
              <a:rPr lang="sv-SE" sz="2000" dirty="0"/>
              <a:t>Vattenflaskor håller vi utanför sargen så vi inte spiller på planen = blir det blött så är det stor skaderisk om någon råkar halka</a:t>
            </a:r>
          </a:p>
          <a:p>
            <a:pPr lvl="1"/>
            <a:r>
              <a:rPr lang="sv-SE" sz="2000" dirty="0" smtClean="0"/>
              <a:t>Vid samling skall klubban ställas (ej kastas) vid (mot) sargen</a:t>
            </a:r>
            <a:endParaRPr lang="sv-SE" sz="2000" dirty="0"/>
          </a:p>
          <a:p>
            <a:pPr lvl="1"/>
            <a:r>
              <a:rPr lang="sv-SE" sz="2000" dirty="0" smtClean="0"/>
              <a:t>Vi lyssnar på ledarna och på våra kamrater</a:t>
            </a:r>
          </a:p>
          <a:p>
            <a:pPr lvl="1"/>
            <a:r>
              <a:rPr lang="sv-SE" sz="2000" dirty="0" smtClean="0"/>
              <a:t>Vi pratar tyst så det inte ekar i hallen</a:t>
            </a:r>
            <a:endParaRPr lang="sv-SE" sz="2000" dirty="0"/>
          </a:p>
          <a:p>
            <a:pPr lvl="1"/>
            <a:r>
              <a:rPr lang="sv-SE" sz="2000" dirty="0" smtClean="0"/>
              <a:t>Vi gnäller inte på våra medspelare och kamrater utan försöker uppmuntra och hjälpa varandra</a:t>
            </a:r>
          </a:p>
          <a:p>
            <a:pPr marL="457200" lvl="1" indent="0">
              <a:buNone/>
            </a:pPr>
            <a:endParaRPr lang="sv-SE" sz="2000" dirty="0"/>
          </a:p>
          <a:p>
            <a:r>
              <a:rPr lang="sv-SE" sz="2400" dirty="0" smtClean="0"/>
              <a:t>… och vid övningar och spel…</a:t>
            </a:r>
          </a:p>
          <a:p>
            <a:pPr lvl="1"/>
            <a:r>
              <a:rPr lang="sv-SE" sz="2000" dirty="0"/>
              <a:t>Vi försöker att alltid vara fokuserade på övningarna och gör alltid vårt </a:t>
            </a:r>
            <a:r>
              <a:rPr lang="sv-SE" sz="2000" dirty="0" smtClean="0"/>
              <a:t>bästa</a:t>
            </a:r>
          </a:p>
          <a:p>
            <a:pPr lvl="1"/>
            <a:r>
              <a:rPr lang="sv-SE" sz="2000" dirty="0" smtClean="0"/>
              <a:t>Ingen klubba ovanför knähöjd</a:t>
            </a:r>
          </a:p>
          <a:p>
            <a:pPr lvl="1"/>
            <a:r>
              <a:rPr lang="sv-SE" sz="2000" dirty="0" smtClean="0"/>
              <a:t>Vi slänger oss inte på planen utan står upp när vi gör övningar och vid spel</a:t>
            </a:r>
            <a:endParaRPr lang="sv-SE" sz="20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100" b="0" i="0" u="none" strike="noStrike" cap="none" normalizeH="0" baseline="0" smtClean="0">
                <a:ln>
                  <a:noFill/>
                </a:ln>
                <a:solidFill>
                  <a:srgbClr val="1F497D"/>
                </a:solidFill>
                <a:effectLst/>
                <a:latin typeface="Calibri" panose="020F0502020204030204" pitchFamily="34" charset="0"/>
                <a:hlinkClick r:id="rId2"/>
              </a:rPr>
              <a:t>https://landslaget.nu/innebandyovningar/gron-niva/</a:t>
            </a:r>
            <a:r>
              <a:rPr kumimoji="0" lang="sv-SE" altLang="sv-SE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sv-SE" altLang="sv-S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100" b="0" i="0" u="none" strike="noStrike" cap="none" normalizeH="0" baseline="0" smtClean="0">
                <a:ln>
                  <a:noFill/>
                </a:ln>
                <a:solidFill>
                  <a:srgbClr val="1F497D"/>
                </a:solidFill>
                <a:effectLst/>
                <a:latin typeface="Calibri" panose="020F0502020204030204" pitchFamily="34" charset="0"/>
                <a:hlinkClick r:id="rId2"/>
              </a:rPr>
              <a:t>https://landslaget.nu/innebandyovningar/gron-niva/</a:t>
            </a:r>
            <a:r>
              <a:rPr kumimoji="0" lang="sv-SE" altLang="sv-SE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sv-SE" altLang="sv-S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04800" y="3048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1100" b="0" i="0" u="none" strike="noStrike" cap="none" normalizeH="0" baseline="0" smtClean="0">
                <a:ln>
                  <a:noFill/>
                </a:ln>
                <a:solidFill>
                  <a:srgbClr val="1F497D"/>
                </a:solidFill>
                <a:effectLst/>
                <a:latin typeface="Calibri" panose="020F0502020204030204" pitchFamily="34" charset="0"/>
                <a:hlinkClick r:id="rId2"/>
              </a:rPr>
              <a:t>https://landslaget.nu/innebandyovningar/gron-niva/</a:t>
            </a:r>
            <a:r>
              <a:rPr kumimoji="0" lang="sv-SE" altLang="sv-SE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sv-SE" altLang="sv-S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49380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1680</TotalTime>
  <Words>1276</Words>
  <Application>Microsoft Office PowerPoint</Application>
  <PresentationFormat>Bredbild</PresentationFormat>
  <Paragraphs>162</Paragraphs>
  <Slides>17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3" baseType="lpstr">
      <vt:lpstr>ＭＳ Ｐゴシック</vt:lpstr>
      <vt:lpstr>Arial</vt:lpstr>
      <vt:lpstr>Calibri</vt:lpstr>
      <vt:lpstr>Times New Roman</vt:lpstr>
      <vt:lpstr>Wingdings</vt:lpstr>
      <vt:lpstr>Default Design</vt:lpstr>
      <vt:lpstr>Föräldramöte Pixbo Wallenstam P13</vt:lpstr>
      <vt:lpstr>Agenda</vt:lpstr>
      <vt:lpstr>Ledarstaben</vt:lpstr>
      <vt:lpstr>Ansvarsområden</vt:lpstr>
      <vt:lpstr>Barnen</vt:lpstr>
      <vt:lpstr>Träningstider och träningsupplägg</vt:lpstr>
      <vt:lpstr>PowerPoint-presentation</vt:lpstr>
      <vt:lpstr>Exempel på fokusområden på Grön nivå </vt:lpstr>
      <vt:lpstr>Träningstider och träningsupplägg</vt:lpstr>
      <vt:lpstr>Sammandrag, cuper etc</vt:lpstr>
      <vt:lpstr>Lokal och utrustning</vt:lpstr>
      <vt:lpstr>Ekonomi</vt:lpstr>
      <vt:lpstr>Ekonomi</vt:lpstr>
      <vt:lpstr>Ekonomi</vt:lpstr>
      <vt:lpstr>Föräldragrupp</vt:lpstr>
      <vt:lpstr>Övrigt</vt:lpstr>
      <vt:lpstr>     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Pixbo Wallenstam 3.0 Leva Värdegrunden – Vad betyder det, och hur gör vi det?</dc:title>
  <dc:creator>Ann-Sofie Lindh</dc:creator>
  <cp:lastModifiedBy>Kristina Lundgren</cp:lastModifiedBy>
  <cp:revision>188</cp:revision>
  <cp:lastPrinted>2019-08-22T14:24:40Z</cp:lastPrinted>
  <dcterms:created xsi:type="dcterms:W3CDTF">2018-11-22T09:19:09Z</dcterms:created>
  <dcterms:modified xsi:type="dcterms:W3CDTF">2020-10-31T23:33:13Z</dcterms:modified>
</cp:coreProperties>
</file>