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4"/>
  </p:sldMasterIdLst>
  <p:notesMasterIdLst>
    <p:notesMasterId r:id="rId16"/>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e70a025318_0_12:notes"/>
          <p:cNvSpPr txBox="1">
            <a:spLocks noGrp="1"/>
          </p:cNvSpPr>
          <p:nvPr>
            <p:ph type="body" idx="1"/>
          </p:nvPr>
        </p:nvSpPr>
        <p:spPr>
          <a:xfrm>
            <a:off x="685480" y="4400176"/>
            <a:ext cx="5487000" cy="3600300"/>
          </a:xfrm>
          <a:prstGeom prst="rect">
            <a:avLst/>
          </a:prstGeom>
          <a:noFill/>
          <a:ln>
            <a:noFill/>
          </a:ln>
        </p:spPr>
        <p:txBody>
          <a:bodyPr spcFirstLastPara="1" wrap="square" lIns="91375" tIns="45675" rIns="91375" bIns="45675" anchor="t" anchorCtr="0">
            <a:noAutofit/>
          </a:bodyPr>
          <a:lstStyle/>
          <a:p>
            <a:pPr marL="0" lvl="0" indent="0" algn="l" rtl="0">
              <a:lnSpc>
                <a:spcPct val="100000"/>
              </a:lnSpc>
              <a:spcBef>
                <a:spcPts val="0"/>
              </a:spcBef>
              <a:spcAft>
                <a:spcPts val="0"/>
              </a:spcAft>
              <a:buSzPts val="1400"/>
              <a:buNone/>
            </a:pPr>
            <a:endParaRPr/>
          </a:p>
        </p:txBody>
      </p:sp>
      <p:sp>
        <p:nvSpPr>
          <p:cNvPr id="64" name="Google Shape;64;g1e70a025318_0_12:notes"/>
          <p:cNvSpPr>
            <a:spLocks noGrp="1" noRot="1" noChangeAspect="1"/>
          </p:cNvSpPr>
          <p:nvPr>
            <p:ph type="sldImg" idx="2"/>
          </p:nvPr>
        </p:nvSpPr>
        <p:spPr>
          <a:xfrm>
            <a:off x="423215" y="1143731"/>
            <a:ext cx="6011700" cy="308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e70a025318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e70a025318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e70a025318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e70a025318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7d4503e6ca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7d4503e6c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e70a025318_0_117:notes"/>
          <p:cNvSpPr txBox="1">
            <a:spLocks noGrp="1"/>
          </p:cNvSpPr>
          <p:nvPr>
            <p:ph type="body" idx="1"/>
          </p:nvPr>
        </p:nvSpPr>
        <p:spPr>
          <a:xfrm>
            <a:off x="686442" y="4401254"/>
            <a:ext cx="5491500" cy="360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0" name="Google Shape;80;g1e70a025318_0_117:notes"/>
          <p:cNvSpPr>
            <a:spLocks noGrp="1" noRot="1" noChangeAspect="1"/>
          </p:cNvSpPr>
          <p:nvPr>
            <p:ph type="sldImg" idx="2"/>
          </p:nvPr>
        </p:nvSpPr>
        <p:spPr>
          <a:xfrm>
            <a:off x="426421" y="1143731"/>
            <a:ext cx="6011700" cy="308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e70a025318_0_211:notes"/>
          <p:cNvSpPr txBox="1">
            <a:spLocks noGrp="1"/>
          </p:cNvSpPr>
          <p:nvPr>
            <p:ph type="body" idx="1"/>
          </p:nvPr>
        </p:nvSpPr>
        <p:spPr>
          <a:xfrm>
            <a:off x="685480" y="4400176"/>
            <a:ext cx="5487000" cy="3600300"/>
          </a:xfrm>
          <a:prstGeom prst="rect">
            <a:avLst/>
          </a:prstGeom>
          <a:noFill/>
          <a:ln>
            <a:noFill/>
          </a:ln>
        </p:spPr>
        <p:txBody>
          <a:bodyPr spcFirstLastPara="1" wrap="square" lIns="91375" tIns="45675" rIns="91375" bIns="45675" anchor="t" anchorCtr="0">
            <a:noAutofit/>
          </a:bodyPr>
          <a:lstStyle/>
          <a:p>
            <a:pPr marL="0" lvl="0" indent="0" algn="l" rtl="0">
              <a:lnSpc>
                <a:spcPct val="100000"/>
              </a:lnSpc>
              <a:spcBef>
                <a:spcPts val="0"/>
              </a:spcBef>
              <a:spcAft>
                <a:spcPts val="0"/>
              </a:spcAft>
              <a:buSzPts val="1400"/>
              <a:buNone/>
            </a:pPr>
            <a:endParaRPr/>
          </a:p>
        </p:txBody>
      </p:sp>
      <p:sp>
        <p:nvSpPr>
          <p:cNvPr id="92" name="Google Shape;92;g1e70a025318_0_211:notes"/>
          <p:cNvSpPr>
            <a:spLocks noGrp="1" noRot="1" noChangeAspect="1"/>
          </p:cNvSpPr>
          <p:nvPr>
            <p:ph type="sldImg" idx="2"/>
          </p:nvPr>
        </p:nvSpPr>
        <p:spPr>
          <a:xfrm>
            <a:off x="423215" y="1143731"/>
            <a:ext cx="6011700" cy="308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e70a025318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e70a025318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e70a025318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e70a02531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e70a025318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e70a025318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70a025318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70a02531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e70a025318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e70a025318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vsnittsrubrik">
  <p:cSld name="SECTION_HEADER_1">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 name="Google Shape;52;p13"/>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8" name="Google Shape;58;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9" name="Google Shape;59;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60" name="Google Shape;60;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61" name="Google Shape;61;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sv"/>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5"/>
        <p:cNvGrpSpPr/>
        <p:nvPr/>
      </p:nvGrpSpPr>
      <p:grpSpPr>
        <a:xfrm>
          <a:off x="0" y="0"/>
          <a:ext cx="0" cy="0"/>
          <a:chOff x="0" y="0"/>
          <a:chExt cx="0" cy="0"/>
        </a:xfrm>
      </p:grpSpPr>
      <p:sp>
        <p:nvSpPr>
          <p:cNvPr id="66" name="Google Shape;66;p15"/>
          <p:cNvSpPr/>
          <p:nvPr/>
        </p:nvSpPr>
        <p:spPr>
          <a:xfrm>
            <a:off x="0" y="0"/>
            <a:ext cx="9144000" cy="5143500"/>
          </a:xfrm>
          <a:prstGeom prst="rect">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67" name="Google Shape;67;p15" descr="En bild som visar person, sport, folksamling&#10;&#10;Automatiskt genererad beskrivning"/>
          <p:cNvPicPr preferRelativeResize="0"/>
          <p:nvPr/>
        </p:nvPicPr>
        <p:blipFill rotWithShape="1">
          <a:blip r:embed="rId3">
            <a:alphaModFix amt="50000"/>
          </a:blip>
          <a:srcRect t="1747" b="23250"/>
          <a:stretch/>
        </p:blipFill>
        <p:spPr>
          <a:xfrm>
            <a:off x="15" y="-1"/>
            <a:ext cx="9143987" cy="5143499"/>
          </a:xfrm>
          <a:prstGeom prst="rect">
            <a:avLst/>
          </a:prstGeom>
          <a:noFill/>
          <a:ln>
            <a:noFill/>
          </a:ln>
        </p:spPr>
      </p:pic>
      <p:sp>
        <p:nvSpPr>
          <p:cNvPr id="68" name="Google Shape;68;p15"/>
          <p:cNvSpPr txBox="1">
            <a:spLocks noGrp="1"/>
          </p:cNvSpPr>
          <p:nvPr>
            <p:ph type="ctrTitle"/>
          </p:nvPr>
        </p:nvSpPr>
        <p:spPr>
          <a:xfrm>
            <a:off x="1143000" y="841772"/>
            <a:ext cx="6858000" cy="2175300"/>
          </a:xfrm>
          <a:prstGeom prst="rect">
            <a:avLst/>
          </a:prstGeom>
          <a:noFill/>
          <a:ln>
            <a:noFill/>
          </a:ln>
        </p:spPr>
        <p:txBody>
          <a:bodyPr spcFirstLastPara="1" wrap="square" lIns="68575" tIns="34275" rIns="68575" bIns="34275" anchor="b" anchorCtr="0">
            <a:normAutofit fontScale="90000"/>
          </a:bodyPr>
          <a:lstStyle/>
          <a:p>
            <a:pPr marL="0" lvl="0" indent="0" algn="ctr" rtl="0">
              <a:spcBef>
                <a:spcPts val="0"/>
              </a:spcBef>
              <a:spcAft>
                <a:spcPts val="0"/>
              </a:spcAft>
              <a:buClr>
                <a:schemeClr val="dk1"/>
              </a:buClr>
              <a:buSzPct val="31730"/>
              <a:buFont typeface="Arial"/>
              <a:buNone/>
            </a:pPr>
            <a:r>
              <a:rPr lang="sv" sz="3466">
                <a:solidFill>
                  <a:schemeClr val="lt1"/>
                </a:solidFill>
              </a:rPr>
              <a:t>Välkomna på föräldramöte med Pixbo F15/16 </a:t>
            </a:r>
            <a:endParaRPr sz="3466">
              <a:solidFill>
                <a:schemeClr val="lt1"/>
              </a:solidFill>
            </a:endParaRPr>
          </a:p>
          <a:p>
            <a:pPr marL="0" lvl="0" indent="0" algn="ctr" rtl="0">
              <a:spcBef>
                <a:spcPts val="0"/>
              </a:spcBef>
              <a:spcAft>
                <a:spcPts val="0"/>
              </a:spcAft>
              <a:buClr>
                <a:schemeClr val="dk1"/>
              </a:buClr>
              <a:buSzPct val="31730"/>
              <a:buFont typeface="Arial"/>
              <a:buNone/>
            </a:pPr>
            <a:endParaRPr sz="3466">
              <a:solidFill>
                <a:schemeClr val="lt1"/>
              </a:solidFill>
            </a:endParaRPr>
          </a:p>
          <a:p>
            <a:pPr marL="0" lvl="0" indent="0" algn="ctr" rtl="0">
              <a:spcBef>
                <a:spcPts val="0"/>
              </a:spcBef>
              <a:spcAft>
                <a:spcPts val="0"/>
              </a:spcAft>
              <a:buClr>
                <a:schemeClr val="dk1"/>
              </a:buClr>
              <a:buSzPct val="31730"/>
              <a:buFont typeface="Arial"/>
              <a:buNone/>
            </a:pPr>
            <a:r>
              <a:rPr lang="sv" sz="3466">
                <a:solidFill>
                  <a:schemeClr val="lt1"/>
                </a:solidFill>
              </a:rPr>
              <a:t>Pixbos Bästa Ungar! </a:t>
            </a:r>
            <a:endParaRPr sz="8600">
              <a:solidFill>
                <a:srgbClr val="FFFFFF"/>
              </a:solidFill>
            </a:endParaRPr>
          </a:p>
        </p:txBody>
      </p:sp>
      <p:sp>
        <p:nvSpPr>
          <p:cNvPr id="69" name="Google Shape;69;p15"/>
          <p:cNvSpPr txBox="1">
            <a:spLocks noGrp="1"/>
          </p:cNvSpPr>
          <p:nvPr>
            <p:ph type="subTitle" idx="1"/>
          </p:nvPr>
        </p:nvSpPr>
        <p:spPr>
          <a:xfrm>
            <a:off x="1143000" y="3119553"/>
            <a:ext cx="6858000" cy="1040700"/>
          </a:xfrm>
          <a:prstGeom prst="rect">
            <a:avLst/>
          </a:prstGeom>
          <a:noFill/>
          <a:ln>
            <a:noFill/>
          </a:ln>
        </p:spPr>
        <p:txBody>
          <a:bodyPr spcFirstLastPara="1" wrap="square" lIns="68575" tIns="34275" rIns="68575" bIns="34275" anchor="t" anchorCtr="0">
            <a:normAutofit fontScale="70000" lnSpcReduction="20000"/>
          </a:bodyPr>
          <a:lstStyle/>
          <a:p>
            <a:pPr marL="0" lvl="0" indent="0" algn="ctr" rtl="0">
              <a:lnSpc>
                <a:spcPct val="90000"/>
              </a:lnSpc>
              <a:spcBef>
                <a:spcPts val="0"/>
              </a:spcBef>
              <a:spcAft>
                <a:spcPts val="0"/>
              </a:spcAft>
              <a:buClr>
                <a:srgbClr val="FFFFFF"/>
              </a:buClr>
              <a:buSzPct val="200000"/>
              <a:buNone/>
            </a:pPr>
            <a:endParaRPr sz="3600">
              <a:solidFill>
                <a:srgbClr val="FFFFFF"/>
              </a:solidFill>
            </a:endParaRPr>
          </a:p>
          <a:p>
            <a:pPr marL="0" lvl="0" indent="0" algn="ctr" rtl="0">
              <a:lnSpc>
                <a:spcPct val="90000"/>
              </a:lnSpc>
              <a:spcBef>
                <a:spcPts val="800"/>
              </a:spcBef>
              <a:spcAft>
                <a:spcPts val="0"/>
              </a:spcAft>
              <a:buClr>
                <a:srgbClr val="FFFFFF"/>
              </a:buClr>
              <a:buSzPct val="100000"/>
              <a:buNone/>
            </a:pPr>
            <a:r>
              <a:rPr lang="sv" sz="3600">
                <a:solidFill>
                  <a:srgbClr val="FFFFFF"/>
                </a:solidFill>
              </a:rPr>
              <a:t>2023-09-12</a:t>
            </a:r>
            <a:endParaRPr/>
          </a:p>
          <a:p>
            <a:pPr marL="0" lvl="0" indent="0" algn="ctr" rtl="0">
              <a:lnSpc>
                <a:spcPct val="90000"/>
              </a:lnSpc>
              <a:spcBef>
                <a:spcPts val="800"/>
              </a:spcBef>
              <a:spcAft>
                <a:spcPts val="0"/>
              </a:spcAft>
              <a:buClr>
                <a:srgbClr val="FFFFFF"/>
              </a:buClr>
              <a:buSzPct val="128571"/>
              <a:buNone/>
            </a:pPr>
            <a:endParaRPr/>
          </a:p>
        </p:txBody>
      </p:sp>
      <p:sp>
        <p:nvSpPr>
          <p:cNvPr id="70" name="Google Shape;70;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sv" sz="1100"/>
              <a:t>2023-08-26</a:t>
            </a:r>
            <a:endParaRPr sz="1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v"/>
              <a:t>Lilla Starcamp </a:t>
            </a:r>
            <a:endParaRPr/>
          </a:p>
        </p:txBody>
      </p:sp>
      <p:sp>
        <p:nvSpPr>
          <p:cNvPr id="139" name="Google Shape;139;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sv"/>
              <a:t>Innebandyläger för barn födda 2010-2015 </a:t>
            </a:r>
            <a:endParaRPr/>
          </a:p>
          <a:p>
            <a:pPr marL="457200" lvl="0" indent="-342900" algn="l" rtl="0">
              <a:spcBef>
                <a:spcPts val="0"/>
              </a:spcBef>
              <a:spcAft>
                <a:spcPts val="0"/>
              </a:spcAft>
              <a:buSzPts val="1800"/>
              <a:buChar char="●"/>
            </a:pPr>
            <a:r>
              <a:rPr lang="sv"/>
              <a:t>Höstlovet v.44</a:t>
            </a:r>
            <a:endParaRPr/>
          </a:p>
          <a:p>
            <a:pPr marL="457200" lvl="0" indent="-342900" algn="l" rtl="0">
              <a:spcBef>
                <a:spcPts val="0"/>
              </a:spcBef>
              <a:spcAft>
                <a:spcPts val="0"/>
              </a:spcAft>
              <a:buSzPts val="1800"/>
              <a:buChar char="●"/>
            </a:pPr>
            <a:r>
              <a:rPr lang="sv"/>
              <a:t>Ca 9-15 inklusive måltider lek, träning och gemenskap </a:t>
            </a:r>
            <a:endParaRPr/>
          </a:p>
          <a:p>
            <a:pPr marL="457200" lvl="0" indent="-342900" algn="l" rtl="0">
              <a:spcBef>
                <a:spcPts val="0"/>
              </a:spcBef>
              <a:spcAft>
                <a:spcPts val="0"/>
              </a:spcAft>
              <a:buSzPts val="1800"/>
              <a:buChar char="●"/>
            </a:pPr>
            <a:r>
              <a:rPr lang="sv"/>
              <a:t>Håll utkik efter mer info på hemsidan</a:t>
            </a:r>
            <a:endParaRPr/>
          </a:p>
          <a:p>
            <a:pPr marL="457200" lvl="0" indent="-342900" algn="l" rtl="0">
              <a:spcBef>
                <a:spcPts val="0"/>
              </a:spcBef>
              <a:spcAft>
                <a:spcPts val="0"/>
              </a:spcAft>
              <a:buSzPts val="1800"/>
              <a:buChar char="●"/>
            </a:pPr>
            <a:r>
              <a:rPr lang="sv"/>
              <a:t>Troligtvis även sportlovet våren 2024 </a:t>
            </a:r>
            <a:endParaRPr/>
          </a:p>
        </p:txBody>
      </p:sp>
      <p:pic>
        <p:nvPicPr>
          <p:cNvPr id="140" name="Google Shape;140;p24" descr="En bild som visar logotyp, text, clipart, räv&#10;&#10;Automatiskt genererad beskrivning"/>
          <p:cNvPicPr preferRelativeResize="0"/>
          <p:nvPr/>
        </p:nvPicPr>
        <p:blipFill rotWithShape="1">
          <a:blip r:embed="rId3">
            <a:alphaModFix/>
          </a:blip>
          <a:srcRect/>
          <a:stretch/>
        </p:blipFill>
        <p:spPr>
          <a:xfrm>
            <a:off x="7076027" y="3422326"/>
            <a:ext cx="1892976" cy="1496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v"/>
              <a:t>Julavslutning </a:t>
            </a:r>
            <a:endParaRPr/>
          </a:p>
        </p:txBody>
      </p:sp>
      <p:sp>
        <p:nvSpPr>
          <p:cNvPr id="146" name="Google Shape;146;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sv"/>
              <a:t>Sista träningen för året söndag 17/12 </a:t>
            </a:r>
            <a:endParaRPr/>
          </a:p>
          <a:p>
            <a:pPr marL="457200" lvl="0" indent="-342900" algn="l" rtl="0">
              <a:spcBef>
                <a:spcPts val="0"/>
              </a:spcBef>
              <a:spcAft>
                <a:spcPts val="0"/>
              </a:spcAft>
              <a:buSzPts val="1800"/>
              <a:buChar char="●"/>
            </a:pPr>
            <a:r>
              <a:rPr lang="sv"/>
              <a:t>Föräldramatch? </a:t>
            </a:r>
            <a:endParaRPr/>
          </a:p>
          <a:p>
            <a:pPr marL="457200" lvl="0" indent="-342900" algn="l" rtl="0">
              <a:spcBef>
                <a:spcPts val="0"/>
              </a:spcBef>
              <a:spcAft>
                <a:spcPts val="0"/>
              </a:spcAft>
              <a:buSzPts val="1800"/>
              <a:buChar char="●"/>
            </a:pPr>
            <a:r>
              <a:rPr lang="sv"/>
              <a:t>Andra idéer? </a:t>
            </a:r>
            <a:endParaRPr/>
          </a:p>
          <a:p>
            <a:pPr marL="457200" lvl="0" indent="-342900" algn="l" rtl="0">
              <a:spcBef>
                <a:spcPts val="0"/>
              </a:spcBef>
              <a:spcAft>
                <a:spcPts val="0"/>
              </a:spcAft>
              <a:buSzPts val="1800"/>
              <a:buChar char="●"/>
            </a:pPr>
            <a:r>
              <a:rPr lang="sv"/>
              <a:t>Fika och önska god jul </a:t>
            </a:r>
            <a:endParaRPr/>
          </a:p>
        </p:txBody>
      </p:sp>
      <p:pic>
        <p:nvPicPr>
          <p:cNvPr id="147" name="Google Shape;147;p25" descr="En bild som visar logotyp, text, clipart, räv&#10;&#10;Automatiskt genererad beskrivning"/>
          <p:cNvPicPr preferRelativeResize="0"/>
          <p:nvPr/>
        </p:nvPicPr>
        <p:blipFill rotWithShape="1">
          <a:blip r:embed="rId3">
            <a:alphaModFix/>
          </a:blip>
          <a:srcRect/>
          <a:stretch/>
        </p:blipFill>
        <p:spPr>
          <a:xfrm>
            <a:off x="7076027" y="3422326"/>
            <a:ext cx="1892976" cy="1496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v"/>
              <a:t>AGENDA </a:t>
            </a:r>
            <a:endParaRPr/>
          </a:p>
        </p:txBody>
      </p:sp>
      <p:sp>
        <p:nvSpPr>
          <p:cNvPr id="76" name="Google Shape;76;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sv"/>
              <a:t>Styrelsen informerar</a:t>
            </a:r>
            <a:endParaRPr/>
          </a:p>
          <a:p>
            <a:pPr marL="457200" marR="0" lvl="0" indent="-342900" algn="l" rtl="0">
              <a:lnSpc>
                <a:spcPct val="115000"/>
              </a:lnSpc>
              <a:spcBef>
                <a:spcPts val="0"/>
              </a:spcBef>
              <a:spcAft>
                <a:spcPts val="0"/>
              </a:spcAft>
              <a:buSzPts val="1800"/>
              <a:buChar char="●"/>
            </a:pPr>
            <a:r>
              <a:rPr lang="sv"/>
              <a:t>Föräldragrupp</a:t>
            </a:r>
            <a:endParaRPr/>
          </a:p>
          <a:p>
            <a:pPr marL="457200" marR="0" lvl="0" indent="-342900" algn="l" rtl="0">
              <a:lnSpc>
                <a:spcPct val="115000"/>
              </a:lnSpc>
              <a:spcBef>
                <a:spcPts val="0"/>
              </a:spcBef>
              <a:spcAft>
                <a:spcPts val="0"/>
              </a:spcAft>
              <a:buSzPts val="1800"/>
              <a:buChar char="●"/>
            </a:pPr>
            <a:r>
              <a:rPr lang="sv" sz="1800"/>
              <a:t>Tränarna informerar om hösten 2023 </a:t>
            </a:r>
            <a:endParaRPr sz="1800"/>
          </a:p>
          <a:p>
            <a:pPr marL="457200" marR="0" lvl="0" indent="-342900" algn="l" rtl="0">
              <a:lnSpc>
                <a:spcPct val="115000"/>
              </a:lnSpc>
              <a:spcBef>
                <a:spcPts val="0"/>
              </a:spcBef>
              <a:spcAft>
                <a:spcPts val="0"/>
              </a:spcAft>
              <a:buSzPts val="1800"/>
              <a:buChar char="●"/>
            </a:pPr>
            <a:r>
              <a:rPr lang="sv"/>
              <a:t>Feedback och frågor </a:t>
            </a:r>
            <a:endParaRPr/>
          </a:p>
          <a:p>
            <a:pPr marL="0" lvl="0" indent="0" algn="l" rtl="0">
              <a:spcBef>
                <a:spcPts val="1200"/>
              </a:spcBef>
              <a:spcAft>
                <a:spcPts val="1200"/>
              </a:spcAft>
              <a:buNone/>
            </a:pPr>
            <a:endParaRPr/>
          </a:p>
        </p:txBody>
      </p:sp>
      <p:pic>
        <p:nvPicPr>
          <p:cNvPr id="77" name="Google Shape;77;p16" descr="En bild som visar logotyp, text, clipart, räv&#10;&#10;Automatiskt genererad beskrivning"/>
          <p:cNvPicPr preferRelativeResize="0"/>
          <p:nvPr/>
        </p:nvPicPr>
        <p:blipFill rotWithShape="1">
          <a:blip r:embed="rId3">
            <a:alphaModFix/>
          </a:blip>
          <a:srcRect/>
          <a:stretch/>
        </p:blipFill>
        <p:spPr>
          <a:xfrm>
            <a:off x="7076027" y="3422326"/>
            <a:ext cx="1892976" cy="1496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165121" y="1434878"/>
            <a:ext cx="8553300" cy="1125300"/>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Clr>
                <a:schemeClr val="dk1"/>
              </a:buClr>
              <a:buSzPct val="111111"/>
              <a:buFont typeface="Calibri"/>
              <a:buNone/>
            </a:pPr>
            <a:br>
              <a:rPr lang="sv"/>
            </a:br>
            <a:r>
              <a:rPr lang="sv" sz="4100">
                <a:latin typeface="Verdana"/>
                <a:ea typeface="Verdana"/>
                <a:cs typeface="Verdana"/>
                <a:sym typeface="Verdana"/>
              </a:rPr>
              <a:t>Föreningens mission och vision</a:t>
            </a:r>
            <a:endParaRPr>
              <a:latin typeface="Verdana"/>
              <a:ea typeface="Verdana"/>
              <a:cs typeface="Verdana"/>
              <a:sym typeface="Verdana"/>
            </a:endParaRPr>
          </a:p>
        </p:txBody>
      </p:sp>
      <p:sp>
        <p:nvSpPr>
          <p:cNvPr id="83" name="Google Shape;83;p17"/>
          <p:cNvSpPr txBox="1">
            <a:spLocks noGrp="1"/>
          </p:cNvSpPr>
          <p:nvPr>
            <p:ph type="body" idx="1"/>
          </p:nvPr>
        </p:nvSpPr>
        <p:spPr>
          <a:xfrm>
            <a:off x="212652" y="2654109"/>
            <a:ext cx="6394200" cy="2189100"/>
          </a:xfrm>
          <a:prstGeom prst="rect">
            <a:avLst/>
          </a:prstGeom>
          <a:noFill/>
          <a:ln>
            <a:noFill/>
          </a:ln>
        </p:spPr>
        <p:txBody>
          <a:bodyPr spcFirstLastPara="1" wrap="square" lIns="68575" tIns="34275" rIns="68575" bIns="34275" anchor="t" anchorCtr="0">
            <a:normAutofit/>
          </a:bodyPr>
          <a:lstStyle/>
          <a:p>
            <a:pPr marL="0" marR="0" lvl="0" indent="0" algn="l" rtl="0">
              <a:lnSpc>
                <a:spcPct val="100000"/>
              </a:lnSpc>
              <a:spcBef>
                <a:spcPts val="0"/>
              </a:spcBef>
              <a:spcAft>
                <a:spcPts val="0"/>
              </a:spcAft>
              <a:buClr>
                <a:srgbClr val="888888"/>
              </a:buClr>
              <a:buSzPts val="1500"/>
              <a:buFont typeface="Calibri"/>
              <a:buNone/>
            </a:pPr>
            <a:endParaRPr sz="1500" b="0" i="0" u="none" strike="noStrike" cap="none">
              <a:solidFill>
                <a:schemeClr val="dk1"/>
              </a:solidFill>
            </a:endParaRPr>
          </a:p>
          <a:p>
            <a:pPr marL="0" lvl="0" indent="0" algn="l" rtl="0">
              <a:lnSpc>
                <a:spcPct val="100000"/>
              </a:lnSpc>
              <a:spcBef>
                <a:spcPts val="0"/>
              </a:spcBef>
              <a:spcAft>
                <a:spcPts val="0"/>
              </a:spcAft>
              <a:buClr>
                <a:schemeClr val="dk1"/>
              </a:buClr>
              <a:buSzPts val="1500"/>
              <a:buNone/>
            </a:pPr>
            <a:r>
              <a:rPr lang="sv" sz="1500" b="1">
                <a:solidFill>
                  <a:schemeClr val="dk1"/>
                </a:solidFill>
              </a:rPr>
              <a:t>MISSION </a:t>
            </a:r>
            <a:endParaRPr/>
          </a:p>
          <a:p>
            <a:pPr marL="0" lvl="0" indent="0" algn="l" rtl="0">
              <a:lnSpc>
                <a:spcPct val="100000"/>
              </a:lnSpc>
              <a:spcBef>
                <a:spcPts val="0"/>
              </a:spcBef>
              <a:spcAft>
                <a:spcPts val="0"/>
              </a:spcAft>
              <a:buClr>
                <a:schemeClr val="dk1"/>
              </a:buClr>
              <a:buSzPts val="1500"/>
              <a:buNone/>
            </a:pPr>
            <a:r>
              <a:rPr lang="sv" sz="1500">
                <a:solidFill>
                  <a:schemeClr val="dk1"/>
                </a:solidFill>
              </a:rPr>
              <a:t>Glädje och gemenskap genom innebandy</a:t>
            </a:r>
            <a:endParaRPr/>
          </a:p>
          <a:p>
            <a:pPr marL="0" lvl="0" indent="0" algn="l" rtl="0">
              <a:lnSpc>
                <a:spcPct val="100000"/>
              </a:lnSpc>
              <a:spcBef>
                <a:spcPts val="0"/>
              </a:spcBef>
              <a:spcAft>
                <a:spcPts val="0"/>
              </a:spcAft>
              <a:buClr>
                <a:srgbClr val="888888"/>
              </a:buClr>
              <a:buSzPts val="1500"/>
              <a:buNone/>
            </a:pPr>
            <a:endParaRPr sz="1500">
              <a:solidFill>
                <a:schemeClr val="dk1"/>
              </a:solidFill>
            </a:endParaRPr>
          </a:p>
          <a:p>
            <a:pPr marL="0" lvl="0" indent="0" algn="l" rtl="0">
              <a:lnSpc>
                <a:spcPct val="100000"/>
              </a:lnSpc>
              <a:spcBef>
                <a:spcPts val="0"/>
              </a:spcBef>
              <a:spcAft>
                <a:spcPts val="0"/>
              </a:spcAft>
              <a:buClr>
                <a:schemeClr val="dk1"/>
              </a:buClr>
              <a:buSzPts val="1500"/>
              <a:buNone/>
            </a:pPr>
            <a:r>
              <a:rPr lang="sv" sz="1500" b="1">
                <a:solidFill>
                  <a:schemeClr val="dk1"/>
                </a:solidFill>
              </a:rPr>
              <a:t>VISION</a:t>
            </a:r>
            <a:endParaRPr/>
          </a:p>
          <a:p>
            <a:pPr marL="0" lvl="0" indent="0" algn="l" rtl="0">
              <a:lnSpc>
                <a:spcPct val="100000"/>
              </a:lnSpc>
              <a:spcBef>
                <a:spcPts val="0"/>
              </a:spcBef>
              <a:spcAft>
                <a:spcPts val="0"/>
              </a:spcAft>
              <a:buClr>
                <a:schemeClr val="dk1"/>
              </a:buClr>
              <a:buSzPts val="1500"/>
              <a:buNone/>
            </a:pPr>
            <a:r>
              <a:rPr lang="sv" sz="1500">
                <a:solidFill>
                  <a:schemeClr val="dk1"/>
                </a:solidFill>
              </a:rPr>
              <a:t>Världsledande innebandyförening som utvecklar människor sportsligt och socialt i en trygg miljö där alla känner sig som vinnare på alla planer</a:t>
            </a:r>
            <a:endParaRPr/>
          </a:p>
        </p:txBody>
      </p:sp>
      <p:pic>
        <p:nvPicPr>
          <p:cNvPr id="84" name="Google Shape;84;p17"/>
          <p:cNvPicPr preferRelativeResize="0"/>
          <p:nvPr/>
        </p:nvPicPr>
        <p:blipFill rotWithShape="1">
          <a:blip r:embed="rId3">
            <a:alphaModFix/>
          </a:blip>
          <a:srcRect/>
          <a:stretch/>
        </p:blipFill>
        <p:spPr>
          <a:xfrm>
            <a:off x="4522898" y="-4266"/>
            <a:ext cx="2620196" cy="1715691"/>
          </a:xfrm>
          <a:prstGeom prst="rect">
            <a:avLst/>
          </a:prstGeom>
          <a:noFill/>
          <a:ln>
            <a:noFill/>
          </a:ln>
        </p:spPr>
      </p:pic>
      <p:pic>
        <p:nvPicPr>
          <p:cNvPr id="85" name="Google Shape;85;p17"/>
          <p:cNvPicPr preferRelativeResize="0"/>
          <p:nvPr/>
        </p:nvPicPr>
        <p:blipFill rotWithShape="1">
          <a:blip r:embed="rId4">
            <a:alphaModFix/>
          </a:blip>
          <a:srcRect/>
          <a:stretch/>
        </p:blipFill>
        <p:spPr>
          <a:xfrm>
            <a:off x="23258" y="0"/>
            <a:ext cx="2441659" cy="1714217"/>
          </a:xfrm>
          <a:prstGeom prst="rect">
            <a:avLst/>
          </a:prstGeom>
          <a:noFill/>
          <a:ln>
            <a:noFill/>
          </a:ln>
        </p:spPr>
      </p:pic>
      <p:pic>
        <p:nvPicPr>
          <p:cNvPr id="86" name="Google Shape;86;p17"/>
          <p:cNvPicPr preferRelativeResize="0"/>
          <p:nvPr/>
        </p:nvPicPr>
        <p:blipFill rotWithShape="1">
          <a:blip r:embed="rId5">
            <a:alphaModFix/>
          </a:blip>
          <a:srcRect/>
          <a:stretch/>
        </p:blipFill>
        <p:spPr>
          <a:xfrm>
            <a:off x="2489667" y="-4266"/>
            <a:ext cx="2033232" cy="1714218"/>
          </a:xfrm>
          <a:prstGeom prst="rect">
            <a:avLst/>
          </a:prstGeom>
          <a:noFill/>
          <a:ln>
            <a:noFill/>
          </a:ln>
        </p:spPr>
      </p:pic>
      <p:pic>
        <p:nvPicPr>
          <p:cNvPr id="87" name="Google Shape;87;p17"/>
          <p:cNvPicPr preferRelativeResize="0"/>
          <p:nvPr/>
        </p:nvPicPr>
        <p:blipFill rotWithShape="1">
          <a:blip r:embed="rId6">
            <a:alphaModFix/>
          </a:blip>
          <a:srcRect/>
          <a:stretch/>
        </p:blipFill>
        <p:spPr>
          <a:xfrm>
            <a:off x="7143093" y="0"/>
            <a:ext cx="2000906" cy="1714219"/>
          </a:xfrm>
          <a:prstGeom prst="rect">
            <a:avLst/>
          </a:prstGeom>
          <a:noFill/>
          <a:ln>
            <a:noFill/>
          </a:ln>
        </p:spPr>
      </p:pic>
      <p:pic>
        <p:nvPicPr>
          <p:cNvPr id="88" name="Google Shape;88;p17" descr="En bild som visar leksak, docka&#10;&#10;Automatiskt genererad beskrivning"/>
          <p:cNvPicPr preferRelativeResize="0"/>
          <p:nvPr/>
        </p:nvPicPr>
        <p:blipFill rotWithShape="1">
          <a:blip r:embed="rId7">
            <a:alphaModFix/>
          </a:blip>
          <a:srcRect l="9303" r="33654"/>
          <a:stretch/>
        </p:blipFill>
        <p:spPr>
          <a:xfrm flipH="1">
            <a:off x="7270955" y="2583482"/>
            <a:ext cx="1873044" cy="2189059"/>
          </a:xfrm>
          <a:prstGeom prst="rect">
            <a:avLst/>
          </a:prstGeom>
          <a:noFill/>
          <a:ln>
            <a:noFill/>
          </a:ln>
        </p:spPr>
      </p:pic>
      <p:pic>
        <p:nvPicPr>
          <p:cNvPr id="89" name="Google Shape;89;p17" descr="En bild som visar gris, däggdjur&#10;&#10;Automatiskt genererad beskrivning"/>
          <p:cNvPicPr preferRelativeResize="0"/>
          <p:nvPr/>
        </p:nvPicPr>
        <p:blipFill rotWithShape="1">
          <a:blip r:embed="rId8">
            <a:alphaModFix/>
          </a:blip>
          <a:srcRect/>
          <a:stretch/>
        </p:blipFill>
        <p:spPr>
          <a:xfrm>
            <a:off x="7888613" y="1721652"/>
            <a:ext cx="1090265" cy="86182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body" idx="1"/>
          </p:nvPr>
        </p:nvSpPr>
        <p:spPr>
          <a:xfrm>
            <a:off x="497032" y="1230379"/>
            <a:ext cx="7496700" cy="3351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C00000"/>
              </a:buClr>
              <a:buSzPts val="1400"/>
              <a:buNone/>
            </a:pPr>
            <a:r>
              <a:rPr lang="sv" sz="1400" b="1">
                <a:solidFill>
                  <a:srgbClr val="C00000"/>
                </a:solidFill>
                <a:latin typeface="Calibri"/>
                <a:ea typeface="Calibri"/>
                <a:cs typeface="Calibri"/>
                <a:sym typeface="Calibri"/>
              </a:rPr>
              <a:t>Ledande</a:t>
            </a:r>
            <a:endParaRPr/>
          </a:p>
          <a:p>
            <a:pPr marL="0" lvl="0" indent="0" algn="l" rtl="0">
              <a:lnSpc>
                <a:spcPct val="90000"/>
              </a:lnSpc>
              <a:spcBef>
                <a:spcPts val="800"/>
              </a:spcBef>
              <a:spcAft>
                <a:spcPts val="0"/>
              </a:spcAft>
              <a:buClr>
                <a:schemeClr val="dk1"/>
              </a:buClr>
              <a:buSzPts val="1400"/>
              <a:buNone/>
            </a:pPr>
            <a:r>
              <a:rPr lang="sv" sz="1400">
                <a:latin typeface="Calibri"/>
                <a:ea typeface="Calibri"/>
                <a:cs typeface="Calibri"/>
                <a:sym typeface="Calibri"/>
              </a:rPr>
              <a:t>Vi är öppna för nya idéer, är inkluderande och erbjuder alla oavsett roll, goda förutsättningar för att utvecklas så långt som möjligt. Vi ligger alltid i framkant i allt vi gör och är ledande sportsligt, organisatoriskt och ekonomiskt.</a:t>
            </a:r>
            <a:endParaRPr/>
          </a:p>
          <a:p>
            <a:pPr marL="0" lvl="0" indent="0" algn="l" rtl="0">
              <a:lnSpc>
                <a:spcPct val="90000"/>
              </a:lnSpc>
              <a:spcBef>
                <a:spcPts val="800"/>
              </a:spcBef>
              <a:spcAft>
                <a:spcPts val="0"/>
              </a:spcAft>
              <a:buClr>
                <a:schemeClr val="dk1"/>
              </a:buClr>
              <a:buSzPts val="1400"/>
              <a:buNone/>
            </a:pPr>
            <a:br>
              <a:rPr lang="sv" sz="1400">
                <a:latin typeface="Calibri"/>
                <a:ea typeface="Calibri"/>
                <a:cs typeface="Calibri"/>
                <a:sym typeface="Calibri"/>
              </a:rPr>
            </a:br>
            <a:r>
              <a:rPr lang="sv" sz="1400" b="1">
                <a:solidFill>
                  <a:srgbClr val="C00000"/>
                </a:solidFill>
                <a:latin typeface="Calibri"/>
                <a:ea typeface="Calibri"/>
                <a:cs typeface="Calibri"/>
                <a:sym typeface="Calibri"/>
              </a:rPr>
              <a:t>Gemenskap</a:t>
            </a:r>
            <a:endParaRPr/>
          </a:p>
          <a:p>
            <a:pPr marL="0" lvl="0" indent="0" algn="l" rtl="0">
              <a:lnSpc>
                <a:spcPct val="90000"/>
              </a:lnSpc>
              <a:spcBef>
                <a:spcPts val="800"/>
              </a:spcBef>
              <a:spcAft>
                <a:spcPts val="0"/>
              </a:spcAft>
              <a:buClr>
                <a:schemeClr val="dk1"/>
              </a:buClr>
              <a:buSzPts val="1400"/>
              <a:buNone/>
            </a:pPr>
            <a:r>
              <a:rPr lang="sv" sz="1400">
                <a:latin typeface="Calibri"/>
                <a:ea typeface="Calibri"/>
                <a:cs typeface="Calibri"/>
                <a:sym typeface="Calibri"/>
              </a:rPr>
              <a:t>Glädje och trygghet är en grund för gemenskap. Vi har roligt både på och utanför planen vilket gör att vi mår bra och kan prestera. Alla blir väl omhändertagna och alla känner sig sedda. Vi har en öppen och tydlig kommunikation med varandra så att alla aktiva, ledare, funktionärer och föräldrar har kunskap och förståelse om föreningens verksamhet.</a:t>
            </a:r>
            <a:endParaRPr/>
          </a:p>
          <a:p>
            <a:pPr marL="0" lvl="0" indent="0" algn="l" rtl="0">
              <a:lnSpc>
                <a:spcPct val="90000"/>
              </a:lnSpc>
              <a:spcBef>
                <a:spcPts val="800"/>
              </a:spcBef>
              <a:spcAft>
                <a:spcPts val="0"/>
              </a:spcAft>
              <a:buClr>
                <a:schemeClr val="dk1"/>
              </a:buClr>
              <a:buSzPts val="1400"/>
              <a:buNone/>
            </a:pPr>
            <a:endParaRPr sz="1400">
              <a:latin typeface="Calibri"/>
              <a:ea typeface="Calibri"/>
              <a:cs typeface="Calibri"/>
              <a:sym typeface="Calibri"/>
            </a:endParaRPr>
          </a:p>
          <a:p>
            <a:pPr marL="0" lvl="0" indent="0" algn="l" rtl="0">
              <a:lnSpc>
                <a:spcPct val="90000"/>
              </a:lnSpc>
              <a:spcBef>
                <a:spcPts val="800"/>
              </a:spcBef>
              <a:spcAft>
                <a:spcPts val="0"/>
              </a:spcAft>
              <a:buClr>
                <a:srgbClr val="C00000"/>
              </a:buClr>
              <a:buSzPts val="1400"/>
              <a:buNone/>
            </a:pPr>
            <a:r>
              <a:rPr lang="sv" sz="1400" b="1">
                <a:solidFill>
                  <a:srgbClr val="C00000"/>
                </a:solidFill>
                <a:latin typeface="Calibri"/>
                <a:ea typeface="Calibri"/>
                <a:cs typeface="Calibri"/>
                <a:sym typeface="Calibri"/>
              </a:rPr>
              <a:t>Förebilder</a:t>
            </a:r>
            <a:endParaRPr/>
          </a:p>
          <a:p>
            <a:pPr marL="0" lvl="0" indent="0" algn="l" rtl="0">
              <a:lnSpc>
                <a:spcPct val="90000"/>
              </a:lnSpc>
              <a:spcBef>
                <a:spcPts val="800"/>
              </a:spcBef>
              <a:spcAft>
                <a:spcPts val="0"/>
              </a:spcAft>
              <a:buClr>
                <a:schemeClr val="dk1"/>
              </a:buClr>
              <a:buSzPts val="1400"/>
              <a:buNone/>
            </a:pPr>
            <a:r>
              <a:rPr lang="sv" sz="1400">
                <a:latin typeface="Calibri"/>
                <a:ea typeface="Calibri"/>
                <a:cs typeface="Calibri"/>
                <a:sym typeface="Calibri"/>
              </a:rPr>
              <a:t>Alla i föreningen oavsett roll är förebilder och tar ett personligt och gemensamt ansvar för ett gott uppträdande samt agerar ödmjukt och professionellt i alla situationer. Vi ser upp till varandra och alla bidrar till ett förtjänat gott rykte. </a:t>
            </a:r>
            <a:endParaRPr/>
          </a:p>
          <a:p>
            <a:pPr marL="0" lvl="0" indent="0" algn="l" rtl="0">
              <a:lnSpc>
                <a:spcPct val="90000"/>
              </a:lnSpc>
              <a:spcBef>
                <a:spcPts val="800"/>
              </a:spcBef>
              <a:spcAft>
                <a:spcPts val="0"/>
              </a:spcAft>
              <a:buClr>
                <a:schemeClr val="dk1"/>
              </a:buClr>
              <a:buSzPts val="1400"/>
              <a:buNone/>
            </a:pPr>
            <a:endParaRPr sz="1400">
              <a:latin typeface="Calibri"/>
              <a:ea typeface="Calibri"/>
              <a:cs typeface="Calibri"/>
              <a:sym typeface="Calibri"/>
            </a:endParaRPr>
          </a:p>
        </p:txBody>
      </p:sp>
      <p:sp>
        <p:nvSpPr>
          <p:cNvPr id="95" name="Google Shape;95;p18"/>
          <p:cNvSpPr txBox="1"/>
          <p:nvPr/>
        </p:nvSpPr>
        <p:spPr>
          <a:xfrm>
            <a:off x="497032" y="236207"/>
            <a:ext cx="7886700" cy="994200"/>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rgbClr val="000000"/>
              </a:buClr>
              <a:buSzPts val="3000"/>
              <a:buFont typeface="Verdana"/>
              <a:buNone/>
            </a:pPr>
            <a:r>
              <a:rPr lang="sv" sz="3000" b="0" i="0" u="none" strike="noStrike" cap="none">
                <a:solidFill>
                  <a:srgbClr val="000000"/>
                </a:solidFill>
                <a:latin typeface="Verdana"/>
                <a:ea typeface="Verdana"/>
                <a:cs typeface="Verdana"/>
                <a:sym typeface="Verdana"/>
              </a:rPr>
              <a:t>Våra kärnvärden</a:t>
            </a:r>
            <a:br>
              <a:rPr lang="sv" sz="3300" b="1" i="0" u="none" strike="noStrike" cap="none">
                <a:solidFill>
                  <a:srgbClr val="000000"/>
                </a:solidFill>
                <a:latin typeface="Verdana"/>
                <a:ea typeface="Verdana"/>
                <a:cs typeface="Verdana"/>
                <a:sym typeface="Verdana"/>
              </a:rPr>
            </a:br>
            <a:r>
              <a:rPr lang="sv" sz="1400" b="0" i="0" u="none" strike="noStrike" cap="none">
                <a:solidFill>
                  <a:srgbClr val="C00000"/>
                </a:solidFill>
                <a:latin typeface="Verdana"/>
                <a:ea typeface="Verdana"/>
                <a:cs typeface="Verdana"/>
                <a:sym typeface="Verdana"/>
              </a:rPr>
              <a:t>Starka tillsammans sedan 1981 och i framtiden</a:t>
            </a:r>
            <a:endParaRPr sz="3300" b="1" i="0" u="none" strike="noStrike" cap="none">
              <a:solidFill>
                <a:srgbClr val="C00000"/>
              </a:solidFill>
              <a:latin typeface="Verdana"/>
              <a:ea typeface="Verdana"/>
              <a:cs typeface="Verdana"/>
              <a:sym typeface="Verdana"/>
            </a:endParaRPr>
          </a:p>
        </p:txBody>
      </p:sp>
      <p:sp>
        <p:nvSpPr>
          <p:cNvPr id="96" name="Google Shape;96;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888888"/>
              </a:buClr>
              <a:buSzPts val="900"/>
              <a:buFont typeface="Calibri"/>
              <a:buNone/>
            </a:pPr>
            <a:r>
              <a:rPr lang="sv" sz="900" b="0" i="0" u="none" strike="noStrike" cap="none">
                <a:solidFill>
                  <a:srgbClr val="888888"/>
                </a:solidFill>
                <a:latin typeface="Calibri"/>
                <a:ea typeface="Calibri"/>
                <a:cs typeface="Calibri"/>
                <a:sym typeface="Calibri"/>
              </a:rPr>
              <a:t>2023-08-26</a:t>
            </a:r>
            <a:endParaRPr/>
          </a:p>
        </p:txBody>
      </p:sp>
      <p:pic>
        <p:nvPicPr>
          <p:cNvPr id="97" name="Google Shape;97;p18" descr="En bild som visar gris, däggdjur&#10;&#10;Automatiskt genererad beskrivning"/>
          <p:cNvPicPr preferRelativeResize="0"/>
          <p:nvPr/>
        </p:nvPicPr>
        <p:blipFill rotWithShape="1">
          <a:blip r:embed="rId3">
            <a:alphaModFix/>
          </a:blip>
          <a:srcRect/>
          <a:stretch/>
        </p:blipFill>
        <p:spPr>
          <a:xfrm>
            <a:off x="7623567" y="258550"/>
            <a:ext cx="1090265" cy="8618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v"/>
              <a:t>Föräldragrupp </a:t>
            </a:r>
            <a:endParaRPr/>
          </a:p>
        </p:txBody>
      </p:sp>
      <p:sp>
        <p:nvSpPr>
          <p:cNvPr id="103" name="Google Shape;103;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sv"/>
              <a:t>Ansvarig för föräldragruppen </a:t>
            </a:r>
            <a:endParaRPr/>
          </a:p>
          <a:p>
            <a:pPr marL="457200" lvl="0" indent="-342900" algn="l" rtl="0">
              <a:spcBef>
                <a:spcPts val="0"/>
              </a:spcBef>
              <a:spcAft>
                <a:spcPts val="0"/>
              </a:spcAft>
              <a:buSzPts val="1800"/>
              <a:buChar char="●"/>
            </a:pPr>
            <a:r>
              <a:rPr lang="sv"/>
              <a:t>Medlemmar föräldragruppen</a:t>
            </a:r>
            <a:endParaRPr/>
          </a:p>
          <a:p>
            <a:pPr marL="457200" lvl="0" indent="-342900" algn="l" rtl="0">
              <a:spcBef>
                <a:spcPts val="0"/>
              </a:spcBef>
              <a:spcAft>
                <a:spcPts val="0"/>
              </a:spcAft>
              <a:buSzPts val="1800"/>
              <a:buChar char="●"/>
            </a:pPr>
            <a:r>
              <a:rPr lang="sv"/>
              <a:t>Uppgifter </a:t>
            </a:r>
            <a:endParaRPr/>
          </a:p>
          <a:p>
            <a:pPr marL="914400" lvl="1" indent="-317500" algn="l" rtl="0">
              <a:spcBef>
                <a:spcPts val="0"/>
              </a:spcBef>
              <a:spcAft>
                <a:spcPts val="0"/>
              </a:spcAft>
              <a:buSzPts val="1400"/>
              <a:buChar char="○"/>
            </a:pPr>
            <a:r>
              <a:rPr lang="sv"/>
              <a:t>Dialog kring arenavärdskapet / schema </a:t>
            </a:r>
            <a:endParaRPr/>
          </a:p>
          <a:p>
            <a:pPr marL="914400" lvl="1" indent="-317500" algn="l" rtl="0">
              <a:spcBef>
                <a:spcPts val="0"/>
              </a:spcBef>
              <a:spcAft>
                <a:spcPts val="0"/>
              </a:spcAft>
              <a:buSzPts val="1400"/>
              <a:buChar char="○"/>
            </a:pPr>
            <a:r>
              <a:rPr lang="sv"/>
              <a:t>Fixa med fika till avslutningar </a:t>
            </a:r>
            <a:endParaRPr/>
          </a:p>
          <a:p>
            <a:pPr marL="914400" lvl="1" indent="-317500" algn="l" rtl="0">
              <a:spcBef>
                <a:spcPts val="0"/>
              </a:spcBef>
              <a:spcAft>
                <a:spcPts val="0"/>
              </a:spcAft>
              <a:buSzPts val="1400"/>
              <a:buChar char="○"/>
            </a:pPr>
            <a:r>
              <a:rPr lang="sv"/>
              <a:t>Andra aktiviteter kring laget t.ex. brännbollsturnering eller annat roligt </a:t>
            </a:r>
            <a:endParaRPr/>
          </a:p>
          <a:p>
            <a:pPr marL="0" lvl="0" indent="0" algn="l" rtl="0">
              <a:spcBef>
                <a:spcPts val="1200"/>
              </a:spcBef>
              <a:spcAft>
                <a:spcPts val="1200"/>
              </a:spcAft>
              <a:buNone/>
            </a:pPr>
            <a:endParaRPr/>
          </a:p>
        </p:txBody>
      </p:sp>
      <p:pic>
        <p:nvPicPr>
          <p:cNvPr id="104" name="Google Shape;104;p19" descr="En bild som visar logotyp, text, clipart, räv&#10;&#10;Automatiskt genererad beskrivning"/>
          <p:cNvPicPr preferRelativeResize="0"/>
          <p:nvPr/>
        </p:nvPicPr>
        <p:blipFill rotWithShape="1">
          <a:blip r:embed="rId3">
            <a:alphaModFix/>
          </a:blip>
          <a:srcRect/>
          <a:stretch/>
        </p:blipFill>
        <p:spPr>
          <a:xfrm>
            <a:off x="7076027" y="3422326"/>
            <a:ext cx="1892976" cy="1496150"/>
          </a:xfrm>
          <a:prstGeom prst="rect">
            <a:avLst/>
          </a:prstGeom>
          <a:noFill/>
          <a:ln>
            <a:noFill/>
          </a:ln>
        </p:spPr>
      </p:pic>
      <p:sp>
        <p:nvSpPr>
          <p:cNvPr id="105" name="Google Shape;105;p19"/>
          <p:cNvSpPr txBox="1"/>
          <p:nvPr/>
        </p:nvSpPr>
        <p:spPr>
          <a:xfrm>
            <a:off x="628225" y="3350475"/>
            <a:ext cx="3671100" cy="155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19"/>
          <p:cNvSpPr txBox="1"/>
          <p:nvPr/>
        </p:nvSpPr>
        <p:spPr>
          <a:xfrm>
            <a:off x="580675" y="3239175"/>
            <a:ext cx="3766200" cy="16623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sv"/>
              <a:t>Arenavärdskap:</a:t>
            </a:r>
            <a:endParaRPr/>
          </a:p>
          <a:p>
            <a:pPr marL="457200" lvl="0" indent="-317500" algn="l" rtl="0">
              <a:lnSpc>
                <a:spcPct val="115000"/>
              </a:lnSpc>
              <a:spcBef>
                <a:spcPts val="0"/>
              </a:spcBef>
              <a:spcAft>
                <a:spcPts val="0"/>
              </a:spcAft>
              <a:buSzPts val="1400"/>
              <a:buChar char="●"/>
            </a:pPr>
            <a:r>
              <a:rPr lang="sv"/>
              <a:t>Två helger per år och lag (v. 49 &amp; v. 11)</a:t>
            </a:r>
            <a:endParaRPr/>
          </a:p>
          <a:p>
            <a:pPr marL="914400" lvl="1" indent="-317500" algn="l" rtl="0">
              <a:spcBef>
                <a:spcPts val="0"/>
              </a:spcBef>
              <a:spcAft>
                <a:spcPts val="0"/>
              </a:spcAft>
              <a:buSzPts val="1400"/>
              <a:buChar char="○"/>
            </a:pPr>
            <a:r>
              <a:rPr lang="sv"/>
              <a:t>Fredagar kl. 18-21</a:t>
            </a:r>
            <a:endParaRPr/>
          </a:p>
          <a:p>
            <a:pPr marL="914400" lvl="1" indent="-317500" algn="l" rtl="0">
              <a:spcBef>
                <a:spcPts val="0"/>
              </a:spcBef>
              <a:spcAft>
                <a:spcPts val="0"/>
              </a:spcAft>
              <a:buSzPts val="1400"/>
              <a:buChar char="○"/>
            </a:pPr>
            <a:r>
              <a:rPr lang="sv"/>
              <a:t>Lördag &amp; söndag kl. 9-18</a:t>
            </a:r>
            <a:endParaRPr/>
          </a:p>
          <a:p>
            <a:pPr marL="457200" lvl="0" indent="-317500" algn="l" rtl="0">
              <a:spcBef>
                <a:spcPts val="0"/>
              </a:spcBef>
              <a:spcAft>
                <a:spcPts val="0"/>
              </a:spcAft>
              <a:buSzPts val="1400"/>
              <a:buChar char="●"/>
            </a:pPr>
            <a:r>
              <a:rPr lang="sv"/>
              <a:t>Två-tre föräldrar bemannar caféet vid entrén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v"/>
              <a:t>Träningar </a:t>
            </a:r>
            <a:endParaRPr/>
          </a:p>
        </p:txBody>
      </p:sp>
      <p:sp>
        <p:nvSpPr>
          <p:cNvPr id="112" name="Google Shape;112;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sv"/>
              <a:t>Söndagar 10.15-11.45 Djupedalshallen </a:t>
            </a:r>
            <a:endParaRPr/>
          </a:p>
          <a:p>
            <a:pPr marL="457200" lvl="0" indent="-342900" algn="l" rtl="0">
              <a:spcBef>
                <a:spcPts val="0"/>
              </a:spcBef>
              <a:spcAft>
                <a:spcPts val="0"/>
              </a:spcAft>
              <a:buSzPts val="1800"/>
              <a:buChar char="●"/>
            </a:pPr>
            <a:r>
              <a:rPr lang="sv"/>
              <a:t>Dialog med andra klubbar - barnen skall kunna hålla på med </a:t>
            </a:r>
            <a:endParaRPr/>
          </a:p>
          <a:p>
            <a:pPr marL="457200" lvl="0" indent="-342900" algn="l" rtl="0">
              <a:spcBef>
                <a:spcPts val="0"/>
              </a:spcBef>
              <a:spcAft>
                <a:spcPts val="0"/>
              </a:spcAft>
              <a:buSzPts val="1800"/>
              <a:buChar char="●"/>
            </a:pPr>
            <a:r>
              <a:rPr lang="sv"/>
              <a:t>Endast aktiva i hallen 60 min. 30 min spel - föräldrar välkomna </a:t>
            </a:r>
            <a:endParaRPr/>
          </a:p>
          <a:p>
            <a:pPr marL="457200" lvl="0" indent="-342900" algn="l" rtl="0">
              <a:spcBef>
                <a:spcPts val="0"/>
              </a:spcBef>
              <a:spcAft>
                <a:spcPts val="0"/>
              </a:spcAft>
              <a:buSzPts val="1800"/>
              <a:buChar char="●"/>
            </a:pPr>
            <a:r>
              <a:rPr lang="sv"/>
              <a:t>Svara på kallelse i laget.se för bästa planering av upplägg</a:t>
            </a:r>
            <a:endParaRPr/>
          </a:p>
          <a:p>
            <a:pPr marL="457200" lvl="0" indent="-342900" algn="l" rtl="0">
              <a:spcBef>
                <a:spcPts val="0"/>
              </a:spcBef>
              <a:spcAft>
                <a:spcPts val="0"/>
              </a:spcAft>
              <a:buSzPts val="1800"/>
              <a:buChar char="●"/>
            </a:pPr>
            <a:r>
              <a:rPr lang="sv"/>
              <a:t>Fokus rörelseglädje </a:t>
            </a:r>
            <a:endParaRPr/>
          </a:p>
          <a:p>
            <a:pPr marL="457200" lvl="0" indent="-342900" algn="l" rtl="0">
              <a:spcBef>
                <a:spcPts val="0"/>
              </a:spcBef>
              <a:spcAft>
                <a:spcPts val="0"/>
              </a:spcAft>
              <a:buSzPts val="1800"/>
              <a:buChar char="●"/>
            </a:pPr>
            <a:r>
              <a:rPr lang="sv"/>
              <a:t>Bygga självförtroende </a:t>
            </a:r>
            <a:endParaRPr/>
          </a:p>
          <a:p>
            <a:pPr marL="457200" lvl="0" indent="-342900" algn="l" rtl="0">
              <a:spcBef>
                <a:spcPts val="0"/>
              </a:spcBef>
              <a:spcAft>
                <a:spcPts val="0"/>
              </a:spcAft>
              <a:buSzPts val="1800"/>
              <a:buChar char="●"/>
            </a:pPr>
            <a:r>
              <a:rPr lang="sv"/>
              <a:t>Gemenskap - alla är lika viktiga i vårt lag </a:t>
            </a:r>
            <a:endParaRPr/>
          </a:p>
          <a:p>
            <a:pPr marL="0" lvl="0" indent="0" algn="l" rtl="0">
              <a:lnSpc>
                <a:spcPct val="100000"/>
              </a:lnSpc>
              <a:spcBef>
                <a:spcPts val="1200"/>
              </a:spcBef>
              <a:spcAft>
                <a:spcPts val="0"/>
              </a:spcAft>
              <a:buNone/>
            </a:pPr>
            <a:r>
              <a:rPr lang="sv">
                <a:solidFill>
                  <a:schemeClr val="dk1"/>
                </a:solidFill>
                <a:latin typeface="Calibri"/>
                <a:ea typeface="Calibri"/>
                <a:cs typeface="Calibri"/>
                <a:sym typeface="Calibri"/>
              </a:rPr>
              <a:t>Utrustning: Bekväma träningskläder, klubba, glasögon, gymnastikskor</a:t>
            </a:r>
            <a:endParaRPr/>
          </a:p>
          <a:p>
            <a:pPr marL="0" lvl="0" indent="0" algn="l" rtl="0">
              <a:spcBef>
                <a:spcPts val="0"/>
              </a:spcBef>
              <a:spcAft>
                <a:spcPts val="1200"/>
              </a:spcAft>
              <a:buNone/>
            </a:pPr>
            <a:endParaRPr/>
          </a:p>
        </p:txBody>
      </p:sp>
      <p:pic>
        <p:nvPicPr>
          <p:cNvPr id="113" name="Google Shape;113;p20" descr="En bild som visar logotyp, text, clipart, räv&#10;&#10;Automatiskt genererad beskrivning"/>
          <p:cNvPicPr preferRelativeResize="0"/>
          <p:nvPr/>
        </p:nvPicPr>
        <p:blipFill rotWithShape="1">
          <a:blip r:embed="rId3">
            <a:alphaModFix/>
          </a:blip>
          <a:srcRect/>
          <a:stretch/>
        </p:blipFill>
        <p:spPr>
          <a:xfrm>
            <a:off x="7076027" y="3422326"/>
            <a:ext cx="1892976" cy="1496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21"/>
          <p:cNvPicPr preferRelativeResize="0"/>
          <p:nvPr/>
        </p:nvPicPr>
        <p:blipFill>
          <a:blip r:embed="rId3">
            <a:alphaModFix/>
          </a:blip>
          <a:stretch>
            <a:fillRect/>
          </a:stretch>
        </p:blipFill>
        <p:spPr>
          <a:xfrm>
            <a:off x="1050974" y="815500"/>
            <a:ext cx="6585175" cy="4328000"/>
          </a:xfrm>
          <a:prstGeom prst="rect">
            <a:avLst/>
          </a:prstGeom>
          <a:noFill/>
          <a:ln>
            <a:noFill/>
          </a:ln>
        </p:spPr>
      </p:pic>
      <p:sp>
        <p:nvSpPr>
          <p:cNvPr id="119" name="Google Shape;119;p21"/>
          <p:cNvSpPr txBox="1">
            <a:spLocks noGrp="1"/>
          </p:cNvSpPr>
          <p:nvPr>
            <p:ph type="title"/>
          </p:nvPr>
        </p:nvSpPr>
        <p:spPr>
          <a:xfrm>
            <a:off x="1050975" y="80425"/>
            <a:ext cx="7917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v"/>
              <a:t>Innebandyns utvecklingsmodell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v"/>
              <a:t>Ledare  </a:t>
            </a:r>
            <a:endParaRPr/>
          </a:p>
        </p:txBody>
      </p:sp>
      <p:sp>
        <p:nvSpPr>
          <p:cNvPr id="125" name="Google Shape;125;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100000"/>
              </a:lnSpc>
              <a:spcBef>
                <a:spcPts val="0"/>
              </a:spcBef>
              <a:spcAft>
                <a:spcPts val="0"/>
              </a:spcAft>
              <a:buSzPts val="1800"/>
              <a:buChar char="●"/>
            </a:pPr>
            <a:r>
              <a:rPr lang="sv">
                <a:solidFill>
                  <a:schemeClr val="dk1"/>
                </a:solidFill>
                <a:latin typeface="Calibri"/>
                <a:ea typeface="Calibri"/>
                <a:cs typeface="Calibri"/>
                <a:sym typeface="Calibri"/>
              </a:rPr>
              <a:t>5 ledare + hjälptränare vid behov för att säkerställa tid till alla barn och väl genomarbetade träningar </a:t>
            </a:r>
            <a:endParaRPr>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SzPts val="1800"/>
              <a:buChar char="●"/>
            </a:pPr>
            <a:r>
              <a:rPr lang="sv">
                <a:solidFill>
                  <a:schemeClr val="dk1"/>
                </a:solidFill>
                <a:latin typeface="Calibri"/>
                <a:ea typeface="Calibri"/>
                <a:cs typeface="Calibri"/>
                <a:sym typeface="Calibri"/>
              </a:rPr>
              <a:t>Alla lämnar in utdrag ur belastningsregistret </a:t>
            </a:r>
            <a:endParaRPr>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SzPts val="1800"/>
              <a:buChar char="●"/>
            </a:pPr>
            <a:r>
              <a:rPr lang="sv">
                <a:solidFill>
                  <a:schemeClr val="dk1"/>
                </a:solidFill>
                <a:latin typeface="Calibri"/>
                <a:ea typeface="Calibri"/>
                <a:cs typeface="Calibri"/>
                <a:sym typeface="Calibri"/>
              </a:rPr>
              <a:t>För att lagen ska få spela matcher oavsett vilken nivå man befinner sig på så behöver minst en ledare som står i båset ha licens. </a:t>
            </a:r>
            <a:endParaRPr>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SzPts val="1800"/>
              <a:buChar char="●"/>
            </a:pPr>
            <a:r>
              <a:rPr lang="sv">
                <a:solidFill>
                  <a:schemeClr val="dk1"/>
                </a:solidFill>
                <a:latin typeface="Calibri"/>
                <a:ea typeface="Calibri"/>
                <a:cs typeface="Calibri"/>
                <a:sym typeface="Calibri"/>
              </a:rPr>
              <a:t>Vårt mål är att alla ledare skall gå grundutbildning under säsongen. </a:t>
            </a:r>
            <a:endParaRPr/>
          </a:p>
        </p:txBody>
      </p:sp>
      <p:pic>
        <p:nvPicPr>
          <p:cNvPr id="126" name="Google Shape;126;p22" descr="En bild som visar logotyp, text, clipart, räv&#10;&#10;Automatiskt genererad beskrivning"/>
          <p:cNvPicPr preferRelativeResize="0"/>
          <p:nvPr/>
        </p:nvPicPr>
        <p:blipFill rotWithShape="1">
          <a:blip r:embed="rId3">
            <a:alphaModFix/>
          </a:blip>
          <a:srcRect/>
          <a:stretch/>
        </p:blipFill>
        <p:spPr>
          <a:xfrm>
            <a:off x="7076027" y="3422326"/>
            <a:ext cx="1892976" cy="1496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sv"/>
              <a:t>Sammandrag </a:t>
            </a:r>
            <a:endParaRPr/>
          </a:p>
        </p:txBody>
      </p:sp>
      <p:sp>
        <p:nvSpPr>
          <p:cNvPr id="132" name="Google Shape;132;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Font typeface="Calibri"/>
              <a:buChar char="●"/>
            </a:pPr>
            <a:r>
              <a:rPr lang="sv">
                <a:solidFill>
                  <a:schemeClr val="dk1"/>
                </a:solidFill>
                <a:latin typeface="Calibri"/>
                <a:ea typeface="Calibri"/>
                <a:cs typeface="Calibri"/>
                <a:sym typeface="Calibri"/>
              </a:rPr>
              <a:t>Grön nivå - sammandrag 7–9 år. </a:t>
            </a:r>
            <a:endParaRPr>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sv">
                <a:solidFill>
                  <a:schemeClr val="dk1"/>
                </a:solidFill>
                <a:latin typeface="Calibri"/>
                <a:ea typeface="Calibri"/>
                <a:cs typeface="Calibri"/>
                <a:sym typeface="Calibri"/>
              </a:rPr>
              <a:t>Vi spelar 3 mot 3 med målvakt.</a:t>
            </a:r>
            <a:endParaRPr>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sv">
                <a:solidFill>
                  <a:schemeClr val="dk1"/>
                </a:solidFill>
                <a:latin typeface="Calibri"/>
                <a:ea typeface="Calibri"/>
                <a:cs typeface="Calibri"/>
                <a:sym typeface="Calibri"/>
              </a:rPr>
              <a:t>Speltid 2x10 med avblåsning varannan minut för byten</a:t>
            </a:r>
            <a:endParaRPr>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sv">
                <a:solidFill>
                  <a:schemeClr val="dk1"/>
                </a:solidFill>
                <a:latin typeface="Calibri"/>
                <a:ea typeface="Calibri"/>
                <a:cs typeface="Calibri"/>
                <a:sym typeface="Calibri"/>
              </a:rPr>
              <a:t>Anmälan till IBIS tre veckor innan tillfället. Utskick laget 4v innan. </a:t>
            </a:r>
            <a:endParaRPr>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sv">
                <a:solidFill>
                  <a:schemeClr val="dk1"/>
                </a:solidFill>
                <a:latin typeface="Calibri"/>
                <a:ea typeface="Calibri"/>
                <a:cs typeface="Calibri"/>
                <a:sym typeface="Calibri"/>
              </a:rPr>
              <a:t>1 sammandrag kommer vi arrangera själva i Mölnlycke </a:t>
            </a:r>
            <a:endParaRPr>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sv">
                <a:solidFill>
                  <a:schemeClr val="dk1"/>
                </a:solidFill>
                <a:latin typeface="Calibri"/>
                <a:ea typeface="Calibri"/>
                <a:cs typeface="Calibri"/>
                <a:sym typeface="Calibri"/>
              </a:rPr>
              <a:t>Vi genomför 6 sammandrag per år: </a:t>
            </a:r>
            <a:endParaRPr>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sv">
                <a:solidFill>
                  <a:schemeClr val="dk1"/>
                </a:solidFill>
                <a:latin typeface="Calibri"/>
                <a:ea typeface="Calibri"/>
                <a:cs typeface="Calibri"/>
                <a:sym typeface="Calibri"/>
              </a:rPr>
              <a:t>Hösten: vecka 42, 46, 49</a:t>
            </a:r>
            <a:br>
              <a:rPr lang="sv">
                <a:solidFill>
                  <a:schemeClr val="dk1"/>
                </a:solidFill>
                <a:latin typeface="Calibri"/>
                <a:ea typeface="Calibri"/>
                <a:cs typeface="Calibri"/>
                <a:sym typeface="Calibri"/>
              </a:rPr>
            </a:br>
            <a:r>
              <a:rPr lang="sv">
                <a:solidFill>
                  <a:schemeClr val="dk1"/>
                </a:solidFill>
                <a:latin typeface="Calibri"/>
                <a:ea typeface="Calibri"/>
                <a:cs typeface="Calibri"/>
                <a:sym typeface="Calibri"/>
              </a:rPr>
              <a:t>Våren: vecka 04, 09, 12 </a:t>
            </a:r>
            <a:endParaRPr>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sv">
                <a:solidFill>
                  <a:schemeClr val="dk1"/>
                </a:solidFill>
                <a:latin typeface="Calibri"/>
                <a:ea typeface="Calibri"/>
                <a:cs typeface="Calibri"/>
                <a:sym typeface="Calibri"/>
              </a:rPr>
              <a:t>Utrustning: Matchställ (klubben) klubba, glasögon, gymnastikskor</a:t>
            </a:r>
            <a:endParaRPr>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br>
              <a:rPr lang="sv">
                <a:solidFill>
                  <a:schemeClr val="dk1"/>
                </a:solidFill>
                <a:latin typeface="Calibri"/>
                <a:ea typeface="Calibri"/>
                <a:cs typeface="Calibri"/>
                <a:sym typeface="Calibri"/>
              </a:rPr>
            </a:br>
            <a:endParaRPr>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a:solidFill>
                <a:schemeClr val="dk1"/>
              </a:solidFill>
              <a:latin typeface="Calibri"/>
              <a:ea typeface="Calibri"/>
              <a:cs typeface="Calibri"/>
              <a:sym typeface="Calibri"/>
            </a:endParaRPr>
          </a:p>
        </p:txBody>
      </p:sp>
      <p:pic>
        <p:nvPicPr>
          <p:cNvPr id="133" name="Google Shape;133;p23" descr="En bild som visar logotyp, text, clipart, räv&#10;&#10;Automatiskt genererad beskrivning"/>
          <p:cNvPicPr preferRelativeResize="0"/>
          <p:nvPr/>
        </p:nvPicPr>
        <p:blipFill rotWithShape="1">
          <a:blip r:embed="rId3">
            <a:alphaModFix/>
          </a:blip>
          <a:srcRect/>
          <a:stretch/>
        </p:blipFill>
        <p:spPr>
          <a:xfrm>
            <a:off x="7076027" y="3422326"/>
            <a:ext cx="1892976" cy="14961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B44B156720114AB3EE91F06C564EDB" ma:contentTypeVersion="14" ma:contentTypeDescription="Create a new document." ma:contentTypeScope="" ma:versionID="6df309c1af055cca0b6da8f39669978e">
  <xsd:schema xmlns:xsd="http://www.w3.org/2001/XMLSchema" xmlns:xs="http://www.w3.org/2001/XMLSchema" xmlns:p="http://schemas.microsoft.com/office/2006/metadata/properties" xmlns:ns3="5213e623-095f-4905-836e-0da2a3786b12" xmlns:ns4="4a9f32d5-2d6c-4a5a-b437-74b06970222e" targetNamespace="http://schemas.microsoft.com/office/2006/metadata/properties" ma:root="true" ma:fieldsID="602d0f8e0e1cb825c15d114bee92e175" ns3:_="" ns4:_="">
    <xsd:import namespace="5213e623-095f-4905-836e-0da2a3786b12"/>
    <xsd:import namespace="4a9f32d5-2d6c-4a5a-b437-74b06970222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AutoKeyPoints" minOccurs="0"/>
                <xsd:element ref="ns4:MediaServiceKeyPoints" minOccurs="0"/>
                <xsd:element ref="ns4:MediaServiceObjectDetectorVersion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13e623-095f-4905-836e-0da2a3786b1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9f32d5-2d6c-4a5a-b437-74b06970222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_activity" ma:index="2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a9f32d5-2d6c-4a5a-b437-74b06970222e" xsi:nil="true"/>
  </documentManagement>
</p:properties>
</file>

<file path=customXml/itemProps1.xml><?xml version="1.0" encoding="utf-8"?>
<ds:datastoreItem xmlns:ds="http://schemas.openxmlformats.org/officeDocument/2006/customXml" ds:itemID="{9FD84964-7AEF-4E9B-986B-11141F5116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13e623-095f-4905-836e-0da2a3786b12"/>
    <ds:schemaRef ds:uri="4a9f32d5-2d6c-4a5a-b437-74b0697022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4E0998-51EB-4C1F-971E-49AD051CFFD3}">
  <ds:schemaRefs>
    <ds:schemaRef ds:uri="http://schemas.microsoft.com/sharepoint/v3/contenttype/forms"/>
  </ds:schemaRefs>
</ds:datastoreItem>
</file>

<file path=customXml/itemProps3.xml><?xml version="1.0" encoding="utf-8"?>
<ds:datastoreItem xmlns:ds="http://schemas.openxmlformats.org/officeDocument/2006/customXml" ds:itemID="{10BC639F-8554-4021-8443-FF0C8053E1A2}">
  <ds:schemaRefs>
    <ds:schemaRef ds:uri="http://purl.org/dc/terms/"/>
    <ds:schemaRef ds:uri="5213e623-095f-4905-836e-0da2a3786b12"/>
    <ds:schemaRef ds:uri="http://schemas.microsoft.com/office/2006/documentManagement/types"/>
    <ds:schemaRef ds:uri="4a9f32d5-2d6c-4a5a-b437-74b06970222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397</Words>
  <Application>Microsoft Office PowerPoint</Application>
  <PresentationFormat>On-screen Show (16:9)</PresentationFormat>
  <Paragraphs>78</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Verdana</vt:lpstr>
      <vt:lpstr>Simple Light</vt:lpstr>
      <vt:lpstr>Välkomna på föräldramöte med Pixbo F15/16   Pixbos Bästa Ungar! </vt:lpstr>
      <vt:lpstr>AGENDA </vt:lpstr>
      <vt:lpstr> Föreningens mission och vision</vt:lpstr>
      <vt:lpstr>PowerPoint Presentation</vt:lpstr>
      <vt:lpstr>Föräldragrupp </vt:lpstr>
      <vt:lpstr>Träningar </vt:lpstr>
      <vt:lpstr>Innebandyns utvecklingsmodell </vt:lpstr>
      <vt:lpstr>Ledare  </vt:lpstr>
      <vt:lpstr>Sammandrag </vt:lpstr>
      <vt:lpstr>Lilla Starcamp </vt:lpstr>
      <vt:lpstr>Julavslutning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Välkomna på föräldramöte med Pixbo F15/16   Pixbos Bästa Ungar! </dc:title>
  <dc:creator>Eriksson, Sandra</dc:creator>
  <cp:lastModifiedBy>Eriksson, Sandra</cp:lastModifiedBy>
  <cp:revision>1</cp:revision>
  <dcterms:modified xsi:type="dcterms:W3CDTF">2023-09-18T19:25:33Z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0x0101004BB44B156720114AB3EE91F06C564EDB</vt:lpwstr>
  </property>
</Properties>
</file>