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20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75CEB-10A4-416A-9CCC-B034D5071B51}" type="datetimeFigureOut">
              <a:rPr lang="sv-SE" smtClean="0"/>
              <a:t>2021-03-20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04A92-D16E-4B6B-A3CA-51A65AF5EA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4260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75CEB-10A4-416A-9CCC-B034D5071B51}" type="datetimeFigureOut">
              <a:rPr lang="sv-SE" smtClean="0"/>
              <a:t>2021-03-20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04A92-D16E-4B6B-A3CA-51A65AF5EA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3480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75CEB-10A4-416A-9CCC-B034D5071B51}" type="datetimeFigureOut">
              <a:rPr lang="sv-SE" smtClean="0"/>
              <a:t>2021-03-20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04A92-D16E-4B6B-A3CA-51A65AF5EA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8806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75CEB-10A4-416A-9CCC-B034D5071B51}" type="datetimeFigureOut">
              <a:rPr lang="sv-SE" smtClean="0"/>
              <a:t>2021-03-20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04A92-D16E-4B6B-A3CA-51A65AF5EA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265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75CEB-10A4-416A-9CCC-B034D5071B51}" type="datetimeFigureOut">
              <a:rPr lang="sv-SE" smtClean="0"/>
              <a:t>2021-03-20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04A92-D16E-4B6B-A3CA-51A65AF5EA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2837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75CEB-10A4-416A-9CCC-B034D5071B51}" type="datetimeFigureOut">
              <a:rPr lang="sv-SE" smtClean="0"/>
              <a:t>2021-03-20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04A92-D16E-4B6B-A3CA-51A65AF5EA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0978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75CEB-10A4-416A-9CCC-B034D5071B51}" type="datetimeFigureOut">
              <a:rPr lang="sv-SE" smtClean="0"/>
              <a:t>2021-03-20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04A92-D16E-4B6B-A3CA-51A65AF5EA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6434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75CEB-10A4-416A-9CCC-B034D5071B51}" type="datetimeFigureOut">
              <a:rPr lang="sv-SE" smtClean="0"/>
              <a:t>2021-03-20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04A92-D16E-4B6B-A3CA-51A65AF5EA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6194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75CEB-10A4-416A-9CCC-B034D5071B51}" type="datetimeFigureOut">
              <a:rPr lang="sv-SE" smtClean="0"/>
              <a:t>2021-03-20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04A92-D16E-4B6B-A3CA-51A65AF5EA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6835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75CEB-10A4-416A-9CCC-B034D5071B51}" type="datetimeFigureOut">
              <a:rPr lang="sv-SE" smtClean="0"/>
              <a:t>2021-03-20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04A92-D16E-4B6B-A3CA-51A65AF5EA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2288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75CEB-10A4-416A-9CCC-B034D5071B51}" type="datetimeFigureOut">
              <a:rPr lang="sv-SE" smtClean="0"/>
              <a:t>2021-03-20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04A92-D16E-4B6B-A3CA-51A65AF5EA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999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75CEB-10A4-416A-9CCC-B034D5071B51}" type="datetimeFigureOut">
              <a:rPr lang="sv-SE" smtClean="0"/>
              <a:t>2021-03-20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04A92-D16E-4B6B-A3CA-51A65AF5EA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390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357447" y="382385"/>
            <a:ext cx="2413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Träningspass U15 – U16</a:t>
            </a:r>
            <a:endParaRPr lang="sv-SE" dirty="0"/>
          </a:p>
        </p:txBody>
      </p:sp>
      <p:sp>
        <p:nvSpPr>
          <p:cNvPr id="3" name="textruta 2"/>
          <p:cNvSpPr txBox="1"/>
          <p:nvPr/>
        </p:nvSpPr>
        <p:spPr>
          <a:xfrm>
            <a:off x="415636" y="1064029"/>
            <a:ext cx="5284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Omställning från defensiven till offensiven under press</a:t>
            </a:r>
            <a:endParaRPr lang="sv-SE" dirty="0"/>
          </a:p>
        </p:txBody>
      </p:sp>
      <p:sp>
        <p:nvSpPr>
          <p:cNvPr id="4" name="Rektangel 3"/>
          <p:cNvSpPr/>
          <p:nvPr/>
        </p:nvSpPr>
        <p:spPr>
          <a:xfrm>
            <a:off x="487680" y="1864698"/>
            <a:ext cx="711846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 smtClean="0"/>
              <a:t>Allt fler lag föredrar att pressa tidig och högt och denna träningspass skall ge spelarna färdigheter att lyckas ställa om spelet ur pressat defensiv till offensiven</a:t>
            </a:r>
          </a:p>
          <a:p>
            <a:r>
              <a:rPr lang="sv-SE" dirty="0" smtClean="0"/>
              <a:t>Förutom ett bra och fokuserat passningsspel skall övningar ge effekt av bättre medvetenhet under press i spelet </a:t>
            </a:r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2133455"/>
              </p:ext>
            </p:extLst>
          </p:nvPr>
        </p:nvGraphicFramePr>
        <p:xfrm>
          <a:off x="8608590" y="1616585"/>
          <a:ext cx="3185651" cy="221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8922"/>
                <a:gridCol w="1146729"/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Plan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Tid/min</a:t>
                      </a:r>
                      <a:endParaRPr lang="sv-SE" dirty="0"/>
                    </a:p>
                  </a:txBody>
                  <a:tcPr/>
                </a:tc>
              </a:tr>
              <a:tr h="3646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 smtClean="0"/>
                        <a:t>Uppvärmning 1 &amp;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15</a:t>
                      </a:r>
                      <a:endParaRPr lang="sv-SE" dirty="0"/>
                    </a:p>
                  </a:txBody>
                  <a:tcPr/>
                </a:tc>
              </a:tr>
              <a:tr h="3243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 smtClean="0"/>
                        <a:t>ADR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5</a:t>
                      </a:r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 smtClean="0"/>
                        <a:t>Huvuddel  1 &amp;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15</a:t>
                      </a:r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Slutdel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20</a:t>
                      </a:r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Matchspel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25</a:t>
                      </a:r>
                      <a:endParaRPr lang="sv-S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ktangel 5"/>
          <p:cNvSpPr/>
          <p:nvPr/>
        </p:nvSpPr>
        <p:spPr>
          <a:xfrm>
            <a:off x="116378" y="6541807"/>
            <a:ext cx="1160456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800" dirty="0" smtClean="0"/>
              <a:t>https://www.dfb.de/trainer/b-juniorin/training-online/trainingseinheiten-detail/auch-unter-gegnerdruck-sicher-von-hinten-raus-kombinieren-2062/</a:t>
            </a:r>
            <a:endParaRPr lang="sv-SE" sz="800" dirty="0"/>
          </a:p>
        </p:txBody>
      </p:sp>
    </p:spTree>
    <p:extLst>
      <p:ext uri="{BB962C8B-B14F-4D97-AF65-F5344CB8AC3E}">
        <p14:creationId xmlns:p14="http://schemas.microsoft.com/office/powerpoint/2010/main" val="1475507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Rak 9"/>
          <p:cNvCxnSpPr/>
          <p:nvPr/>
        </p:nvCxnSpPr>
        <p:spPr>
          <a:xfrm>
            <a:off x="5935287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ruta 12"/>
          <p:cNvSpPr txBox="1"/>
          <p:nvPr/>
        </p:nvSpPr>
        <p:spPr>
          <a:xfrm>
            <a:off x="191192" y="261002"/>
            <a:ext cx="1456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Uppvärmning</a:t>
            </a:r>
            <a:endParaRPr lang="sv-SE" dirty="0"/>
          </a:p>
        </p:txBody>
      </p:sp>
      <p:pic>
        <p:nvPicPr>
          <p:cNvPr id="14" name="Bildobjekt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75" y="1578652"/>
            <a:ext cx="5661257" cy="4159959"/>
          </a:xfrm>
          <a:prstGeom prst="rect">
            <a:avLst/>
          </a:prstGeom>
        </p:spPr>
      </p:pic>
      <p:sp>
        <p:nvSpPr>
          <p:cNvPr id="15" name="textruta 14"/>
          <p:cNvSpPr txBox="1"/>
          <p:nvPr/>
        </p:nvSpPr>
        <p:spPr>
          <a:xfrm>
            <a:off x="6301047" y="335816"/>
            <a:ext cx="5685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Pass liga	</a:t>
            </a:r>
            <a:endParaRPr lang="sv-SE" dirty="0"/>
          </a:p>
        </p:txBody>
      </p:sp>
      <p:sp>
        <p:nvSpPr>
          <p:cNvPr id="16" name="Rektangel 15"/>
          <p:cNvSpPr/>
          <p:nvPr/>
        </p:nvSpPr>
        <p:spPr>
          <a:xfrm>
            <a:off x="6301047" y="723153"/>
            <a:ext cx="568590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400" b="0" i="0" dirty="0" smtClean="0">
                <a:solidFill>
                  <a:srgbClr val="333333"/>
                </a:solidFill>
                <a:effectLst/>
              </a:rPr>
              <a:t>Organisation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b="0" i="0" dirty="0" smtClean="0">
                <a:solidFill>
                  <a:srgbClr val="333333"/>
                </a:solidFill>
                <a:effectLst/>
              </a:rPr>
              <a:t>Sätt upp två kvadrater i diamant formation som blir Div1 och </a:t>
            </a:r>
            <a:r>
              <a:rPr lang="sv-SE" sz="1400" b="0" i="0" dirty="0" err="1" smtClean="0">
                <a:solidFill>
                  <a:srgbClr val="333333"/>
                </a:solidFill>
                <a:effectLst/>
              </a:rPr>
              <a:t>Div</a:t>
            </a:r>
            <a:r>
              <a:rPr lang="sv-SE" sz="1400" b="0" i="0" dirty="0" smtClean="0">
                <a:solidFill>
                  <a:srgbClr val="333333"/>
                </a:solidFill>
                <a:effectLst/>
              </a:rPr>
              <a:t> 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>
                <a:solidFill>
                  <a:srgbClr val="333333"/>
                </a:solidFill>
              </a:rPr>
              <a:t>2 målvakter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>
                <a:solidFill>
                  <a:srgbClr val="333333"/>
                </a:solidFill>
              </a:rPr>
              <a:t>4 lag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>
                <a:solidFill>
                  <a:srgbClr val="333333"/>
                </a:solidFill>
              </a:rPr>
              <a:t>Spelarna placeras enligt skiss</a:t>
            </a:r>
          </a:p>
        </p:txBody>
      </p:sp>
      <p:sp>
        <p:nvSpPr>
          <p:cNvPr id="17" name="Rektangel 16"/>
          <p:cNvSpPr/>
          <p:nvPr/>
        </p:nvSpPr>
        <p:spPr>
          <a:xfrm>
            <a:off x="6301046" y="2042411"/>
            <a:ext cx="568590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dirty="0" smtClean="0"/>
              <a:t>Aktion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/>
              <a:t>På kommando passar spelarna bollarna sinsemellan utan att få spela direktpassningen tillbaka till passningsspelaren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/>
              <a:t>Samtidig kastar mv bollar till varandra och rör sig fritt i områden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/>
              <a:t>Tävling: Vilket lag spelar flest passningar på en minut – förloraren flyttas ned till div 2, vinnaren från </a:t>
            </a:r>
            <a:r>
              <a:rPr lang="sv-SE" sz="1400" dirty="0" err="1" smtClean="0"/>
              <a:t>Div</a:t>
            </a:r>
            <a:r>
              <a:rPr lang="sv-SE" sz="1400" dirty="0" smtClean="0"/>
              <a:t> 2 flyttas upp</a:t>
            </a:r>
            <a:endParaRPr lang="sv-SE" sz="1400" dirty="0" smtClean="0"/>
          </a:p>
        </p:txBody>
      </p:sp>
      <p:sp>
        <p:nvSpPr>
          <p:cNvPr id="18" name="Rektangel 17"/>
          <p:cNvSpPr/>
          <p:nvPr/>
        </p:nvSpPr>
        <p:spPr>
          <a:xfrm>
            <a:off x="6301046" y="3519924"/>
            <a:ext cx="568590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b="0" i="0" dirty="0" smtClean="0">
                <a:solidFill>
                  <a:srgbClr val="333333"/>
                </a:solidFill>
                <a:effectLst/>
              </a:rPr>
              <a:t>Variation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/>
              <a:t>Anfallaren får max ha två tillslag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err="1" smtClean="0"/>
              <a:t>Mv</a:t>
            </a:r>
            <a:r>
              <a:rPr lang="sv-SE" sz="1400" dirty="0" smtClean="0"/>
              <a:t> värmer upp egen</a:t>
            </a:r>
          </a:p>
        </p:txBody>
      </p:sp>
      <p:sp>
        <p:nvSpPr>
          <p:cNvPr id="19" name="Rektangel 18"/>
          <p:cNvSpPr/>
          <p:nvPr/>
        </p:nvSpPr>
        <p:spPr>
          <a:xfrm>
            <a:off x="6301046" y="4948936"/>
            <a:ext cx="56859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b="0" i="0" dirty="0" smtClean="0">
                <a:solidFill>
                  <a:srgbClr val="333333"/>
                </a:solidFill>
                <a:effectLst/>
              </a:rPr>
              <a:t>Tipps/Korrekturer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Genom tävlingen blir övningen direkt mer attraktiv</a:t>
            </a:r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96630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Rak 9"/>
          <p:cNvCxnSpPr/>
          <p:nvPr/>
        </p:nvCxnSpPr>
        <p:spPr>
          <a:xfrm>
            <a:off x="5935287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ruta 8"/>
          <p:cNvSpPr txBox="1"/>
          <p:nvPr/>
        </p:nvSpPr>
        <p:spPr>
          <a:xfrm>
            <a:off x="191192" y="261002"/>
            <a:ext cx="1456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Uppvärmning</a:t>
            </a:r>
            <a:endParaRPr lang="sv-SE" dirty="0"/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29" y="1394451"/>
            <a:ext cx="5720937" cy="4214553"/>
          </a:xfrm>
          <a:prstGeom prst="rect">
            <a:avLst/>
          </a:prstGeom>
        </p:spPr>
      </p:pic>
      <p:sp>
        <p:nvSpPr>
          <p:cNvPr id="16" name="textruta 15"/>
          <p:cNvSpPr txBox="1"/>
          <p:nvPr/>
        </p:nvSpPr>
        <p:spPr>
          <a:xfrm>
            <a:off x="6301047" y="335816"/>
            <a:ext cx="5685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Diamant duellen	</a:t>
            </a:r>
            <a:endParaRPr lang="sv-SE" dirty="0"/>
          </a:p>
        </p:txBody>
      </p:sp>
      <p:sp>
        <p:nvSpPr>
          <p:cNvPr id="17" name="Rektangel 16"/>
          <p:cNvSpPr/>
          <p:nvPr/>
        </p:nvSpPr>
        <p:spPr>
          <a:xfrm>
            <a:off x="6301047" y="723153"/>
            <a:ext cx="568590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400" b="0" i="0" dirty="0" smtClean="0">
                <a:solidFill>
                  <a:srgbClr val="333333"/>
                </a:solidFill>
                <a:effectLst/>
              </a:rPr>
              <a:t>Organisation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b="0" i="0" dirty="0" smtClean="0">
                <a:solidFill>
                  <a:srgbClr val="333333"/>
                </a:solidFill>
                <a:effectLst/>
              </a:rPr>
              <a:t>Sätt upp två kvadrater i diamant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>
                <a:solidFill>
                  <a:srgbClr val="333333"/>
                </a:solidFill>
              </a:rPr>
              <a:t>2 målvakter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>
                <a:solidFill>
                  <a:srgbClr val="333333"/>
                </a:solidFill>
              </a:rPr>
              <a:t>2 lag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>
                <a:solidFill>
                  <a:srgbClr val="333333"/>
                </a:solidFill>
              </a:rPr>
              <a:t>Markera en mittlinje (mållinjen) och startlinje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>
                <a:solidFill>
                  <a:srgbClr val="333333"/>
                </a:solidFill>
              </a:rPr>
              <a:t>Spelarna placeras enligt skiss – Första spelarna A har boll</a:t>
            </a:r>
          </a:p>
        </p:txBody>
      </p:sp>
      <p:sp>
        <p:nvSpPr>
          <p:cNvPr id="18" name="Rektangel 17"/>
          <p:cNvSpPr/>
          <p:nvPr/>
        </p:nvSpPr>
        <p:spPr>
          <a:xfrm>
            <a:off x="6301046" y="2042411"/>
            <a:ext cx="568590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dirty="0" smtClean="0"/>
              <a:t>Aktion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/>
              <a:t>På kommando passar A till B som spelar på C som spelar vidare på D som passar tillbaka till 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/>
              <a:t>A spelar nu till E som startar dribblingen över mållinjen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/>
              <a:t>Spelaren som är först över mållinjen får 1 poäng till laget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/>
              <a:t>Alla spelare går vidare till nästa station (följer </a:t>
            </a:r>
            <a:r>
              <a:rPr lang="sv-SE" sz="1400" dirty="0" err="1" smtClean="0"/>
              <a:t>passningsvägen</a:t>
            </a:r>
            <a:r>
              <a:rPr lang="sv-SE" sz="1400" dirty="0" smtClean="0"/>
              <a:t>)</a:t>
            </a:r>
            <a:endParaRPr lang="sv-SE" sz="1400" dirty="0" smtClean="0"/>
          </a:p>
        </p:txBody>
      </p:sp>
      <p:sp>
        <p:nvSpPr>
          <p:cNvPr id="19" name="Rektangel 18"/>
          <p:cNvSpPr/>
          <p:nvPr/>
        </p:nvSpPr>
        <p:spPr>
          <a:xfrm>
            <a:off x="6301046" y="3519924"/>
            <a:ext cx="568590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b="0" i="0" dirty="0" smtClean="0">
                <a:solidFill>
                  <a:srgbClr val="333333"/>
                </a:solidFill>
                <a:effectLst/>
              </a:rPr>
              <a:t>Variation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/>
              <a:t>Spelarna måste spela med två tillslag</a:t>
            </a:r>
            <a:endParaRPr lang="sv-SE" sz="1400" dirty="0" smtClean="0"/>
          </a:p>
        </p:txBody>
      </p:sp>
      <p:sp>
        <p:nvSpPr>
          <p:cNvPr id="20" name="Rektangel 19"/>
          <p:cNvSpPr/>
          <p:nvPr/>
        </p:nvSpPr>
        <p:spPr>
          <a:xfrm>
            <a:off x="6301046" y="4948936"/>
            <a:ext cx="568590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b="0" i="0" dirty="0" smtClean="0">
                <a:solidFill>
                  <a:srgbClr val="333333"/>
                </a:solidFill>
                <a:effectLst/>
              </a:rPr>
              <a:t>Tipps/Korrekturer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/>
              <a:t>Ha en öppen ställning för bästa mot/medtagning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/>
              <a:t>Spela precisa passningar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/>
              <a:t>E får först starta när bollen är på hans sida av linjen</a:t>
            </a:r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485437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Rak 9"/>
          <p:cNvCxnSpPr/>
          <p:nvPr/>
        </p:nvCxnSpPr>
        <p:spPr>
          <a:xfrm>
            <a:off x="5935287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ruta 3"/>
          <p:cNvSpPr txBox="1"/>
          <p:nvPr/>
        </p:nvSpPr>
        <p:spPr>
          <a:xfrm>
            <a:off x="191192" y="261002"/>
            <a:ext cx="1088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Huvuddel</a:t>
            </a:r>
            <a:endParaRPr lang="sv-SE" dirty="0"/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19" y="1562793"/>
            <a:ext cx="5723702" cy="4220954"/>
          </a:xfrm>
          <a:prstGeom prst="rect">
            <a:avLst/>
          </a:prstGeom>
        </p:spPr>
      </p:pic>
      <p:sp>
        <p:nvSpPr>
          <p:cNvPr id="11" name="textruta 10"/>
          <p:cNvSpPr txBox="1"/>
          <p:nvPr/>
        </p:nvSpPr>
        <p:spPr>
          <a:xfrm>
            <a:off x="6301047" y="335816"/>
            <a:ext cx="5685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Speluppbyggnad 4 - 0	</a:t>
            </a:r>
            <a:endParaRPr lang="sv-SE" dirty="0"/>
          </a:p>
        </p:txBody>
      </p:sp>
      <p:sp>
        <p:nvSpPr>
          <p:cNvPr id="12" name="Rektangel 11"/>
          <p:cNvSpPr/>
          <p:nvPr/>
        </p:nvSpPr>
        <p:spPr>
          <a:xfrm>
            <a:off x="6301047" y="723153"/>
            <a:ext cx="568590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400" b="0" i="0" dirty="0" smtClean="0">
                <a:solidFill>
                  <a:srgbClr val="333333"/>
                </a:solidFill>
                <a:effectLst/>
              </a:rPr>
              <a:t>Organisation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b="0" i="0" dirty="0" smtClean="0">
                <a:solidFill>
                  <a:srgbClr val="333333"/>
                </a:solidFill>
                <a:effectLst/>
              </a:rPr>
              <a:t>Sätt upp en passningsbana och placera spelarna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err="1" smtClean="0">
                <a:solidFill>
                  <a:srgbClr val="333333"/>
                </a:solidFill>
              </a:rPr>
              <a:t>Mv</a:t>
            </a:r>
            <a:r>
              <a:rPr lang="sv-SE" sz="1400" dirty="0" smtClean="0">
                <a:solidFill>
                  <a:srgbClr val="333333"/>
                </a:solidFill>
              </a:rPr>
              <a:t> med boll</a:t>
            </a:r>
          </a:p>
        </p:txBody>
      </p:sp>
      <p:sp>
        <p:nvSpPr>
          <p:cNvPr id="13" name="Rektangel 12"/>
          <p:cNvSpPr/>
          <p:nvPr/>
        </p:nvSpPr>
        <p:spPr>
          <a:xfrm>
            <a:off x="6301046" y="2042411"/>
            <a:ext cx="5685907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dirty="0" smtClean="0"/>
              <a:t>Aktion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err="1" smtClean="0"/>
              <a:t>Mv</a:t>
            </a:r>
            <a:r>
              <a:rPr lang="sv-SE" sz="1400" dirty="0" smtClean="0"/>
              <a:t> startar med uppspel till 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/>
              <a:t>A släpper direkt på B ….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/>
              <a:t>Sista spelaren spelar en långboll tillba</a:t>
            </a:r>
            <a:r>
              <a:rPr lang="sv-SE" sz="1400" dirty="0" smtClean="0"/>
              <a:t>ka till målvakten som sätter igång ny omgång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/>
              <a:t>Alla förflyttar sig en position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/>
              <a:t>Byt sida efter ca. 5 minuter</a:t>
            </a:r>
            <a:endParaRPr lang="sv-SE" sz="1400" dirty="0" smtClean="0"/>
          </a:p>
        </p:txBody>
      </p:sp>
      <p:sp>
        <p:nvSpPr>
          <p:cNvPr id="14" name="Rektangel 13"/>
          <p:cNvSpPr/>
          <p:nvPr/>
        </p:nvSpPr>
        <p:spPr>
          <a:xfrm>
            <a:off x="6301046" y="3519924"/>
            <a:ext cx="568590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b="0" i="0" dirty="0" smtClean="0">
                <a:solidFill>
                  <a:srgbClr val="333333"/>
                </a:solidFill>
                <a:effectLst/>
              </a:rPr>
              <a:t>Variation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/>
              <a:t>Variera passningsföljden/</a:t>
            </a:r>
            <a:r>
              <a:rPr lang="sv-SE" sz="1400" dirty="0" err="1" smtClean="0"/>
              <a:t>vägerna</a:t>
            </a:r>
            <a:endParaRPr lang="sv-SE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/>
              <a:t>Spelarna väljer själv passningsväg – men alla måste få bollen en gång sista i led spelar till målvakt</a:t>
            </a:r>
          </a:p>
        </p:txBody>
      </p:sp>
      <p:sp>
        <p:nvSpPr>
          <p:cNvPr id="15" name="Rektangel 14"/>
          <p:cNvSpPr/>
          <p:nvPr/>
        </p:nvSpPr>
        <p:spPr>
          <a:xfrm>
            <a:off x="6301046" y="4948936"/>
            <a:ext cx="568590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b="0" i="0" dirty="0" smtClean="0">
                <a:solidFill>
                  <a:srgbClr val="333333"/>
                </a:solidFill>
                <a:effectLst/>
              </a:rPr>
              <a:t>Tipps/Korrekturer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/>
              <a:t>I denna övning tränas möjligheten till spelöppningen utan press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/>
              <a:t>YB flyttar uppåt, centrala MF faller centrum placerat framför straffområde </a:t>
            </a:r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2939216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Rak 9"/>
          <p:cNvCxnSpPr/>
          <p:nvPr/>
        </p:nvCxnSpPr>
        <p:spPr>
          <a:xfrm>
            <a:off x="5935287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ruta 3"/>
          <p:cNvSpPr txBox="1"/>
          <p:nvPr/>
        </p:nvSpPr>
        <p:spPr>
          <a:xfrm>
            <a:off x="191192" y="261002"/>
            <a:ext cx="1088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Huvuddel</a:t>
            </a:r>
            <a:endParaRPr lang="sv-SE" dirty="0"/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003" y="1678556"/>
            <a:ext cx="5569528" cy="4077882"/>
          </a:xfrm>
          <a:prstGeom prst="rect">
            <a:avLst/>
          </a:prstGeom>
        </p:spPr>
      </p:pic>
      <p:sp>
        <p:nvSpPr>
          <p:cNvPr id="11" name="textruta 10"/>
          <p:cNvSpPr txBox="1"/>
          <p:nvPr/>
        </p:nvSpPr>
        <p:spPr>
          <a:xfrm>
            <a:off x="6301047" y="335816"/>
            <a:ext cx="5685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Speluppbyggnad under press	</a:t>
            </a:r>
            <a:endParaRPr lang="sv-SE" dirty="0"/>
          </a:p>
        </p:txBody>
      </p:sp>
      <p:sp>
        <p:nvSpPr>
          <p:cNvPr id="12" name="Rektangel 11"/>
          <p:cNvSpPr/>
          <p:nvPr/>
        </p:nvSpPr>
        <p:spPr>
          <a:xfrm>
            <a:off x="6301047" y="723153"/>
            <a:ext cx="568590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400" b="0" i="0" dirty="0" smtClean="0">
                <a:solidFill>
                  <a:srgbClr val="333333"/>
                </a:solidFill>
                <a:effectLst/>
              </a:rPr>
              <a:t>Organisation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b="0" i="0" dirty="0" smtClean="0">
                <a:solidFill>
                  <a:srgbClr val="333333"/>
                </a:solidFill>
                <a:effectLst/>
              </a:rPr>
              <a:t>½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>
                <a:solidFill>
                  <a:srgbClr val="333333"/>
                </a:solidFill>
              </a:rPr>
              <a:t>1 mål med MV + 1 MV på baslinje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>
                <a:solidFill>
                  <a:srgbClr val="333333"/>
                </a:solidFill>
              </a:rPr>
              <a:t>Spelare på positioner övertalig anfallare i 9-7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400" dirty="0" smtClean="0">
              <a:solidFill>
                <a:srgbClr val="333333"/>
              </a:solidFill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6301046" y="2042411"/>
            <a:ext cx="568590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dirty="0" smtClean="0"/>
              <a:t>Aktion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err="1" smtClean="0"/>
              <a:t>Mv</a:t>
            </a:r>
            <a:r>
              <a:rPr lang="sv-SE" sz="1400" dirty="0" smtClean="0"/>
              <a:t> startar med uppspel till en innerback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/>
              <a:t>Anfallande lag försöker nu att med fokuserat speluppbyggnad komma framåt för att passa till MV på baslinjen (= 1 poäng)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/>
              <a:t>Bryter försvararna ställer de direkt om och försöker komma till avslut mot mål med MV</a:t>
            </a:r>
            <a:endParaRPr lang="sv-SE" sz="1400" dirty="0" smtClean="0"/>
          </a:p>
        </p:txBody>
      </p:sp>
      <p:sp>
        <p:nvSpPr>
          <p:cNvPr id="14" name="Rektangel 13"/>
          <p:cNvSpPr/>
          <p:nvPr/>
        </p:nvSpPr>
        <p:spPr>
          <a:xfrm>
            <a:off x="6301046" y="3519924"/>
            <a:ext cx="568590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b="0" i="0" dirty="0" smtClean="0">
                <a:solidFill>
                  <a:srgbClr val="333333"/>
                </a:solidFill>
                <a:effectLst/>
              </a:rPr>
              <a:t>Variation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/>
              <a:t>Speluppbyggnaden måste avslutas efter max 15 sekunder med pass till mv på baslinjen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/>
              <a:t>Erövrar försvararna boll inom 10 sekunder räknas kontringen dubbel</a:t>
            </a:r>
          </a:p>
        </p:txBody>
      </p:sp>
      <p:sp>
        <p:nvSpPr>
          <p:cNvPr id="15" name="Rektangel 14"/>
          <p:cNvSpPr/>
          <p:nvPr/>
        </p:nvSpPr>
        <p:spPr>
          <a:xfrm>
            <a:off x="6301046" y="4948936"/>
            <a:ext cx="56859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b="0" i="0" dirty="0" smtClean="0">
                <a:solidFill>
                  <a:srgbClr val="333333"/>
                </a:solidFill>
                <a:effectLst/>
              </a:rPr>
              <a:t>Tipps/Korrekturer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/>
              <a:t>Försvarana skall, trots undertalighet, våga pressa aggressiv</a:t>
            </a:r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113757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Rak 9"/>
          <p:cNvCxnSpPr/>
          <p:nvPr/>
        </p:nvCxnSpPr>
        <p:spPr>
          <a:xfrm>
            <a:off x="5935287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ruta 2"/>
          <p:cNvSpPr txBox="1"/>
          <p:nvPr/>
        </p:nvSpPr>
        <p:spPr>
          <a:xfrm>
            <a:off x="191192" y="261002"/>
            <a:ext cx="1088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Huvuddel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40" y="1523440"/>
            <a:ext cx="5644750" cy="4164160"/>
          </a:xfrm>
          <a:prstGeom prst="rect">
            <a:avLst/>
          </a:prstGeom>
        </p:spPr>
      </p:pic>
      <p:sp>
        <p:nvSpPr>
          <p:cNvPr id="11" name="textruta 10"/>
          <p:cNvSpPr txBox="1"/>
          <p:nvPr/>
        </p:nvSpPr>
        <p:spPr>
          <a:xfrm>
            <a:off x="6301047" y="335816"/>
            <a:ext cx="5685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Speluppbyggnad lag	</a:t>
            </a:r>
            <a:endParaRPr lang="sv-SE" dirty="0"/>
          </a:p>
        </p:txBody>
      </p:sp>
      <p:sp>
        <p:nvSpPr>
          <p:cNvPr id="12" name="Rektangel 11"/>
          <p:cNvSpPr/>
          <p:nvPr/>
        </p:nvSpPr>
        <p:spPr>
          <a:xfrm>
            <a:off x="6301047" y="723153"/>
            <a:ext cx="568590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400" b="0" i="0" dirty="0" smtClean="0">
                <a:solidFill>
                  <a:srgbClr val="333333"/>
                </a:solidFill>
                <a:effectLst/>
              </a:rPr>
              <a:t>Organisation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b="0" i="0" dirty="0" smtClean="0">
                <a:solidFill>
                  <a:srgbClr val="333333"/>
                </a:solidFill>
                <a:effectLst/>
              </a:rPr>
              <a:t>½ plan med markerat uppbyggnadszon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>
                <a:solidFill>
                  <a:srgbClr val="333333"/>
                </a:solidFill>
              </a:rPr>
              <a:t>2 mål med MV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>
                <a:solidFill>
                  <a:srgbClr val="333333"/>
                </a:solidFill>
              </a:rPr>
              <a:t>Spelare på positioner övertalig anfallare i 9-7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400" dirty="0" smtClean="0">
              <a:solidFill>
                <a:srgbClr val="333333"/>
              </a:solidFill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6301046" y="2042411"/>
            <a:ext cx="568590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dirty="0" smtClean="0"/>
              <a:t>Aktion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/>
              <a:t>Spel 8 – 8 där ett lag tar uppgift som spel uppbyggande lag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err="1" smtClean="0"/>
              <a:t>Mv</a:t>
            </a:r>
            <a:r>
              <a:rPr lang="sv-SE" sz="1400" dirty="0" smtClean="0"/>
              <a:t> startar aktionen med utspel till innerback – OBS försvarare får inte komma in i uppbyggnadszonen förrän bollen har spelats ut därifrån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/>
              <a:t>Spel i fyra minuter och uppgifterna växlar</a:t>
            </a:r>
            <a:endParaRPr lang="sv-SE" sz="1400" dirty="0" smtClean="0"/>
          </a:p>
        </p:txBody>
      </p:sp>
      <p:sp>
        <p:nvSpPr>
          <p:cNvPr id="14" name="Rektangel 13"/>
          <p:cNvSpPr/>
          <p:nvPr/>
        </p:nvSpPr>
        <p:spPr>
          <a:xfrm>
            <a:off x="6301046" y="3519924"/>
            <a:ext cx="568590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b="0" i="0" dirty="0" smtClean="0">
                <a:solidFill>
                  <a:srgbClr val="333333"/>
                </a:solidFill>
                <a:effectLst/>
              </a:rPr>
              <a:t>Variation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/>
              <a:t>Uppbyggnads lag mål räknas dubbelt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/>
              <a:t>Till slut fritt spel utan uppbyggnadszon</a:t>
            </a:r>
          </a:p>
        </p:txBody>
      </p:sp>
      <p:sp>
        <p:nvSpPr>
          <p:cNvPr id="15" name="Rektangel 14"/>
          <p:cNvSpPr/>
          <p:nvPr/>
        </p:nvSpPr>
        <p:spPr>
          <a:xfrm>
            <a:off x="6301046" y="4948936"/>
            <a:ext cx="568590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b="0" i="0" dirty="0" smtClean="0">
                <a:solidFill>
                  <a:srgbClr val="333333"/>
                </a:solidFill>
                <a:effectLst/>
              </a:rPr>
              <a:t>Tipps/Korrekturer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>
                <a:solidFill>
                  <a:srgbClr val="333333"/>
                </a:solidFill>
              </a:rPr>
              <a:t>Stå i goda positioner för att göra speluppbyggnaden svår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smtClean="0">
                <a:solidFill>
                  <a:srgbClr val="333333"/>
                </a:solidFill>
              </a:rPr>
              <a:t>Aktiv press när bollen har kommit ur uppbyggnadszonen</a:t>
            </a:r>
            <a:endParaRPr lang="sv-SE" sz="1400" b="0" i="0" dirty="0" smtClean="0">
              <a:solidFill>
                <a:srgbClr val="33333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30113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Rak 1"/>
          <p:cNvCxnSpPr/>
          <p:nvPr/>
        </p:nvCxnSpPr>
        <p:spPr>
          <a:xfrm>
            <a:off x="5935287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ruta 2"/>
          <p:cNvSpPr txBox="1"/>
          <p:nvPr/>
        </p:nvSpPr>
        <p:spPr>
          <a:xfrm>
            <a:off x="2967643" y="2626822"/>
            <a:ext cx="19263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dirty="0" smtClean="0"/>
              <a:t>Matchspel</a:t>
            </a:r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3032661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1161</TotalTime>
  <Words>577</Words>
  <Application>Microsoft Office PowerPoint</Application>
  <PresentationFormat>Bredbild</PresentationFormat>
  <Paragraphs>101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Wolfgang Kux</dc:creator>
  <cp:lastModifiedBy>Wolfgang Kux</cp:lastModifiedBy>
  <cp:revision>11</cp:revision>
  <dcterms:created xsi:type="dcterms:W3CDTF">2021-03-20T13:06:31Z</dcterms:created>
  <dcterms:modified xsi:type="dcterms:W3CDTF">2021-03-21T08:27:32Z</dcterms:modified>
</cp:coreProperties>
</file>