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285" r:id="rId17"/>
    <p:sldId id="286" r:id="rId18"/>
    <p:sldId id="287" r:id="rId19"/>
    <p:sldId id="288" r:id="rId20"/>
    <p:sldId id="301" r:id="rId21"/>
    <p:sldId id="281" r:id="rId22"/>
    <p:sldId id="290" r:id="rId23"/>
    <p:sldId id="291" r:id="rId24"/>
    <p:sldId id="293" r:id="rId25"/>
    <p:sldId id="295" r:id="rId26"/>
    <p:sldId id="294" r:id="rId27"/>
    <p:sldId id="319" r:id="rId28"/>
    <p:sldId id="318" r:id="rId29"/>
    <p:sldId id="269" r:id="rId30"/>
    <p:sldId id="264" r:id="rId31"/>
    <p:sldId id="300" r:id="rId32"/>
    <p:sldId id="317" r:id="rId33"/>
    <p:sldId id="273"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8FD"/>
    <a:srgbClr val="FA50EE"/>
    <a:srgbClr val="F5F13F"/>
    <a:srgbClr val="33FD33"/>
    <a:srgbClr val="F93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78810" autoAdjust="0"/>
  </p:normalViewPr>
  <p:slideViewPr>
    <p:cSldViewPr snapToGrid="0">
      <p:cViewPr varScale="1">
        <p:scale>
          <a:sx n="56" d="100"/>
          <a:sy n="56" d="100"/>
        </p:scale>
        <p:origin x="228" y="5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B3897-608B-4471-B199-8096B090E39D}" type="datetimeFigureOut">
              <a:rPr lang="sv-SE" smtClean="0"/>
              <a:t>2016-04-07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74F92-8AC5-41F7-BFEE-606766F17E6D}" type="slidenum">
              <a:rPr lang="sv-SE" smtClean="0"/>
              <a:t>‹#›</a:t>
            </a:fld>
            <a:endParaRPr lang="sv-SE"/>
          </a:p>
        </p:txBody>
      </p:sp>
    </p:spTree>
    <p:extLst>
      <p:ext uri="{BB962C8B-B14F-4D97-AF65-F5344CB8AC3E}">
        <p14:creationId xmlns:p14="http://schemas.microsoft.com/office/powerpoint/2010/main" val="278228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smtClean="0"/>
              <a:t>Hur många har noterat</a:t>
            </a:r>
            <a:r>
              <a:rPr lang="sv-SE" baseline="0" dirty="0" smtClean="0"/>
              <a:t> detta?</a:t>
            </a:r>
            <a:endParaRPr lang="sv-SE" dirty="0"/>
          </a:p>
        </p:txBody>
      </p:sp>
      <p:sp>
        <p:nvSpPr>
          <p:cNvPr id="4" name="Platshållare för bildnummer 3"/>
          <p:cNvSpPr>
            <a:spLocks noGrp="1"/>
          </p:cNvSpPr>
          <p:nvPr>
            <p:ph type="sldNum" sz="quarter" idx="10"/>
          </p:nvPr>
        </p:nvSpPr>
        <p:spPr/>
        <p:txBody>
          <a:bodyPr/>
          <a:lstStyle/>
          <a:p>
            <a:fld id="{9EFC7616-3293-4766-93AB-30E86882091D}" type="slidenum">
              <a:rPr lang="sv-SE" smtClean="0"/>
              <a:t>3</a:t>
            </a:fld>
            <a:endParaRPr lang="sv-SE"/>
          </a:p>
        </p:txBody>
      </p:sp>
    </p:spTree>
    <p:extLst>
      <p:ext uri="{BB962C8B-B14F-4D97-AF65-F5344CB8AC3E}">
        <p14:creationId xmlns:p14="http://schemas.microsoft.com/office/powerpoint/2010/main" val="26118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Vilka strukturer råder i USA när det gäller idrott som gör det möjligt att vara aktiv så länge i så många idrotter?</a:t>
            </a:r>
            <a:endParaRPr lang="sv-SE" dirty="0"/>
          </a:p>
        </p:txBody>
      </p:sp>
      <p:sp>
        <p:nvSpPr>
          <p:cNvPr id="4" name="Platshållare för bildnummer 3"/>
          <p:cNvSpPr>
            <a:spLocks noGrp="1"/>
          </p:cNvSpPr>
          <p:nvPr>
            <p:ph type="sldNum" sz="quarter" idx="10"/>
          </p:nvPr>
        </p:nvSpPr>
        <p:spPr/>
        <p:txBody>
          <a:bodyPr/>
          <a:lstStyle/>
          <a:p>
            <a:fld id="{75774F92-8AC5-41F7-BFEE-606766F17E6D}" type="slidenum">
              <a:rPr lang="sv-SE" smtClean="0"/>
              <a:t>20</a:t>
            </a:fld>
            <a:endParaRPr lang="sv-SE"/>
          </a:p>
        </p:txBody>
      </p:sp>
    </p:spTree>
    <p:extLst>
      <p:ext uri="{BB962C8B-B14F-4D97-AF65-F5344CB8AC3E}">
        <p14:creationId xmlns:p14="http://schemas.microsoft.com/office/powerpoint/2010/main" val="1562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hemma ser det inte likadant ut.</a:t>
            </a:r>
          </a:p>
          <a:p>
            <a:endParaRPr lang="sv-SE" dirty="0" smtClean="0"/>
          </a:p>
          <a:p>
            <a:r>
              <a:rPr lang="sv-SE" dirty="0" smtClean="0"/>
              <a:t>Vi har tillsammans här inne flest utövare bland våra mellanstadieelever.</a:t>
            </a:r>
          </a:p>
          <a:p>
            <a:endParaRPr lang="sv-SE" dirty="0" smtClean="0"/>
          </a:p>
          <a:p>
            <a:r>
              <a:rPr lang="sv-SE" dirty="0" smtClean="0"/>
              <a:t>Hur många idrotter håller era 15-åringar på med? Är det</a:t>
            </a:r>
            <a:r>
              <a:rPr lang="sv-SE" baseline="0" dirty="0" smtClean="0"/>
              <a:t> ens möjligt att vara aktiv inom fler idrotter då? Varför/varför inte? </a:t>
            </a:r>
            <a:endParaRPr lang="sv-SE" dirty="0"/>
          </a:p>
        </p:txBody>
      </p:sp>
      <p:sp>
        <p:nvSpPr>
          <p:cNvPr id="4" name="Platshållare för bildnummer 3"/>
          <p:cNvSpPr>
            <a:spLocks noGrp="1"/>
          </p:cNvSpPr>
          <p:nvPr>
            <p:ph type="sldNum" sz="quarter" idx="10"/>
          </p:nvPr>
        </p:nvSpPr>
        <p:spPr/>
        <p:txBody>
          <a:bodyPr/>
          <a:lstStyle/>
          <a:p>
            <a:fld id="{75774F92-8AC5-41F7-BFEE-606766F17E6D}" type="slidenum">
              <a:rPr lang="sv-SE" smtClean="0"/>
              <a:t>21</a:t>
            </a:fld>
            <a:endParaRPr lang="sv-SE"/>
          </a:p>
        </p:txBody>
      </p:sp>
    </p:spTree>
    <p:extLst>
      <p:ext uri="{BB962C8B-B14F-4D97-AF65-F5344CB8AC3E}">
        <p14:creationId xmlns:p14="http://schemas.microsoft.com/office/powerpoint/2010/main" val="277235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Först och främst så är det en Talangutvecklingsmodell, som lever vidare i brist på annat.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Vi inte kan blunda för oavsett om det handlar om att se på modellen utifrån ett </a:t>
            </a:r>
            <a:r>
              <a:rPr lang="sv-SE" b="1" baseline="0" dirty="0" smtClean="0"/>
              <a:t>hälsoperspektiv</a:t>
            </a:r>
            <a:r>
              <a:rPr lang="sv-SE" baseline="0" dirty="0" smtClean="0"/>
              <a:t>, </a:t>
            </a:r>
            <a:r>
              <a:rPr lang="sv-SE" b="1" baseline="0" dirty="0" smtClean="0"/>
              <a:t>utvecklingsperspektiv</a:t>
            </a:r>
            <a:r>
              <a:rPr lang="sv-SE" baseline="0" dirty="0" smtClean="0"/>
              <a:t> eller utifrån ett </a:t>
            </a:r>
            <a:r>
              <a:rPr lang="sv-SE" b="1" baseline="0" dirty="0" smtClean="0"/>
              <a:t>prestationsperspektiv</a:t>
            </a:r>
            <a:r>
              <a:rPr lang="sv-SE" baseline="0" dirty="0" smtClean="0"/>
              <a:t>.</a:t>
            </a:r>
            <a:endParaRPr lang="sv-SE" dirty="0" smtClean="0"/>
          </a:p>
          <a:p>
            <a:endParaRPr lang="sv-SE" dirty="0" smtClean="0"/>
          </a:p>
          <a:p>
            <a:pPr marL="228600" indent="-228600">
              <a:buAutoNum type="arabicPeriod"/>
            </a:pPr>
            <a:r>
              <a:rPr lang="sv-SE" baseline="0" dirty="0" smtClean="0">
                <a:latin typeface="Calibri" panose="020F0502020204030204" pitchFamily="34" charset="0"/>
                <a:ea typeface="Times New Roman" panose="02020603050405020304" pitchFamily="18" charset="0"/>
                <a:cs typeface="Garamond" panose="02020404030301010803" pitchFamily="18" charset="0"/>
              </a:rPr>
              <a:t>De som finns kvar på toppen är de som har varit bäst anpassade eller så har modellen passat dem bäst.</a:t>
            </a:r>
          </a:p>
          <a:p>
            <a:pPr marL="228600" indent="-228600">
              <a:buAutoNum type="arabicPeriod"/>
            </a:pPr>
            <a:r>
              <a:rPr lang="sv-SE" sz="1200" dirty="0" smtClean="0">
                <a:ea typeface="Times New Roman" panose="02020603050405020304" pitchFamily="18" charset="0"/>
                <a:cs typeface="Segoe UI" panose="020B0502040204020203" pitchFamily="34" charset="0"/>
              </a:rPr>
              <a:t>Tidig specialisering med fysiska, psykologiska och sociala utmaningar</a:t>
            </a:r>
          </a:p>
          <a:p>
            <a:pPr marL="228600" indent="-228600">
              <a:buAutoNum type="arabicPeriod"/>
            </a:pPr>
            <a:r>
              <a:rPr lang="sv-SE" sz="1200" dirty="0" smtClean="0">
                <a:latin typeface="Calibri" panose="020F0502020204030204" pitchFamily="34" charset="0"/>
                <a:ea typeface="Times New Roman" panose="02020603050405020304" pitchFamily="18" charset="0"/>
                <a:cs typeface="Segoe UI" panose="020B0502040204020203" pitchFamily="34" charset="0"/>
              </a:rPr>
              <a:t>P</a:t>
            </a:r>
            <a:r>
              <a:rPr lang="sv-SE" dirty="0" smtClean="0">
                <a:latin typeface="Calibri" panose="020F0502020204030204" pitchFamily="34" charset="0"/>
                <a:ea typeface="Times New Roman" panose="02020603050405020304" pitchFamily="18" charset="0"/>
                <a:cs typeface="Garamond" panose="02020404030301010803" pitchFamily="18" charset="0"/>
              </a:rPr>
              <a:t>restations- och resultatfokus,</a:t>
            </a:r>
            <a:r>
              <a:rPr lang="sv-SE" baseline="0" dirty="0" smtClean="0">
                <a:latin typeface="Calibri" panose="020F0502020204030204" pitchFamily="34" charset="0"/>
                <a:ea typeface="Times New Roman" panose="02020603050405020304" pitchFamily="18" charset="0"/>
                <a:cs typeface="Garamond" panose="02020404030301010803" pitchFamily="18" charset="0"/>
              </a:rPr>
              <a:t> avancemang för individen/laget är viktigt. Sedan att du vinner på bekostnad av att motståndarna var inte lika utvecklade är ointressant. Inte heller att tränaren som har valt att arbeta långsiktigt och kanske på rätt sak i rätt tid blir en förlorare, och istället får vinnaren som genade i kurvorna stå där och ta emot ryggdunkarna. Fokus på träningarna ligger mer på hur ska vi vinna nästa tävling istället för att lägga fokus på det som utvecklar mest. Obligatorisk närvaro? </a:t>
            </a:r>
            <a:r>
              <a:rPr lang="sv-SE" baseline="0" dirty="0" smtClean="0">
                <a:latin typeface="Calibri" panose="020F0502020204030204" pitchFamily="34" charset="0"/>
                <a:ea typeface="Times New Roman" panose="02020603050405020304" pitchFamily="18" charset="0"/>
              </a:rPr>
              <a:t>En del gömmer sig bakom ”de aktiva har själva fått välja ambitionsnivå”. Vet en sju-åring vad de innebär att vara med i ett satsande gäng? Kan en 11-åring i början av en säsong veta vilken ambitionsnivå hen har under resten av säsongen? Vi har gjort så att de som vill satsa får chansen att träna en gång till i veckan, att fyra har andra träningar då i andra idrotter eller att det krockar med hemspråk är inte lika viktigt. </a:t>
            </a:r>
            <a:endParaRPr lang="sv-SE" baseline="0" dirty="0" smtClean="0">
              <a:latin typeface="Calibri" panose="020F0502020204030204" pitchFamily="34" charset="0"/>
              <a:ea typeface="Times New Roman" panose="02020603050405020304" pitchFamily="18" charset="0"/>
              <a:cs typeface="Garamond" panose="02020404030301010803" pitchFamily="18" charset="0"/>
            </a:endParaRPr>
          </a:p>
          <a:p>
            <a:pPr marL="228600" indent="-228600">
              <a:buAutoNum type="arabicPeriod"/>
            </a:pPr>
            <a:r>
              <a:rPr lang="sv-SE" baseline="0" dirty="0" smtClean="0">
                <a:latin typeface="Calibri" panose="020F0502020204030204" pitchFamily="34" charset="0"/>
                <a:ea typeface="Times New Roman" panose="02020603050405020304" pitchFamily="18" charset="0"/>
              </a:rPr>
              <a:t>Tränare är ofta fostrade i kärnlogiken vinna. Även utbildade tränare som gör rätt hamnar fel, hos aktiva och föräldrar. Vi vet att våra tränare byts ut ganska ofta och det kortsiktiga här och nu slå igenom mer än långsiktigt tänk. I många av våra utbildningsstegar hamnar tränaren högre upp i triangeln. Men när man väl är där så är det ofta ”kunskapsluckorna” som de aktiva har från lägre nivåer som grämer dem mest…eller?</a:t>
            </a:r>
          </a:p>
          <a:p>
            <a:r>
              <a:rPr lang="sv-SE" baseline="0" dirty="0" smtClean="0">
                <a:latin typeface="Calibri" panose="020F0502020204030204" pitchFamily="34" charset="0"/>
                <a:ea typeface="Times New Roman" panose="02020603050405020304" pitchFamily="18" charset="0"/>
              </a:rPr>
              <a:t>Hur lätt är det att kunna hålla igång flera idrotter? Tänk om det är så att din idrott du har mest chans att lyckas i är en av de som du aldrig får chansen att prova. Utrustning, avgifter, matcher, resor, kiosker mm. Många ungdomar har i undersökningar sagt att de vill lira fler idrotter, men är det ens möjligt? Är det därför vi ser att idrotter som är flexiblare, eller har en gång i veckan aktiviteter har fler och fler ungdomar hos sig.</a:t>
            </a:r>
            <a:r>
              <a:rPr lang="sv-SE" sz="1200" b="0" i="0" u="none" strike="noStrike" kern="1200" baseline="0" dirty="0" smtClean="0">
                <a:solidFill>
                  <a:schemeClr val="tx1"/>
                </a:solidFill>
                <a:latin typeface="+mn-lt"/>
                <a:ea typeface="+mn-ea"/>
                <a:cs typeface="+mn-cs"/>
              </a:rPr>
              <a:t> </a:t>
            </a:r>
            <a:r>
              <a:rPr lang="sv-SE" sz="1200" b="1" i="0" u="none" strike="noStrike" kern="1200" baseline="0" dirty="0" smtClean="0">
                <a:solidFill>
                  <a:schemeClr val="tx1"/>
                </a:solidFill>
                <a:latin typeface="+mn-lt"/>
                <a:ea typeface="+mn-ea"/>
                <a:cs typeface="+mn-cs"/>
              </a:rPr>
              <a:t>different </a:t>
            </a:r>
            <a:r>
              <a:rPr lang="sv-SE" sz="1200" b="1" i="0" u="none" strike="noStrike" kern="1200" baseline="0" dirty="0" err="1" smtClean="0">
                <a:solidFill>
                  <a:schemeClr val="tx1"/>
                </a:solidFill>
                <a:latin typeface="+mn-lt"/>
                <a:ea typeface="+mn-ea"/>
                <a:cs typeface="+mn-cs"/>
              </a:rPr>
              <a:t>activities</a:t>
            </a:r>
            <a:endParaRPr lang="sv-SE"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of this integrated approach offer unique interactions, learning opportunities and potential for growth.</a:t>
            </a:r>
            <a:endParaRPr lang="sv-SE" b="1" baseline="0" dirty="0" smtClean="0">
              <a:latin typeface="Calibri" panose="020F0502020204030204" pitchFamily="34" charset="0"/>
              <a:ea typeface="Times New Roman" panose="02020603050405020304" pitchFamily="18" charset="0"/>
            </a:endParaRPr>
          </a:p>
          <a:p>
            <a:pPr marL="228600" indent="-228600">
              <a:buAutoNum type="arabicPeriod"/>
            </a:pPr>
            <a:r>
              <a:rPr lang="sv-SE" baseline="0" dirty="0" smtClean="0">
                <a:latin typeface="Calibri" panose="020F0502020204030204" pitchFamily="34" charset="0"/>
                <a:ea typeface="Times New Roman" panose="02020603050405020304" pitchFamily="18" charset="0"/>
              </a:rPr>
              <a:t>Uttagningar formella och informella. Vid en viss tidpunkt så tittar man på gruppen och väljer ut vilka som får går vidare till nästa nivå. Vad tittar vi på vid dessa tillfällen? Tekniska färdigheter, fysik, potential …Ibland är det redan tränare på föreningsnivå som avgör vem/vilka som får går vidare, men hen kanske har helt andra kriterier i sitt mind set. </a:t>
            </a:r>
          </a:p>
          <a:p>
            <a:pPr marL="228600" indent="-228600">
              <a:buAutoNum type="arabicPeriod"/>
            </a:pPr>
            <a:r>
              <a:rPr lang="sv-SE" baseline="0" dirty="0" smtClean="0">
                <a:latin typeface="Calibri" panose="020F0502020204030204" pitchFamily="34" charset="0"/>
                <a:ea typeface="Times New Roman" panose="02020603050405020304" pitchFamily="18" charset="0"/>
              </a:rPr>
              <a:t>Dagens barn och unga sitter stilla stora delar av sin dag det är förödande. De är långsammare och har fler motoriska utmaningar. Ändå ser våra träningar likadana ut. Tar denna talangutvecklingsmodell hänsyn till det? Knappast.</a:t>
            </a:r>
            <a:endParaRPr lang="sv-SE" dirty="0" smtClean="0">
              <a:latin typeface="Times New Roman" panose="02020603050405020304" pitchFamily="18" charset="0"/>
              <a:ea typeface="Times New Roman" panose="02020603050405020304" pitchFamily="18" charset="0"/>
            </a:endParaRPr>
          </a:p>
          <a:p>
            <a:r>
              <a:rPr lang="sv-SE" dirty="0" smtClean="0">
                <a:latin typeface="Calibri" panose="020F0502020204030204" pitchFamily="34" charset="0"/>
                <a:ea typeface="Times New Roman" panose="02020603050405020304" pitchFamily="18" charset="0"/>
                <a:cs typeface="Garamond" panose="02020404030301010803" pitchFamily="18" charset="0"/>
              </a:rPr>
              <a:t>• tidskonsumerande</a:t>
            </a:r>
            <a:endParaRPr lang="sv-SE" dirty="0" smtClean="0">
              <a:latin typeface="Times New Roman" panose="02020603050405020304" pitchFamily="18" charset="0"/>
              <a:ea typeface="Times New Roman" panose="02020603050405020304" pitchFamily="18" charset="0"/>
            </a:endParaRPr>
          </a:p>
          <a:p>
            <a:r>
              <a:rPr lang="sv-SE" dirty="0" smtClean="0">
                <a:latin typeface="Calibri" panose="020F0502020204030204" pitchFamily="34" charset="0"/>
                <a:ea typeface="Times New Roman" panose="02020603050405020304" pitchFamily="18" charset="0"/>
                <a:cs typeface="Garamond" panose="02020404030301010803" pitchFamily="18" charset="0"/>
              </a:rPr>
              <a:t>• selekterande och rangordnande</a:t>
            </a:r>
            <a:endParaRPr lang="sv-SE" dirty="0" smtClean="0">
              <a:latin typeface="Times New Roman" panose="02020603050405020304" pitchFamily="18" charset="0"/>
              <a:ea typeface="Times New Roman" panose="02020603050405020304" pitchFamily="18" charset="0"/>
            </a:endParaRPr>
          </a:p>
          <a:p>
            <a:r>
              <a:rPr lang="sv-SE" dirty="0" smtClean="0">
                <a:latin typeface="Calibri" panose="020F0502020204030204" pitchFamily="34" charset="0"/>
                <a:ea typeface="Times New Roman" panose="02020603050405020304" pitchFamily="18" charset="0"/>
                <a:cs typeface="Garamond" panose="02020404030301010803" pitchFamily="18" charset="0"/>
              </a:rPr>
              <a:t>• ledd av ledare som förkroppsligar och praktiserar kärnlogiken</a:t>
            </a:r>
            <a:endParaRPr lang="sv-SE" dirty="0" smtClean="0">
              <a:latin typeface="Times New Roman" panose="02020603050405020304" pitchFamily="18" charset="0"/>
              <a:ea typeface="Times New Roman" panose="02020603050405020304" pitchFamily="18" charset="0"/>
            </a:endParaRPr>
          </a:p>
          <a:p>
            <a:r>
              <a:rPr lang="sv-SE" dirty="0" smtClean="0">
                <a:latin typeface="Calibri" panose="020F0502020204030204" pitchFamily="34" charset="0"/>
                <a:ea typeface="Times New Roman" panose="02020603050405020304" pitchFamily="18" charset="0"/>
                <a:cs typeface="Garamond" panose="02020404030301010803" pitchFamily="18" charset="0"/>
              </a:rPr>
              <a:t>• ointresserad av breddad verksamhet byggd på olika individers självbestämda ambitionsnivåer</a:t>
            </a:r>
            <a:endParaRPr lang="sv-SE" dirty="0" smtClean="0">
              <a:latin typeface="Times New Roman" panose="02020603050405020304" pitchFamily="18" charset="0"/>
              <a:ea typeface="Times New Roman" panose="02020603050405020304" pitchFamily="18" charset="0"/>
            </a:endParaRPr>
          </a:p>
          <a:p>
            <a:endParaRPr lang="sv-SE" dirty="0" smtClean="0"/>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prestationer. </a:t>
            </a:r>
            <a:endParaRPr lang="sv-SE" sz="1200"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Tidig selektering och utslagning, Relative age </a:t>
            </a:r>
            <a:r>
              <a:rPr lang="sv-SE" sz="1200" dirty="0" err="1" smtClean="0">
                <a:ea typeface="Times New Roman" panose="02020603050405020304" pitchFamily="18" charset="0"/>
                <a:cs typeface="Segoe UI" panose="020B0502040204020203" pitchFamily="34" charset="0"/>
              </a:rPr>
              <a:t>effect</a:t>
            </a:r>
            <a:endParaRPr lang="sv-SE" sz="1200"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 </a:t>
            </a:r>
            <a:endParaRPr lang="sv-SE" sz="1200" dirty="0" smtClean="0">
              <a:effectLst/>
              <a:ea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75774F92-8AC5-41F7-BFEE-606766F17E6D}" type="slidenum">
              <a:rPr lang="sv-SE" smtClean="0"/>
              <a:t>22</a:t>
            </a:fld>
            <a:endParaRPr lang="sv-SE"/>
          </a:p>
        </p:txBody>
      </p:sp>
    </p:spTree>
    <p:extLst>
      <p:ext uri="{BB962C8B-B14F-4D97-AF65-F5344CB8AC3E}">
        <p14:creationId xmlns:p14="http://schemas.microsoft.com/office/powerpoint/2010/main" val="426331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spcAft>
                <a:spcPts val="0"/>
              </a:spcAft>
            </a:pPr>
            <a:r>
              <a:rPr lang="sv-SE" sz="1200" b="1" dirty="0" smtClean="0">
                <a:ea typeface="Times New Roman" panose="02020603050405020304" pitchFamily="18" charset="0"/>
                <a:cs typeface="Segoe UI" panose="020B0502040204020203" pitchFamily="34" charset="0"/>
              </a:rPr>
              <a:t>Talangutveckling eller tur?</a:t>
            </a:r>
            <a:r>
              <a:rPr lang="sv-SE" sz="1200" dirty="0" smtClean="0">
                <a:ea typeface="Times New Roman" panose="02020603050405020304" pitchFamily="18" charset="0"/>
                <a:cs typeface="Segoe UI" panose="020B0502040204020203" pitchFamily="34" charset="0"/>
              </a:rPr>
              <a:t>  Richard Bailey och David Collins</a:t>
            </a:r>
            <a:endParaRPr lang="sv-SE" sz="1200" dirty="0" smtClean="0">
              <a:ea typeface="Times New Roman" panose="02020603050405020304" pitchFamily="18" charset="0"/>
            </a:endParaRPr>
          </a:p>
          <a:p>
            <a:pPr fontAlgn="base">
              <a:spcAft>
                <a:spcPts val="0"/>
              </a:spcAft>
            </a:pPr>
            <a:r>
              <a:rPr lang="sv-SE" sz="1200" dirty="0" smtClean="0">
                <a:ea typeface="Times New Roman" panose="02020603050405020304" pitchFamily="18" charset="0"/>
                <a:cs typeface="Segoe UI" panose="020B0502040204020203" pitchFamily="34" charset="0"/>
              </a:rPr>
              <a:t>Forskning visar att det i själva verket inte handlar så mycket om att identifiera och utveckla talang. Istället spelar sociala, ekonomiska och psykologiska parametrar som barnet inte kan påverka som socioekonomisk bakgrund en större roll. Det har även visat sig att tur är en minst lika avgörande faktor. Pyramiden premierar de som har tur med:  </a:t>
            </a:r>
            <a:endParaRPr lang="sv-SE" sz="1200"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gener och med att få föräldrar som har egen idrottsbakgrund </a:t>
            </a:r>
            <a:endParaRPr lang="sv-SE" sz="1200"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att få geografiskt växa upp på rätt plats </a:t>
            </a:r>
            <a:endParaRPr lang="sv-SE" sz="1200"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stöd från familjen, föräldrarnas förmåga och vilja att investera tid och pengar på barnets idrottande </a:t>
            </a: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att vara på rätt plats vid rätt tillfälle </a:t>
            </a:r>
            <a:endParaRPr lang="sv-SE" sz="1200" dirty="0" smtClean="0">
              <a:effectLst/>
              <a:ea typeface="Times New Roman" panose="02020603050405020304" pitchFamily="18" charset="0"/>
            </a:endParaRP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75774F92-8AC5-41F7-BFEE-606766F17E6D}" type="slidenum">
              <a:rPr lang="sv-SE" smtClean="0"/>
              <a:t>23</a:t>
            </a:fld>
            <a:endParaRPr lang="sv-SE"/>
          </a:p>
        </p:txBody>
      </p:sp>
    </p:spTree>
    <p:extLst>
      <p:ext uri="{BB962C8B-B14F-4D97-AF65-F5344CB8AC3E}">
        <p14:creationId xmlns:p14="http://schemas.microsoft.com/office/powerpoint/2010/main" val="958232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t>
            </a:r>
            <a:r>
              <a:rPr lang="sv-SE" baseline="0" dirty="0" smtClean="0"/>
              <a:t> som sitter och står här idag är fostrade in i detta. Så det är väl inte konstigt att om vi har svårt att förklara för andra varför förändringar sker. Vi kanske inte förstår eller tror på dem själva och för oss blir då lösningen att titta på den nya rektangeln och tänka.. Vi behåller triangeln och så lägger vi till lite motionsverksamhet och kanske en specialgrupp</a:t>
            </a:r>
          </a:p>
          <a:p>
            <a:endParaRPr lang="sv-SE" baseline="0" dirty="0" smtClean="0"/>
          </a:p>
          <a:p>
            <a:r>
              <a:rPr lang="sv-SE" baseline="0" dirty="0" smtClean="0"/>
              <a:t>Med andra ord så behåller vi det (läs triangeln) som var då, dvs när jag själv var aktiv och så hittar vi på lite skoj för övriga.</a:t>
            </a:r>
          </a:p>
          <a:p>
            <a:endParaRPr lang="sv-SE" baseline="0" dirty="0" smtClean="0"/>
          </a:p>
        </p:txBody>
      </p:sp>
      <p:sp>
        <p:nvSpPr>
          <p:cNvPr id="4" name="Platshållare för bildnummer 3"/>
          <p:cNvSpPr>
            <a:spLocks noGrp="1"/>
          </p:cNvSpPr>
          <p:nvPr>
            <p:ph type="sldNum" sz="quarter" idx="10"/>
          </p:nvPr>
        </p:nvSpPr>
        <p:spPr/>
        <p:txBody>
          <a:bodyPr/>
          <a:lstStyle/>
          <a:p>
            <a:fld id="{75774F92-8AC5-41F7-BFEE-606766F17E6D}" type="slidenum">
              <a:rPr lang="sv-SE" smtClean="0"/>
              <a:t>24</a:t>
            </a:fld>
            <a:endParaRPr lang="sv-SE"/>
          </a:p>
        </p:txBody>
      </p:sp>
    </p:spTree>
    <p:extLst>
      <p:ext uri="{BB962C8B-B14F-4D97-AF65-F5344CB8AC3E}">
        <p14:creationId xmlns:p14="http://schemas.microsoft.com/office/powerpoint/2010/main" val="97859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inte bara i Sverige som vi pratar om behovet av förändring inom barn och ungdomsidrotten.</a:t>
            </a:r>
          </a:p>
          <a:p>
            <a:endParaRPr lang="sv-SE" dirty="0" smtClean="0"/>
          </a:p>
          <a:p>
            <a:r>
              <a:rPr lang="sv-SE" dirty="0" smtClean="0"/>
              <a:t>Forskare runt</a:t>
            </a:r>
            <a:r>
              <a:rPr lang="sv-SE" baseline="0" dirty="0" smtClean="0"/>
              <a:t> om i världen pratar om samma sak och det är många som är där vi är idag.</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5774F92-8AC5-41F7-BFEE-606766F17E6D}" type="slidenum">
              <a:rPr lang="sv-SE" smtClean="0"/>
              <a:t>25</a:t>
            </a:fld>
            <a:endParaRPr lang="sv-SE"/>
          </a:p>
        </p:txBody>
      </p:sp>
    </p:spTree>
    <p:extLst>
      <p:ext uri="{BB962C8B-B14F-4D97-AF65-F5344CB8AC3E}">
        <p14:creationId xmlns:p14="http://schemas.microsoft.com/office/powerpoint/2010/main" val="2494308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General </a:t>
            </a:r>
            <a:r>
              <a:rPr lang="sv-SE" sz="1200" b="0" i="0" u="none" strike="noStrike" kern="1200" baseline="0" dirty="0" err="1" smtClean="0">
                <a:solidFill>
                  <a:schemeClr val="tx1"/>
                </a:solidFill>
                <a:latin typeface="+mn-lt"/>
                <a:ea typeface="+mn-ea"/>
                <a:cs typeface="+mn-cs"/>
              </a:rPr>
              <a:t>principles</a:t>
            </a:r>
            <a:endParaRPr lang="sv-S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Youth athlete development is contingent on an individually unique and constantly changing base of normal physical growth, biological maturation and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development, and therefore it must be considered individually.</a:t>
            </a:r>
          </a:p>
          <a:p>
            <a:r>
              <a:rPr lang="en-US" sz="1200" b="0" i="0" u="none" strike="noStrike" kern="1200" baseline="0" dirty="0" smtClean="0">
                <a:solidFill>
                  <a:schemeClr val="tx1"/>
                </a:solidFill>
                <a:latin typeface="+mn-lt"/>
                <a:ea typeface="+mn-ea"/>
                <a:cs typeface="+mn-cs"/>
              </a:rPr>
              <a:t>▸ Allow for a wider definition of sport success, as indicated by healthy, meaningful and varied life-forming experiences, which is </a:t>
            </a:r>
            <a:r>
              <a:rPr lang="en-US" sz="1200" b="0" i="0" u="none" strike="noStrike" kern="1200" baseline="0" dirty="0" err="1" smtClean="0">
                <a:solidFill>
                  <a:schemeClr val="tx1"/>
                </a:solidFill>
                <a:latin typeface="+mn-lt"/>
                <a:ea typeface="+mn-ea"/>
                <a:cs typeface="+mn-cs"/>
              </a:rPr>
              <a:t>centred</a:t>
            </a:r>
            <a:r>
              <a:rPr lang="en-US" sz="1200" b="0" i="0" u="none" strike="noStrike" kern="1200" baseline="0" dirty="0" smtClean="0">
                <a:solidFill>
                  <a:schemeClr val="tx1"/>
                </a:solidFill>
                <a:latin typeface="+mn-lt"/>
                <a:ea typeface="+mn-ea"/>
                <a:cs typeface="+mn-cs"/>
              </a:rPr>
              <a:t> on the whole athlete and development of </a:t>
            </a:r>
            <a:r>
              <a:rPr lang="sv-SE" sz="1200" b="0" i="0" u="none" strike="noStrike" kern="1200" baseline="0" dirty="0" smtClean="0">
                <a:solidFill>
                  <a:schemeClr val="tx1"/>
                </a:solidFill>
                <a:latin typeface="+mn-lt"/>
                <a:ea typeface="+mn-ea"/>
                <a:cs typeface="+mn-cs"/>
              </a:rPr>
              <a:t>the person.</a:t>
            </a:r>
          </a:p>
          <a:p>
            <a:r>
              <a:rPr lang="en-US" sz="1200" b="0" i="0" u="none" strike="noStrike" kern="1200" baseline="0" dirty="0" smtClean="0">
                <a:solidFill>
                  <a:schemeClr val="tx1"/>
                </a:solidFill>
                <a:latin typeface="+mn-lt"/>
                <a:ea typeface="+mn-ea"/>
                <a:cs typeface="+mn-cs"/>
              </a:rPr>
              <a:t>▸ Adopt viable, evidence-informed and inclusive frameworks of athlete development that are flexible (using ‘best practice’</a:t>
            </a:r>
          </a:p>
          <a:p>
            <a:r>
              <a:rPr lang="en-US" sz="1200" b="0" i="0" u="none" strike="noStrike" kern="1200" baseline="0" dirty="0" smtClean="0">
                <a:solidFill>
                  <a:schemeClr val="tx1"/>
                </a:solidFill>
                <a:latin typeface="+mn-lt"/>
                <a:ea typeface="+mn-ea"/>
                <a:cs typeface="+mn-cs"/>
              </a:rPr>
              <a:t>for each developmental level), while embracing individual athlete progression and appropriately responding to the athlete’s </a:t>
            </a:r>
            <a:r>
              <a:rPr lang="sv-SE" sz="1200" b="0" i="0" u="none" strike="noStrike" kern="1200" baseline="0" dirty="0" err="1" smtClean="0">
                <a:solidFill>
                  <a:schemeClr val="tx1"/>
                </a:solidFill>
                <a:latin typeface="+mn-lt"/>
                <a:ea typeface="+mn-ea"/>
                <a:cs typeface="+mn-cs"/>
              </a:rPr>
              <a:t>perspective</a:t>
            </a:r>
            <a:r>
              <a:rPr lang="sv-SE" sz="1200" b="0" i="0" u="none" strike="noStrike" kern="1200" baseline="0" dirty="0" smtClean="0">
                <a:solidFill>
                  <a:schemeClr val="tx1"/>
                </a:solidFill>
                <a:latin typeface="+mn-lt"/>
                <a:ea typeface="+mn-ea"/>
                <a:cs typeface="+mn-cs"/>
              </a:rPr>
              <a:t> and </a:t>
            </a:r>
            <a:r>
              <a:rPr lang="sv-SE" sz="1200" b="0" i="0" u="none" strike="noStrike" kern="1200" baseline="0" dirty="0" err="1" smtClean="0">
                <a:solidFill>
                  <a:schemeClr val="tx1"/>
                </a:solidFill>
                <a:latin typeface="+mn-lt"/>
                <a:ea typeface="+mn-ea"/>
                <a:cs typeface="+mn-cs"/>
              </a:rPr>
              <a:t>needs</a:t>
            </a:r>
            <a:r>
              <a:rPr lang="sv-SE"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Commit to the psychological development of resilient</a:t>
            </a:r>
          </a:p>
          <a:p>
            <a:r>
              <a:rPr lang="en-US" sz="1200" b="0" i="0" u="none" strike="noStrike" kern="1200" baseline="0" dirty="0" smtClean="0">
                <a:solidFill>
                  <a:schemeClr val="tx1"/>
                </a:solidFill>
                <a:latin typeface="+mn-lt"/>
                <a:ea typeface="+mn-ea"/>
                <a:cs typeface="+mn-cs"/>
              </a:rPr>
              <a:t>and adaptable athletes </a:t>
            </a:r>
            <a:r>
              <a:rPr lang="en-US" sz="1200" b="0" i="0" u="none" strike="noStrike" kern="1200" baseline="0" dirty="0" err="1" smtClean="0">
                <a:solidFill>
                  <a:schemeClr val="tx1"/>
                </a:solidFill>
                <a:latin typeface="+mn-lt"/>
                <a:ea typeface="+mn-ea"/>
                <a:cs typeface="+mn-cs"/>
              </a:rPr>
              <a:t>characterised</a:t>
            </a:r>
            <a:r>
              <a:rPr lang="en-US" sz="1200" b="0" i="0" u="none" strike="noStrike" kern="1200" baseline="0" dirty="0" smtClean="0">
                <a:solidFill>
                  <a:schemeClr val="tx1"/>
                </a:solidFill>
                <a:latin typeface="+mn-lt"/>
                <a:ea typeface="+mn-ea"/>
                <a:cs typeface="+mn-cs"/>
              </a:rPr>
              <a:t> by mental capability and robustness, high self-regulation and enduring personal excellence qualities—that is, upholding the ideals of </a:t>
            </a:r>
            <a:r>
              <a:rPr lang="sv-SE" sz="1200" b="0" i="0" u="none" strike="noStrike" kern="1200" baseline="0" dirty="0" err="1" smtClean="0">
                <a:solidFill>
                  <a:schemeClr val="tx1"/>
                </a:solidFill>
                <a:latin typeface="+mn-lt"/>
                <a:ea typeface="+mn-ea"/>
                <a:cs typeface="+mn-cs"/>
              </a:rPr>
              <a:t>Olympism</a:t>
            </a:r>
            <a:r>
              <a:rPr lang="sv-SE"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Encourage children to participate in a variety of different unstructured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deliberate play) and structured age-appropriate sport-related activities and settings, to develop a wide range of athletic and social skills and attributes that will encourage sustained sport participation and enjoyment.</a:t>
            </a:r>
          </a:p>
          <a:p>
            <a:r>
              <a:rPr lang="en-US" sz="1200" b="0" i="0" u="none" strike="noStrike" kern="1200" baseline="0" dirty="0" smtClean="0">
                <a:solidFill>
                  <a:schemeClr val="tx1"/>
                </a:solidFill>
                <a:latin typeface="+mn-lt"/>
                <a:ea typeface="+mn-ea"/>
                <a:cs typeface="+mn-cs"/>
              </a:rPr>
              <a:t>▸ Make a commitment to promote safety, health and respect for the rules, other athletes and the game, while adopting specific policies and procedures to avert harassment and </a:t>
            </a:r>
            <a:r>
              <a:rPr lang="sv-SE" sz="1200" b="0" i="0" u="none" strike="noStrike" kern="1200" baseline="0" dirty="0" smtClean="0">
                <a:solidFill>
                  <a:schemeClr val="tx1"/>
                </a:solidFill>
                <a:latin typeface="+mn-lt"/>
                <a:ea typeface="+mn-ea"/>
                <a:cs typeface="+mn-cs"/>
              </a:rPr>
              <a:t>abuse.</a:t>
            </a:r>
          </a:p>
          <a:p>
            <a:r>
              <a:rPr lang="en-US" sz="1200" b="0" i="0" u="none" strike="noStrike" kern="1200" baseline="0" dirty="0" smtClean="0">
                <a:solidFill>
                  <a:schemeClr val="tx1"/>
                </a:solidFill>
                <a:latin typeface="+mn-lt"/>
                <a:ea typeface="+mn-ea"/>
                <a:cs typeface="+mn-cs"/>
              </a:rPr>
              <a:t>▸ Across the entire athletic development pathway, assist each athlete in effectively managing sport-life balance to be better</a:t>
            </a:r>
          </a:p>
          <a:p>
            <a:r>
              <a:rPr lang="en-US" sz="1200" b="0" i="0" u="none" strike="noStrike" kern="1200" baseline="0" dirty="0" smtClean="0">
                <a:solidFill>
                  <a:schemeClr val="tx1"/>
                </a:solidFill>
                <a:latin typeface="+mn-lt"/>
                <a:ea typeface="+mn-ea"/>
                <a:cs typeface="+mn-cs"/>
              </a:rPr>
              <a:t>prepared for life after sport.</a:t>
            </a:r>
            <a:endParaRPr lang="sv-SE" dirty="0"/>
          </a:p>
        </p:txBody>
      </p:sp>
      <p:sp>
        <p:nvSpPr>
          <p:cNvPr id="4" name="Platshållare för bildnummer 3"/>
          <p:cNvSpPr>
            <a:spLocks noGrp="1"/>
          </p:cNvSpPr>
          <p:nvPr>
            <p:ph type="sldNum" sz="quarter" idx="10"/>
          </p:nvPr>
        </p:nvSpPr>
        <p:spPr/>
        <p:txBody>
          <a:bodyPr/>
          <a:lstStyle/>
          <a:p>
            <a:fld id="{75774F92-8AC5-41F7-BFEE-606766F17E6D}" type="slidenum">
              <a:rPr lang="sv-SE" smtClean="0"/>
              <a:t>26</a:t>
            </a:fld>
            <a:endParaRPr lang="sv-SE"/>
          </a:p>
        </p:txBody>
      </p:sp>
    </p:spTree>
    <p:extLst>
      <p:ext uri="{BB962C8B-B14F-4D97-AF65-F5344CB8AC3E}">
        <p14:creationId xmlns:p14="http://schemas.microsoft.com/office/powerpoint/2010/main" val="97790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sv-SE" dirty="0" smtClean="0"/>
              <a:t>Barn- och ungdomsidrott</a:t>
            </a:r>
            <a:r>
              <a:rPr lang="sv-SE" baseline="0" dirty="0" smtClean="0"/>
              <a:t> är organiserad av vuxna. Barns villkor och önskemål Tv-spels metafor </a:t>
            </a:r>
            <a:r>
              <a:rPr lang="sv-SE" baseline="0" dirty="0" err="1" smtClean="0"/>
              <a:t>Ambtionsnivåer</a:t>
            </a:r>
            <a:endParaRPr lang="sv-SE" baseline="0" dirty="0" smtClean="0"/>
          </a:p>
          <a:p>
            <a:pPr marL="228600" indent="-228600">
              <a:buAutoNum type="arabicPeriod" startAt="2"/>
            </a:pPr>
            <a:r>
              <a:rPr lang="sv-SE" baseline="0" dirty="0" smtClean="0"/>
              <a:t>Överorganiserar. Spontanidrott, Lekfull. Michael Jordan. </a:t>
            </a:r>
            <a:r>
              <a:rPr lang="sv-SE" baseline="0" dirty="0" err="1" smtClean="0"/>
              <a:t>Oorganisera</a:t>
            </a:r>
            <a:r>
              <a:rPr lang="sv-SE" baseline="0" dirty="0" smtClean="0"/>
              <a:t>! Samband med större kreativitet, bättre på att ta ansvar för att sätta egna mål och driva mot dom, skadeförebyggande</a:t>
            </a:r>
          </a:p>
          <a:p>
            <a:pPr marL="228600" indent="-228600">
              <a:buAutoNum type="arabicPeriod" startAt="2"/>
            </a:pPr>
            <a:r>
              <a:rPr lang="sv-SE" baseline="0" dirty="0" smtClean="0"/>
              <a:t>Färre som lessnar, större socialt värde, bättre prestationer, större chans till livslångt idrottande, </a:t>
            </a:r>
          </a:p>
          <a:p>
            <a:pPr marL="228600" indent="-228600">
              <a:buAutoNum type="arabicPeriod" startAt="2"/>
            </a:pPr>
            <a:r>
              <a:rPr lang="sv-SE" baseline="0" dirty="0" smtClean="0"/>
              <a:t>Närområde</a:t>
            </a:r>
          </a:p>
          <a:p>
            <a:pPr marL="228600" indent="-228600">
              <a:buAutoNum type="arabicPeriod" startAt="2"/>
            </a:pPr>
            <a:endParaRPr lang="sv-SE" baseline="0" dirty="0" smtClean="0"/>
          </a:p>
          <a:p>
            <a:pPr marL="228600" indent="-228600">
              <a:buAutoNum type="arabicPeriod" startAt="2"/>
            </a:pPr>
            <a:endParaRPr lang="sv-SE" baseline="0" dirty="0" smtClean="0"/>
          </a:p>
          <a:p>
            <a:pPr marL="228600" indent="-228600">
              <a:buAutoNum type="arabicPeriod" startAt="2"/>
            </a:pPr>
            <a:endParaRPr lang="sv-SE" baseline="0" dirty="0" smtClean="0"/>
          </a:p>
        </p:txBody>
      </p:sp>
      <p:sp>
        <p:nvSpPr>
          <p:cNvPr id="4" name="Platshållare för bildnummer 3"/>
          <p:cNvSpPr>
            <a:spLocks noGrp="1"/>
          </p:cNvSpPr>
          <p:nvPr>
            <p:ph type="sldNum" sz="quarter" idx="10"/>
          </p:nvPr>
        </p:nvSpPr>
        <p:spPr/>
        <p:txBody>
          <a:bodyPr/>
          <a:lstStyle/>
          <a:p>
            <a:fld id="{75774F92-8AC5-41F7-BFEE-606766F17E6D}" type="slidenum">
              <a:rPr lang="sv-SE" smtClean="0"/>
              <a:t>32</a:t>
            </a:fld>
            <a:endParaRPr lang="sv-SE"/>
          </a:p>
        </p:txBody>
      </p:sp>
    </p:spTree>
    <p:extLst>
      <p:ext uri="{BB962C8B-B14F-4D97-AF65-F5344CB8AC3E}">
        <p14:creationId xmlns:p14="http://schemas.microsoft.com/office/powerpoint/2010/main" val="51169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smtClean="0"/>
              <a:t>Ledorden i strategipropositionen</a:t>
            </a:r>
            <a:r>
              <a:rPr lang="sv-SE" baseline="0" dirty="0" smtClean="0"/>
              <a:t> så många som möjligt, så länge som möjligt i en så bra verksamhet som möjligt.</a:t>
            </a:r>
            <a:endParaRPr lang="sv-SE" dirty="0"/>
          </a:p>
        </p:txBody>
      </p:sp>
      <p:sp>
        <p:nvSpPr>
          <p:cNvPr id="4" name="Platshållare för bildnummer 3"/>
          <p:cNvSpPr>
            <a:spLocks noGrp="1"/>
          </p:cNvSpPr>
          <p:nvPr>
            <p:ph type="sldNum" sz="quarter" idx="10"/>
          </p:nvPr>
        </p:nvSpPr>
        <p:spPr/>
        <p:txBody>
          <a:bodyPr/>
          <a:lstStyle/>
          <a:p>
            <a:fld id="{9EFC7616-3293-4766-93AB-30E86882091D}" type="slidenum">
              <a:rPr lang="sv-SE" smtClean="0"/>
              <a:t>9</a:t>
            </a:fld>
            <a:endParaRPr lang="sv-SE"/>
          </a:p>
        </p:txBody>
      </p:sp>
    </p:spTree>
    <p:extLst>
      <p:ext uri="{BB962C8B-B14F-4D97-AF65-F5344CB8AC3E}">
        <p14:creationId xmlns:p14="http://schemas.microsoft.com/office/powerpoint/2010/main" val="213377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smtClean="0"/>
              <a:t>Idrottslytet</a:t>
            </a:r>
          </a:p>
          <a:p>
            <a:r>
              <a:rPr lang="sv-SE" dirty="0" smtClean="0"/>
              <a:t>Beskrivande text om varje område</a:t>
            </a:r>
            <a:endParaRPr lang="sv-SE" dirty="0"/>
          </a:p>
        </p:txBody>
      </p:sp>
      <p:sp>
        <p:nvSpPr>
          <p:cNvPr id="4" name="Platshållare för bildnummer 3"/>
          <p:cNvSpPr>
            <a:spLocks noGrp="1"/>
          </p:cNvSpPr>
          <p:nvPr>
            <p:ph type="sldNum" sz="quarter" idx="10"/>
          </p:nvPr>
        </p:nvSpPr>
        <p:spPr/>
        <p:txBody>
          <a:bodyPr/>
          <a:lstStyle/>
          <a:p>
            <a:fld id="{D1C10927-4F77-4B97-AE51-0D9792FC8DF3}" type="slidenum">
              <a:rPr lang="sv-SE" smtClean="0"/>
              <a:t>12</a:t>
            </a:fld>
            <a:endParaRPr lang="sv-SE"/>
          </a:p>
        </p:txBody>
      </p:sp>
    </p:spTree>
    <p:extLst>
      <p:ext uri="{BB962C8B-B14F-4D97-AF65-F5344CB8AC3E}">
        <p14:creationId xmlns:p14="http://schemas.microsoft.com/office/powerpoint/2010/main" val="425769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9EFC7616-3293-4766-93AB-30E86882091D}" type="slidenum">
              <a:rPr lang="sv-SE" smtClean="0"/>
              <a:t>14</a:t>
            </a:fld>
            <a:endParaRPr lang="sv-SE"/>
          </a:p>
        </p:txBody>
      </p:sp>
    </p:spTree>
    <p:extLst>
      <p:ext uri="{BB962C8B-B14F-4D97-AF65-F5344CB8AC3E}">
        <p14:creationId xmlns:p14="http://schemas.microsoft.com/office/powerpoint/2010/main" val="63600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smtClean="0"/>
              <a:t>Tänk om… Om</a:t>
            </a:r>
            <a:r>
              <a:rPr lang="sv-SE" baseline="0" dirty="0" smtClean="0"/>
              <a:t> Idrottslyftsfinansieringen bara finns kvar fram till och med 2019. Vad är det för utvecklingsarbete som ni då vill passa på att göra under denna period så att </a:t>
            </a:r>
            <a:r>
              <a:rPr lang="sv-SE" sz="1200" i="1" dirty="0" smtClean="0"/>
              <a:t>barn och unga i åldern 7-25 år väljer att idrotta i förening hela livet</a:t>
            </a:r>
            <a:endParaRPr lang="sv-SE" dirty="0" smtClean="0"/>
          </a:p>
        </p:txBody>
      </p:sp>
      <p:sp>
        <p:nvSpPr>
          <p:cNvPr id="4" name="Platshållare för bildnummer 3"/>
          <p:cNvSpPr>
            <a:spLocks noGrp="1"/>
          </p:cNvSpPr>
          <p:nvPr>
            <p:ph type="sldNum" sz="quarter" idx="10"/>
          </p:nvPr>
        </p:nvSpPr>
        <p:spPr/>
        <p:txBody>
          <a:bodyPr/>
          <a:lstStyle/>
          <a:p>
            <a:fld id="{9EFC7616-3293-4766-93AB-30E86882091D}" type="slidenum">
              <a:rPr lang="sv-SE" smtClean="0"/>
              <a:t>15</a:t>
            </a:fld>
            <a:endParaRPr lang="sv-SE"/>
          </a:p>
        </p:txBody>
      </p:sp>
    </p:spTree>
    <p:extLst>
      <p:ext uri="{BB962C8B-B14F-4D97-AF65-F5344CB8AC3E}">
        <p14:creationId xmlns:p14="http://schemas.microsoft.com/office/powerpoint/2010/main" val="94325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r>
              <a:rPr lang="sv-SE" baseline="0" dirty="0" smtClean="0"/>
              <a:t>Jag påminner om att detta är något som N</a:t>
            </a:r>
            <a:r>
              <a:rPr lang="sv-SE" dirty="0" smtClean="0"/>
              <a:t>I enades om i maj 2015.</a:t>
            </a:r>
            <a:endParaRPr lang="sv-SE" dirty="0"/>
          </a:p>
        </p:txBody>
      </p:sp>
      <p:sp>
        <p:nvSpPr>
          <p:cNvPr id="4" name="Platshållare för bildnummer 3"/>
          <p:cNvSpPr>
            <a:spLocks noGrp="1"/>
          </p:cNvSpPr>
          <p:nvPr>
            <p:ph type="sldNum" sz="quarter" idx="10"/>
          </p:nvPr>
        </p:nvSpPr>
        <p:spPr/>
        <p:txBody>
          <a:bodyPr/>
          <a:lstStyle/>
          <a:p>
            <a:fld id="{75774F92-8AC5-41F7-BFEE-606766F17E6D}" type="slidenum">
              <a:rPr lang="sv-SE" smtClean="0"/>
              <a:t>16</a:t>
            </a:fld>
            <a:endParaRPr lang="sv-SE"/>
          </a:p>
        </p:txBody>
      </p:sp>
    </p:spTree>
    <p:extLst>
      <p:ext uri="{BB962C8B-B14F-4D97-AF65-F5344CB8AC3E}">
        <p14:creationId xmlns:p14="http://schemas.microsoft.com/office/powerpoint/2010/main" val="396070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same </a:t>
            </a:r>
            <a:r>
              <a:rPr lang="sv-SE" dirty="0" err="1" smtClean="0"/>
              <a:t>shit</a:t>
            </a:r>
            <a:r>
              <a:rPr lang="sv-SE" dirty="0" smtClean="0"/>
              <a:t> different </a:t>
            </a:r>
            <a:r>
              <a:rPr lang="sv-SE" dirty="0" err="1" smtClean="0"/>
              <a:t>names</a:t>
            </a:r>
            <a:r>
              <a:rPr lang="sv-SE" dirty="0" smtClean="0"/>
              <a:t>: Triangel, pyramid, Standard </a:t>
            </a:r>
            <a:r>
              <a:rPr lang="sv-SE" dirty="0" err="1" smtClean="0"/>
              <a:t>Model</a:t>
            </a:r>
            <a:r>
              <a:rPr lang="sv-SE" dirty="0" smtClean="0"/>
              <a:t> </a:t>
            </a:r>
            <a:r>
              <a:rPr lang="sv-SE" dirty="0" err="1" smtClean="0"/>
              <a:t>of</a:t>
            </a:r>
            <a:r>
              <a:rPr lang="sv-SE" dirty="0" smtClean="0"/>
              <a:t> Talent </a:t>
            </a:r>
            <a:r>
              <a:rPr lang="sv-SE" dirty="0" err="1" smtClean="0"/>
              <a:t>Development</a:t>
            </a:r>
            <a:r>
              <a:rPr lang="sv-SE" dirty="0" smtClean="0"/>
              <a:t> , Foundation Stones</a:t>
            </a:r>
          </a:p>
          <a:p>
            <a:endParaRPr lang="sv-SE" dirty="0" smtClean="0"/>
          </a:p>
          <a:p>
            <a:r>
              <a:rPr lang="sv-SE" dirty="0" smtClean="0"/>
              <a:t>Det som är gemensamt för dessa modeller är</a:t>
            </a: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En bred bas med många idrottare/aktiva befinner sig på den lägsta nivån. </a:t>
            </a:r>
            <a:endParaRPr lang="sv-SE" sz="1200"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Fokus ligger på att utveckla de som identifierats som talanger, inte på den bredare gruppen av idrottare, även om andra kommer att nå upp till förväntad nivån senare. </a:t>
            </a:r>
            <a:endParaRPr lang="sv-SE" sz="1200"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Ju högre nivå, desto färre idrottare/aktiva. </a:t>
            </a:r>
          </a:p>
          <a:p>
            <a:pPr marL="342900" lvl="0" indent="-342900" fontAlgn="base">
              <a:spcAft>
                <a:spcPts val="0"/>
              </a:spcAft>
              <a:buSzPts val="1000"/>
              <a:buFont typeface="Symbol" panose="05050102010706020507" pitchFamily="18" charset="2"/>
              <a:buChar char=""/>
              <a:tabLst>
                <a:tab pos="457200" algn="l"/>
              </a:tabLst>
            </a:pPr>
            <a:endParaRPr lang="sv-SE" sz="1200" dirty="0" smtClean="0">
              <a:ea typeface="Times New Roman" panose="02020603050405020304" pitchFamily="18" charset="0"/>
              <a:cs typeface="Segoe UI" panose="020B0502040204020203" pitchFamily="34" charset="0"/>
            </a:endParaRPr>
          </a:p>
          <a:p>
            <a:pPr marL="342900" lvl="0" indent="-342900" fontAlgn="base">
              <a:spcAft>
                <a:spcPts val="0"/>
              </a:spcAft>
              <a:buSzPts val="1000"/>
              <a:buFont typeface="Symbol" panose="05050102010706020507" pitchFamily="18" charset="2"/>
              <a:buChar char=""/>
              <a:tabLst>
                <a:tab pos="457200" algn="l"/>
              </a:tabLst>
            </a:pPr>
            <a:endParaRPr lang="sv-SE" sz="1200" dirty="0" smtClean="0">
              <a:ea typeface="Times New Roman" panose="02020603050405020304" pitchFamily="18" charset="0"/>
              <a:cs typeface="Segoe UI" panose="020B0502040204020203" pitchFamily="34" charset="0"/>
            </a:endParaRPr>
          </a:p>
          <a:p>
            <a:pPr marL="342900" lvl="0" indent="-342900" fontAlgn="base">
              <a:spcAft>
                <a:spcPts val="0"/>
              </a:spcAft>
              <a:buSzPts val="1000"/>
              <a:buFont typeface="Symbol" panose="05050102010706020507" pitchFamily="18" charset="2"/>
              <a:buChar char=""/>
              <a:tabLst>
                <a:tab pos="457200" algn="l"/>
              </a:tabLst>
            </a:pPr>
            <a:r>
              <a:rPr lang="sv-SE" sz="1200" dirty="0" smtClean="0">
                <a:ea typeface="Times New Roman" panose="02020603050405020304" pitchFamily="18" charset="0"/>
                <a:cs typeface="Segoe UI" panose="020B0502040204020203" pitchFamily="34" charset="0"/>
              </a:rPr>
              <a:t>Då sitter det säkert några och tänker, det är inget fel</a:t>
            </a:r>
            <a:r>
              <a:rPr lang="sv-SE" sz="1200" baseline="0" dirty="0" smtClean="0">
                <a:ea typeface="Times New Roman" panose="02020603050405020304" pitchFamily="18" charset="0"/>
                <a:cs typeface="Segoe UI" panose="020B0502040204020203" pitchFamily="34" charset="0"/>
              </a:rPr>
              <a:t> på modellen men sättet vi arbetar i den och kanske en och en annan individ. Bara vi justerar lite här, vrider på några knappar där och så ska vi nog få den att funka trots allt.</a:t>
            </a:r>
            <a:endParaRPr lang="sv-SE" sz="1200" dirty="0" smtClean="0">
              <a:ea typeface="Times New Roman" panose="02020603050405020304" pitchFamily="18" charset="0"/>
              <a:cs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75774F92-8AC5-41F7-BFEE-606766F17E6D}" type="slidenum">
              <a:rPr lang="sv-SE" smtClean="0"/>
              <a:t>17</a:t>
            </a:fld>
            <a:endParaRPr lang="sv-SE"/>
          </a:p>
        </p:txBody>
      </p:sp>
    </p:spTree>
    <p:extLst>
      <p:ext uri="{BB962C8B-B14F-4D97-AF65-F5344CB8AC3E}">
        <p14:creationId xmlns:p14="http://schemas.microsoft.com/office/powerpoint/2010/main" val="4179076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Calibri"/>
              </a:rPr>
              <a:t>Sedan finns det de som tror att det är ett val mellan elit eller idrott för alla – triangel eller rektangel. Men så är det ju inte i rektangeln finns det plats för både och.</a:t>
            </a:r>
          </a:p>
          <a:p>
            <a:endParaRPr lang="sv-SE" dirty="0" smtClean="0">
              <a:latin typeface="Calibri"/>
            </a:endParaRPr>
          </a:p>
          <a:p>
            <a:r>
              <a:rPr lang="sv-SE" dirty="0" smtClean="0">
                <a:latin typeface="Calibri"/>
              </a:rPr>
              <a:t>Livslångt</a:t>
            </a:r>
            <a:r>
              <a:rPr lang="sv-SE" baseline="0" dirty="0" smtClean="0">
                <a:latin typeface="Calibri"/>
              </a:rPr>
              <a:t> idrottande är ett av de fyra strategiska områdena vi tillsammans har kommit överens om att arbeta mot och den strategin symboliseras av en rektangel. Det kommer Anders att berätta mer om senare.</a:t>
            </a:r>
          </a:p>
          <a:p>
            <a:endParaRPr lang="sv-SE" baseline="0" dirty="0" smtClean="0">
              <a:latin typeface="Calibri"/>
            </a:endParaRPr>
          </a:p>
          <a:p>
            <a:r>
              <a:rPr lang="sv-SE" baseline="0" dirty="0" smtClean="0">
                <a:latin typeface="Calibri"/>
              </a:rPr>
              <a:t>Men först måste vi titta på hur triangeln ser ut och vad den innebär.</a:t>
            </a:r>
            <a:endParaRPr lang="sv-SE" dirty="0">
              <a:latin typeface="Calibri"/>
            </a:endParaRPr>
          </a:p>
        </p:txBody>
      </p:sp>
      <p:sp>
        <p:nvSpPr>
          <p:cNvPr id="4" name="Platshållare för bildnummer 3"/>
          <p:cNvSpPr>
            <a:spLocks noGrp="1"/>
          </p:cNvSpPr>
          <p:nvPr>
            <p:ph type="sldNum" sz="quarter" idx="10"/>
          </p:nvPr>
        </p:nvSpPr>
        <p:spPr/>
        <p:txBody>
          <a:bodyPr/>
          <a:lstStyle/>
          <a:p>
            <a:fld id="{9EFC7616-3293-4766-93AB-30E86882091D}" type="slidenum">
              <a:rPr lang="sv-SE" smtClean="0"/>
              <a:t>18</a:t>
            </a:fld>
            <a:endParaRPr lang="sv-SE" dirty="0"/>
          </a:p>
        </p:txBody>
      </p:sp>
    </p:spTree>
    <p:extLst>
      <p:ext uri="{BB962C8B-B14F-4D97-AF65-F5344CB8AC3E}">
        <p14:creationId xmlns:p14="http://schemas.microsoft.com/office/powerpoint/2010/main" val="58912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Talangidentifiering, utan hänsyn till de som utvecklas senare . Vid en särskild tidpunkt tittar vi på de</a:t>
            </a:r>
            <a:r>
              <a:rPr lang="sv-SE" baseline="0" dirty="0" smtClean="0">
                <a:ea typeface="Times New Roman" panose="02020603050405020304" pitchFamily="18" charset="0"/>
                <a:cs typeface="Segoe UI" panose="020B0502040204020203" pitchFamily="34" charset="0"/>
              </a:rPr>
              <a:t> aktiva och bedömer vilka som får en chans att fortsätta</a:t>
            </a:r>
            <a:endParaRPr lang="sv-SE"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Eftersom högre nivåer bara har kapacitet för färre idrottare/aktiva så innebär avancemang utslagning.  Utslagning som kommer sent kan dessutom innebära att det kan vara svårt att ta sig in i en annan idrotts ”triangel”. Ibland är inte utslagningen så hård, ni får ju faktiskt också träna. Inte lika ofta, med lika bra tränare, men ni får ju träna..</a:t>
            </a:r>
            <a:endParaRPr lang="sv-SE"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Formella uttagningsprocesser finns i planen klubbmästerskap (distriktslag, region, landslag, RIG m fl.) Vem/vilka ska upp till nästa nivå? Uttagningarna</a:t>
            </a:r>
            <a:r>
              <a:rPr lang="sv-SE" baseline="0" dirty="0" smtClean="0">
                <a:ea typeface="Times New Roman" panose="02020603050405020304" pitchFamily="18" charset="0"/>
                <a:cs typeface="Segoe UI" panose="020B0502040204020203" pitchFamily="34" charset="0"/>
              </a:rPr>
              <a:t> tittar inte på hela individen utan på något särskilt, </a:t>
            </a:r>
            <a:r>
              <a:rPr lang="sv-SE" b="1" baseline="0" dirty="0" smtClean="0">
                <a:ea typeface="Times New Roman" panose="02020603050405020304" pitchFamily="18" charset="0"/>
                <a:cs typeface="Segoe UI" panose="020B0502040204020203" pitchFamily="34" charset="0"/>
              </a:rPr>
              <a:t>snabbast, starkast</a:t>
            </a:r>
            <a:r>
              <a:rPr lang="sv-SE" baseline="0" dirty="0" smtClean="0">
                <a:ea typeface="Times New Roman" panose="02020603050405020304" pitchFamily="18" charset="0"/>
                <a:cs typeface="Segoe UI" panose="020B0502040204020203" pitchFamily="34" charset="0"/>
              </a:rPr>
              <a:t> – kanske inte den som läser spelet eller andra förmågor som är minst lika viktiga</a:t>
            </a:r>
            <a:endParaRPr lang="sv-SE"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Det är svårt, nästan omöjligt, för "bortvalda" att ta sig tillbaka in i systemet. När utslagningen sker relativt sent så kan det åter igen vara svårt att hitta en ny idrott att gå till. Vem tar in nybörjare nu?</a:t>
            </a:r>
            <a:endParaRPr lang="sv-SE"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Tidig specialisering av en eller få idrotter ses som en nödvändighet för att lyckas prestera på hög nivå. Hög nivå är inte alltid något som tar hänsyn till barns</a:t>
            </a:r>
            <a:r>
              <a:rPr lang="sv-SE" baseline="0" dirty="0" smtClean="0">
                <a:ea typeface="Times New Roman" panose="02020603050405020304" pitchFamily="18" charset="0"/>
                <a:cs typeface="Segoe UI" panose="020B0502040204020203" pitchFamily="34" charset="0"/>
              </a:rPr>
              <a:t> ålder. ”Vi lirar i nivå 1  och då är det viktigare att vinna”</a:t>
            </a:r>
            <a:r>
              <a:rPr lang="sv-SE" dirty="0" smtClean="0">
                <a:ea typeface="Times New Roman" panose="02020603050405020304" pitchFamily="18" charset="0"/>
                <a:cs typeface="Segoe UI" panose="020B0502040204020203" pitchFamily="34" charset="0"/>
              </a:rPr>
              <a:t> Svårt att hålla på med fler idrotter, ökad skaderisk, psykisk stress, utbrändhet, det kan även vara svårt för familjen</a:t>
            </a:r>
            <a:r>
              <a:rPr lang="sv-SE" baseline="0" dirty="0" smtClean="0">
                <a:ea typeface="Times New Roman" panose="02020603050405020304" pitchFamily="18" charset="0"/>
                <a:cs typeface="Segoe UI" panose="020B0502040204020203" pitchFamily="34" charset="0"/>
              </a:rPr>
              <a:t> att hinna vara familj eller att ha fler aktiva barn. Den tidiga </a:t>
            </a:r>
            <a:r>
              <a:rPr lang="sv-SE" baseline="0" dirty="0" err="1" smtClean="0">
                <a:ea typeface="Times New Roman" panose="02020603050405020304" pitchFamily="18" charset="0"/>
                <a:cs typeface="Segoe UI" panose="020B0502040204020203" pitchFamily="34" charset="0"/>
              </a:rPr>
              <a:t>drop-outen</a:t>
            </a:r>
            <a:r>
              <a:rPr lang="sv-SE" baseline="0" dirty="0" smtClean="0">
                <a:ea typeface="Times New Roman" panose="02020603050405020304" pitchFamily="18" charset="0"/>
                <a:cs typeface="Segoe UI" panose="020B0502040204020203" pitchFamily="34" charset="0"/>
              </a:rPr>
              <a:t> beror kanske på att föräldrarna inte orkar längre med allt vad det innebär att ha en satsande unge.</a:t>
            </a:r>
          </a:p>
          <a:p>
            <a:pPr marL="0" lvl="0" indent="0" fontAlgn="base">
              <a:spcAft>
                <a:spcPts val="0"/>
              </a:spcAft>
              <a:buSzPts val="1000"/>
              <a:buFont typeface="Symbol" panose="05050102010706020507" pitchFamily="18" charset="2"/>
              <a:buNone/>
              <a:tabLst>
                <a:tab pos="457200" algn="l"/>
              </a:tabLst>
            </a:pPr>
            <a:r>
              <a:rPr lang="sv-SE" dirty="0" smtClean="0">
                <a:ea typeface="Times New Roman" panose="02020603050405020304" pitchFamily="18" charset="0"/>
              </a:rPr>
              <a:t>	Då säger några att tidig specialisering är inte dåligt om den sköts bra och är allsidig.</a:t>
            </a:r>
            <a:r>
              <a:rPr lang="sv-SE" baseline="0" dirty="0" smtClean="0">
                <a:ea typeface="Times New Roman" panose="02020603050405020304" pitchFamily="18" charset="0"/>
              </a:rPr>
              <a:t> Absolut, visst kan det vara så. Men fler idrotter ger inte bara allsidig träning, den ger även fler miljöer, andra ledare, andra ögon, nya roller, fler alternativ den dagen den aktive tröttnar eller slås ut.</a:t>
            </a:r>
            <a:endParaRPr lang="sv-SE" dirty="0" smtClean="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Det finns ett allmänt antagande att en tidig start inom idrotten, så att en idrottare kan röra sig uppåt i pyramiden, är en förutsättning för framtida prestationer. I många fall så är det ju så att framgångsrika idrottare har börjat tidigt med sin idrott, men de</a:t>
            </a:r>
            <a:r>
              <a:rPr lang="sv-SE" baseline="0" dirty="0" smtClean="0">
                <a:ea typeface="Times New Roman" panose="02020603050405020304" pitchFamily="18" charset="0"/>
                <a:cs typeface="Segoe UI" panose="020B0502040204020203" pitchFamily="34" charset="0"/>
              </a:rPr>
              <a:t> har fortfarande kunnat vara aktiva inom fler idrotter.</a:t>
            </a:r>
            <a:endParaRPr lang="sv-SE" dirty="0" smtClean="0">
              <a:ea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75774F92-8AC5-41F7-BFEE-606766F17E6D}" type="slidenum">
              <a:rPr lang="sv-SE" smtClean="0"/>
              <a:t>19</a:t>
            </a:fld>
            <a:endParaRPr lang="sv-SE"/>
          </a:p>
        </p:txBody>
      </p:sp>
    </p:spTree>
    <p:extLst>
      <p:ext uri="{BB962C8B-B14F-4D97-AF65-F5344CB8AC3E}">
        <p14:creationId xmlns:p14="http://schemas.microsoft.com/office/powerpoint/2010/main" val="376061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6227FE9-E7F4-479E-A9B1-5B812AE3E597}" type="datetimeFigureOut">
              <a:rPr lang="sv-SE" smtClean="0"/>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151819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6227FE9-E7F4-479E-A9B1-5B812AE3E597}" type="datetimeFigureOut">
              <a:rPr lang="sv-SE" smtClean="0"/>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192262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6227FE9-E7F4-479E-A9B1-5B812AE3E597}" type="datetimeFigureOut">
              <a:rPr lang="sv-SE" smtClean="0"/>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530259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bg>
      <p:bgPr>
        <a:solidFill>
          <a:schemeClr val="bg1"/>
        </a:solidFill>
        <a:effectLst/>
      </p:bgPr>
    </p:bg>
    <p:spTree>
      <p:nvGrpSpPr>
        <p:cNvPr id="1" name=""/>
        <p:cNvGrpSpPr/>
        <p:nvPr/>
      </p:nvGrpSpPr>
      <p:grpSpPr>
        <a:xfrm>
          <a:off x="0" y="0"/>
          <a:ext cx="0" cy="0"/>
          <a:chOff x="0" y="0"/>
          <a:chExt cx="0" cy="0"/>
        </a:xfrm>
      </p:grpSpPr>
      <p:sp>
        <p:nvSpPr>
          <p:cNvPr id="9" name="Rubrik 1"/>
          <p:cNvSpPr>
            <a:spLocks noGrp="1"/>
          </p:cNvSpPr>
          <p:nvPr>
            <p:ph type="title"/>
          </p:nvPr>
        </p:nvSpPr>
        <p:spPr>
          <a:xfrm>
            <a:off x="1391477" y="620688"/>
            <a:ext cx="10177131" cy="601124"/>
          </a:xfrm>
          <a:prstGeom prst="rect">
            <a:avLst/>
          </a:prstGeom>
        </p:spPr>
        <p:txBody>
          <a:bodyPr/>
          <a:lstStyle>
            <a:lvl1pPr algn="l">
              <a:defRPr sz="2800">
                <a:latin typeface="Calibri Bold" pitchFamily="34" charset="0"/>
                <a:cs typeface="Calibri Bold" pitchFamily="34" charset="0"/>
              </a:defRPr>
            </a:lvl1pPr>
          </a:lstStyle>
          <a:p>
            <a:r>
              <a:rPr lang="sv-SE" smtClean="0"/>
              <a:t>Klicka här för att ändra format</a:t>
            </a:r>
            <a:endParaRPr lang="sv-SE" dirty="0"/>
          </a:p>
        </p:txBody>
      </p:sp>
      <p:sp>
        <p:nvSpPr>
          <p:cNvPr id="11" name="Platshållare för text 10"/>
          <p:cNvSpPr>
            <a:spLocks noGrp="1"/>
          </p:cNvSpPr>
          <p:nvPr>
            <p:ph type="body" sz="quarter" idx="10"/>
          </p:nvPr>
        </p:nvSpPr>
        <p:spPr>
          <a:xfrm>
            <a:off x="1391478" y="1556792"/>
            <a:ext cx="9985109" cy="4104456"/>
          </a:xfrm>
          <a:prstGeom prst="rect">
            <a:avLst/>
          </a:prstGeom>
        </p:spPr>
        <p:txBody>
          <a:bodyPr/>
          <a:lstStyle>
            <a:lvl1pPr>
              <a:defRPr sz="2200">
                <a:latin typeface="Calibri" pitchFamily="34" charset="0"/>
                <a:cs typeface="Calibri" pitchFamily="34" charset="0"/>
              </a:defRPr>
            </a:lvl1pPr>
            <a:lvl2pPr>
              <a:defRPr sz="2200">
                <a:latin typeface="Calibri" pitchFamily="34" charset="0"/>
                <a:cs typeface="Calibri" pitchFamily="34" charset="0"/>
              </a:defRPr>
            </a:lvl2pPr>
            <a:lvl3pPr>
              <a:defRPr sz="220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22" name="Bildobjekt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437" y="5957482"/>
            <a:ext cx="1552984" cy="602068"/>
          </a:xfrm>
          <a:prstGeom prst="rect">
            <a:avLst/>
          </a:prstGeom>
        </p:spPr>
      </p:pic>
      <p:pic>
        <p:nvPicPr>
          <p:cNvPr id="23" name="Bildobjekt 22" descr="Tillfallig-Marke_R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621" y="5949280"/>
            <a:ext cx="797867" cy="604800"/>
          </a:xfrm>
          <a:prstGeom prst="rect">
            <a:avLst/>
          </a:prstGeom>
        </p:spPr>
      </p:pic>
    </p:spTree>
    <p:extLst>
      <p:ext uri="{BB962C8B-B14F-4D97-AF65-F5344CB8AC3E}">
        <p14:creationId xmlns:p14="http://schemas.microsoft.com/office/powerpoint/2010/main" val="31007959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p:bg>
      <p:bgPr>
        <a:solidFill>
          <a:schemeClr val="bg1"/>
        </a:solidFill>
        <a:effectLst/>
      </p:bgPr>
    </p:bg>
    <p:spTree>
      <p:nvGrpSpPr>
        <p:cNvPr id="1" name=""/>
        <p:cNvGrpSpPr/>
        <p:nvPr/>
      </p:nvGrpSpPr>
      <p:grpSpPr>
        <a:xfrm>
          <a:off x="0" y="0"/>
          <a:ext cx="0" cy="0"/>
          <a:chOff x="0" y="0"/>
          <a:chExt cx="0" cy="0"/>
        </a:xfrm>
      </p:grpSpPr>
      <p:sp>
        <p:nvSpPr>
          <p:cNvPr id="9" name="Rubrik 1"/>
          <p:cNvSpPr>
            <a:spLocks noGrp="1"/>
          </p:cNvSpPr>
          <p:nvPr>
            <p:ph type="title"/>
          </p:nvPr>
        </p:nvSpPr>
        <p:spPr>
          <a:xfrm>
            <a:off x="1391477" y="620688"/>
            <a:ext cx="10177131" cy="601124"/>
          </a:xfrm>
          <a:prstGeom prst="rect">
            <a:avLst/>
          </a:prstGeom>
        </p:spPr>
        <p:txBody>
          <a:bodyPr/>
          <a:lstStyle>
            <a:lvl1pPr algn="l">
              <a:defRPr sz="1575">
                <a:latin typeface="Calibri Bold" pitchFamily="34" charset="0"/>
                <a:cs typeface="Calibri Bold" pitchFamily="34" charset="0"/>
              </a:defRPr>
            </a:lvl1pPr>
          </a:lstStyle>
          <a:p>
            <a:r>
              <a:rPr lang="sv-SE" smtClean="0"/>
              <a:t>Klicka här för att ändra format</a:t>
            </a:r>
            <a:endParaRPr lang="sv-SE" dirty="0"/>
          </a:p>
        </p:txBody>
      </p:sp>
      <p:sp>
        <p:nvSpPr>
          <p:cNvPr id="11" name="Platshållare för text 10"/>
          <p:cNvSpPr>
            <a:spLocks noGrp="1"/>
          </p:cNvSpPr>
          <p:nvPr>
            <p:ph type="body" sz="quarter" idx="10"/>
          </p:nvPr>
        </p:nvSpPr>
        <p:spPr>
          <a:xfrm>
            <a:off x="1391480" y="1556792"/>
            <a:ext cx="9985109" cy="4104456"/>
          </a:xfrm>
          <a:prstGeom prst="rect">
            <a:avLst/>
          </a:prstGeom>
        </p:spPr>
        <p:txBody>
          <a:bodyPr/>
          <a:lstStyle>
            <a:lvl1pPr>
              <a:defRPr sz="1238">
                <a:latin typeface="Calibri" pitchFamily="34" charset="0"/>
                <a:cs typeface="Calibri" pitchFamily="34" charset="0"/>
              </a:defRPr>
            </a:lvl1pPr>
            <a:lvl2pPr>
              <a:defRPr sz="1238">
                <a:latin typeface="Calibri" pitchFamily="34" charset="0"/>
                <a:cs typeface="Calibri" pitchFamily="34" charset="0"/>
              </a:defRPr>
            </a:lvl2pPr>
            <a:lvl3pPr>
              <a:defRPr sz="1238">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sv-SE">
              <a:solidFill>
                <a:srgbClr val="000000"/>
              </a:solidFill>
              <a:sym typeface="Arial" charset="0"/>
            </a:endParaRPr>
          </a:p>
        </p:txBody>
      </p:sp>
      <p:sp>
        <p:nvSpPr>
          <p:cNvPr id="12" name="Rätvinklig triangel 1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r>
              <a:rPr lang="sv-SE" dirty="0" smtClean="0">
                <a:solidFill>
                  <a:srgbClr val="000000"/>
                </a:solidFill>
                <a:sym typeface="Arial" charset="0"/>
              </a:rPr>
              <a:t>      </a:t>
            </a:r>
          </a:p>
        </p:txBody>
      </p:sp>
      <p:pic>
        <p:nvPicPr>
          <p:cNvPr id="13" name="Bildobjekt 1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14" name="Platshållare för text 2"/>
          <p:cNvSpPr>
            <a:spLocks noGrp="1"/>
          </p:cNvSpPr>
          <p:nvPr>
            <p:ph type="body" idx="1"/>
          </p:nvPr>
        </p:nvSpPr>
        <p:spPr>
          <a:xfrm>
            <a:off x="4175787" y="6285600"/>
            <a:ext cx="7278852" cy="204844"/>
          </a:xfrm>
          <a:prstGeom prst="rect">
            <a:avLst/>
          </a:prstGeom>
        </p:spPr>
        <p:txBody>
          <a:bodyPr anchor="t"/>
          <a:lstStyle>
            <a:lvl1pPr marL="0" indent="0" algn="r">
              <a:spcBef>
                <a:spcPts val="0"/>
              </a:spcBef>
              <a:buNone/>
              <a:defRPr sz="563" b="0" i="0" cap="all" baseline="0">
                <a:solidFill>
                  <a:srgbClr val="1D4986"/>
                </a:solidFill>
                <a:latin typeface="Calibri"/>
                <a:cs typeface="Calibri" pitchFamily="34" charset="0"/>
              </a:defRPr>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sv-SE" smtClean="0"/>
              <a:t>Klicka här för att ändra format på bakgrundstexten</a:t>
            </a:r>
          </a:p>
        </p:txBody>
      </p:sp>
    </p:spTree>
    <p:extLst>
      <p:ext uri="{BB962C8B-B14F-4D97-AF65-F5344CB8AC3E}">
        <p14:creationId xmlns:p14="http://schemas.microsoft.com/office/powerpoint/2010/main" val="331073301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22" name="Rätvinklig triangel 2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23" name="Bildobjekt 2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24"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350"/>
          </a:p>
        </p:txBody>
      </p:sp>
    </p:spTree>
    <p:extLst>
      <p:ext uri="{BB962C8B-B14F-4D97-AF65-F5344CB8AC3E}">
        <p14:creationId xmlns:p14="http://schemas.microsoft.com/office/powerpoint/2010/main" val="348936621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22" name="Rätvinklig triangel 2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23" name="Bildobjekt 2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24"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350"/>
          </a:p>
        </p:txBody>
      </p:sp>
    </p:spTree>
    <p:extLst>
      <p:ext uri="{BB962C8B-B14F-4D97-AF65-F5344CB8AC3E}">
        <p14:creationId xmlns:p14="http://schemas.microsoft.com/office/powerpoint/2010/main" val="1469634688"/>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22" name="Rätvinklig triangel 2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23" name="Bildobjekt 2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24"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350"/>
          </a:p>
        </p:txBody>
      </p:sp>
    </p:spTree>
    <p:extLst>
      <p:ext uri="{BB962C8B-B14F-4D97-AF65-F5344CB8AC3E}">
        <p14:creationId xmlns:p14="http://schemas.microsoft.com/office/powerpoint/2010/main" val="220207180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22" name="Rätvinklig triangel 2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23" name="Bildobjekt 2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24"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350"/>
          </a:p>
        </p:txBody>
      </p:sp>
    </p:spTree>
    <p:extLst>
      <p:ext uri="{BB962C8B-B14F-4D97-AF65-F5344CB8AC3E}">
        <p14:creationId xmlns:p14="http://schemas.microsoft.com/office/powerpoint/2010/main" val="131387782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22" name="Rätvinklig triangel 2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23" name="Bildobjekt 2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24"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350"/>
          </a:p>
        </p:txBody>
      </p:sp>
    </p:spTree>
    <p:extLst>
      <p:ext uri="{BB962C8B-B14F-4D97-AF65-F5344CB8AC3E}">
        <p14:creationId xmlns:p14="http://schemas.microsoft.com/office/powerpoint/2010/main" val="19241480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22" name="Rätvinklig triangel 2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23" name="Bildobjekt 2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24"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350"/>
          </a:p>
        </p:txBody>
      </p:sp>
    </p:spTree>
    <p:extLst>
      <p:ext uri="{BB962C8B-B14F-4D97-AF65-F5344CB8AC3E}">
        <p14:creationId xmlns:p14="http://schemas.microsoft.com/office/powerpoint/2010/main" val="233549737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6227FE9-E7F4-479E-A9B1-5B812AE3E597}" type="datetimeFigureOut">
              <a:rPr lang="sv-SE" smtClean="0"/>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3902884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22" name="Rätvinklig triangel 2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23" name="Bildobjekt 2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24"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350"/>
          </a:p>
        </p:txBody>
      </p:sp>
    </p:spTree>
    <p:extLst>
      <p:ext uri="{BB962C8B-B14F-4D97-AF65-F5344CB8AC3E}">
        <p14:creationId xmlns:p14="http://schemas.microsoft.com/office/powerpoint/2010/main" val="2154011449"/>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ext">
    <p:bg>
      <p:bgPr>
        <a:solidFill>
          <a:schemeClr val="bg1"/>
        </a:solidFill>
        <a:effectLst/>
      </p:bgPr>
    </p:bg>
    <p:spTree>
      <p:nvGrpSpPr>
        <p:cNvPr id="1" name=""/>
        <p:cNvGrpSpPr/>
        <p:nvPr/>
      </p:nvGrpSpPr>
      <p:grpSpPr>
        <a:xfrm>
          <a:off x="0" y="0"/>
          <a:ext cx="0" cy="0"/>
          <a:chOff x="0" y="0"/>
          <a:chExt cx="0" cy="0"/>
        </a:xfrm>
      </p:grpSpPr>
      <p:sp>
        <p:nvSpPr>
          <p:cNvPr id="9"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11" name="Platshållare för text 10"/>
          <p:cNvSpPr>
            <a:spLocks noGrp="1"/>
          </p:cNvSpPr>
          <p:nvPr>
            <p:ph type="body" sz="quarter" idx="10"/>
          </p:nvPr>
        </p:nvSpPr>
        <p:spPr>
          <a:xfrm>
            <a:off x="1391480" y="1556792"/>
            <a:ext cx="9985109" cy="4104456"/>
          </a:xfrm>
          <a:prstGeom prst="rect">
            <a:avLst/>
          </a:prstGeom>
        </p:spPr>
        <p:txBody>
          <a:bodyPr/>
          <a:lstStyle>
            <a:lvl1pPr>
              <a:defRPr sz="1650">
                <a:latin typeface="Calibri" pitchFamily="34" charset="0"/>
                <a:cs typeface="Calibri" pitchFamily="34" charset="0"/>
              </a:defRPr>
            </a:lvl1pPr>
            <a:lvl2pPr>
              <a:defRPr sz="1650">
                <a:latin typeface="Calibri" pitchFamily="34" charset="0"/>
                <a:cs typeface="Calibri" pitchFamily="34" charset="0"/>
              </a:defRPr>
            </a:lvl2pPr>
            <a:lvl3pPr>
              <a:defRPr sz="165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800"/>
          </a:p>
        </p:txBody>
      </p:sp>
      <p:sp>
        <p:nvSpPr>
          <p:cNvPr id="12" name="Rätvinklig triangel 1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13" name="Bildobjekt 1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14" name="Platshållare för text 2"/>
          <p:cNvSpPr>
            <a:spLocks noGrp="1"/>
          </p:cNvSpPr>
          <p:nvPr>
            <p:ph type="body" idx="1"/>
          </p:nvPr>
        </p:nvSpPr>
        <p:spPr>
          <a:xfrm>
            <a:off x="4175787" y="6285600"/>
            <a:ext cx="7278852" cy="204844"/>
          </a:xfrm>
          <a:prstGeom prst="rect">
            <a:avLst/>
          </a:prstGeom>
        </p:spPr>
        <p:txBody>
          <a:bodyPr anchor="t"/>
          <a:lstStyle>
            <a:lvl1pPr marL="0" indent="0" algn="r">
              <a:spcBef>
                <a:spcPts val="0"/>
              </a:spcBef>
              <a:buNone/>
              <a:defRPr sz="750" b="0" i="0" cap="all" baseline="0">
                <a:solidFill>
                  <a:srgbClr val="1D4986"/>
                </a:solidFill>
                <a:latin typeface="Calibri"/>
                <a:cs typeface="Calibri"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sv-SE" smtClean="0"/>
              <a:t>Klicka här för att ändra format på bakgrundstexten</a:t>
            </a:r>
          </a:p>
        </p:txBody>
      </p:sp>
    </p:spTree>
    <p:extLst>
      <p:ext uri="{BB962C8B-B14F-4D97-AF65-F5344CB8AC3E}">
        <p14:creationId xmlns:p14="http://schemas.microsoft.com/office/powerpoint/2010/main" val="159512321"/>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xt">
    <p:bg>
      <p:bgPr>
        <a:solidFill>
          <a:schemeClr val="bg1"/>
        </a:solidFill>
        <a:effectLst/>
      </p:bgPr>
    </p:bg>
    <p:spTree>
      <p:nvGrpSpPr>
        <p:cNvPr id="1" name=""/>
        <p:cNvGrpSpPr/>
        <p:nvPr/>
      </p:nvGrpSpPr>
      <p:grpSpPr>
        <a:xfrm>
          <a:off x="0" y="0"/>
          <a:ext cx="0" cy="0"/>
          <a:chOff x="0" y="0"/>
          <a:chExt cx="0" cy="0"/>
        </a:xfrm>
      </p:grpSpPr>
      <p:sp>
        <p:nvSpPr>
          <p:cNvPr id="9" name="Rubrik 1"/>
          <p:cNvSpPr>
            <a:spLocks noGrp="1"/>
          </p:cNvSpPr>
          <p:nvPr>
            <p:ph type="title"/>
          </p:nvPr>
        </p:nvSpPr>
        <p:spPr>
          <a:xfrm>
            <a:off x="1391477" y="620688"/>
            <a:ext cx="10177131" cy="601124"/>
          </a:xfrm>
          <a:prstGeom prst="rect">
            <a:avLst/>
          </a:prstGeom>
        </p:spPr>
        <p:txBody>
          <a:bodyPr/>
          <a:lstStyle>
            <a:lvl1pPr algn="l">
              <a:defRPr sz="2100">
                <a:latin typeface="Calibri Bold" pitchFamily="34" charset="0"/>
                <a:cs typeface="Calibri Bold" pitchFamily="34" charset="0"/>
              </a:defRPr>
            </a:lvl1pPr>
          </a:lstStyle>
          <a:p>
            <a:r>
              <a:rPr lang="sv-SE" smtClean="0"/>
              <a:t>Klicka här för att ändra format</a:t>
            </a:r>
            <a:endParaRPr lang="sv-SE" dirty="0"/>
          </a:p>
        </p:txBody>
      </p:sp>
      <p:sp>
        <p:nvSpPr>
          <p:cNvPr id="11" name="Platshållare för text 10"/>
          <p:cNvSpPr>
            <a:spLocks noGrp="1"/>
          </p:cNvSpPr>
          <p:nvPr>
            <p:ph type="body" sz="quarter" idx="10"/>
          </p:nvPr>
        </p:nvSpPr>
        <p:spPr>
          <a:xfrm>
            <a:off x="1391480" y="1556792"/>
            <a:ext cx="9985109" cy="4104456"/>
          </a:xfrm>
          <a:prstGeom prst="rect">
            <a:avLst/>
          </a:prstGeom>
        </p:spPr>
        <p:txBody>
          <a:bodyPr/>
          <a:lstStyle>
            <a:lvl1pPr>
              <a:defRPr sz="1650">
                <a:latin typeface="Calibri" pitchFamily="34" charset="0"/>
                <a:cs typeface="Calibri" pitchFamily="34" charset="0"/>
              </a:defRPr>
            </a:lvl1pPr>
            <a:lvl2pPr>
              <a:defRPr sz="1650">
                <a:latin typeface="Calibri" pitchFamily="34" charset="0"/>
                <a:cs typeface="Calibri" pitchFamily="34" charset="0"/>
              </a:defRPr>
            </a:lvl2pPr>
            <a:lvl3pPr>
              <a:defRPr sz="165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Line 2"/>
          <p:cNvSpPr>
            <a:spLocks noChangeShapeType="1"/>
          </p:cNvSpPr>
          <p:nvPr userDrawn="1"/>
        </p:nvSpPr>
        <p:spPr bwMode="auto">
          <a:xfrm>
            <a:off x="1920587" y="6541200"/>
            <a:ext cx="9456000" cy="20144"/>
          </a:xfrm>
          <a:prstGeom prst="line">
            <a:avLst/>
          </a:prstGeom>
          <a:noFill/>
          <a:ln w="12700" cap="flat">
            <a:solidFill>
              <a:srgbClr val="FFCC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v-SE" sz="1800"/>
          </a:p>
        </p:txBody>
      </p:sp>
      <p:sp>
        <p:nvSpPr>
          <p:cNvPr id="12" name="Rätvinklig triangel 11"/>
          <p:cNvSpPr/>
          <p:nvPr userDrawn="1"/>
        </p:nvSpPr>
        <p:spPr bwMode="auto">
          <a:xfrm>
            <a:off x="0" y="0"/>
            <a:ext cx="1248000" cy="6858000"/>
          </a:xfrm>
          <a:prstGeom prst="rtTriangle">
            <a:avLst/>
          </a:prstGeom>
          <a:solidFill>
            <a:srgbClr val="1B3066"/>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r>
              <a:rPr kumimoji="0" lang="sv-SE" sz="135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rPr>
              <a:t>      </a:t>
            </a:r>
          </a:p>
        </p:txBody>
      </p:sp>
      <p:pic>
        <p:nvPicPr>
          <p:cNvPr id="13" name="Bildobjekt 12"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5774400"/>
            <a:ext cx="1056117" cy="808590"/>
          </a:xfrm>
          <a:prstGeom prst="rect">
            <a:avLst/>
          </a:prstGeom>
        </p:spPr>
      </p:pic>
      <p:sp>
        <p:nvSpPr>
          <p:cNvPr id="14" name="Platshållare för text 2"/>
          <p:cNvSpPr>
            <a:spLocks noGrp="1"/>
          </p:cNvSpPr>
          <p:nvPr>
            <p:ph type="body" idx="1"/>
          </p:nvPr>
        </p:nvSpPr>
        <p:spPr>
          <a:xfrm>
            <a:off x="4175787" y="6285600"/>
            <a:ext cx="7278852" cy="204844"/>
          </a:xfrm>
          <a:prstGeom prst="rect">
            <a:avLst/>
          </a:prstGeom>
        </p:spPr>
        <p:txBody>
          <a:bodyPr anchor="t"/>
          <a:lstStyle>
            <a:lvl1pPr marL="0" indent="0" algn="r">
              <a:spcBef>
                <a:spcPts val="0"/>
              </a:spcBef>
              <a:buNone/>
              <a:defRPr sz="750" b="0" i="0" cap="all" baseline="0">
                <a:solidFill>
                  <a:srgbClr val="1D4986"/>
                </a:solidFill>
                <a:latin typeface="Calibri"/>
                <a:cs typeface="Calibri"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sv-SE" smtClean="0"/>
              <a:t>Klicka här för att ändra format på bakgrundstexten</a:t>
            </a:r>
          </a:p>
        </p:txBody>
      </p:sp>
    </p:spTree>
    <p:extLst>
      <p:ext uri="{BB962C8B-B14F-4D97-AF65-F5344CB8AC3E}">
        <p14:creationId xmlns:p14="http://schemas.microsoft.com/office/powerpoint/2010/main" val="146872961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6227FE9-E7F4-479E-A9B1-5B812AE3E597}" type="datetimeFigureOut">
              <a:rPr lang="sv-SE" smtClean="0"/>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9783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6227FE9-E7F4-479E-A9B1-5B812AE3E597}" type="datetimeFigureOut">
              <a:rPr lang="sv-SE" smtClean="0"/>
              <a:t>2016-04-07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126234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6227FE9-E7F4-479E-A9B1-5B812AE3E597}" type="datetimeFigureOut">
              <a:rPr lang="sv-SE" smtClean="0"/>
              <a:t>2016-04-07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10308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6227FE9-E7F4-479E-A9B1-5B812AE3E597}" type="datetimeFigureOut">
              <a:rPr lang="sv-SE" smtClean="0"/>
              <a:t>2016-04-07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32775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6227FE9-E7F4-479E-A9B1-5B812AE3E597}" type="datetimeFigureOut">
              <a:rPr lang="sv-SE" smtClean="0"/>
              <a:t>2016-04-07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142599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6227FE9-E7F4-479E-A9B1-5B812AE3E597}" type="datetimeFigureOut">
              <a:rPr lang="sv-SE" smtClean="0"/>
              <a:t>2016-04-07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370156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6227FE9-E7F4-479E-A9B1-5B812AE3E597}" type="datetimeFigureOut">
              <a:rPr lang="sv-SE" smtClean="0"/>
              <a:t>2016-04-07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A5DB081-35AE-428D-A8AF-BF613FE5E364}" type="slidenum">
              <a:rPr lang="sv-SE" smtClean="0"/>
              <a:t>‹#›</a:t>
            </a:fld>
            <a:endParaRPr lang="sv-SE"/>
          </a:p>
        </p:txBody>
      </p:sp>
    </p:spTree>
    <p:extLst>
      <p:ext uri="{BB962C8B-B14F-4D97-AF65-F5344CB8AC3E}">
        <p14:creationId xmlns:p14="http://schemas.microsoft.com/office/powerpoint/2010/main" val="32109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27FE9-E7F4-479E-A9B1-5B812AE3E597}" type="datetimeFigureOut">
              <a:rPr lang="sv-SE" smtClean="0"/>
              <a:t>2016-04-07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DB081-35AE-428D-A8AF-BF613FE5E364}" type="slidenum">
              <a:rPr lang="sv-SE" smtClean="0"/>
              <a:t>‹#›</a:t>
            </a:fld>
            <a:endParaRPr lang="sv-SE"/>
          </a:p>
        </p:txBody>
      </p:sp>
    </p:spTree>
    <p:extLst>
      <p:ext uri="{BB962C8B-B14F-4D97-AF65-F5344CB8AC3E}">
        <p14:creationId xmlns:p14="http://schemas.microsoft.com/office/powerpoint/2010/main" val="158855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lympic.org/Documents/Commissions_PDFfiles/Medical_commission/bergeron_2015_bjsm_international_olympic_committee_consensus_statemen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200" dirty="0" smtClean="0"/>
              <a:t>De 13 största </a:t>
            </a:r>
            <a:r>
              <a:rPr lang="sv-SE" sz="3200" dirty="0" err="1" smtClean="0"/>
              <a:t>SF:n</a:t>
            </a:r>
            <a:endParaRPr lang="sv-SE" sz="3200" dirty="0"/>
          </a:p>
        </p:txBody>
      </p:sp>
      <p:sp>
        <p:nvSpPr>
          <p:cNvPr id="5" name="Platshållare för text 4"/>
          <p:cNvSpPr>
            <a:spLocks noGrp="1"/>
          </p:cNvSpPr>
          <p:nvPr>
            <p:ph type="body" sz="quarter" idx="10"/>
          </p:nvPr>
        </p:nvSpPr>
        <p:spPr/>
        <p:txBody>
          <a:bodyPr/>
          <a:lstStyle/>
          <a:p>
            <a:r>
              <a:rPr lang="sv-SE" sz="2400" dirty="0"/>
              <a:t>Om vi räknar med samtliga deltagartillfällen 2014 så är det 86,2 </a:t>
            </a:r>
            <a:r>
              <a:rPr lang="sv-SE" sz="2400" dirty="0" smtClean="0"/>
              <a:t>%</a:t>
            </a:r>
          </a:p>
          <a:p>
            <a:endParaRPr lang="sv-SE" sz="2400" dirty="0"/>
          </a:p>
          <a:p>
            <a:r>
              <a:rPr lang="sv-SE" sz="2400" dirty="0"/>
              <a:t> </a:t>
            </a:r>
            <a:r>
              <a:rPr lang="sv-SE" sz="2400" dirty="0" smtClean="0"/>
              <a:t>Om </a:t>
            </a:r>
            <a:r>
              <a:rPr lang="sv-SE" sz="2400" dirty="0"/>
              <a:t>vi räknar deltagartillfällen  7-20 år är det 87,2 </a:t>
            </a:r>
            <a:r>
              <a:rPr lang="sv-SE" sz="2400" dirty="0" smtClean="0"/>
              <a:t>%</a:t>
            </a:r>
          </a:p>
          <a:p>
            <a:endParaRPr lang="sv-SE" sz="2400" dirty="0"/>
          </a:p>
          <a:p>
            <a:r>
              <a:rPr lang="sv-SE" sz="2400" dirty="0"/>
              <a:t> </a:t>
            </a:r>
            <a:r>
              <a:rPr lang="sv-SE" sz="2400" dirty="0" smtClean="0"/>
              <a:t>Om </a:t>
            </a:r>
            <a:r>
              <a:rPr lang="sv-SE" sz="2400" dirty="0"/>
              <a:t>vi räknar deltagartillfällen 7-12 år är det 88,5% </a:t>
            </a:r>
          </a:p>
          <a:p>
            <a:endParaRPr lang="sv-SE" dirty="0"/>
          </a:p>
        </p:txBody>
      </p:sp>
      <p:sp>
        <p:nvSpPr>
          <p:cNvPr id="4" name="Platshållare för text 3"/>
          <p:cNvSpPr>
            <a:spLocks noGrp="1"/>
          </p:cNvSpPr>
          <p:nvPr>
            <p:ph type="body" idx="1"/>
          </p:nvPr>
        </p:nvSpPr>
        <p:spPr/>
        <p:txBody>
          <a:bodyPr/>
          <a:lstStyle/>
          <a:p>
            <a:endParaRPr lang="sv-SE"/>
          </a:p>
        </p:txBody>
      </p:sp>
    </p:spTree>
    <p:extLst>
      <p:ext uri="{BB962C8B-B14F-4D97-AF65-F5344CB8AC3E}">
        <p14:creationId xmlns:p14="http://schemas.microsoft.com/office/powerpoint/2010/main" val="21642142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522482" y="557716"/>
            <a:ext cx="8152973" cy="5408724"/>
          </a:xfrm>
          <a:prstGeom prst="rect">
            <a:avLst/>
          </a:prstGeom>
        </p:spPr>
      </p:pic>
    </p:spTree>
    <p:extLst>
      <p:ext uri="{BB962C8B-B14F-4D97-AF65-F5344CB8AC3E}">
        <p14:creationId xmlns:p14="http://schemas.microsoft.com/office/powerpoint/2010/main" val="12763139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p:cNvSpPr/>
          <p:nvPr/>
        </p:nvSpPr>
        <p:spPr bwMode="auto">
          <a:xfrm>
            <a:off x="7273486" y="1908077"/>
            <a:ext cx="2211223" cy="1995537"/>
          </a:xfrm>
          <a:prstGeom prst="ellipse">
            <a:avLst/>
          </a:prstGeom>
          <a:solidFill>
            <a:srgbClr val="FFC000"/>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rtlCol="0" anchor="t" anchorCtr="0" compatLnSpc="1">
            <a:prstTxWarp prst="textNoShape">
              <a:avLst/>
            </a:prstTxWarp>
          </a:bodyPr>
          <a:lstStyle/>
          <a:p>
            <a:pPr defTabSz="385763"/>
            <a:endParaRPr lang="sv-SE" sz="760" dirty="0"/>
          </a:p>
        </p:txBody>
      </p:sp>
      <p:sp>
        <p:nvSpPr>
          <p:cNvPr id="3" name="Ellips 2"/>
          <p:cNvSpPr/>
          <p:nvPr/>
        </p:nvSpPr>
        <p:spPr bwMode="auto">
          <a:xfrm>
            <a:off x="2396015" y="1772598"/>
            <a:ext cx="5055083" cy="2261967"/>
          </a:xfrm>
          <a:prstGeom prst="ellipse">
            <a:avLst/>
          </a:prstGeom>
          <a:solidFill>
            <a:schemeClr val="accent1">
              <a:lumMod val="60000"/>
              <a:lumOff val="40000"/>
            </a:schemeClr>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rtlCol="0" anchor="t" anchorCtr="0" compatLnSpc="1">
            <a:prstTxWarp prst="textNoShape">
              <a:avLst/>
            </a:prstTxWarp>
          </a:bodyPr>
          <a:lstStyle/>
          <a:p>
            <a:pPr defTabSz="385763"/>
            <a:endParaRPr lang="sv-SE" sz="760" dirty="0"/>
          </a:p>
        </p:txBody>
      </p:sp>
      <p:pic>
        <p:nvPicPr>
          <p:cNvPr id="5" name="Bildobjekt 4"/>
          <p:cNvPicPr/>
          <p:nvPr/>
        </p:nvPicPr>
        <p:blipFill>
          <a:blip r:embed="rId2">
            <a:extLst/>
          </a:blip>
          <a:stretch>
            <a:fillRect/>
          </a:stretch>
        </p:blipFill>
        <p:spPr>
          <a:xfrm>
            <a:off x="3124444" y="3983709"/>
            <a:ext cx="5507781" cy="186334"/>
          </a:xfrm>
          <a:prstGeom prst="rect">
            <a:avLst/>
          </a:prstGeom>
        </p:spPr>
      </p:pic>
      <p:sp>
        <p:nvSpPr>
          <p:cNvPr id="6" name="Shape 676"/>
          <p:cNvSpPr/>
          <p:nvPr/>
        </p:nvSpPr>
        <p:spPr>
          <a:xfrm>
            <a:off x="2544527" y="4219196"/>
            <a:ext cx="1564482" cy="597278"/>
          </a:xfrm>
          <a:prstGeom prst="rect">
            <a:avLst/>
          </a:prstGeom>
          <a:ln w="12700">
            <a:miter lim="400000"/>
          </a:ln>
          <a:extLst>
            <a:ext uri="{C572A759-6A51-4108-AA02-DFA0A04FC94B}">
              <ma14:wrappingTextBoxFlag xmlns:ma14="http://schemas.microsoft.com/office/mac/drawingml/2011/main" xmlns="" val="1"/>
            </a:ext>
          </a:extLst>
        </p:spPr>
        <p:txBody>
          <a:bodyPr lIns="21431" tIns="21431" rIns="21431" bIns="21431" anchor="ctr">
            <a:spAutoFit/>
          </a:bodyPr>
          <a:lstStyle>
            <a:lvl1pPr>
              <a:defRPr>
                <a:solidFill>
                  <a:srgbClr val="00364A"/>
                </a:solidFill>
              </a:defRPr>
            </a:lvl1pPr>
          </a:lstStyle>
          <a:p>
            <a:pPr lvl="0" algn="ctr">
              <a:defRPr sz="1800">
                <a:solidFill>
                  <a:srgbClr val="000000"/>
                </a:solidFill>
              </a:defRPr>
            </a:pPr>
            <a:r>
              <a:rPr dirty="0" err="1">
                <a:solidFill>
                  <a:schemeClr val="tx1"/>
                </a:solidFill>
              </a:rPr>
              <a:t>Saklig</a:t>
            </a:r>
            <a:endParaRPr lang="sv-SE" dirty="0">
              <a:solidFill>
                <a:schemeClr val="tx1"/>
              </a:solidFill>
            </a:endParaRPr>
          </a:p>
          <a:p>
            <a:pPr lvl="0" algn="ctr">
              <a:defRPr sz="1800">
                <a:solidFill>
                  <a:srgbClr val="000000"/>
                </a:solidFill>
              </a:defRPr>
            </a:pPr>
            <a:r>
              <a:rPr dirty="0" err="1">
                <a:solidFill>
                  <a:schemeClr val="tx1"/>
                </a:solidFill>
              </a:rPr>
              <a:t>förändring</a:t>
            </a:r>
            <a:endParaRPr dirty="0">
              <a:solidFill>
                <a:schemeClr val="tx1"/>
              </a:solidFill>
            </a:endParaRPr>
          </a:p>
        </p:txBody>
      </p:sp>
      <p:sp>
        <p:nvSpPr>
          <p:cNvPr id="7" name="Shape 677"/>
          <p:cNvSpPr/>
          <p:nvPr/>
        </p:nvSpPr>
        <p:spPr>
          <a:xfrm>
            <a:off x="7469194" y="4147218"/>
            <a:ext cx="2076790" cy="1038810"/>
          </a:xfrm>
          <a:prstGeom prst="rect">
            <a:avLst/>
          </a:prstGeom>
          <a:ln w="12700">
            <a:miter lim="400000"/>
          </a:ln>
          <a:extLst>
            <a:ext uri="{C572A759-6A51-4108-AA02-DFA0A04FC94B}">
              <ma14:wrappingTextBoxFlag xmlns:ma14="http://schemas.microsoft.com/office/mac/drawingml/2011/main" xmlns="" val="1"/>
            </a:ext>
          </a:extLst>
        </p:spPr>
        <p:txBody>
          <a:bodyPr wrap="square" lIns="21431" tIns="21431" rIns="21431" bIns="21431" anchor="ctr">
            <a:spAutoFit/>
          </a:bodyPr>
          <a:lstStyle>
            <a:lvl1pPr>
              <a:defRPr>
                <a:solidFill>
                  <a:srgbClr val="00364A"/>
                </a:solidFill>
              </a:defRPr>
            </a:lvl1pPr>
          </a:lstStyle>
          <a:p>
            <a:pPr lvl="0" algn="ctr">
              <a:defRPr sz="1800">
                <a:solidFill>
                  <a:srgbClr val="000000"/>
                </a:solidFill>
              </a:defRPr>
            </a:pPr>
            <a:r>
              <a:rPr dirty="0" err="1">
                <a:solidFill>
                  <a:schemeClr val="tx1"/>
                </a:solidFill>
              </a:rPr>
              <a:t>Värderingsmässig</a:t>
            </a:r>
            <a:r>
              <a:rPr dirty="0">
                <a:solidFill>
                  <a:schemeClr val="tx1"/>
                </a:solidFill>
              </a:rPr>
              <a:t> </a:t>
            </a:r>
            <a:endParaRPr lang="sv-SE" dirty="0">
              <a:solidFill>
                <a:schemeClr val="tx1"/>
              </a:solidFill>
            </a:endParaRPr>
          </a:p>
          <a:p>
            <a:pPr lvl="0" algn="ctr">
              <a:defRPr sz="1800">
                <a:solidFill>
                  <a:srgbClr val="000000"/>
                </a:solidFill>
              </a:defRPr>
            </a:pPr>
            <a:r>
              <a:rPr lang="sv-SE" dirty="0">
                <a:solidFill>
                  <a:schemeClr val="tx1"/>
                </a:solidFill>
              </a:rPr>
              <a:t>f</a:t>
            </a:r>
            <a:r>
              <a:rPr dirty="0" err="1">
                <a:solidFill>
                  <a:schemeClr val="tx1"/>
                </a:solidFill>
              </a:rPr>
              <a:t>örändring</a:t>
            </a:r>
            <a:endParaRPr lang="sv-SE" dirty="0">
              <a:solidFill>
                <a:schemeClr val="tx1"/>
              </a:solidFill>
            </a:endParaRPr>
          </a:p>
          <a:p>
            <a:pPr algn="ctr">
              <a:defRPr sz="1800">
                <a:solidFill>
                  <a:srgbClr val="000000"/>
                </a:solidFill>
              </a:defRPr>
            </a:pPr>
            <a:r>
              <a:rPr lang="sv-SE" sz="1350" dirty="0"/>
              <a:t>(Känslomässig förändring)</a:t>
            </a:r>
          </a:p>
          <a:p>
            <a:pPr lvl="0" algn="ctr">
              <a:defRPr sz="1800">
                <a:solidFill>
                  <a:srgbClr val="000000"/>
                </a:solidFill>
              </a:defRPr>
            </a:pPr>
            <a:endParaRPr sz="1519" dirty="0">
              <a:solidFill>
                <a:schemeClr val="tx1"/>
              </a:solidFill>
            </a:endParaRPr>
          </a:p>
        </p:txBody>
      </p:sp>
      <p:sp>
        <p:nvSpPr>
          <p:cNvPr id="8" name="Shape 678"/>
          <p:cNvSpPr/>
          <p:nvPr/>
        </p:nvSpPr>
        <p:spPr>
          <a:xfrm>
            <a:off x="5276525" y="2242528"/>
            <a:ext cx="1456424" cy="1428275"/>
          </a:xfrm>
          <a:prstGeom prst="rect">
            <a:avLst/>
          </a:prstGeom>
          <a:ln w="12700">
            <a:miter lim="400000"/>
          </a:ln>
          <a:extLst>
            <a:ext uri="{C572A759-6A51-4108-AA02-DFA0A04FC94B}">
              <ma14:wrappingTextBoxFlag xmlns:ma14="http://schemas.microsoft.com/office/mac/drawingml/2011/main" xmlns="" val="1"/>
            </a:ext>
          </a:extLst>
        </p:spPr>
        <p:txBody>
          <a:bodyPr wrap="none" lIns="21431" tIns="21431" rIns="21431" bIns="21431" anchor="ctr">
            <a:spAutoFit/>
          </a:bodyPr>
          <a:lstStyle/>
          <a:p>
            <a:pPr lvl="0" algn="l">
              <a:defRPr sz="1800"/>
            </a:pPr>
            <a:r>
              <a:rPr sz="1500" b="1" dirty="0" err="1">
                <a:latin typeface="Gill Sans SemiBold"/>
                <a:ea typeface="Gill Sans SemiBold"/>
                <a:cs typeface="Gill Sans SemiBold"/>
                <a:sym typeface="Gill Sans SemiBold"/>
              </a:rPr>
              <a:t>Styrsystem</a:t>
            </a:r>
            <a:endParaRPr sz="1500" b="1" dirty="0">
              <a:latin typeface="Gill Sans SemiBold"/>
              <a:ea typeface="Gill Sans SemiBold"/>
              <a:cs typeface="Gill Sans SemiBold"/>
              <a:sym typeface="Gill Sans SemiBold"/>
            </a:endParaRPr>
          </a:p>
          <a:p>
            <a:pPr lvl="0" algn="l">
              <a:defRPr sz="1800"/>
            </a:pPr>
            <a:r>
              <a:rPr sz="1500" dirty="0"/>
              <a:t>- </a:t>
            </a:r>
            <a:r>
              <a:rPr lang="sv-SE" sz="1500" dirty="0"/>
              <a:t>E</a:t>
            </a:r>
            <a:r>
              <a:rPr sz="1500" dirty="0" err="1"/>
              <a:t>konomi</a:t>
            </a:r>
            <a:r>
              <a:rPr lang="sv-SE" sz="1500" dirty="0"/>
              <a:t>ska</a:t>
            </a:r>
          </a:p>
          <a:p>
            <a:pPr>
              <a:defRPr sz="1800"/>
            </a:pPr>
            <a:r>
              <a:rPr lang="sv-SE" sz="1500" dirty="0"/>
              <a:t>prioriteringar</a:t>
            </a:r>
            <a:endParaRPr sz="1500" dirty="0"/>
          </a:p>
          <a:p>
            <a:pPr lvl="0" algn="l">
              <a:defRPr sz="1800"/>
            </a:pPr>
            <a:r>
              <a:rPr sz="1500" dirty="0"/>
              <a:t>- </a:t>
            </a:r>
            <a:r>
              <a:rPr lang="sv-SE" sz="1500" dirty="0"/>
              <a:t>B</a:t>
            </a:r>
            <a:r>
              <a:rPr sz="1500" dirty="0" err="1"/>
              <a:t>elönin</a:t>
            </a:r>
            <a:r>
              <a:rPr lang="sv-SE" sz="1500" dirty="0"/>
              <a:t>g och</a:t>
            </a:r>
          </a:p>
          <a:p>
            <a:pPr lvl="0" algn="l">
              <a:defRPr sz="1800"/>
            </a:pPr>
            <a:r>
              <a:rPr lang="sv-SE" sz="1500" dirty="0"/>
              <a:t>uppmärksamhet</a:t>
            </a:r>
            <a:endParaRPr sz="1500" dirty="0"/>
          </a:p>
          <a:p>
            <a:pPr lvl="0" algn="l">
              <a:defRPr sz="1800"/>
            </a:pPr>
            <a:r>
              <a:rPr sz="1500" dirty="0"/>
              <a:t>- </a:t>
            </a:r>
            <a:r>
              <a:rPr lang="sv-SE" sz="1500" dirty="0" err="1"/>
              <a:t>R</a:t>
            </a:r>
            <a:r>
              <a:rPr sz="1500" dirty="0" err="1"/>
              <a:t>esurs</a:t>
            </a:r>
            <a:r>
              <a:rPr lang="sv-SE" sz="1500" dirty="0"/>
              <a:t>fördelning</a:t>
            </a:r>
            <a:endParaRPr sz="1500" dirty="0"/>
          </a:p>
        </p:txBody>
      </p:sp>
      <p:sp>
        <p:nvSpPr>
          <p:cNvPr id="9" name="Shape 679"/>
          <p:cNvSpPr/>
          <p:nvPr/>
        </p:nvSpPr>
        <p:spPr>
          <a:xfrm>
            <a:off x="3326770" y="2289686"/>
            <a:ext cx="1519643" cy="1197443"/>
          </a:xfrm>
          <a:prstGeom prst="rect">
            <a:avLst/>
          </a:prstGeom>
          <a:ln w="12700">
            <a:miter lim="400000"/>
          </a:ln>
          <a:extLst>
            <a:ext uri="{C572A759-6A51-4108-AA02-DFA0A04FC94B}">
              <ma14:wrappingTextBoxFlag xmlns:ma14="http://schemas.microsoft.com/office/mac/drawingml/2011/main" xmlns="" val="1"/>
            </a:ext>
          </a:extLst>
        </p:spPr>
        <p:txBody>
          <a:bodyPr wrap="square" lIns="21431" tIns="21431" rIns="21431" bIns="21431" anchor="ctr">
            <a:spAutoFit/>
          </a:bodyPr>
          <a:lstStyle/>
          <a:p>
            <a:pPr lvl="0" algn="l">
              <a:defRPr sz="1800"/>
            </a:pPr>
            <a:r>
              <a:rPr sz="1500" b="1" dirty="0" err="1">
                <a:latin typeface="Gill Sans SemiBold"/>
                <a:ea typeface="Gill Sans SemiBold"/>
                <a:cs typeface="Gill Sans SemiBold"/>
                <a:sym typeface="Gill Sans SemiBold"/>
              </a:rPr>
              <a:t>Struktur</a:t>
            </a:r>
            <a:endParaRPr sz="1500" b="1" dirty="0">
              <a:latin typeface="Gill Sans SemiBold"/>
              <a:ea typeface="Gill Sans SemiBold"/>
              <a:cs typeface="Gill Sans SemiBold"/>
              <a:sym typeface="Gill Sans SemiBold"/>
            </a:endParaRPr>
          </a:p>
          <a:p>
            <a:pPr lvl="0" algn="l">
              <a:defRPr sz="1800"/>
            </a:pPr>
            <a:r>
              <a:rPr sz="1500" dirty="0"/>
              <a:t>- </a:t>
            </a:r>
            <a:r>
              <a:rPr lang="sv-SE" sz="1500" dirty="0" err="1"/>
              <a:t>O</a:t>
            </a:r>
            <a:r>
              <a:rPr sz="1500" dirty="0" err="1"/>
              <a:t>rganisering</a:t>
            </a:r>
            <a:endParaRPr sz="1500" dirty="0"/>
          </a:p>
          <a:p>
            <a:pPr lvl="0" algn="l">
              <a:defRPr sz="1800"/>
            </a:pPr>
            <a:r>
              <a:rPr sz="1500" dirty="0"/>
              <a:t>- </a:t>
            </a:r>
            <a:r>
              <a:rPr lang="sv-SE" sz="1500" dirty="0"/>
              <a:t>Tränings- och </a:t>
            </a:r>
            <a:r>
              <a:rPr sz="1500" dirty="0" err="1"/>
              <a:t>tävling</a:t>
            </a:r>
            <a:r>
              <a:rPr lang="sv-SE" sz="1500" dirty="0"/>
              <a:t>s-</a:t>
            </a:r>
          </a:p>
          <a:p>
            <a:pPr lvl="0" algn="l">
              <a:defRPr sz="1800"/>
            </a:pPr>
            <a:r>
              <a:rPr lang="sv-SE" sz="1500" dirty="0"/>
              <a:t>verksamhet</a:t>
            </a:r>
          </a:p>
        </p:txBody>
      </p:sp>
      <p:sp>
        <p:nvSpPr>
          <p:cNvPr id="10" name="Shape 680"/>
          <p:cNvSpPr/>
          <p:nvPr/>
        </p:nvSpPr>
        <p:spPr>
          <a:xfrm>
            <a:off x="7850154" y="2289687"/>
            <a:ext cx="1055481" cy="1428275"/>
          </a:xfrm>
          <a:prstGeom prst="rect">
            <a:avLst/>
          </a:prstGeom>
          <a:ln w="12700">
            <a:miter lim="400000"/>
          </a:ln>
          <a:extLst>
            <a:ext uri="{C572A759-6A51-4108-AA02-DFA0A04FC94B}">
              <ma14:wrappingTextBoxFlag xmlns:ma14="http://schemas.microsoft.com/office/mac/drawingml/2011/main" xmlns="" val="1"/>
            </a:ext>
          </a:extLst>
        </p:spPr>
        <p:txBody>
          <a:bodyPr wrap="none" lIns="21431" tIns="21431" rIns="21431" bIns="21431" anchor="ctr">
            <a:spAutoFit/>
          </a:bodyPr>
          <a:lstStyle/>
          <a:p>
            <a:pPr lvl="0" algn="l">
              <a:defRPr sz="1800"/>
            </a:pPr>
            <a:r>
              <a:rPr sz="1500" b="1" dirty="0" err="1">
                <a:latin typeface="Gill Sans SemiBold"/>
                <a:ea typeface="Gill Sans SemiBold"/>
                <a:cs typeface="Gill Sans SemiBold"/>
                <a:sym typeface="Gill Sans SemiBold"/>
              </a:rPr>
              <a:t>Kultur</a:t>
            </a:r>
            <a:endParaRPr sz="1500" b="1" dirty="0">
              <a:latin typeface="Gill Sans SemiBold"/>
              <a:ea typeface="Gill Sans SemiBold"/>
              <a:cs typeface="Gill Sans SemiBold"/>
              <a:sym typeface="Gill Sans SemiBold"/>
            </a:endParaRPr>
          </a:p>
          <a:p>
            <a:pPr>
              <a:defRPr sz="1800"/>
            </a:pPr>
            <a:r>
              <a:rPr sz="1500" dirty="0"/>
              <a:t>- </a:t>
            </a:r>
            <a:r>
              <a:rPr lang="sv-SE" sz="1500" dirty="0"/>
              <a:t>Värderingar</a:t>
            </a:r>
          </a:p>
          <a:p>
            <a:pPr>
              <a:defRPr sz="1800"/>
            </a:pPr>
            <a:r>
              <a:rPr lang="sv-SE" sz="1500" dirty="0"/>
              <a:t>- A</a:t>
            </a:r>
            <a:r>
              <a:rPr sz="1500" dirty="0" err="1"/>
              <a:t>ttityder</a:t>
            </a:r>
            <a:endParaRPr sz="1500" dirty="0"/>
          </a:p>
          <a:p>
            <a:pPr lvl="0" algn="l">
              <a:defRPr sz="1800"/>
            </a:pPr>
            <a:r>
              <a:rPr sz="1500" dirty="0"/>
              <a:t>- </a:t>
            </a:r>
            <a:r>
              <a:rPr lang="sv-SE" sz="1500" dirty="0"/>
              <a:t>B</a:t>
            </a:r>
            <a:r>
              <a:rPr sz="1500" dirty="0" err="1"/>
              <a:t>eteende</a:t>
            </a:r>
            <a:r>
              <a:rPr lang="sv-SE" sz="1500" dirty="0"/>
              <a:t> </a:t>
            </a:r>
          </a:p>
          <a:p>
            <a:pPr lvl="0" algn="l">
              <a:defRPr sz="1800"/>
            </a:pPr>
            <a:r>
              <a:rPr lang="sv-SE" sz="1500" dirty="0"/>
              <a:t>(vad vi gör </a:t>
            </a:r>
          </a:p>
          <a:p>
            <a:pPr lvl="0" algn="l">
              <a:defRPr sz="1800"/>
            </a:pPr>
            <a:r>
              <a:rPr lang="sv-SE" sz="1500" dirty="0"/>
              <a:t>och säger)</a:t>
            </a:r>
          </a:p>
        </p:txBody>
      </p:sp>
      <p:sp>
        <p:nvSpPr>
          <p:cNvPr id="11" name="Shape 681"/>
          <p:cNvSpPr>
            <a:spLocks noGrp="1"/>
          </p:cNvSpPr>
          <p:nvPr>
            <p:ph type="title"/>
          </p:nvPr>
        </p:nvSpPr>
        <p:spPr>
          <a:xfrm>
            <a:off x="3188721" y="1017151"/>
            <a:ext cx="5956185" cy="610373"/>
          </a:xfrm>
          <a:prstGeom prst="rect">
            <a:avLst/>
          </a:prstGeom>
        </p:spPr>
        <p:txBody>
          <a:bodyPr>
            <a:noAutofit/>
          </a:bodyPr>
          <a:lstStyle>
            <a:lvl1pPr>
              <a:defRPr>
                <a:effectLst>
                  <a:outerShdw blurRad="127000" dist="76200" dir="2700000" rotWithShape="0">
                    <a:srgbClr val="000000">
                      <a:alpha val="75000"/>
                    </a:srgbClr>
                  </a:outerShdw>
                </a:effectLst>
              </a:defRPr>
            </a:lvl1pPr>
          </a:lstStyle>
          <a:p>
            <a:pPr lvl="0">
              <a:defRPr sz="1800">
                <a:effectLst/>
              </a:defRPr>
            </a:pPr>
            <a:r>
              <a:rPr sz="4950" dirty="0" err="1"/>
              <a:t>Förändringsstrategier</a:t>
            </a:r>
            <a:endParaRPr sz="4950" dirty="0"/>
          </a:p>
        </p:txBody>
      </p:sp>
    </p:spTree>
    <p:extLst>
      <p:ext uri="{BB962C8B-B14F-4D97-AF65-F5344CB8AC3E}">
        <p14:creationId xmlns:p14="http://schemas.microsoft.com/office/powerpoint/2010/main" val="4084227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änster 2"/>
          <p:cNvSpPr/>
          <p:nvPr/>
        </p:nvSpPr>
        <p:spPr>
          <a:xfrm>
            <a:off x="7796567" y="3188872"/>
            <a:ext cx="2374259" cy="12079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 name="Ellips 3"/>
          <p:cNvSpPr/>
          <p:nvPr/>
        </p:nvSpPr>
        <p:spPr>
          <a:xfrm>
            <a:off x="5042693" y="2632440"/>
            <a:ext cx="1589810" cy="1449532"/>
          </a:xfrm>
          <a:prstGeom prst="ellips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En attraktiv verksamhet för utövaren </a:t>
            </a:r>
          </a:p>
          <a:p>
            <a:pPr algn="ctr"/>
            <a:r>
              <a:rPr lang="sv-SE" sz="1200" b="1" dirty="0">
                <a:solidFill>
                  <a:schemeClr val="tx1"/>
                </a:solidFill>
              </a:rPr>
              <a:t>(så bra som möjligt!)</a:t>
            </a:r>
          </a:p>
        </p:txBody>
      </p:sp>
      <p:sp>
        <p:nvSpPr>
          <p:cNvPr id="5" name="Ellips 4"/>
          <p:cNvSpPr/>
          <p:nvPr/>
        </p:nvSpPr>
        <p:spPr>
          <a:xfrm>
            <a:off x="3853217" y="1447193"/>
            <a:ext cx="3943350" cy="40119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 name="Rektangel med rundade hörn 5"/>
          <p:cNvSpPr/>
          <p:nvPr/>
        </p:nvSpPr>
        <p:spPr>
          <a:xfrm>
            <a:off x="5108864" y="1722683"/>
            <a:ext cx="1497850"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Föreningsmiljön</a:t>
            </a:r>
          </a:p>
        </p:txBody>
      </p:sp>
      <p:sp>
        <p:nvSpPr>
          <p:cNvPr id="7" name="Rektangel med rundade hörn 6"/>
          <p:cNvSpPr/>
          <p:nvPr/>
        </p:nvSpPr>
        <p:spPr>
          <a:xfrm>
            <a:off x="5255376" y="4431365"/>
            <a:ext cx="1351338"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Kvalité i träning och tävling</a:t>
            </a:r>
          </a:p>
        </p:txBody>
      </p:sp>
      <p:sp>
        <p:nvSpPr>
          <p:cNvPr id="8" name="Rektangel med rundade hörn 7"/>
          <p:cNvSpPr/>
          <p:nvPr/>
        </p:nvSpPr>
        <p:spPr>
          <a:xfrm rot="5400000">
            <a:off x="6595714" y="2974949"/>
            <a:ext cx="1351338"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Anläggnings-tillgång</a:t>
            </a:r>
          </a:p>
        </p:txBody>
      </p:sp>
      <p:sp>
        <p:nvSpPr>
          <p:cNvPr id="9" name="Rektangel med rundade hörn 8"/>
          <p:cNvSpPr/>
          <p:nvPr/>
        </p:nvSpPr>
        <p:spPr>
          <a:xfrm rot="16200000">
            <a:off x="3723221" y="2962091"/>
            <a:ext cx="1351338"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Välutbildade tränare/ledare</a:t>
            </a:r>
          </a:p>
        </p:txBody>
      </p:sp>
      <p:sp>
        <p:nvSpPr>
          <p:cNvPr id="10" name="Höger 9"/>
          <p:cNvSpPr/>
          <p:nvPr/>
        </p:nvSpPr>
        <p:spPr>
          <a:xfrm>
            <a:off x="4683387" y="3188872"/>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1" name="Höger 10"/>
          <p:cNvSpPr/>
          <p:nvPr/>
        </p:nvSpPr>
        <p:spPr>
          <a:xfrm rot="16200000">
            <a:off x="5699848" y="4190200"/>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Höger 11"/>
          <p:cNvSpPr/>
          <p:nvPr/>
        </p:nvSpPr>
        <p:spPr>
          <a:xfrm rot="10800000">
            <a:off x="6659004" y="3188872"/>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 name="Höger 12"/>
          <p:cNvSpPr/>
          <p:nvPr/>
        </p:nvSpPr>
        <p:spPr>
          <a:xfrm rot="5400000">
            <a:off x="5616485" y="2384861"/>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4" name="Ellips 13"/>
          <p:cNvSpPr/>
          <p:nvPr/>
        </p:nvSpPr>
        <p:spPr>
          <a:xfrm>
            <a:off x="2226945" y="1254704"/>
            <a:ext cx="7535228" cy="439691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5" name="Rektangel 14"/>
          <p:cNvSpPr/>
          <p:nvPr/>
        </p:nvSpPr>
        <p:spPr>
          <a:xfrm>
            <a:off x="2563942" y="3044809"/>
            <a:ext cx="917258" cy="9601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Så många som möjligt</a:t>
            </a:r>
          </a:p>
          <a:p>
            <a:pPr algn="ctr"/>
            <a:r>
              <a:rPr lang="sv-SE" sz="1350" dirty="0"/>
              <a:t>(Rekrytera)</a:t>
            </a:r>
          </a:p>
        </p:txBody>
      </p:sp>
      <p:sp>
        <p:nvSpPr>
          <p:cNvPr id="18" name="Rektangel 17"/>
          <p:cNvSpPr/>
          <p:nvPr/>
        </p:nvSpPr>
        <p:spPr>
          <a:xfrm>
            <a:off x="8249315" y="2931642"/>
            <a:ext cx="917258" cy="8511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Så länge som möjligt</a:t>
            </a:r>
          </a:p>
          <a:p>
            <a:pPr algn="ctr"/>
            <a:r>
              <a:rPr lang="sv-SE" sz="1350" dirty="0"/>
              <a:t>(Behålla)</a:t>
            </a:r>
          </a:p>
        </p:txBody>
      </p:sp>
      <p:sp>
        <p:nvSpPr>
          <p:cNvPr id="19" name="Höger 18"/>
          <p:cNvSpPr/>
          <p:nvPr/>
        </p:nvSpPr>
        <p:spPr>
          <a:xfrm>
            <a:off x="7806744" y="3289237"/>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0" name="Höger 19"/>
          <p:cNvSpPr/>
          <p:nvPr/>
        </p:nvSpPr>
        <p:spPr>
          <a:xfrm rot="10800000">
            <a:off x="3508638" y="3421879"/>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1" name="Rektangel med rundade hörn 20"/>
          <p:cNvSpPr/>
          <p:nvPr/>
        </p:nvSpPr>
        <p:spPr>
          <a:xfrm>
            <a:off x="1741313" y="927258"/>
            <a:ext cx="8379464" cy="498924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2" name="Rektangel med rundade hörn 21"/>
          <p:cNvSpPr/>
          <p:nvPr/>
        </p:nvSpPr>
        <p:spPr>
          <a:xfrm>
            <a:off x="2081214" y="1073557"/>
            <a:ext cx="1331739" cy="72666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t>Livslångt idrottande = Bättre Folkhälsa</a:t>
            </a:r>
          </a:p>
        </p:txBody>
      </p:sp>
      <p:sp>
        <p:nvSpPr>
          <p:cNvPr id="24" name="Rektangel med rundade hörn 23"/>
          <p:cNvSpPr/>
          <p:nvPr/>
        </p:nvSpPr>
        <p:spPr>
          <a:xfrm>
            <a:off x="2081213" y="5184512"/>
            <a:ext cx="1097280" cy="5806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Integration, jämställdhet mm</a:t>
            </a:r>
          </a:p>
        </p:txBody>
      </p:sp>
      <p:sp>
        <p:nvSpPr>
          <p:cNvPr id="25" name="Rektangel med rundade hörn 24"/>
          <p:cNvSpPr/>
          <p:nvPr/>
        </p:nvSpPr>
        <p:spPr>
          <a:xfrm>
            <a:off x="8393615" y="1003197"/>
            <a:ext cx="1237553" cy="64912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t>Idrottande i förening = Stärkt föreningsliv</a:t>
            </a:r>
          </a:p>
        </p:txBody>
      </p:sp>
      <p:sp>
        <p:nvSpPr>
          <p:cNvPr id="26" name="Rektangel med rundade hörn 25"/>
          <p:cNvSpPr/>
          <p:nvPr/>
        </p:nvSpPr>
        <p:spPr>
          <a:xfrm>
            <a:off x="8687611" y="5214418"/>
            <a:ext cx="1220295" cy="43719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Starkare samhällsaktör</a:t>
            </a:r>
          </a:p>
        </p:txBody>
      </p:sp>
      <p:sp>
        <p:nvSpPr>
          <p:cNvPr id="27" name="Höger 26"/>
          <p:cNvSpPr/>
          <p:nvPr/>
        </p:nvSpPr>
        <p:spPr>
          <a:xfrm rot="3068833">
            <a:off x="8841591" y="4931331"/>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Höger 27"/>
          <p:cNvSpPr/>
          <p:nvPr/>
        </p:nvSpPr>
        <p:spPr>
          <a:xfrm rot="18182341">
            <a:off x="8721654" y="1768037"/>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9" name="Höger 28"/>
          <p:cNvSpPr/>
          <p:nvPr/>
        </p:nvSpPr>
        <p:spPr>
          <a:xfrm rot="13935053">
            <a:off x="2749953" y="1911856"/>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0" name="Höger 29"/>
          <p:cNvSpPr/>
          <p:nvPr/>
        </p:nvSpPr>
        <p:spPr>
          <a:xfrm rot="7733093">
            <a:off x="2811967" y="4919608"/>
            <a:ext cx="341601" cy="120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ektangel med rundade hörn 1"/>
          <p:cNvSpPr/>
          <p:nvPr/>
        </p:nvSpPr>
        <p:spPr>
          <a:xfrm rot="5400000">
            <a:off x="8611785" y="3234404"/>
            <a:ext cx="3562097" cy="39793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Om våra grundvärderingar färgar in i utvecklingsarbetet så kommer de gröna på </a:t>
            </a:r>
            <a:r>
              <a:rPr lang="sv-SE" sz="1200" dirty="0" err="1"/>
              <a:t>köptet</a:t>
            </a:r>
            <a:endParaRPr lang="sv-SE" sz="1200" dirty="0"/>
          </a:p>
        </p:txBody>
      </p:sp>
    </p:spTree>
    <p:extLst>
      <p:ext uri="{BB962C8B-B14F-4D97-AF65-F5344CB8AC3E}">
        <p14:creationId xmlns:p14="http://schemas.microsoft.com/office/powerpoint/2010/main" val="31066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err="1"/>
              <a:t>Idrottslyftets</a:t>
            </a:r>
            <a:r>
              <a:rPr lang="sv-SE" sz="2400" dirty="0"/>
              <a:t> upplägg 2016 - 2019</a:t>
            </a:r>
          </a:p>
        </p:txBody>
      </p:sp>
      <p:pic>
        <p:nvPicPr>
          <p:cNvPr id="5" name="Bildobjekt 4"/>
          <p:cNvPicPr>
            <a:picLocks noChangeAspect="1"/>
          </p:cNvPicPr>
          <p:nvPr/>
        </p:nvPicPr>
        <p:blipFill>
          <a:blip r:embed="rId2"/>
          <a:stretch>
            <a:fillRect/>
          </a:stretch>
        </p:blipFill>
        <p:spPr>
          <a:xfrm>
            <a:off x="2893189" y="1340768"/>
            <a:ext cx="6981686" cy="4365104"/>
          </a:xfrm>
          <a:prstGeom prst="rect">
            <a:avLst/>
          </a:prstGeom>
        </p:spPr>
      </p:pic>
      <p:sp>
        <p:nvSpPr>
          <p:cNvPr id="4" name="Platshållare för text 3"/>
          <p:cNvSpPr>
            <a:spLocks noGrp="1"/>
          </p:cNvSpPr>
          <p:nvPr>
            <p:ph type="body" idx="1"/>
          </p:nvPr>
        </p:nvSpPr>
        <p:spPr/>
        <p:txBody>
          <a:bodyPr/>
          <a:lstStyle/>
          <a:p>
            <a:endParaRPr lang="sv-SE"/>
          </a:p>
        </p:txBody>
      </p:sp>
    </p:spTree>
    <p:extLst>
      <p:ext uri="{BB962C8B-B14F-4D97-AF65-F5344CB8AC3E}">
        <p14:creationId xmlns:p14="http://schemas.microsoft.com/office/powerpoint/2010/main" val="14987158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400" b="1" dirty="0"/>
              <a:t>Syfte:</a:t>
            </a:r>
            <a:r>
              <a:rPr lang="sv-SE" dirty="0"/>
              <a:t/>
            </a:r>
            <a:br>
              <a:rPr lang="sv-SE" dirty="0"/>
            </a:br>
            <a:endParaRPr lang="sv-SE" dirty="0"/>
          </a:p>
        </p:txBody>
      </p:sp>
      <p:sp>
        <p:nvSpPr>
          <p:cNvPr id="3" name="Platshållare för text 2"/>
          <p:cNvSpPr>
            <a:spLocks noGrp="1"/>
          </p:cNvSpPr>
          <p:nvPr>
            <p:ph type="body" sz="quarter" idx="10"/>
          </p:nvPr>
        </p:nvSpPr>
        <p:spPr/>
        <p:txBody>
          <a:bodyPr/>
          <a:lstStyle/>
          <a:p>
            <a:pPr hangingPunct="0"/>
            <a:r>
              <a:rPr lang="sv-SE" sz="2700" i="1" dirty="0"/>
              <a:t>Att utveckla verksamheten så att barn och unga i åldern 7-25 år väljer att idrotta i förening och stimuleras till ett livslångt idrottande i föreningsidrotten.</a:t>
            </a:r>
            <a:endParaRPr lang="sv-SE" sz="2700" dirty="0"/>
          </a:p>
          <a:p>
            <a:endParaRPr lang="sv-SE" sz="2100" dirty="0"/>
          </a:p>
        </p:txBody>
      </p:sp>
      <p:sp>
        <p:nvSpPr>
          <p:cNvPr id="4" name="Platshållare för text 3"/>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294006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400" b="1" dirty="0"/>
              <a:t>Mål:</a:t>
            </a:r>
            <a:r>
              <a:rPr lang="sv-SE" dirty="0"/>
              <a:t/>
            </a:r>
            <a:br>
              <a:rPr lang="sv-SE" dirty="0"/>
            </a:br>
            <a:r>
              <a:rPr lang="sv-SE" dirty="0"/>
              <a:t/>
            </a:r>
            <a:br>
              <a:rPr lang="sv-SE" dirty="0"/>
            </a:br>
            <a:endParaRPr lang="sv-SE" dirty="0"/>
          </a:p>
        </p:txBody>
      </p:sp>
      <p:sp>
        <p:nvSpPr>
          <p:cNvPr id="3" name="Platshållare för text 2"/>
          <p:cNvSpPr>
            <a:spLocks noGrp="1"/>
          </p:cNvSpPr>
          <p:nvPr>
            <p:ph type="body" sz="quarter" idx="10"/>
          </p:nvPr>
        </p:nvSpPr>
        <p:spPr/>
        <p:txBody>
          <a:bodyPr/>
          <a:lstStyle/>
          <a:p>
            <a:pPr hangingPunct="0"/>
            <a:r>
              <a:rPr lang="sv-SE" sz="2400" i="1" dirty="0"/>
              <a:t>att samtliga SF, </a:t>
            </a:r>
            <a:r>
              <a:rPr lang="sv-SE" sz="2400" b="1" i="1" dirty="0"/>
              <a:t>utifrån sina unika behov</a:t>
            </a:r>
            <a:r>
              <a:rPr lang="sv-SE" sz="2400" i="1" dirty="0"/>
              <a:t>, vid programperiodens slut har utvecklat sin verksamhet för barn och unga mellan 7-25 år.</a:t>
            </a:r>
            <a:endParaRPr lang="sv-SE" sz="2400" dirty="0"/>
          </a:p>
          <a:p>
            <a:pPr lvl="1" hangingPunct="0"/>
            <a:r>
              <a:rPr lang="sv-SE" sz="2100" dirty="0"/>
              <a:t>Där utvecklingsinsatserna ska vara</a:t>
            </a:r>
          </a:p>
          <a:p>
            <a:pPr lvl="2" hangingPunct="0"/>
            <a:r>
              <a:rPr lang="sv-SE" sz="2100" i="1" dirty="0"/>
              <a:t>i linje med RF:s anvisningar för barn- och ungdomsidrott</a:t>
            </a:r>
            <a:r>
              <a:rPr lang="sv-SE" sz="2100" dirty="0"/>
              <a:t> </a:t>
            </a:r>
          </a:p>
          <a:p>
            <a:pPr lvl="1" hangingPunct="0"/>
            <a:r>
              <a:rPr lang="sv-SE" sz="2100" dirty="0"/>
              <a:t>och leda till att </a:t>
            </a:r>
          </a:p>
          <a:p>
            <a:pPr lvl="2" hangingPunct="0"/>
            <a:r>
              <a:rPr lang="sv-SE" sz="2100" i="1" dirty="0"/>
              <a:t>svensk idrott utvecklas, samverkar med andra aktörer och ger goda möjligheter att idrotta i förening</a:t>
            </a:r>
            <a:r>
              <a:rPr lang="sv-SE" sz="2100" dirty="0"/>
              <a:t>.</a:t>
            </a:r>
          </a:p>
          <a:p>
            <a:pPr lvl="1"/>
            <a:endParaRPr lang="sv-SE" dirty="0"/>
          </a:p>
        </p:txBody>
      </p:sp>
      <p:sp>
        <p:nvSpPr>
          <p:cNvPr id="4" name="Platshållare för text 3"/>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8371718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44487" y="2042319"/>
            <a:ext cx="9144000" cy="2387600"/>
          </a:xfrm>
        </p:spPr>
        <p:txBody>
          <a:bodyPr>
            <a:normAutofit fontScale="90000"/>
          </a:bodyPr>
          <a:lstStyle/>
          <a:p>
            <a:r>
              <a:rPr lang="sv-SE" dirty="0" smtClean="0"/>
              <a:t>Så många som möjligt, så länge som möjligt, i en så bra verksamhet som möjligt</a:t>
            </a:r>
            <a:endParaRPr lang="sv-SE" dirty="0"/>
          </a:p>
        </p:txBody>
      </p:sp>
      <p:sp>
        <p:nvSpPr>
          <p:cNvPr id="3" name="Underrubrik 2"/>
          <p:cNvSpPr>
            <a:spLocks noGrp="1"/>
          </p:cNvSpPr>
          <p:nvPr>
            <p:ph type="subTitle" idx="1"/>
          </p:nvPr>
        </p:nvSpPr>
        <p:spPr/>
        <p:txBody>
          <a:bodyPr/>
          <a:lstStyle/>
          <a:p>
            <a:endParaRPr lang="sv-SE" dirty="0" smtClean="0"/>
          </a:p>
          <a:p>
            <a:endParaRPr lang="sv-SE" dirty="0"/>
          </a:p>
          <a:p>
            <a:endParaRPr lang="sv-SE" dirty="0"/>
          </a:p>
        </p:txBody>
      </p:sp>
    </p:spTree>
    <p:extLst>
      <p:ext uri="{BB962C8B-B14F-4D97-AF65-F5344CB8AC3E}">
        <p14:creationId xmlns:p14="http://schemas.microsoft.com/office/powerpoint/2010/main" val="466590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Kärt barn har många </a:t>
            </a:r>
            <a:r>
              <a:rPr lang="sv-SE" sz="4000" dirty="0" smtClean="0"/>
              <a:t>namn…eller</a:t>
            </a:r>
            <a:endParaRPr lang="sv-SE" sz="4000" dirty="0"/>
          </a:p>
        </p:txBody>
      </p:sp>
      <p:sp>
        <p:nvSpPr>
          <p:cNvPr id="3" name="Platshållare för innehåll 2"/>
          <p:cNvSpPr>
            <a:spLocks noGrp="1"/>
          </p:cNvSpPr>
          <p:nvPr>
            <p:ph idx="1"/>
          </p:nvPr>
        </p:nvSpPr>
        <p:spPr/>
        <p:txBody>
          <a:bodyPr/>
          <a:lstStyle/>
          <a:p>
            <a:endParaRPr lang="sv-SE" dirty="0" smtClean="0"/>
          </a:p>
          <a:p>
            <a:endParaRPr lang="sv-SE" dirty="0"/>
          </a:p>
          <a:p>
            <a:r>
              <a:rPr lang="sv-SE" dirty="0" smtClean="0"/>
              <a:t>Triangel</a:t>
            </a:r>
          </a:p>
          <a:p>
            <a:r>
              <a:rPr lang="sv-SE" dirty="0"/>
              <a:t>I</a:t>
            </a:r>
            <a:r>
              <a:rPr lang="sv-SE" dirty="0" smtClean="0"/>
              <a:t>drottspyramid </a:t>
            </a:r>
          </a:p>
          <a:p>
            <a:r>
              <a:rPr lang="sv-SE" dirty="0" smtClean="0"/>
              <a:t>Standard </a:t>
            </a:r>
            <a:r>
              <a:rPr lang="sv-SE" dirty="0" err="1"/>
              <a:t>Model</a:t>
            </a:r>
            <a:r>
              <a:rPr lang="sv-SE" dirty="0"/>
              <a:t> </a:t>
            </a:r>
            <a:r>
              <a:rPr lang="sv-SE" dirty="0" err="1"/>
              <a:t>of</a:t>
            </a:r>
            <a:r>
              <a:rPr lang="sv-SE" dirty="0"/>
              <a:t> Talent </a:t>
            </a:r>
            <a:r>
              <a:rPr lang="sv-SE" dirty="0" err="1"/>
              <a:t>Development</a:t>
            </a:r>
            <a:r>
              <a:rPr lang="sv-SE" dirty="0"/>
              <a:t> </a:t>
            </a:r>
            <a:r>
              <a:rPr lang="sv-SE" dirty="0" smtClean="0"/>
              <a:t> </a:t>
            </a:r>
          </a:p>
          <a:p>
            <a:r>
              <a:rPr lang="sv-SE" dirty="0" smtClean="0"/>
              <a:t>Foundation </a:t>
            </a:r>
            <a:r>
              <a:rPr lang="sv-SE" dirty="0"/>
              <a:t>Stones</a:t>
            </a:r>
          </a:p>
        </p:txBody>
      </p:sp>
      <p:sp>
        <p:nvSpPr>
          <p:cNvPr id="4" name="Likbent triangel 3"/>
          <p:cNvSpPr/>
          <p:nvPr/>
        </p:nvSpPr>
        <p:spPr>
          <a:xfrm>
            <a:off x="7812506" y="3080083"/>
            <a:ext cx="1504470" cy="148529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2130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oAutofit/>
          </a:bodyPr>
          <a:lstStyle/>
          <a:p>
            <a:r>
              <a:rPr lang="sv-SE" sz="4000" dirty="0" smtClean="0">
                <a:latin typeface="Calibri Light" panose="020F0302020204030204" pitchFamily="34" charset="0"/>
              </a:rPr>
              <a:t>Elitsatsning eller idrott för alla </a:t>
            </a:r>
            <a:br>
              <a:rPr lang="sv-SE" sz="4000" dirty="0" smtClean="0">
                <a:latin typeface="Calibri Light" panose="020F0302020204030204" pitchFamily="34" charset="0"/>
              </a:rPr>
            </a:br>
            <a:r>
              <a:rPr lang="sv-SE" sz="4000" dirty="0" smtClean="0">
                <a:latin typeface="Calibri Light" panose="020F0302020204030204" pitchFamily="34" charset="0"/>
              </a:rPr>
              <a:t>-      eller        ?</a:t>
            </a:r>
            <a:endParaRPr lang="sv-SE" sz="4000" dirty="0">
              <a:solidFill>
                <a:srgbClr val="2D2D8A"/>
              </a:solidFill>
              <a:latin typeface="Calibri Light" panose="020F0302020204030204" pitchFamily="34" charset="0"/>
            </a:endParaRPr>
          </a:p>
        </p:txBody>
      </p:sp>
      <p:sp>
        <p:nvSpPr>
          <p:cNvPr id="3" name="Platshållare för text 2"/>
          <p:cNvSpPr>
            <a:spLocks noGrp="1"/>
          </p:cNvSpPr>
          <p:nvPr>
            <p:ph type="body" sz="quarter" idx="10"/>
          </p:nvPr>
        </p:nvSpPr>
        <p:spPr>
          <a:xfrm>
            <a:off x="1439730" y="1619765"/>
            <a:ext cx="9985109" cy="4104456"/>
          </a:xfrm>
        </p:spPr>
        <p:txBody>
          <a:bodyPr anchor="t"/>
          <a:lstStyle/>
          <a:p>
            <a:pPr marL="39688" indent="0">
              <a:buNone/>
            </a:pPr>
            <a:endParaRPr lang="sv-SE" b="1" i="1" dirty="0">
              <a:solidFill>
                <a:srgbClr val="000000"/>
              </a:solidFill>
              <a:latin typeface="Calibri" charset="0"/>
            </a:endParaRPr>
          </a:p>
          <a:p>
            <a:pPr marL="39688" indent="0">
              <a:buNone/>
            </a:pPr>
            <a:endParaRPr lang="sv-SE" sz="2800" dirty="0" smtClean="0">
              <a:solidFill>
                <a:srgbClr val="000000"/>
              </a:solidFill>
              <a:latin typeface="Calibri" charset="0"/>
            </a:endParaRPr>
          </a:p>
          <a:p>
            <a:pPr marL="39688" indent="0">
              <a:buNone/>
            </a:pPr>
            <a:endParaRPr lang="sv-SE" sz="2800" dirty="0">
              <a:solidFill>
                <a:srgbClr val="000000"/>
              </a:solidFill>
              <a:latin typeface="Calibri" charset="0"/>
            </a:endParaRPr>
          </a:p>
          <a:p>
            <a:pPr marL="39688" indent="0">
              <a:buNone/>
            </a:pPr>
            <a:endParaRPr lang="sv-SE" sz="2800" dirty="0" smtClean="0">
              <a:solidFill>
                <a:srgbClr val="000000"/>
              </a:solidFill>
              <a:latin typeface="Calibri" charset="0"/>
            </a:endParaRPr>
          </a:p>
          <a:p>
            <a:pPr marL="39688" indent="0">
              <a:buNone/>
            </a:pPr>
            <a:endParaRPr lang="sv-SE" sz="2800" dirty="0">
              <a:solidFill>
                <a:srgbClr val="000000"/>
              </a:solidFill>
              <a:latin typeface="Calibri" charset="0"/>
            </a:endParaRPr>
          </a:p>
          <a:p>
            <a:pPr marL="39688" indent="0">
              <a:buNone/>
            </a:pPr>
            <a:endParaRPr lang="sv-SE" sz="2800" dirty="0" smtClean="0">
              <a:solidFill>
                <a:srgbClr val="000000"/>
              </a:solidFill>
              <a:latin typeface="Calibri" charset="0"/>
            </a:endParaRPr>
          </a:p>
          <a:p>
            <a:pPr marL="39688" indent="0">
              <a:buNone/>
            </a:pPr>
            <a:r>
              <a:rPr lang="sv-SE" sz="2800" dirty="0" smtClean="0">
                <a:solidFill>
                  <a:srgbClr val="000000"/>
                </a:solidFill>
                <a:latin typeface="Calibri" charset="0"/>
              </a:rPr>
              <a:t>Svensk </a:t>
            </a:r>
            <a:r>
              <a:rPr lang="sv-SE" sz="2800" dirty="0">
                <a:solidFill>
                  <a:srgbClr val="000000"/>
                </a:solidFill>
                <a:latin typeface="Calibri" charset="0"/>
              </a:rPr>
              <a:t>idrott ska vidareutveckla verksamheten så att barn, unga, vuxna och äldre väljer att idrotta i förening under hela livet.</a:t>
            </a:r>
          </a:p>
          <a:p>
            <a:endParaRPr lang="sv-SE" dirty="0">
              <a:solidFill>
                <a:srgbClr val="1F497D"/>
              </a:solidFill>
              <a:latin typeface="Calibri" charset="0"/>
            </a:endParaRPr>
          </a:p>
          <a:p>
            <a:pPr marL="39688" indent="0">
              <a:buNone/>
            </a:pPr>
            <a:endParaRPr lang="sv-SE" dirty="0"/>
          </a:p>
          <a:p>
            <a:endParaRPr lang="sv-SE" dirty="0"/>
          </a:p>
        </p:txBody>
      </p:sp>
      <p:pic>
        <p:nvPicPr>
          <p:cNvPr id="14" name="Bildobjekt 13" descr="illustration_idrotthelalivet - Kopia.png"/>
          <p:cNvPicPr>
            <a:picLocks noChangeAspect="1"/>
          </p:cNvPicPr>
          <p:nvPr/>
        </p:nvPicPr>
        <p:blipFill>
          <a:blip r:embed="rId3"/>
          <a:stretch>
            <a:fillRect/>
          </a:stretch>
        </p:blipFill>
        <p:spPr>
          <a:xfrm>
            <a:off x="7563358" y="1871613"/>
            <a:ext cx="3128760" cy="2252000"/>
          </a:xfrm>
          <a:prstGeom prst="rect">
            <a:avLst/>
          </a:prstGeom>
        </p:spPr>
      </p:pic>
      <p:sp>
        <p:nvSpPr>
          <p:cNvPr id="5" name="Rektangel 4"/>
          <p:cNvSpPr/>
          <p:nvPr/>
        </p:nvSpPr>
        <p:spPr>
          <a:xfrm>
            <a:off x="3376420" y="1311653"/>
            <a:ext cx="559476" cy="3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Likbent triangel 6"/>
          <p:cNvSpPr/>
          <p:nvPr/>
        </p:nvSpPr>
        <p:spPr>
          <a:xfrm>
            <a:off x="1829444" y="1311653"/>
            <a:ext cx="270279" cy="3081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5820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t>Vad innebär       i praktiken?</a:t>
            </a:r>
            <a:endParaRPr lang="sv-SE" sz="4000" dirty="0"/>
          </a:p>
        </p:txBody>
      </p:sp>
      <p:sp>
        <p:nvSpPr>
          <p:cNvPr id="3" name="Platshållare för innehåll 2"/>
          <p:cNvSpPr>
            <a:spLocks noGrp="1"/>
          </p:cNvSpPr>
          <p:nvPr>
            <p:ph idx="1"/>
          </p:nvPr>
        </p:nvSpPr>
        <p:spPr/>
        <p:txBody>
          <a:bodyPr>
            <a:normAutofit/>
          </a:bodyPr>
          <a:lstStyle/>
          <a:p>
            <a:pPr marL="342900" lvl="0" indent="-342900" fontAlgn="base">
              <a:spcAft>
                <a:spcPts val="0"/>
              </a:spcAft>
              <a:buSzPts val="1000"/>
              <a:buFont typeface="Symbol" panose="05050102010706020507" pitchFamily="18" charset="2"/>
              <a:buChar char=""/>
              <a:tabLst>
                <a:tab pos="457200" algn="l"/>
              </a:tabLst>
            </a:pPr>
            <a:endParaRPr lang="sv-SE" dirty="0" smtClean="0">
              <a:ea typeface="Times New Roman" panose="02020603050405020304" pitchFamily="18" charset="0"/>
              <a:cs typeface="Segoe UI" panose="020B0502040204020203" pitchFamily="34"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Talangidentifiering, utan hänsyn till de som utvecklas senare</a:t>
            </a:r>
            <a:r>
              <a:rPr lang="sv-SE" dirty="0">
                <a:ea typeface="Times New Roman" panose="02020603050405020304" pitchFamily="18" charset="0"/>
                <a:cs typeface="Segoe UI" panose="020B0502040204020203" pitchFamily="34" charset="0"/>
              </a:rPr>
              <a:t> </a:t>
            </a:r>
            <a:endParaRPr lang="sv-SE" dirty="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Utslagning</a:t>
            </a:r>
            <a:endParaRPr lang="sv-SE" dirty="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Uttagningsprocesser</a:t>
            </a:r>
            <a:r>
              <a:rPr lang="sv-SE" dirty="0">
                <a:ea typeface="Times New Roman" panose="02020603050405020304" pitchFamily="18" charset="0"/>
                <a:cs typeface="Segoe UI" panose="020B0502040204020203" pitchFamily="34" charset="0"/>
              </a:rPr>
              <a:t>:</a:t>
            </a:r>
            <a:r>
              <a:rPr lang="sv-SE" dirty="0" smtClean="0">
                <a:ea typeface="Times New Roman" panose="02020603050405020304" pitchFamily="18" charset="0"/>
                <a:cs typeface="Segoe UI" panose="020B0502040204020203" pitchFamily="34" charset="0"/>
              </a:rPr>
              <a:t> lag/träningsgrupp, förening, distrikt/region, gymnasium, landslag</a:t>
            </a:r>
            <a:endParaRPr lang="sv-SE" dirty="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a:ea typeface="Times New Roman" panose="02020603050405020304" pitchFamily="18" charset="0"/>
                <a:cs typeface="Segoe UI" panose="020B0502040204020203" pitchFamily="34" charset="0"/>
              </a:rPr>
              <a:t>Det är svårt, nästan omöjligt, för "bortvalda" att ta sig tillbaka </a:t>
            </a:r>
            <a:r>
              <a:rPr lang="sv-SE" dirty="0" smtClean="0">
                <a:ea typeface="Times New Roman" panose="02020603050405020304" pitchFamily="18" charset="0"/>
                <a:cs typeface="Segoe UI" panose="020B0502040204020203" pitchFamily="34" charset="0"/>
              </a:rPr>
              <a:t>in i systemet.</a:t>
            </a:r>
            <a:r>
              <a:rPr lang="sv-SE" dirty="0">
                <a:ea typeface="Times New Roman" panose="02020603050405020304" pitchFamily="18" charset="0"/>
                <a:cs typeface="Segoe UI" panose="020B0502040204020203" pitchFamily="34" charset="0"/>
              </a:rPr>
              <a:t> </a:t>
            </a:r>
            <a:endParaRPr lang="sv-SE" dirty="0">
              <a:ea typeface="Times New Roman" panose="02020603050405020304" pitchFamily="18" charset="0"/>
            </a:endParaRPr>
          </a:p>
          <a:p>
            <a:pPr marL="342900" lvl="0" indent="-342900" fontAlgn="base">
              <a:spcAft>
                <a:spcPts val="0"/>
              </a:spcAft>
              <a:buSzPts val="1000"/>
              <a:buFont typeface="Symbol" panose="05050102010706020507" pitchFamily="18" charset="2"/>
              <a:buChar char=""/>
              <a:tabLst>
                <a:tab pos="457200" algn="l"/>
              </a:tabLst>
            </a:pPr>
            <a:r>
              <a:rPr lang="sv-SE" dirty="0">
                <a:ea typeface="Times New Roman" panose="02020603050405020304" pitchFamily="18" charset="0"/>
                <a:cs typeface="Segoe UI" panose="020B0502040204020203" pitchFamily="34" charset="0"/>
              </a:rPr>
              <a:t>Tidig specialisering </a:t>
            </a:r>
            <a:endParaRPr lang="sv-SE" dirty="0" smtClean="0">
              <a:ea typeface="Times New Roman" panose="02020603050405020304" pitchFamily="18" charset="0"/>
              <a:cs typeface="Segoe UI" panose="020B0502040204020203" pitchFamily="34" charset="0"/>
            </a:endParaRPr>
          </a:p>
          <a:p>
            <a:pPr marL="342900" lvl="0" indent="-342900" fontAlgn="base">
              <a:spcAft>
                <a:spcPts val="0"/>
              </a:spcAft>
              <a:buSzPts val="1000"/>
              <a:buFont typeface="Symbol" panose="05050102010706020507" pitchFamily="18" charset="2"/>
              <a:buChar char=""/>
              <a:tabLst>
                <a:tab pos="457200" algn="l"/>
              </a:tabLst>
            </a:pPr>
            <a:r>
              <a:rPr lang="sv-SE" dirty="0" smtClean="0">
                <a:ea typeface="Times New Roman" panose="02020603050405020304" pitchFamily="18" charset="0"/>
                <a:cs typeface="Segoe UI" panose="020B0502040204020203" pitchFamily="34" charset="0"/>
              </a:rPr>
              <a:t>Tidig </a:t>
            </a:r>
            <a:r>
              <a:rPr lang="sv-SE" dirty="0">
                <a:ea typeface="Times New Roman" panose="02020603050405020304" pitchFamily="18" charset="0"/>
                <a:cs typeface="Segoe UI" panose="020B0502040204020203" pitchFamily="34" charset="0"/>
              </a:rPr>
              <a:t>start </a:t>
            </a:r>
            <a:r>
              <a:rPr lang="sv-SE" dirty="0" smtClean="0">
                <a:ea typeface="Times New Roman" panose="02020603050405020304" pitchFamily="18" charset="0"/>
                <a:cs typeface="Segoe UI" panose="020B0502040204020203" pitchFamily="34" charset="0"/>
              </a:rPr>
              <a:t>inom den aktuella idrotten </a:t>
            </a:r>
            <a:endParaRPr lang="sv-SE" dirty="0"/>
          </a:p>
          <a:p>
            <a:endParaRPr lang="sv-SE" dirty="0"/>
          </a:p>
        </p:txBody>
      </p:sp>
      <p:sp>
        <p:nvSpPr>
          <p:cNvPr id="4" name="Likbent triangel 3"/>
          <p:cNvSpPr/>
          <p:nvPr/>
        </p:nvSpPr>
        <p:spPr>
          <a:xfrm>
            <a:off x="3511477" y="725557"/>
            <a:ext cx="454236" cy="490668"/>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6245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
          <p:cNvSpPr>
            <a:spLocks noGrp="1"/>
          </p:cNvSpPr>
          <p:nvPr>
            <p:ph type="title"/>
          </p:nvPr>
        </p:nvSpPr>
        <p:spPr>
          <a:xfrm>
            <a:off x="3286127" y="1071894"/>
            <a:ext cx="5198587" cy="428625"/>
          </a:xfrm>
        </p:spPr>
        <p:txBody>
          <a:bodyPr/>
          <a:lstStyle/>
          <a:p>
            <a:r>
              <a:rPr lang="sv-SE" dirty="0" smtClean="0"/>
              <a:t>Dåtid</a:t>
            </a:r>
          </a:p>
        </p:txBody>
      </p:sp>
      <p:pic>
        <p:nvPicPr>
          <p:cNvPr id="19" name="Bildobjekt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2" y="899060"/>
            <a:ext cx="6191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latshållare för innehåll 2"/>
          <p:cNvSpPr txBox="1">
            <a:spLocks/>
          </p:cNvSpPr>
          <p:nvPr/>
        </p:nvSpPr>
        <p:spPr>
          <a:xfrm>
            <a:off x="2017680" y="1790022"/>
            <a:ext cx="6230970" cy="2786063"/>
          </a:xfrm>
          <a:prstGeom prst="rect">
            <a:avLst/>
          </a:prstGeom>
        </p:spPr>
        <p:txBody>
          <a:bodyPr/>
          <a:lstStyle>
            <a:lvl1pPr marL="382588" indent="-342900" algn="l" rtl="0" eaLnBrk="1" fontAlgn="base" hangingPunct="1">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82638" indent="-285750" algn="l" rtl="0" eaLnBrk="1" fontAlgn="base" hangingPunct="1">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82688" indent="-228600" algn="l" rtl="0" eaLnBrk="1" fontAlgn="base" hangingPunct="1">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6398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970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542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30114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686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9258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9pPr>
          </a:lstStyle>
          <a:p>
            <a:pPr marL="0" indent="0">
              <a:buNone/>
            </a:pPr>
            <a:r>
              <a:rPr lang="sv-SE" sz="2400" kern="0" dirty="0"/>
              <a:t>Först kom idrotten…</a:t>
            </a:r>
          </a:p>
          <a:p>
            <a:pPr marL="0" indent="0">
              <a:buNone/>
            </a:pPr>
            <a:r>
              <a:rPr lang="sv-SE" sz="2400" kern="0" dirty="0"/>
              <a:t>…av män för män</a:t>
            </a:r>
          </a:p>
          <a:p>
            <a:pPr marL="0" indent="0">
              <a:buNone/>
            </a:pPr>
            <a:r>
              <a:rPr lang="sv-SE" sz="2400" kern="0" dirty="0"/>
              <a:t>…sen kom kvinnorna</a:t>
            </a:r>
          </a:p>
          <a:p>
            <a:pPr marL="0" indent="0">
              <a:buNone/>
            </a:pPr>
            <a:r>
              <a:rPr lang="sv-SE" sz="2400" kern="0" dirty="0"/>
              <a:t>…och sedan kom den organiserade barn- och ungdomsidrotten</a:t>
            </a:r>
          </a:p>
        </p:txBody>
      </p:sp>
      <p:pic>
        <p:nvPicPr>
          <p:cNvPr id="23" name="Bildobjekt 22"/>
          <p:cNvPicPr>
            <a:picLocks noChangeAspect="1"/>
          </p:cNvPicPr>
          <p:nvPr/>
        </p:nvPicPr>
        <p:blipFill>
          <a:blip r:embed="rId3"/>
          <a:stretch>
            <a:fillRect/>
          </a:stretch>
        </p:blipFill>
        <p:spPr>
          <a:xfrm>
            <a:off x="9305071" y="1086666"/>
            <a:ext cx="1220830" cy="2734293"/>
          </a:xfrm>
          <a:prstGeom prst="rect">
            <a:avLst/>
          </a:prstGeom>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376" y="818096"/>
            <a:ext cx="3214688" cy="2235994"/>
          </a:xfrm>
          <a:prstGeom prst="rect">
            <a:avLst/>
          </a:prstGeom>
        </p:spPr>
      </p:pic>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785" y="4087448"/>
            <a:ext cx="2579866" cy="1556276"/>
          </a:xfrm>
          <a:prstGeom prst="rect">
            <a:avLst/>
          </a:prstGeom>
        </p:spPr>
      </p:pic>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8860" y="3831208"/>
            <a:ext cx="2358604" cy="1793522"/>
          </a:xfrm>
          <a:prstGeom prst="rect">
            <a:avLst/>
          </a:prstGeom>
        </p:spPr>
      </p:pic>
    </p:spTree>
    <p:extLst>
      <p:ext uri="{BB962C8B-B14F-4D97-AF65-F5344CB8AC3E}">
        <p14:creationId xmlns:p14="http://schemas.microsoft.com/office/powerpoint/2010/main" val="2107524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1000"/>
                                        <p:tgtEl>
                                          <p:spTgt spid="22">
                                            <p:txEl>
                                              <p:pRg st="1" end="1"/>
                                            </p:txEl>
                                          </p:spTgt>
                                        </p:tgtEl>
                                      </p:cBhvr>
                                    </p:animEffect>
                                    <p:anim calcmode="lin" valueType="num">
                                      <p:cBhvr>
                                        <p:cTn id="8"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 calcmode="lin" valueType="num">
                                      <p:cBhvr additive="base">
                                        <p:cTn id="14"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t>Amerikanska OS-idrottare 2000-2012</a:t>
            </a:r>
            <a:endParaRPr lang="sv-SE" sz="4000"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19342" y="690376"/>
            <a:ext cx="1731827" cy="1690263"/>
          </a:xfrm>
          <a:prstGeom prst="rect">
            <a:avLst/>
          </a:prstGeom>
        </p:spPr>
      </p:pic>
      <p:pic>
        <p:nvPicPr>
          <p:cNvPr id="3" name="Bildobjekt 2"/>
          <p:cNvPicPr>
            <a:picLocks noChangeAspect="1"/>
          </p:cNvPicPr>
          <p:nvPr/>
        </p:nvPicPr>
        <p:blipFill>
          <a:blip r:embed="rId4"/>
          <a:stretch>
            <a:fillRect/>
          </a:stretch>
        </p:blipFill>
        <p:spPr>
          <a:xfrm>
            <a:off x="1652024" y="1929629"/>
            <a:ext cx="6718942" cy="4168233"/>
          </a:xfrm>
          <a:prstGeom prst="rect">
            <a:avLst/>
          </a:prstGeom>
        </p:spPr>
      </p:pic>
      <p:sp>
        <p:nvSpPr>
          <p:cNvPr id="6" name="textruta 5"/>
          <p:cNvSpPr txBox="1"/>
          <p:nvPr/>
        </p:nvSpPr>
        <p:spPr>
          <a:xfrm>
            <a:off x="1103243" y="6097862"/>
            <a:ext cx="10376454" cy="553998"/>
          </a:xfrm>
          <a:prstGeom prst="rect">
            <a:avLst/>
          </a:prstGeom>
          <a:noFill/>
        </p:spPr>
        <p:txBody>
          <a:bodyPr wrap="square" rtlCol="0">
            <a:spAutoFit/>
          </a:bodyPr>
          <a:lstStyle/>
          <a:p>
            <a:r>
              <a:rPr lang="sv-SE" sz="1000"/>
              <a:t>http://www.google.se/url?sa=t&amp;rct=j&amp;q=&amp;esrc=s&amp;source=web&amp;cd=2&amp;cad=rja&amp;uact=8&amp;ved=0ahUKEwifhdbd-cnLAhWLa5oKHQfRBrEQFggjMAE&amp;url=http%3A%2F%2Fwww.teamusa.org%2F~%2Fmedia%2FTeamUSA%2FAthleteDevelopment%2FCoaching%2520Education%2FPath%2520to%2520Excellence_2000-12.pdf&amp;usg=AFQjCNEsGemfnKhDWop95m9ikQ6EQFUX7A</a:t>
            </a:r>
            <a:endParaRPr lang="sv-SE" sz="1000" dirty="0"/>
          </a:p>
        </p:txBody>
      </p:sp>
    </p:spTree>
    <p:extLst>
      <p:ext uri="{BB962C8B-B14F-4D97-AF65-F5344CB8AC3E}">
        <p14:creationId xmlns:p14="http://schemas.microsoft.com/office/powerpoint/2010/main" val="2996122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iagram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252" y="1474504"/>
            <a:ext cx="7782339" cy="49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3752849" y="4763"/>
            <a:ext cx="5172076" cy="461665"/>
          </a:xfrm>
          <a:prstGeom prst="rect">
            <a:avLst/>
          </a:prstGeom>
          <a:noFill/>
        </p:spPr>
        <p:txBody>
          <a:bodyPr wrap="square" rtlCol="0">
            <a:spAutoFit/>
          </a:bodyPr>
          <a:lstStyle/>
          <a:p>
            <a:r>
              <a:rPr lang="sv-SE" sz="2400" b="1" dirty="0" smtClean="0">
                <a:solidFill>
                  <a:schemeClr val="bg1"/>
                </a:solidFill>
              </a:rPr>
              <a:t>2014 – unika individer i svensk idrott</a:t>
            </a:r>
            <a:endParaRPr lang="sv-SE" sz="2400" b="1" dirty="0">
              <a:solidFill>
                <a:schemeClr val="bg1"/>
              </a:solidFill>
            </a:endParaRPr>
          </a:p>
        </p:txBody>
      </p:sp>
      <p:sp>
        <p:nvSpPr>
          <p:cNvPr id="5" name="textruta 4"/>
          <p:cNvSpPr txBox="1"/>
          <p:nvPr/>
        </p:nvSpPr>
        <p:spPr>
          <a:xfrm>
            <a:off x="5486245" y="5687253"/>
            <a:ext cx="885772" cy="461665"/>
          </a:xfrm>
          <a:prstGeom prst="rect">
            <a:avLst/>
          </a:prstGeom>
          <a:noFill/>
        </p:spPr>
        <p:txBody>
          <a:bodyPr wrap="square" rtlCol="0">
            <a:spAutoFit/>
          </a:bodyPr>
          <a:lstStyle/>
          <a:p>
            <a:r>
              <a:rPr lang="sv-SE" sz="2400" b="1" dirty="0" smtClean="0">
                <a:solidFill>
                  <a:schemeClr val="bg1"/>
                </a:solidFill>
              </a:rPr>
              <a:t>10 år</a:t>
            </a:r>
            <a:endParaRPr lang="sv-SE" sz="2400" b="1" dirty="0">
              <a:solidFill>
                <a:schemeClr val="bg1"/>
              </a:solidFill>
            </a:endParaRPr>
          </a:p>
        </p:txBody>
      </p:sp>
      <p:cxnSp>
        <p:nvCxnSpPr>
          <p:cNvPr id="7" name="Rak pil 6"/>
          <p:cNvCxnSpPr/>
          <p:nvPr/>
        </p:nvCxnSpPr>
        <p:spPr>
          <a:xfrm flipV="1">
            <a:off x="5919192" y="2087217"/>
            <a:ext cx="54225" cy="37789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ubrik 1"/>
          <p:cNvSpPr>
            <a:spLocks noGrp="1"/>
          </p:cNvSpPr>
          <p:nvPr>
            <p:ph type="title"/>
          </p:nvPr>
        </p:nvSpPr>
        <p:spPr>
          <a:xfrm>
            <a:off x="838200" y="365125"/>
            <a:ext cx="10515600" cy="1325563"/>
          </a:xfrm>
        </p:spPr>
        <p:txBody>
          <a:bodyPr>
            <a:normAutofit/>
          </a:bodyPr>
          <a:lstStyle/>
          <a:p>
            <a:pPr algn="ctr"/>
            <a:r>
              <a:rPr lang="sv-SE" sz="4000" dirty="0" smtClean="0"/>
              <a:t>Svensk idrott ”</a:t>
            </a:r>
            <a:r>
              <a:rPr lang="sv-SE" sz="4000" dirty="0" err="1" smtClean="0"/>
              <a:t>peakar</a:t>
            </a:r>
            <a:r>
              <a:rPr lang="sv-SE" sz="4000" dirty="0" smtClean="0"/>
              <a:t>” i årskurs 4-5</a:t>
            </a:r>
            <a:endParaRPr lang="sv-SE" sz="4000" dirty="0"/>
          </a:p>
        </p:txBody>
      </p:sp>
    </p:spTree>
    <p:extLst>
      <p:ext uri="{BB962C8B-B14F-4D97-AF65-F5344CB8AC3E}">
        <p14:creationId xmlns:p14="http://schemas.microsoft.com/office/powerpoint/2010/main" val="1610879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dirty="0" smtClean="0"/>
              <a:t>Problemen med triangeln</a:t>
            </a:r>
            <a:endParaRPr lang="sv-SE" sz="4000" dirty="0"/>
          </a:p>
        </p:txBody>
      </p:sp>
      <p:sp>
        <p:nvSpPr>
          <p:cNvPr id="3" name="Platshållare för innehåll 2"/>
          <p:cNvSpPr>
            <a:spLocks noGrp="1"/>
          </p:cNvSpPr>
          <p:nvPr>
            <p:ph idx="1"/>
          </p:nvPr>
        </p:nvSpPr>
        <p:spPr/>
        <p:txBody>
          <a:bodyPr/>
          <a:lstStyle/>
          <a:p>
            <a:pPr marL="0" indent="0">
              <a:buNone/>
            </a:pPr>
            <a:endParaRPr lang="sv-SE" dirty="0"/>
          </a:p>
        </p:txBody>
      </p:sp>
      <p:sp>
        <p:nvSpPr>
          <p:cNvPr id="4" name="Likbent triangel 3"/>
          <p:cNvSpPr/>
          <p:nvPr/>
        </p:nvSpPr>
        <p:spPr>
          <a:xfrm>
            <a:off x="3836504" y="2375452"/>
            <a:ext cx="3876261" cy="3409122"/>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5" name="Rektangel 4"/>
          <p:cNvSpPr/>
          <p:nvPr/>
        </p:nvSpPr>
        <p:spPr>
          <a:xfrm>
            <a:off x="1041952" y="3167613"/>
            <a:ext cx="2170047" cy="793128"/>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sv-SE" dirty="0" smtClean="0"/>
              <a:t>Prestations- och resultatfokus</a:t>
            </a:r>
            <a:endParaRPr lang="sv-SE" dirty="0"/>
          </a:p>
        </p:txBody>
      </p:sp>
      <p:sp>
        <p:nvSpPr>
          <p:cNvPr id="6" name="Rektangel 5"/>
          <p:cNvSpPr/>
          <p:nvPr/>
        </p:nvSpPr>
        <p:spPr>
          <a:xfrm>
            <a:off x="1041953" y="4256154"/>
            <a:ext cx="2170046" cy="817978"/>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sv-SE" dirty="0" smtClean="0"/>
              <a:t>Prova på fler idrotter</a:t>
            </a:r>
            <a:endParaRPr lang="sv-SE" dirty="0"/>
          </a:p>
        </p:txBody>
      </p:sp>
      <p:sp>
        <p:nvSpPr>
          <p:cNvPr id="7" name="Rektangel 6"/>
          <p:cNvSpPr/>
          <p:nvPr/>
        </p:nvSpPr>
        <p:spPr>
          <a:xfrm>
            <a:off x="1041951" y="2126973"/>
            <a:ext cx="2170049" cy="778635"/>
          </a:xfrm>
          <a:prstGeom prst="rect">
            <a:avLst/>
          </a:prstGeom>
        </p:spPr>
        <p:style>
          <a:lnRef idx="2">
            <a:schemeClr val="accent5">
              <a:shade val="50000"/>
            </a:schemeClr>
          </a:lnRef>
          <a:fillRef idx="1001">
            <a:schemeClr val="dk2"/>
          </a:fillRef>
          <a:effectRef idx="0">
            <a:schemeClr val="accent5"/>
          </a:effectRef>
          <a:fontRef idx="minor">
            <a:schemeClr val="lt1"/>
          </a:fontRef>
        </p:style>
        <p:txBody>
          <a:bodyPr rtlCol="0" anchor="ctr"/>
          <a:lstStyle/>
          <a:p>
            <a:pPr algn="ctr"/>
            <a:r>
              <a:rPr lang="sv-SE" dirty="0" smtClean="0"/>
              <a:t>”</a:t>
            </a:r>
            <a:r>
              <a:rPr lang="sv-SE" dirty="0" err="1" smtClean="0"/>
              <a:t>Survival</a:t>
            </a:r>
            <a:r>
              <a:rPr lang="sv-SE" dirty="0" smtClean="0"/>
              <a:t> </a:t>
            </a:r>
            <a:r>
              <a:rPr lang="sv-SE" dirty="0" err="1" smtClean="0"/>
              <a:t>of</a:t>
            </a:r>
            <a:r>
              <a:rPr lang="sv-SE" dirty="0" smtClean="0"/>
              <a:t> the </a:t>
            </a:r>
            <a:r>
              <a:rPr lang="sv-SE" dirty="0" err="1" smtClean="0"/>
              <a:t>fittest</a:t>
            </a:r>
            <a:r>
              <a:rPr lang="sv-SE" dirty="0" smtClean="0"/>
              <a:t>”</a:t>
            </a:r>
            <a:endParaRPr lang="sv-SE" dirty="0"/>
          </a:p>
        </p:txBody>
      </p:sp>
      <p:sp>
        <p:nvSpPr>
          <p:cNvPr id="8" name="Rektangel 7"/>
          <p:cNvSpPr/>
          <p:nvPr/>
        </p:nvSpPr>
        <p:spPr>
          <a:xfrm>
            <a:off x="8069180" y="4097474"/>
            <a:ext cx="2660115" cy="824949"/>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sv-SE" dirty="0" smtClean="0"/>
              <a:t>Tar inte hänsyn till individens utveckling</a:t>
            </a:r>
            <a:endParaRPr lang="sv-SE" dirty="0"/>
          </a:p>
        </p:txBody>
      </p:sp>
      <p:sp>
        <p:nvSpPr>
          <p:cNvPr id="9" name="Rektangel 8"/>
          <p:cNvSpPr/>
          <p:nvPr/>
        </p:nvSpPr>
        <p:spPr>
          <a:xfrm>
            <a:off x="8069180" y="3079334"/>
            <a:ext cx="2660115" cy="760137"/>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sv-SE" dirty="0" smtClean="0"/>
              <a:t>Tränare</a:t>
            </a:r>
            <a:endParaRPr lang="sv-SE" dirty="0"/>
          </a:p>
        </p:txBody>
      </p:sp>
      <p:sp>
        <p:nvSpPr>
          <p:cNvPr id="11" name="Rektangel 10"/>
          <p:cNvSpPr/>
          <p:nvPr/>
        </p:nvSpPr>
        <p:spPr>
          <a:xfrm>
            <a:off x="8069180" y="2020472"/>
            <a:ext cx="2660116" cy="800859"/>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sv-SE" dirty="0" smtClean="0"/>
              <a:t>Uttagningar/selektering</a:t>
            </a:r>
            <a:endParaRPr lang="sv-SE" dirty="0"/>
          </a:p>
        </p:txBody>
      </p:sp>
      <p:sp>
        <p:nvSpPr>
          <p:cNvPr id="12" name="Rektangel 11"/>
          <p:cNvSpPr/>
          <p:nvPr/>
        </p:nvSpPr>
        <p:spPr>
          <a:xfrm>
            <a:off x="1044437" y="5336137"/>
            <a:ext cx="2167562" cy="827124"/>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sv-SE" dirty="0" smtClean="0"/>
              <a:t>Stillasittande, långsammare, motoriskt svagare </a:t>
            </a:r>
            <a:endParaRPr lang="sv-SE" dirty="0"/>
          </a:p>
        </p:txBody>
      </p:sp>
      <p:sp>
        <p:nvSpPr>
          <p:cNvPr id="14" name="Rektangel 13"/>
          <p:cNvSpPr/>
          <p:nvPr/>
        </p:nvSpPr>
        <p:spPr>
          <a:xfrm>
            <a:off x="8069180" y="5180426"/>
            <a:ext cx="2660115" cy="807278"/>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sv-SE" dirty="0"/>
              <a:t>Tidig specialisering</a:t>
            </a:r>
          </a:p>
        </p:txBody>
      </p:sp>
    </p:spTree>
    <p:extLst>
      <p:ext uri="{BB962C8B-B14F-4D97-AF65-F5344CB8AC3E}">
        <p14:creationId xmlns:p14="http://schemas.microsoft.com/office/powerpoint/2010/main" val="26589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dirty="0" smtClean="0"/>
              <a:t>Talangutvecklingsmodell eller Turmodell?</a:t>
            </a:r>
            <a:endParaRPr lang="sv-SE" sz="4000" dirty="0"/>
          </a:p>
        </p:txBody>
      </p:sp>
      <p:sp>
        <p:nvSpPr>
          <p:cNvPr id="3" name="Platshållare för innehåll 2"/>
          <p:cNvSpPr>
            <a:spLocks noGrp="1"/>
          </p:cNvSpPr>
          <p:nvPr>
            <p:ph idx="1"/>
          </p:nvPr>
        </p:nvSpPr>
        <p:spPr/>
        <p:txBody>
          <a:bodyPr/>
          <a:lstStyle/>
          <a:p>
            <a:pPr marL="0" indent="0">
              <a:buNone/>
            </a:pPr>
            <a:endParaRPr lang="sv-SE" dirty="0"/>
          </a:p>
        </p:txBody>
      </p:sp>
      <p:sp>
        <p:nvSpPr>
          <p:cNvPr id="4" name="Likbent triangel 3"/>
          <p:cNvSpPr/>
          <p:nvPr/>
        </p:nvSpPr>
        <p:spPr>
          <a:xfrm>
            <a:off x="3836504" y="2375452"/>
            <a:ext cx="3876261" cy="3409122"/>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5" name="Rektangel 4"/>
          <p:cNvSpPr/>
          <p:nvPr/>
        </p:nvSpPr>
        <p:spPr>
          <a:xfrm>
            <a:off x="838199" y="3025618"/>
            <a:ext cx="1894102" cy="9043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F</a:t>
            </a:r>
            <a:r>
              <a:rPr lang="sv-SE" b="1" dirty="0" smtClean="0">
                <a:solidFill>
                  <a:schemeClr val="tx1"/>
                </a:solidFill>
              </a:rPr>
              <a:t>öräldrar</a:t>
            </a:r>
            <a:endParaRPr lang="sv-SE" b="1" dirty="0">
              <a:solidFill>
                <a:schemeClr val="tx1"/>
              </a:solidFill>
            </a:endParaRPr>
          </a:p>
        </p:txBody>
      </p:sp>
      <p:sp>
        <p:nvSpPr>
          <p:cNvPr id="6" name="Rektangel 5"/>
          <p:cNvSpPr/>
          <p:nvPr/>
        </p:nvSpPr>
        <p:spPr>
          <a:xfrm>
            <a:off x="838200" y="4126210"/>
            <a:ext cx="1894101" cy="90785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Full funktion</a:t>
            </a:r>
            <a:endParaRPr lang="sv-SE" b="1" dirty="0"/>
          </a:p>
        </p:txBody>
      </p:sp>
      <p:sp>
        <p:nvSpPr>
          <p:cNvPr id="7" name="Rektangel 6"/>
          <p:cNvSpPr/>
          <p:nvPr/>
        </p:nvSpPr>
        <p:spPr>
          <a:xfrm>
            <a:off x="838547" y="1921523"/>
            <a:ext cx="1893754" cy="90785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Geografi</a:t>
            </a:r>
            <a:endParaRPr lang="sv-SE" b="1" dirty="0"/>
          </a:p>
        </p:txBody>
      </p:sp>
      <p:sp>
        <p:nvSpPr>
          <p:cNvPr id="8" name="Rektangel 7"/>
          <p:cNvSpPr/>
          <p:nvPr/>
        </p:nvSpPr>
        <p:spPr>
          <a:xfrm>
            <a:off x="9320986" y="4126210"/>
            <a:ext cx="1811190" cy="90785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Utvecklas standard</a:t>
            </a:r>
            <a:endParaRPr lang="sv-SE" b="1" dirty="0"/>
          </a:p>
        </p:txBody>
      </p:sp>
      <p:sp>
        <p:nvSpPr>
          <p:cNvPr id="9" name="Rektangel 8"/>
          <p:cNvSpPr/>
          <p:nvPr/>
        </p:nvSpPr>
        <p:spPr>
          <a:xfrm>
            <a:off x="9320986" y="3025618"/>
            <a:ext cx="1811190" cy="904355"/>
          </a:xfrm>
          <a:prstGeom prst="rect">
            <a:avLst/>
          </a:prstGeom>
          <a:solidFill>
            <a:srgbClr val="33F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Tränare</a:t>
            </a:r>
            <a:endParaRPr lang="sv-SE" b="1" dirty="0">
              <a:solidFill>
                <a:schemeClr val="tx1"/>
              </a:solidFill>
            </a:endParaRPr>
          </a:p>
        </p:txBody>
      </p:sp>
      <p:sp>
        <p:nvSpPr>
          <p:cNvPr id="11" name="Rektangel 10"/>
          <p:cNvSpPr/>
          <p:nvPr/>
        </p:nvSpPr>
        <p:spPr>
          <a:xfrm>
            <a:off x="9320986" y="1949403"/>
            <a:ext cx="1811190" cy="87997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Rätt plats vid rätt tillfälle</a:t>
            </a:r>
            <a:endParaRPr lang="sv-SE" b="1" dirty="0"/>
          </a:p>
        </p:txBody>
      </p:sp>
      <p:sp>
        <p:nvSpPr>
          <p:cNvPr id="12" name="Rektangel 11"/>
          <p:cNvSpPr/>
          <p:nvPr/>
        </p:nvSpPr>
        <p:spPr>
          <a:xfrm>
            <a:off x="838200" y="5291079"/>
            <a:ext cx="1894101" cy="8860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Förening</a:t>
            </a:r>
            <a:endParaRPr lang="sv-SE" b="1" dirty="0"/>
          </a:p>
        </p:txBody>
      </p:sp>
      <p:sp>
        <p:nvSpPr>
          <p:cNvPr id="14" name="Rektangel 13"/>
          <p:cNvSpPr/>
          <p:nvPr/>
        </p:nvSpPr>
        <p:spPr>
          <a:xfrm>
            <a:off x="9320987" y="5174576"/>
            <a:ext cx="1811190" cy="1002387"/>
          </a:xfrm>
          <a:prstGeom prst="rect">
            <a:avLst/>
          </a:prstGeom>
          <a:solidFill>
            <a:srgbClr val="F93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Födelsedatum</a:t>
            </a:r>
            <a:endParaRPr lang="sv-SE" b="1" dirty="0">
              <a:solidFill>
                <a:schemeClr val="tx1"/>
              </a:solidFill>
            </a:endParaRPr>
          </a:p>
        </p:txBody>
      </p:sp>
      <p:sp>
        <p:nvSpPr>
          <p:cNvPr id="10" name="textruta 9"/>
          <p:cNvSpPr txBox="1"/>
          <p:nvPr/>
        </p:nvSpPr>
        <p:spPr>
          <a:xfrm>
            <a:off x="3567190" y="3479879"/>
            <a:ext cx="4949686" cy="646331"/>
          </a:xfrm>
          <a:prstGeom prst="rect">
            <a:avLst/>
          </a:prstGeom>
          <a:solidFill>
            <a:schemeClr val="tx1"/>
          </a:solidFill>
        </p:spPr>
        <p:txBody>
          <a:bodyPr wrap="square" rtlCol="0">
            <a:spAutoFit/>
          </a:bodyPr>
          <a:lstStyle/>
          <a:p>
            <a:r>
              <a:rPr lang="sv-SE" dirty="0" smtClean="0">
                <a:solidFill>
                  <a:schemeClr val="bg1"/>
                </a:solidFill>
              </a:rPr>
              <a:t>Faktorer som spelar stor roll för att nå toppen, men som idrottaren ofta inte kan påverka själv.</a:t>
            </a:r>
            <a:endParaRPr lang="sv-SE" dirty="0">
              <a:solidFill>
                <a:schemeClr val="bg1"/>
              </a:solidFill>
            </a:endParaRPr>
          </a:p>
        </p:txBody>
      </p:sp>
      <p:sp>
        <p:nvSpPr>
          <p:cNvPr id="15" name="Höger klammerparentes 14"/>
          <p:cNvSpPr/>
          <p:nvPr/>
        </p:nvSpPr>
        <p:spPr>
          <a:xfrm>
            <a:off x="3001615" y="2375452"/>
            <a:ext cx="274720" cy="3329608"/>
          </a:xfrm>
          <a:prstGeom prst="rightBrace">
            <a:avLst>
              <a:gd name="adj1" fmla="val 8333"/>
              <a:gd name="adj2" fmla="val 452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chemeClr val="accent1">
                  <a:lumMod val="75000"/>
                </a:schemeClr>
              </a:solidFill>
            </a:endParaRPr>
          </a:p>
        </p:txBody>
      </p:sp>
      <p:sp>
        <p:nvSpPr>
          <p:cNvPr id="16" name="Vänster klammerparentes 15"/>
          <p:cNvSpPr/>
          <p:nvPr/>
        </p:nvSpPr>
        <p:spPr>
          <a:xfrm>
            <a:off x="8807731" y="2375452"/>
            <a:ext cx="269314" cy="32302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chemeClr val="accent1">
                  <a:lumMod val="75000"/>
                </a:schemeClr>
              </a:solidFill>
            </a:endParaRPr>
          </a:p>
        </p:txBody>
      </p:sp>
    </p:spTree>
    <p:extLst>
      <p:ext uri="{BB962C8B-B14F-4D97-AF65-F5344CB8AC3E}">
        <p14:creationId xmlns:p14="http://schemas.microsoft.com/office/powerpoint/2010/main" val="2992150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t>Är jag den värsta boven? Är du?</a:t>
            </a:r>
            <a:endParaRPr lang="sv-SE" sz="4000" dirty="0"/>
          </a:p>
        </p:txBody>
      </p:sp>
      <p:sp>
        <p:nvSpPr>
          <p:cNvPr id="3" name="Platshållare för innehåll 2"/>
          <p:cNvSpPr>
            <a:spLocks noGrp="1"/>
          </p:cNvSpPr>
          <p:nvPr>
            <p:ph idx="1"/>
          </p:nvPr>
        </p:nvSpPr>
        <p:spPr/>
        <p:txBody>
          <a:bodyPr>
            <a:normAutofit lnSpcReduction="10000"/>
          </a:bodyPr>
          <a:lstStyle/>
          <a:p>
            <a:pPr marL="0" indent="0">
              <a:buNone/>
            </a:pPr>
            <a:endParaRPr lang="sv-SE" i="1" dirty="0" smtClean="0">
              <a:latin typeface="Calibri" panose="020F0502020204030204" pitchFamily="34" charset="0"/>
              <a:ea typeface="Times New Roman" panose="02020603050405020304" pitchFamily="18" charset="0"/>
              <a:cs typeface="TimesNewRomanPSMT"/>
            </a:endParaRPr>
          </a:p>
          <a:p>
            <a:pPr marL="0" indent="0">
              <a:buNone/>
            </a:pPr>
            <a:r>
              <a:rPr lang="sv-SE" i="1" dirty="0" smtClean="0">
                <a:latin typeface="Calibri" panose="020F0502020204030204" pitchFamily="34" charset="0"/>
                <a:ea typeface="Times New Roman" panose="02020603050405020304" pitchFamily="18" charset="0"/>
                <a:cs typeface="TimesNewRomanPSMT"/>
              </a:rPr>
              <a:t>De </a:t>
            </a:r>
            <a:r>
              <a:rPr lang="sv-SE" i="1" dirty="0">
                <a:latin typeface="Calibri" panose="020F0502020204030204" pitchFamily="34" charset="0"/>
                <a:ea typeface="Times New Roman" panose="02020603050405020304" pitchFamily="18" charset="0"/>
                <a:cs typeface="TimesNewRomanPSMT"/>
              </a:rPr>
              <a:t>som blir kvar är de som</a:t>
            </a:r>
            <a:r>
              <a:rPr lang="sv-SE" i="1" dirty="0" smtClean="0">
                <a:latin typeface="Calibri" panose="020F0502020204030204" pitchFamily="34" charset="0"/>
                <a:ea typeface="Times New Roman" panose="02020603050405020304" pitchFamily="18" charset="0"/>
                <a:cs typeface="TimesNewRomanPSMT"/>
              </a:rPr>
              <a:t>…</a:t>
            </a:r>
          </a:p>
          <a:p>
            <a:pPr marL="0" indent="0">
              <a:buNone/>
            </a:pPr>
            <a:endParaRPr lang="sv-SE" i="1" dirty="0">
              <a:latin typeface="Calibri" panose="020F0502020204030204" pitchFamily="34" charset="0"/>
              <a:ea typeface="Times New Roman" panose="02020603050405020304" pitchFamily="18" charset="0"/>
              <a:cs typeface="TimesNewRomanPSMT"/>
            </a:endParaRPr>
          </a:p>
          <a:p>
            <a:pPr marL="0" indent="0">
              <a:buNone/>
            </a:pPr>
            <a:r>
              <a:rPr lang="sv-SE" i="1" dirty="0">
                <a:latin typeface="Calibri" panose="020F0502020204030204" pitchFamily="34" charset="0"/>
                <a:ea typeface="Times New Roman" panose="02020603050405020304" pitchFamily="18" charset="0"/>
                <a:cs typeface="TimesNewRomanPSMT"/>
              </a:rPr>
              <a:t>”Tilldelar idrotten mycket stor betydelse…</a:t>
            </a:r>
          </a:p>
          <a:p>
            <a:pPr marL="0" indent="0">
              <a:buNone/>
            </a:pPr>
            <a:r>
              <a:rPr lang="sv-SE" i="1" dirty="0">
                <a:latin typeface="Calibri" panose="020F0502020204030204" pitchFamily="34" charset="0"/>
                <a:ea typeface="Times New Roman" panose="02020603050405020304" pitchFamily="18" charset="0"/>
                <a:cs typeface="TimesNewRomanPSMT"/>
              </a:rPr>
              <a:t>med prestationsinriktade mål tränar </a:t>
            </a:r>
            <a:r>
              <a:rPr lang="sv-SE" i="1" dirty="0" smtClean="0">
                <a:latin typeface="Calibri" panose="020F0502020204030204" pitchFamily="34" charset="0"/>
                <a:ea typeface="Times New Roman" panose="02020603050405020304" pitchFamily="18" charset="0"/>
                <a:cs typeface="TimesNewRomanPSMT"/>
              </a:rPr>
              <a:t>och</a:t>
            </a:r>
            <a:r>
              <a:rPr lang="sv-SE" dirty="0">
                <a:latin typeface="Times New Roman" panose="02020603050405020304" pitchFamily="18" charset="0"/>
                <a:ea typeface="Times New Roman" panose="02020603050405020304" pitchFamily="18" charset="0"/>
              </a:rPr>
              <a:t> </a:t>
            </a:r>
            <a:r>
              <a:rPr lang="sv-SE" i="1" dirty="0" smtClean="0">
                <a:latin typeface="Calibri" panose="020F0502020204030204" pitchFamily="34" charset="0"/>
                <a:ea typeface="Times New Roman" panose="02020603050405020304" pitchFamily="18" charset="0"/>
                <a:cs typeface="TimesNewRomanPSMT"/>
              </a:rPr>
              <a:t>tävlar </a:t>
            </a:r>
            <a:r>
              <a:rPr lang="sv-SE" i="1" dirty="0">
                <a:latin typeface="Calibri" panose="020F0502020204030204" pitchFamily="34" charset="0"/>
                <a:ea typeface="Times New Roman" panose="02020603050405020304" pitchFamily="18" charset="0"/>
                <a:cs typeface="TimesNewRomanPSMT"/>
              </a:rPr>
              <a:t>mycket… </a:t>
            </a:r>
          </a:p>
          <a:p>
            <a:pPr marL="0" indent="0">
              <a:buNone/>
            </a:pPr>
            <a:r>
              <a:rPr lang="sv-SE" i="1" dirty="0">
                <a:latin typeface="Calibri" panose="020F0502020204030204" pitchFamily="34" charset="0"/>
                <a:ea typeface="Times New Roman" panose="02020603050405020304" pitchFamily="18" charset="0"/>
                <a:cs typeface="TimesNewRomanPSMT"/>
              </a:rPr>
              <a:t>Starkt kan identifiera sig med verksamhetens ledare och kultur… </a:t>
            </a:r>
          </a:p>
          <a:p>
            <a:pPr marL="0" indent="0">
              <a:buNone/>
            </a:pPr>
            <a:r>
              <a:rPr lang="sv-SE" i="1" dirty="0">
                <a:latin typeface="Calibri" panose="020F0502020204030204" pitchFamily="34" charset="0"/>
                <a:ea typeface="Times New Roman" panose="02020603050405020304" pitchFamily="18" charset="0"/>
                <a:cs typeface="TimesNewRomanPSMT"/>
              </a:rPr>
              <a:t>har en stor tilltro till den egna prestationsförmågan”.</a:t>
            </a:r>
            <a:r>
              <a:rPr lang="sv-SE" i="1" dirty="0">
                <a:latin typeface="Calibri" panose="020F0502020204030204" pitchFamily="34" charset="0"/>
                <a:ea typeface="Times New Roman" panose="02020603050405020304" pitchFamily="18" charset="0"/>
              </a:rPr>
              <a:t> </a:t>
            </a:r>
          </a:p>
          <a:p>
            <a:pPr marL="0" indent="0">
              <a:buNone/>
            </a:pPr>
            <a:r>
              <a:rPr lang="sv-SE" i="1" dirty="0">
                <a:latin typeface="Calibri" panose="020F0502020204030204" pitchFamily="34" charset="0"/>
                <a:ea typeface="Times New Roman" panose="02020603050405020304" pitchFamily="18" charset="0"/>
              </a:rPr>
              <a:t>				</a:t>
            </a:r>
            <a:endParaRPr lang="sv-SE" i="1" dirty="0" smtClean="0">
              <a:latin typeface="Calibri" panose="020F0502020204030204" pitchFamily="34" charset="0"/>
              <a:ea typeface="Times New Roman" panose="02020603050405020304" pitchFamily="18" charset="0"/>
            </a:endParaRPr>
          </a:p>
          <a:p>
            <a:pPr marL="0" indent="0">
              <a:buNone/>
            </a:pPr>
            <a:r>
              <a:rPr lang="sv-SE" i="1" dirty="0">
                <a:latin typeface="Calibri" panose="020F0502020204030204" pitchFamily="34" charset="0"/>
                <a:ea typeface="Times New Roman" panose="02020603050405020304" pitchFamily="18" charset="0"/>
              </a:rPr>
              <a:t>	</a:t>
            </a:r>
            <a:r>
              <a:rPr lang="sv-SE" i="1" dirty="0" smtClean="0">
                <a:latin typeface="Calibri" panose="020F0502020204030204" pitchFamily="34" charset="0"/>
                <a:ea typeface="Times New Roman" panose="02020603050405020304" pitchFamily="18" charset="0"/>
              </a:rPr>
              <a:t>						</a:t>
            </a:r>
            <a:r>
              <a:rPr lang="sv-SE" sz="2200" i="1" dirty="0" smtClean="0">
                <a:latin typeface="Calibri" panose="020F0502020204030204" pitchFamily="34" charset="0"/>
                <a:ea typeface="Times New Roman" panose="02020603050405020304" pitchFamily="18" charset="0"/>
              </a:rPr>
              <a:t>(</a:t>
            </a:r>
            <a:r>
              <a:rPr lang="sv-SE" sz="2200" i="1" dirty="0">
                <a:latin typeface="Calibri" panose="020F0502020204030204" pitchFamily="34" charset="0"/>
                <a:ea typeface="Times New Roman" panose="02020603050405020304" pitchFamily="18" charset="0"/>
              </a:rPr>
              <a:t>Mats Trondman)</a:t>
            </a:r>
            <a:endParaRPr lang="sv-SE" sz="2200" dirty="0">
              <a:latin typeface="Times New Roman" panose="02020603050405020304" pitchFamily="18" charset="0"/>
              <a:ea typeface="Times New Roman" panose="02020603050405020304" pitchFamily="18" charset="0"/>
            </a:endParaRPr>
          </a:p>
          <a:p>
            <a:endParaRPr lang="sv-SE" dirty="0"/>
          </a:p>
        </p:txBody>
      </p:sp>
    </p:spTree>
    <p:extLst>
      <p:ext uri="{BB962C8B-B14F-4D97-AF65-F5344CB8AC3E}">
        <p14:creationId xmlns:p14="http://schemas.microsoft.com/office/powerpoint/2010/main" val="967344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dirty="0" smtClean="0"/>
              <a:t>Ett svenskt fenomen?</a:t>
            </a:r>
            <a:endParaRPr lang="sv-SE" sz="4000"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0285" y="1868555"/>
            <a:ext cx="5877136" cy="3801511"/>
          </a:xfrm>
        </p:spPr>
      </p:pic>
    </p:spTree>
    <p:extLst>
      <p:ext uri="{BB962C8B-B14F-4D97-AF65-F5344CB8AC3E}">
        <p14:creationId xmlns:p14="http://schemas.microsoft.com/office/powerpoint/2010/main" val="41841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sz="3900" dirty="0" smtClean="0"/>
              <a:t>2015 IOC consensus </a:t>
            </a:r>
            <a:r>
              <a:rPr lang="sv-SE" sz="3900" dirty="0" err="1" smtClean="0"/>
              <a:t>statement</a:t>
            </a:r>
            <a:r>
              <a:rPr lang="sv-SE" sz="3900" dirty="0" smtClean="0"/>
              <a:t> </a:t>
            </a:r>
            <a:r>
              <a:rPr lang="sv-SE" sz="3900" dirty="0"/>
              <a:t>on </a:t>
            </a:r>
            <a:br>
              <a:rPr lang="sv-SE" sz="3900" dirty="0"/>
            </a:br>
            <a:r>
              <a:rPr lang="sv-SE" sz="3900" dirty="0" err="1" smtClean="0"/>
              <a:t>youth</a:t>
            </a:r>
            <a:r>
              <a:rPr lang="sv-SE" sz="3900" dirty="0" smtClean="0"/>
              <a:t> </a:t>
            </a:r>
            <a:r>
              <a:rPr lang="sv-SE" sz="3900" dirty="0" err="1"/>
              <a:t>athletic</a:t>
            </a:r>
            <a:r>
              <a:rPr lang="sv-SE" sz="3900" dirty="0"/>
              <a:t> </a:t>
            </a:r>
            <a:r>
              <a:rPr lang="sv-SE" sz="3900" dirty="0" err="1"/>
              <a:t>development</a:t>
            </a:r>
            <a:r>
              <a:rPr lang="sv-SE" sz="3900" dirty="0"/>
              <a:t> </a:t>
            </a:r>
            <a:r>
              <a:rPr lang="sv-SE" dirty="0"/>
              <a:t/>
            </a:r>
            <a:br>
              <a:rPr lang="sv-SE" dirty="0"/>
            </a:br>
            <a:endParaRPr lang="sv-SE" dirty="0"/>
          </a:p>
        </p:txBody>
      </p:sp>
      <p:sp>
        <p:nvSpPr>
          <p:cNvPr id="4" name="Rektangel 3"/>
          <p:cNvSpPr/>
          <p:nvPr/>
        </p:nvSpPr>
        <p:spPr>
          <a:xfrm>
            <a:off x="838200" y="1825625"/>
            <a:ext cx="10354056" cy="5016758"/>
          </a:xfrm>
          <a:prstGeom prst="rect">
            <a:avLst/>
          </a:prstGeom>
        </p:spPr>
        <p:txBody>
          <a:bodyPr wrap="square">
            <a:spAutoFit/>
          </a:bodyPr>
          <a:lstStyle/>
          <a:p>
            <a:endParaRPr lang="sv-SE" sz="2400" dirty="0" smtClean="0"/>
          </a:p>
          <a:p>
            <a:r>
              <a:rPr lang="sv-SE" sz="2400" dirty="0" smtClean="0"/>
              <a:t>A </a:t>
            </a:r>
            <a:r>
              <a:rPr lang="sv-SE" sz="2400" dirty="0"/>
              <a:t>CALL TO </a:t>
            </a:r>
            <a:r>
              <a:rPr lang="sv-SE" sz="2400" dirty="0" smtClean="0"/>
              <a:t>ACTION</a:t>
            </a:r>
          </a:p>
          <a:p>
            <a:endParaRPr lang="sv-SE" sz="2400" dirty="0" smtClean="0"/>
          </a:p>
          <a:p>
            <a:endParaRPr lang="sv-SE" sz="2400" dirty="0"/>
          </a:p>
          <a:p>
            <a:r>
              <a:rPr lang="en-US" sz="2400" dirty="0"/>
              <a:t>We challenge all youth and other sport governing bodies </a:t>
            </a:r>
            <a:r>
              <a:rPr lang="en-US" sz="2400" dirty="0" smtClean="0"/>
              <a:t>to </a:t>
            </a:r>
            <a:r>
              <a:rPr lang="en-US" sz="2400" dirty="0" err="1" smtClean="0"/>
              <a:t>emphasise</a:t>
            </a:r>
            <a:r>
              <a:rPr lang="en-US" sz="2400" dirty="0" smtClean="0"/>
              <a:t> </a:t>
            </a:r>
            <a:r>
              <a:rPr lang="en-US" sz="2400" dirty="0"/>
              <a:t>awareness, education and implementation of </a:t>
            </a:r>
            <a:r>
              <a:rPr lang="en-US" sz="2400" dirty="0" smtClean="0"/>
              <a:t>these IOC </a:t>
            </a:r>
            <a:r>
              <a:rPr lang="en-US" sz="2400" dirty="0"/>
              <a:t>recommendations and to support the promotion </a:t>
            </a:r>
            <a:r>
              <a:rPr lang="en-US" sz="2400" dirty="0" smtClean="0"/>
              <a:t>of evidence-informed </a:t>
            </a:r>
            <a:r>
              <a:rPr lang="en-US" sz="2400" dirty="0"/>
              <a:t>perspectives to coaches, </a:t>
            </a:r>
            <a:r>
              <a:rPr lang="en-US" sz="2400" dirty="0" smtClean="0"/>
              <a:t>the </a:t>
            </a:r>
            <a:r>
              <a:rPr lang="en-US" sz="2400" dirty="0"/>
              <a:t>athlete </a:t>
            </a:r>
            <a:r>
              <a:rPr lang="en-US" sz="2400" dirty="0" smtClean="0"/>
              <a:t>entourage, medical </a:t>
            </a:r>
            <a:r>
              <a:rPr lang="en-US" sz="2400" dirty="0"/>
              <a:t>providers and administrators involved in </a:t>
            </a:r>
            <a:r>
              <a:rPr lang="en-US" sz="2400" dirty="0" smtClean="0"/>
              <a:t>youth sports </a:t>
            </a:r>
            <a:r>
              <a:rPr lang="en-US" sz="2400" dirty="0"/>
              <a:t>to ensure an enjoyable, safe, healthy and </a:t>
            </a:r>
            <a:r>
              <a:rPr lang="en-US" sz="2400" dirty="0" smtClean="0"/>
              <a:t>sustainable </a:t>
            </a:r>
            <a:r>
              <a:rPr lang="sv-SE" sz="2400" dirty="0" err="1" smtClean="0"/>
              <a:t>experience</a:t>
            </a:r>
            <a:r>
              <a:rPr lang="sv-SE" sz="2400" dirty="0" smtClean="0"/>
              <a:t> </a:t>
            </a:r>
            <a:r>
              <a:rPr lang="sv-SE" sz="2400" dirty="0"/>
              <a:t>for </a:t>
            </a:r>
            <a:r>
              <a:rPr lang="sv-SE" sz="2400" dirty="0" smtClean="0"/>
              <a:t>all </a:t>
            </a:r>
            <a:r>
              <a:rPr lang="sv-SE" sz="2400" dirty="0" err="1" smtClean="0"/>
              <a:t>participants</a:t>
            </a:r>
            <a:r>
              <a:rPr lang="sv-SE" sz="2400" dirty="0" smtClean="0"/>
              <a:t>.</a:t>
            </a:r>
          </a:p>
          <a:p>
            <a:endParaRPr lang="sv-SE" sz="2000" dirty="0"/>
          </a:p>
          <a:p>
            <a:endParaRPr lang="sv-SE" sz="2000" dirty="0"/>
          </a:p>
          <a:p>
            <a:endParaRPr lang="sv-SE" sz="2800" dirty="0"/>
          </a:p>
          <a:p>
            <a:r>
              <a:rPr lang="sv-SE" dirty="0" smtClean="0">
                <a:hlinkClick r:id="rId3"/>
              </a:rPr>
              <a:t>http</a:t>
            </a:r>
            <a:r>
              <a:rPr lang="sv-SE" dirty="0">
                <a:hlinkClick r:id="rId3"/>
              </a:rPr>
              <a:t>://www.olympic.org/Documents/Commissions_PDFfiles/Medical_commission/bergeron_2015_bjsm_international_olympic_committee_consensus_statement.pdf</a:t>
            </a:r>
            <a:endParaRPr lang="sv-SE" dirty="0"/>
          </a:p>
        </p:txBody>
      </p:sp>
    </p:spTree>
    <p:extLst>
      <p:ext uri="{BB962C8B-B14F-4D97-AF65-F5344CB8AC3E}">
        <p14:creationId xmlns:p14="http://schemas.microsoft.com/office/powerpoint/2010/main" val="84787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barn(inVertical)">
                                      <p:cBhvr>
                                        <p:cTn id="1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889974" cy="1325563"/>
          </a:xfrm>
        </p:spPr>
        <p:txBody>
          <a:bodyPr>
            <a:noAutofit/>
          </a:bodyPr>
          <a:lstStyle/>
          <a:p>
            <a:r>
              <a:rPr lang="en-US" sz="3500" dirty="0"/>
              <a:t>IOC recommendations for youth and athletic development </a:t>
            </a:r>
            <a:br>
              <a:rPr lang="en-US" sz="3500" dirty="0"/>
            </a:br>
            <a:r>
              <a:rPr lang="en-US" sz="3500" dirty="0"/>
              <a:t>- </a:t>
            </a:r>
            <a:r>
              <a:rPr lang="en-US" sz="2500" dirty="0" smtClean="0"/>
              <a:t>General principles</a:t>
            </a:r>
            <a:r>
              <a:rPr lang="en-US" sz="2500" dirty="0"/>
              <a:t/>
            </a:r>
            <a:br>
              <a:rPr lang="en-US" sz="2500" dirty="0"/>
            </a:br>
            <a:endParaRPr lang="sv-SE" sz="2500" dirty="0"/>
          </a:p>
        </p:txBody>
      </p:sp>
      <p:sp>
        <p:nvSpPr>
          <p:cNvPr id="3" name="Platshållare för innehåll 2"/>
          <p:cNvSpPr>
            <a:spLocks noGrp="1"/>
          </p:cNvSpPr>
          <p:nvPr>
            <p:ph idx="1"/>
          </p:nvPr>
        </p:nvSpPr>
        <p:spPr/>
        <p:txBody>
          <a:bodyPr>
            <a:normAutofit fontScale="62500" lnSpcReduction="20000"/>
          </a:bodyPr>
          <a:lstStyle/>
          <a:p>
            <a:r>
              <a:rPr lang="en-US" dirty="0" smtClean="0"/>
              <a:t>Youth </a:t>
            </a:r>
            <a:r>
              <a:rPr lang="en-US" dirty="0"/>
              <a:t>athlete development is contingent on an </a:t>
            </a:r>
            <a:r>
              <a:rPr lang="en-US" dirty="0" smtClean="0"/>
              <a:t>individually unique </a:t>
            </a:r>
            <a:r>
              <a:rPr lang="en-US" dirty="0"/>
              <a:t>and constantly changing base of normal </a:t>
            </a:r>
            <a:r>
              <a:rPr lang="en-US" dirty="0" smtClean="0"/>
              <a:t>physical growth</a:t>
            </a:r>
            <a:r>
              <a:rPr lang="en-US" dirty="0"/>
              <a:t>, biological maturation and </a:t>
            </a:r>
            <a:r>
              <a:rPr lang="en-US" dirty="0" err="1"/>
              <a:t>behavioural</a:t>
            </a:r>
            <a:r>
              <a:rPr lang="en-US" dirty="0"/>
              <a:t> </a:t>
            </a:r>
            <a:r>
              <a:rPr lang="en-US" dirty="0" smtClean="0"/>
              <a:t>development, and </a:t>
            </a:r>
            <a:r>
              <a:rPr lang="en-US" dirty="0"/>
              <a:t>therefore it must be considered individually.</a:t>
            </a:r>
          </a:p>
          <a:p>
            <a:r>
              <a:rPr lang="en-US" dirty="0" smtClean="0"/>
              <a:t>Allow </a:t>
            </a:r>
            <a:r>
              <a:rPr lang="en-US" dirty="0"/>
              <a:t>for a wider definition of sport success, as indicated </a:t>
            </a:r>
            <a:r>
              <a:rPr lang="en-US" dirty="0" smtClean="0"/>
              <a:t>by healthy</a:t>
            </a:r>
            <a:r>
              <a:rPr lang="en-US" dirty="0"/>
              <a:t>, meaningful and varied life-forming </a:t>
            </a:r>
            <a:r>
              <a:rPr lang="en-US" dirty="0" smtClean="0"/>
              <a:t>experiences, which </a:t>
            </a:r>
            <a:r>
              <a:rPr lang="en-US" dirty="0"/>
              <a:t>is </a:t>
            </a:r>
            <a:r>
              <a:rPr lang="en-US" dirty="0" err="1"/>
              <a:t>centred</a:t>
            </a:r>
            <a:r>
              <a:rPr lang="en-US" dirty="0"/>
              <a:t> on the whole athlete and development </a:t>
            </a:r>
            <a:r>
              <a:rPr lang="en-US" dirty="0" smtClean="0"/>
              <a:t>of </a:t>
            </a:r>
            <a:r>
              <a:rPr lang="sv-SE" dirty="0" smtClean="0"/>
              <a:t>the </a:t>
            </a:r>
            <a:r>
              <a:rPr lang="sv-SE" dirty="0"/>
              <a:t>person.</a:t>
            </a:r>
          </a:p>
          <a:p>
            <a:r>
              <a:rPr lang="en-US" dirty="0" smtClean="0"/>
              <a:t> </a:t>
            </a:r>
            <a:r>
              <a:rPr lang="en-US" dirty="0"/>
              <a:t>Adopt viable, evidence-informed and inclusive </a:t>
            </a:r>
            <a:r>
              <a:rPr lang="en-US" dirty="0" smtClean="0"/>
              <a:t>frameworks of </a:t>
            </a:r>
            <a:r>
              <a:rPr lang="en-US" dirty="0"/>
              <a:t>athlete development that are flexible (using ‘best </a:t>
            </a:r>
            <a:r>
              <a:rPr lang="en-US" dirty="0" smtClean="0"/>
              <a:t>practice’ for </a:t>
            </a:r>
            <a:r>
              <a:rPr lang="en-US" dirty="0"/>
              <a:t>each developmental level), while embracing </a:t>
            </a:r>
            <a:r>
              <a:rPr lang="en-US" dirty="0" smtClean="0"/>
              <a:t>individual athlete </a:t>
            </a:r>
            <a:r>
              <a:rPr lang="en-US" dirty="0"/>
              <a:t>progression and appropriately responding to the </a:t>
            </a:r>
            <a:r>
              <a:rPr lang="en-US" dirty="0" smtClean="0"/>
              <a:t>athlete’s </a:t>
            </a:r>
            <a:r>
              <a:rPr lang="sv-SE" dirty="0" err="1" smtClean="0"/>
              <a:t>perspective</a:t>
            </a:r>
            <a:r>
              <a:rPr lang="sv-SE" dirty="0" smtClean="0"/>
              <a:t> </a:t>
            </a:r>
            <a:r>
              <a:rPr lang="sv-SE" dirty="0"/>
              <a:t>and </a:t>
            </a:r>
            <a:r>
              <a:rPr lang="sv-SE" dirty="0" err="1"/>
              <a:t>needs</a:t>
            </a:r>
            <a:r>
              <a:rPr lang="sv-SE" dirty="0"/>
              <a:t>.</a:t>
            </a:r>
          </a:p>
          <a:p>
            <a:r>
              <a:rPr lang="en-US" dirty="0" smtClean="0"/>
              <a:t>Commit </a:t>
            </a:r>
            <a:r>
              <a:rPr lang="en-US" dirty="0"/>
              <a:t>to the psychological development of </a:t>
            </a:r>
            <a:r>
              <a:rPr lang="en-US" dirty="0" smtClean="0"/>
              <a:t>resilient and </a:t>
            </a:r>
            <a:r>
              <a:rPr lang="en-US" dirty="0"/>
              <a:t>adaptable athletes </a:t>
            </a:r>
            <a:r>
              <a:rPr lang="en-US" dirty="0" err="1"/>
              <a:t>characterised</a:t>
            </a:r>
            <a:r>
              <a:rPr lang="en-US" dirty="0"/>
              <a:t> by mental </a:t>
            </a:r>
            <a:r>
              <a:rPr lang="en-US" dirty="0" smtClean="0"/>
              <a:t>capability and </a:t>
            </a:r>
            <a:r>
              <a:rPr lang="en-US" dirty="0"/>
              <a:t>robustness, high self-regulation and enduring </a:t>
            </a:r>
            <a:r>
              <a:rPr lang="en-US" dirty="0" smtClean="0"/>
              <a:t>personal excellence </a:t>
            </a:r>
            <a:r>
              <a:rPr lang="en-US" dirty="0"/>
              <a:t>qualities—that is, upholding the ideals </a:t>
            </a:r>
            <a:r>
              <a:rPr lang="en-US" dirty="0" smtClean="0"/>
              <a:t>of </a:t>
            </a:r>
            <a:r>
              <a:rPr lang="sv-SE" dirty="0" err="1" smtClean="0"/>
              <a:t>Olympism</a:t>
            </a:r>
            <a:r>
              <a:rPr lang="sv-SE" dirty="0"/>
              <a:t>.</a:t>
            </a:r>
          </a:p>
          <a:p>
            <a:r>
              <a:rPr lang="en-US" dirty="0" smtClean="0"/>
              <a:t>Encourage </a:t>
            </a:r>
            <a:r>
              <a:rPr lang="en-US" dirty="0"/>
              <a:t>children to participate in a variety of </a:t>
            </a:r>
            <a:r>
              <a:rPr lang="en-US" dirty="0" smtClean="0"/>
              <a:t>different unstructured </a:t>
            </a:r>
            <a:r>
              <a:rPr lang="en-US" dirty="0"/>
              <a:t>(</a:t>
            </a:r>
            <a:r>
              <a:rPr lang="en-US" dirty="0" err="1"/>
              <a:t>ie</a:t>
            </a:r>
            <a:r>
              <a:rPr lang="en-US" dirty="0"/>
              <a:t>, deliberate play) and structured </a:t>
            </a:r>
            <a:r>
              <a:rPr lang="en-US" dirty="0" smtClean="0"/>
              <a:t>age-appropriate sport-related </a:t>
            </a:r>
            <a:r>
              <a:rPr lang="en-US" dirty="0"/>
              <a:t>activities and settings, to develop a wide </a:t>
            </a:r>
            <a:r>
              <a:rPr lang="en-US" dirty="0" smtClean="0"/>
              <a:t>range of </a:t>
            </a:r>
            <a:r>
              <a:rPr lang="en-US" dirty="0"/>
              <a:t>athletic and social skills and attributes that will </a:t>
            </a:r>
            <a:r>
              <a:rPr lang="en-US" dirty="0" smtClean="0"/>
              <a:t>encourage sustained </a:t>
            </a:r>
            <a:r>
              <a:rPr lang="en-US" dirty="0"/>
              <a:t>sport participation and enjoyment.</a:t>
            </a:r>
          </a:p>
          <a:p>
            <a:r>
              <a:rPr lang="en-US" dirty="0" smtClean="0"/>
              <a:t>Make </a:t>
            </a:r>
            <a:r>
              <a:rPr lang="en-US" dirty="0"/>
              <a:t>a commitment to promote safety, health and </a:t>
            </a:r>
            <a:r>
              <a:rPr lang="en-US" dirty="0" smtClean="0"/>
              <a:t>respect for </a:t>
            </a:r>
            <a:r>
              <a:rPr lang="en-US" dirty="0"/>
              <a:t>the rules, other athletes and the game, while </a:t>
            </a:r>
            <a:r>
              <a:rPr lang="en-US" dirty="0" smtClean="0"/>
              <a:t>adopting specific </a:t>
            </a:r>
            <a:r>
              <a:rPr lang="en-US" dirty="0"/>
              <a:t>policies and procedures to avert harassment </a:t>
            </a:r>
            <a:r>
              <a:rPr lang="en-US" dirty="0" smtClean="0"/>
              <a:t>and </a:t>
            </a:r>
            <a:r>
              <a:rPr lang="sv-SE" dirty="0" smtClean="0"/>
              <a:t>abuse</a:t>
            </a:r>
            <a:r>
              <a:rPr lang="sv-SE" dirty="0"/>
              <a:t>.</a:t>
            </a:r>
          </a:p>
          <a:p>
            <a:r>
              <a:rPr lang="en-US" dirty="0" smtClean="0"/>
              <a:t>Across </a:t>
            </a:r>
            <a:r>
              <a:rPr lang="en-US" dirty="0"/>
              <a:t>the entire athletic development pathway, assist </a:t>
            </a:r>
            <a:r>
              <a:rPr lang="en-US" dirty="0" smtClean="0"/>
              <a:t>each athlete </a:t>
            </a:r>
            <a:r>
              <a:rPr lang="en-US" dirty="0"/>
              <a:t>in effectively managing sport-life balance to be </a:t>
            </a:r>
            <a:r>
              <a:rPr lang="en-US" dirty="0" smtClean="0"/>
              <a:t>better prepared </a:t>
            </a:r>
            <a:r>
              <a:rPr lang="en-US" dirty="0"/>
              <a:t>for life after sport.</a:t>
            </a:r>
            <a:endParaRPr lang="sv-SE" dirty="0"/>
          </a:p>
        </p:txBody>
      </p:sp>
      <p:sp>
        <p:nvSpPr>
          <p:cNvPr id="4" name="textruta 3"/>
          <p:cNvSpPr txBox="1"/>
          <p:nvPr/>
        </p:nvSpPr>
        <p:spPr>
          <a:xfrm rot="19623443">
            <a:off x="10206524" y="696169"/>
            <a:ext cx="1967947" cy="646331"/>
          </a:xfrm>
          <a:prstGeom prst="rect">
            <a:avLst/>
          </a:prstGeom>
          <a:solidFill>
            <a:schemeClr val="accent2">
              <a:lumMod val="60000"/>
              <a:lumOff val="40000"/>
            </a:schemeClr>
          </a:solidFill>
        </p:spPr>
        <p:txBody>
          <a:bodyPr wrap="square" rtlCol="0">
            <a:spAutoFit/>
          </a:bodyPr>
          <a:lstStyle/>
          <a:p>
            <a:r>
              <a:rPr lang="sv-SE" dirty="0" err="1" smtClean="0"/>
              <a:t>Extrasida</a:t>
            </a:r>
            <a:r>
              <a:rPr lang="sv-SE" dirty="0" smtClean="0"/>
              <a:t> som inte </a:t>
            </a:r>
            <a:br>
              <a:rPr lang="sv-SE" dirty="0" smtClean="0"/>
            </a:br>
            <a:r>
              <a:rPr lang="sv-SE" dirty="0" smtClean="0"/>
              <a:t>visades den 17/3</a:t>
            </a:r>
            <a:endParaRPr lang="sv-SE" dirty="0"/>
          </a:p>
        </p:txBody>
      </p:sp>
    </p:spTree>
    <p:extLst>
      <p:ext uri="{BB962C8B-B14F-4D97-AF65-F5344CB8AC3E}">
        <p14:creationId xmlns:p14="http://schemas.microsoft.com/office/powerpoint/2010/main" val="51661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6409" y="365125"/>
            <a:ext cx="11300791" cy="1325563"/>
          </a:xfrm>
        </p:spPr>
        <p:txBody>
          <a:bodyPr>
            <a:normAutofit fontScale="90000"/>
          </a:bodyPr>
          <a:lstStyle/>
          <a:p>
            <a:r>
              <a:rPr lang="en-US" dirty="0" smtClean="0"/>
              <a:t/>
            </a:r>
            <a:br>
              <a:rPr lang="en-US" dirty="0" smtClean="0"/>
            </a:br>
            <a:r>
              <a:rPr lang="en-US" sz="3900" dirty="0" smtClean="0"/>
              <a:t>IOC recommendations for youth and athletic development </a:t>
            </a:r>
            <a:br>
              <a:rPr lang="en-US" sz="3900" dirty="0" smtClean="0"/>
            </a:br>
            <a:r>
              <a:rPr lang="en-US" sz="2800" dirty="0" smtClean="0"/>
              <a:t>- Sport </a:t>
            </a:r>
            <a:r>
              <a:rPr lang="en-US" sz="2800" dirty="0"/>
              <a:t>and sports medicine governing bodies and </a:t>
            </a:r>
            <a:r>
              <a:rPr lang="en-US" sz="2800" dirty="0" err="1"/>
              <a:t>organisations</a:t>
            </a:r>
            <a:r>
              <a:rPr lang="en-US" sz="2800" dirty="0"/>
              <a:t/>
            </a:r>
            <a:br>
              <a:rPr lang="en-US" sz="2800" dirty="0"/>
            </a:br>
            <a:endParaRPr lang="sv-SE" sz="2800" dirty="0"/>
          </a:p>
        </p:txBody>
      </p:sp>
      <p:sp>
        <p:nvSpPr>
          <p:cNvPr id="3" name="Platshållare för innehåll 2"/>
          <p:cNvSpPr>
            <a:spLocks noGrp="1"/>
          </p:cNvSpPr>
          <p:nvPr>
            <p:ph idx="1"/>
          </p:nvPr>
        </p:nvSpPr>
        <p:spPr/>
        <p:txBody>
          <a:bodyPr>
            <a:normAutofit/>
          </a:bodyPr>
          <a:lstStyle/>
          <a:p>
            <a:endParaRPr lang="en-US" sz="2000" dirty="0"/>
          </a:p>
          <a:p>
            <a:r>
              <a:rPr lang="en-US" sz="2000" dirty="0" smtClean="0"/>
              <a:t>Sport </a:t>
            </a:r>
            <a:r>
              <a:rPr lang="en-US" sz="2000" dirty="0"/>
              <a:t>and sports medicine governing bodies and </a:t>
            </a:r>
            <a:r>
              <a:rPr lang="en-US" sz="2000" dirty="0" err="1" smtClean="0"/>
              <a:t>organisations</a:t>
            </a:r>
            <a:r>
              <a:rPr lang="en-US" sz="2000" dirty="0"/>
              <a:t> </a:t>
            </a:r>
            <a:r>
              <a:rPr lang="en-US" sz="2000" dirty="0" smtClean="0"/>
              <a:t>should </a:t>
            </a:r>
            <a:r>
              <a:rPr lang="en-US" sz="2000" dirty="0"/>
              <a:t>protect the health and well-being of youth </a:t>
            </a:r>
            <a:r>
              <a:rPr lang="en-US" sz="2000" dirty="0" smtClean="0"/>
              <a:t>in sport </a:t>
            </a:r>
            <a:r>
              <a:rPr lang="en-US" sz="2000" dirty="0"/>
              <a:t>by providing ongoing education, and fully </a:t>
            </a:r>
            <a:r>
              <a:rPr lang="en-US" sz="2000" dirty="0" smtClean="0"/>
              <a:t>implementing and </a:t>
            </a:r>
            <a:r>
              <a:rPr lang="en-US" sz="2000" dirty="0"/>
              <a:t>monitoring practical, and effective, athlete </a:t>
            </a:r>
            <a:r>
              <a:rPr lang="en-US" sz="2000" dirty="0" smtClean="0"/>
              <a:t>safeguarding policies </a:t>
            </a:r>
            <a:r>
              <a:rPr lang="en-US" sz="2000" dirty="0"/>
              <a:t>and procedures in all youth </a:t>
            </a:r>
            <a:r>
              <a:rPr lang="en-US" sz="2000" dirty="0" smtClean="0"/>
              <a:t>athlete </a:t>
            </a:r>
            <a:r>
              <a:rPr lang="sv-SE" sz="2000" dirty="0" err="1" smtClean="0"/>
              <a:t>programming</a:t>
            </a:r>
            <a:r>
              <a:rPr lang="sv-SE" sz="2000" dirty="0" smtClean="0"/>
              <a:t>.</a:t>
            </a:r>
            <a:endParaRPr lang="sv-SE" sz="2000" dirty="0"/>
          </a:p>
          <a:p>
            <a:r>
              <a:rPr lang="en-US" sz="2000" dirty="0" smtClean="0"/>
              <a:t>Youth </a:t>
            </a:r>
            <a:r>
              <a:rPr lang="en-US" sz="2000" dirty="0"/>
              <a:t>athlete selection and talent development </a:t>
            </a:r>
            <a:r>
              <a:rPr lang="en-US" sz="2000" dirty="0" smtClean="0"/>
              <a:t>philosophies should </a:t>
            </a:r>
            <a:r>
              <a:rPr lang="en-US" sz="2000" dirty="0"/>
              <a:t>be based on </a:t>
            </a:r>
            <a:r>
              <a:rPr lang="en-US" sz="2000" dirty="0" smtClean="0"/>
              <a:t>the physiological</a:t>
            </a:r>
            <a:r>
              <a:rPr lang="en-US" sz="2000" dirty="0"/>
              <a:t>, perceptual, </a:t>
            </a:r>
            <a:r>
              <a:rPr lang="en-US" sz="2000" dirty="0" smtClean="0"/>
              <a:t>cognitive and </a:t>
            </a:r>
            <a:r>
              <a:rPr lang="en-US" sz="2000" dirty="0"/>
              <a:t>tactical demands of the sport, and a long-term, </a:t>
            </a:r>
            <a:r>
              <a:rPr lang="en-US" sz="2000" dirty="0" smtClean="0"/>
              <a:t>individually </a:t>
            </a:r>
            <a:r>
              <a:rPr lang="sv-SE" sz="2000" dirty="0" err="1" smtClean="0"/>
              <a:t>variable</a:t>
            </a:r>
            <a:r>
              <a:rPr lang="sv-SE" sz="2000" dirty="0" smtClean="0"/>
              <a:t> </a:t>
            </a:r>
            <a:r>
              <a:rPr lang="sv-SE" sz="2000" dirty="0" err="1"/>
              <a:t>developmental</a:t>
            </a:r>
            <a:r>
              <a:rPr lang="sv-SE" sz="2000" dirty="0"/>
              <a:t> </a:t>
            </a:r>
            <a:r>
              <a:rPr lang="sv-SE" sz="2000" dirty="0" err="1"/>
              <a:t>context</a:t>
            </a:r>
            <a:r>
              <a:rPr lang="sv-SE" sz="2000" dirty="0"/>
              <a:t>.</a:t>
            </a:r>
          </a:p>
          <a:p>
            <a:r>
              <a:rPr lang="en-US" sz="2000" dirty="0" smtClean="0"/>
              <a:t>Diversification </a:t>
            </a:r>
            <a:r>
              <a:rPr lang="en-US" sz="2000" dirty="0"/>
              <a:t>and variability of athletic exposure </a:t>
            </a:r>
            <a:r>
              <a:rPr lang="en-US" sz="2000" dirty="0" smtClean="0"/>
              <a:t>between and </a:t>
            </a:r>
            <a:r>
              <a:rPr lang="en-US" sz="2000" dirty="0"/>
              <a:t>within sports should be encouraged and promoted.</a:t>
            </a:r>
          </a:p>
          <a:p>
            <a:r>
              <a:rPr lang="en-US" sz="2000" dirty="0" smtClean="0"/>
              <a:t>Competition </a:t>
            </a:r>
            <a:r>
              <a:rPr lang="en-US" sz="2000" dirty="0"/>
              <a:t>formats and settings should be age and </a:t>
            </a:r>
            <a:r>
              <a:rPr lang="en-US" sz="2000" dirty="0" smtClean="0"/>
              <a:t>skill appropriate</a:t>
            </a:r>
            <a:r>
              <a:rPr lang="en-US" sz="2000" dirty="0"/>
              <a:t>, while allowing for sufficient rest and </a:t>
            </a:r>
            <a:r>
              <a:rPr lang="en-US" sz="2000" dirty="0" smtClean="0"/>
              <a:t>recovery </a:t>
            </a:r>
            <a:r>
              <a:rPr lang="sv-SE" sz="2000" dirty="0" err="1" smtClean="0"/>
              <a:t>time</a:t>
            </a:r>
            <a:r>
              <a:rPr lang="sv-SE" sz="2000" dirty="0" smtClean="0"/>
              <a:t> </a:t>
            </a:r>
            <a:r>
              <a:rPr lang="sv-SE" sz="2000" dirty="0" err="1" smtClean="0"/>
              <a:t>between</a:t>
            </a:r>
            <a:r>
              <a:rPr lang="sv-SE" sz="2000" dirty="0" smtClean="0"/>
              <a:t> </a:t>
            </a:r>
            <a:r>
              <a:rPr lang="sv-SE" sz="2000" dirty="0" err="1"/>
              <a:t>multiple</a:t>
            </a:r>
            <a:r>
              <a:rPr lang="sv-SE" sz="2000" dirty="0"/>
              <a:t> same-</a:t>
            </a:r>
            <a:r>
              <a:rPr lang="sv-SE" sz="2000" dirty="0" err="1"/>
              <a:t>day</a:t>
            </a:r>
            <a:r>
              <a:rPr lang="sv-SE" sz="2000" dirty="0"/>
              <a:t> </a:t>
            </a:r>
            <a:r>
              <a:rPr lang="sv-SE" sz="2000" dirty="0" err="1"/>
              <a:t>contests</a:t>
            </a:r>
            <a:r>
              <a:rPr lang="sv-SE" sz="2000" dirty="0"/>
              <a:t>.</a:t>
            </a:r>
          </a:p>
        </p:txBody>
      </p:sp>
      <p:sp>
        <p:nvSpPr>
          <p:cNvPr id="4" name="textruta 3"/>
          <p:cNvSpPr txBox="1"/>
          <p:nvPr/>
        </p:nvSpPr>
        <p:spPr>
          <a:xfrm rot="19623443">
            <a:off x="10206526" y="1093734"/>
            <a:ext cx="1967947" cy="646331"/>
          </a:xfrm>
          <a:prstGeom prst="rect">
            <a:avLst/>
          </a:prstGeom>
          <a:solidFill>
            <a:schemeClr val="accent2">
              <a:lumMod val="60000"/>
              <a:lumOff val="40000"/>
            </a:schemeClr>
          </a:solidFill>
        </p:spPr>
        <p:txBody>
          <a:bodyPr wrap="square" rtlCol="0">
            <a:spAutoFit/>
          </a:bodyPr>
          <a:lstStyle/>
          <a:p>
            <a:r>
              <a:rPr lang="sv-SE" dirty="0" err="1" smtClean="0"/>
              <a:t>Extrasida</a:t>
            </a:r>
            <a:r>
              <a:rPr lang="sv-SE" dirty="0" smtClean="0"/>
              <a:t> som inte </a:t>
            </a:r>
            <a:br>
              <a:rPr lang="sv-SE" dirty="0" smtClean="0"/>
            </a:br>
            <a:r>
              <a:rPr lang="sv-SE" dirty="0" smtClean="0"/>
              <a:t>visades den 17/3</a:t>
            </a:r>
            <a:endParaRPr lang="sv-SE" dirty="0"/>
          </a:p>
        </p:txBody>
      </p:sp>
    </p:spTree>
    <p:extLst>
      <p:ext uri="{BB962C8B-B14F-4D97-AF65-F5344CB8AC3E}">
        <p14:creationId xmlns:p14="http://schemas.microsoft.com/office/powerpoint/2010/main" val="143785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1198" y="1405373"/>
            <a:ext cx="6518032" cy="5452627"/>
          </a:xfrm>
          <a:prstGeom prst="rect">
            <a:avLst/>
          </a:prstGeom>
        </p:spPr>
      </p:pic>
      <p:sp>
        <p:nvSpPr>
          <p:cNvPr id="3" name="textruta 2"/>
          <p:cNvSpPr txBox="1"/>
          <p:nvPr/>
        </p:nvSpPr>
        <p:spPr>
          <a:xfrm>
            <a:off x="2810107" y="591014"/>
            <a:ext cx="5620214" cy="707886"/>
          </a:xfrm>
          <a:prstGeom prst="rect">
            <a:avLst/>
          </a:prstGeom>
          <a:noFill/>
        </p:spPr>
        <p:txBody>
          <a:bodyPr wrap="square" rtlCol="0">
            <a:spAutoFit/>
          </a:bodyPr>
          <a:lstStyle/>
          <a:p>
            <a:pPr algn="ctr"/>
            <a:r>
              <a:rPr lang="sv-SE" sz="4000" b="1" dirty="0" smtClean="0"/>
              <a:t>Lösningen</a:t>
            </a:r>
            <a:endParaRPr lang="sv-SE" sz="4000" b="1" dirty="0"/>
          </a:p>
        </p:txBody>
      </p:sp>
    </p:spTree>
    <p:extLst>
      <p:ext uri="{BB962C8B-B14F-4D97-AF65-F5344CB8AC3E}">
        <p14:creationId xmlns:p14="http://schemas.microsoft.com/office/powerpoint/2010/main" val="2190024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621668" y="2186863"/>
            <a:ext cx="8028384" cy="3122642"/>
          </a:xfrm>
          <a:prstGeom prst="rect">
            <a:avLst/>
          </a:prstGeom>
        </p:spPr>
      </p:pic>
      <p:sp>
        <p:nvSpPr>
          <p:cNvPr id="4" name="Ellips 3"/>
          <p:cNvSpPr/>
          <p:nvPr/>
        </p:nvSpPr>
        <p:spPr>
          <a:xfrm>
            <a:off x="1667509" y="944724"/>
            <a:ext cx="1246292" cy="108012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spcCol="0" rtlCol="0" anchor="ctr"/>
          <a:lstStyle/>
          <a:p>
            <a:pPr algn="ctr" eaLnBrk="0" fontAlgn="base" hangingPunct="0">
              <a:spcBef>
                <a:spcPct val="50000"/>
              </a:spcBef>
              <a:spcAft>
                <a:spcPct val="0"/>
              </a:spcAft>
            </a:pPr>
            <a:r>
              <a:rPr lang="sv-SE" sz="2100" b="1" i="1" dirty="0">
                <a:solidFill>
                  <a:srgbClr val="FFFFFF"/>
                </a:solidFill>
              </a:rPr>
              <a:t>2015</a:t>
            </a:r>
          </a:p>
        </p:txBody>
      </p:sp>
      <p:sp>
        <p:nvSpPr>
          <p:cNvPr id="2" name="textruta 1"/>
          <p:cNvSpPr txBox="1"/>
          <p:nvPr/>
        </p:nvSpPr>
        <p:spPr>
          <a:xfrm rot="19548425">
            <a:off x="7565309" y="1361959"/>
            <a:ext cx="2646294" cy="300082"/>
          </a:xfrm>
          <a:prstGeom prst="rect">
            <a:avLst/>
          </a:prstGeom>
          <a:noFill/>
        </p:spPr>
        <p:txBody>
          <a:bodyPr wrap="square" rtlCol="0">
            <a:spAutoFit/>
          </a:bodyPr>
          <a:lstStyle/>
          <a:p>
            <a:pPr algn="ctr"/>
            <a:r>
              <a:rPr lang="sv-SE" sz="1350" b="1" i="1" dirty="0"/>
              <a:t>Tidig specialisering</a:t>
            </a:r>
          </a:p>
        </p:txBody>
      </p:sp>
      <p:sp>
        <p:nvSpPr>
          <p:cNvPr id="6" name="textruta 5"/>
          <p:cNvSpPr txBox="1"/>
          <p:nvPr/>
        </p:nvSpPr>
        <p:spPr>
          <a:xfrm rot="19548425">
            <a:off x="7943350" y="1652827"/>
            <a:ext cx="2646294" cy="300082"/>
          </a:xfrm>
          <a:prstGeom prst="rect">
            <a:avLst/>
          </a:prstGeom>
          <a:noFill/>
        </p:spPr>
        <p:txBody>
          <a:bodyPr wrap="square" rtlCol="0">
            <a:spAutoFit/>
          </a:bodyPr>
          <a:lstStyle/>
          <a:p>
            <a:pPr algn="ctr"/>
            <a:r>
              <a:rPr lang="sv-SE" sz="1350" b="1" i="1" dirty="0"/>
              <a:t>Tidig elitsatsning</a:t>
            </a:r>
          </a:p>
        </p:txBody>
      </p:sp>
      <p:sp>
        <p:nvSpPr>
          <p:cNvPr id="7" name="textruta 6"/>
          <p:cNvSpPr txBox="1"/>
          <p:nvPr/>
        </p:nvSpPr>
        <p:spPr>
          <a:xfrm rot="19548425">
            <a:off x="7187267" y="1138233"/>
            <a:ext cx="2646294" cy="300082"/>
          </a:xfrm>
          <a:prstGeom prst="rect">
            <a:avLst/>
          </a:prstGeom>
          <a:noFill/>
        </p:spPr>
        <p:txBody>
          <a:bodyPr wrap="square" rtlCol="0">
            <a:spAutoFit/>
          </a:bodyPr>
          <a:lstStyle/>
          <a:p>
            <a:pPr algn="ctr"/>
            <a:r>
              <a:rPr lang="sv-SE" sz="1350" b="1" i="1" dirty="0"/>
              <a:t>Utslagning</a:t>
            </a:r>
          </a:p>
        </p:txBody>
      </p:sp>
    </p:spTree>
    <p:extLst>
      <p:ext uri="{BB962C8B-B14F-4D97-AF65-F5344CB8AC3E}">
        <p14:creationId xmlns:p14="http://schemas.microsoft.com/office/powerpoint/2010/main" val="1655629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680"/>
            <a:ext cx="12192000" cy="5084064"/>
          </a:xfrm>
          <a:prstGeom prst="rect">
            <a:avLst/>
          </a:prstGeom>
        </p:spPr>
      </p:pic>
      <p:sp>
        <p:nvSpPr>
          <p:cNvPr id="4" name="textruta 3"/>
          <p:cNvSpPr txBox="1"/>
          <p:nvPr/>
        </p:nvSpPr>
        <p:spPr>
          <a:xfrm>
            <a:off x="2810107" y="591014"/>
            <a:ext cx="5620214" cy="369332"/>
          </a:xfrm>
          <a:prstGeom prst="rect">
            <a:avLst/>
          </a:prstGeom>
          <a:noFill/>
        </p:spPr>
        <p:txBody>
          <a:bodyPr wrap="square" rtlCol="0">
            <a:spAutoFit/>
          </a:bodyPr>
          <a:lstStyle/>
          <a:p>
            <a:pPr algn="ctr"/>
            <a:r>
              <a:rPr lang="sv-SE" b="1" dirty="0" smtClean="0"/>
              <a:t>Lösning</a:t>
            </a:r>
            <a:endParaRPr lang="sv-SE" b="1" dirty="0"/>
          </a:p>
        </p:txBody>
      </p:sp>
      <p:sp>
        <p:nvSpPr>
          <p:cNvPr id="5" name="textruta 4"/>
          <p:cNvSpPr txBox="1"/>
          <p:nvPr/>
        </p:nvSpPr>
        <p:spPr>
          <a:xfrm>
            <a:off x="1919868" y="5740474"/>
            <a:ext cx="8352264" cy="923330"/>
          </a:xfrm>
          <a:prstGeom prst="rect">
            <a:avLst/>
          </a:prstGeom>
          <a:noFill/>
        </p:spPr>
        <p:txBody>
          <a:bodyPr wrap="square" rtlCol="0">
            <a:spAutoFit/>
          </a:bodyPr>
          <a:lstStyle/>
          <a:p>
            <a:pPr algn="ctr"/>
            <a:r>
              <a:rPr lang="en-US" b="1" dirty="0"/>
              <a:t>The goal of our model is for every child in America to be physically literate by age 12. That is, every 12-year-old should have the ability, confidence, and desire to be physically active for life. </a:t>
            </a:r>
            <a:endParaRPr lang="sv-SE" dirty="0"/>
          </a:p>
        </p:txBody>
      </p:sp>
      <p:sp>
        <p:nvSpPr>
          <p:cNvPr id="6" name="Rektangel 5"/>
          <p:cNvSpPr/>
          <p:nvPr/>
        </p:nvSpPr>
        <p:spPr>
          <a:xfrm>
            <a:off x="375424" y="178391"/>
            <a:ext cx="3415991" cy="1754326"/>
          </a:xfrm>
          <a:prstGeom prst="rect">
            <a:avLst/>
          </a:prstGeom>
        </p:spPr>
        <p:txBody>
          <a:bodyPr wrap="square">
            <a:spAutoFit/>
          </a:bodyPr>
          <a:lstStyle/>
          <a:p>
            <a:r>
              <a:rPr lang="en-US" dirty="0"/>
              <a:t>"Physical literacy is the motivation, confidence, physical competence, knowledge and understanding to value and take responsibility for engagement in physical activities for life."</a:t>
            </a:r>
            <a:endParaRPr lang="sv-SE" dirty="0"/>
          </a:p>
        </p:txBody>
      </p:sp>
    </p:spTree>
    <p:extLst>
      <p:ext uri="{BB962C8B-B14F-4D97-AF65-F5344CB8AC3E}">
        <p14:creationId xmlns:p14="http://schemas.microsoft.com/office/powerpoint/2010/main" val="531160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2"/>
          <p:cNvSpPr/>
          <p:nvPr/>
        </p:nvSpPr>
        <p:spPr>
          <a:xfrm>
            <a:off x="1205345" y="1219200"/>
            <a:ext cx="8844608" cy="4849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solidFill>
                  <a:schemeClr val="tx1"/>
                </a:solidFill>
              </a:rPr>
              <a:t>Varför: </a:t>
            </a:r>
          </a:p>
          <a:p>
            <a:pPr algn="ctr"/>
            <a:r>
              <a:rPr lang="sv-SE" sz="3200" dirty="0" smtClean="0">
                <a:solidFill>
                  <a:schemeClr val="tx1"/>
                </a:solidFill>
              </a:rPr>
              <a:t>Vi vill att så många som möjligt ska vilja, kunna och få delta utifrån sina egna ambitionsnivåer i svensk idrottsrörelses föreningsliv genom hela livet. </a:t>
            </a:r>
          </a:p>
          <a:p>
            <a:pPr algn="ctr"/>
            <a:endParaRPr lang="sv-SE" sz="3200" dirty="0">
              <a:solidFill>
                <a:schemeClr val="tx1"/>
              </a:solidFill>
            </a:endParaRPr>
          </a:p>
          <a:p>
            <a:pPr algn="ctr"/>
            <a:r>
              <a:rPr lang="sv-SE" sz="3200" dirty="0" smtClean="0">
                <a:solidFill>
                  <a:schemeClr val="tx1"/>
                </a:solidFill>
              </a:rPr>
              <a:t>Lyckas vi med det kommer svensk idrott bidra till en mängd positiva bieffekter på alla nivåer från individuell nivå till samhällsnytta!</a:t>
            </a:r>
            <a:endParaRPr lang="sv-SE" sz="3200" dirty="0">
              <a:solidFill>
                <a:schemeClr val="tx1"/>
              </a:solidFill>
            </a:endParaRPr>
          </a:p>
        </p:txBody>
      </p:sp>
    </p:spTree>
    <p:extLst>
      <p:ext uri="{BB962C8B-B14F-4D97-AF65-F5344CB8AC3E}">
        <p14:creationId xmlns:p14="http://schemas.microsoft.com/office/powerpoint/2010/main" val="699698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 19"/>
          <p:cNvSpPr/>
          <p:nvPr/>
        </p:nvSpPr>
        <p:spPr>
          <a:xfrm>
            <a:off x="3914243" y="1626584"/>
            <a:ext cx="3955998" cy="351621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Höger 16"/>
          <p:cNvSpPr/>
          <p:nvPr/>
        </p:nvSpPr>
        <p:spPr>
          <a:xfrm>
            <a:off x="2586932" y="3254358"/>
            <a:ext cx="2403211" cy="2664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p:cNvSpPr/>
          <p:nvPr/>
        </p:nvSpPr>
        <p:spPr>
          <a:xfrm>
            <a:off x="5042693" y="2632440"/>
            <a:ext cx="1589810" cy="1449532"/>
          </a:xfrm>
          <a:prstGeom prst="ellips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En attraktiv verksamhet för utövaren </a:t>
            </a:r>
          </a:p>
          <a:p>
            <a:pPr algn="ctr"/>
            <a:r>
              <a:rPr lang="sv-SE" sz="1200" b="1" dirty="0">
                <a:solidFill>
                  <a:schemeClr val="tx1"/>
                </a:solidFill>
              </a:rPr>
              <a:t>(så bra som möjligt!)</a:t>
            </a:r>
          </a:p>
        </p:txBody>
      </p:sp>
      <p:sp>
        <p:nvSpPr>
          <p:cNvPr id="5" name="Rektangel med rundade hörn 4"/>
          <p:cNvSpPr/>
          <p:nvPr/>
        </p:nvSpPr>
        <p:spPr>
          <a:xfrm>
            <a:off x="3762087" y="1793910"/>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Vad vill utövaren?</a:t>
            </a:r>
          </a:p>
          <a:p>
            <a:pPr algn="ctr"/>
            <a:r>
              <a:rPr lang="sv-SE" sz="1000" dirty="0" err="1" smtClean="0"/>
              <a:t>Självbestämd</a:t>
            </a:r>
            <a:r>
              <a:rPr lang="sv-SE" sz="1000" dirty="0" smtClean="0"/>
              <a:t> ambitionsnivå</a:t>
            </a:r>
            <a:endParaRPr lang="sv-SE" sz="1000" dirty="0"/>
          </a:p>
        </p:txBody>
      </p:sp>
      <p:sp>
        <p:nvSpPr>
          <p:cNvPr id="6" name="Rektangel med rundade hörn 5"/>
          <p:cNvSpPr/>
          <p:nvPr/>
        </p:nvSpPr>
        <p:spPr>
          <a:xfrm>
            <a:off x="6611946" y="2557133"/>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Uppmuntra tidig generalisering </a:t>
            </a:r>
          </a:p>
          <a:p>
            <a:pPr algn="ctr"/>
            <a:r>
              <a:rPr lang="sv-SE" sz="1000" dirty="0" smtClean="0"/>
              <a:t>(allsidighet, </a:t>
            </a:r>
            <a:r>
              <a:rPr lang="sv-SE" sz="1000" dirty="0" err="1" smtClean="0"/>
              <a:t>physical</a:t>
            </a:r>
            <a:r>
              <a:rPr lang="sv-SE" sz="1000" dirty="0" smtClean="0"/>
              <a:t> literacy)</a:t>
            </a:r>
            <a:endParaRPr lang="sv-SE" sz="1000" dirty="0"/>
          </a:p>
        </p:txBody>
      </p:sp>
      <p:sp>
        <p:nvSpPr>
          <p:cNvPr id="7" name="Rektangel med rundade hörn 6"/>
          <p:cNvSpPr/>
          <p:nvPr/>
        </p:nvSpPr>
        <p:spPr>
          <a:xfrm>
            <a:off x="5941551" y="1780191"/>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Mer lekfull träning i organiserad och oorganiserad form</a:t>
            </a:r>
            <a:endParaRPr lang="sv-SE" sz="1000" dirty="0"/>
          </a:p>
        </p:txBody>
      </p:sp>
      <p:sp>
        <p:nvSpPr>
          <p:cNvPr id="8" name="Rektangel med rundade hörn 7"/>
          <p:cNvSpPr/>
          <p:nvPr/>
        </p:nvSpPr>
        <p:spPr>
          <a:xfrm>
            <a:off x="6665151" y="3644705"/>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Idrotta i närområdet</a:t>
            </a:r>
            <a:endParaRPr lang="sv-SE" sz="1000" dirty="0"/>
          </a:p>
        </p:txBody>
      </p:sp>
      <p:sp>
        <p:nvSpPr>
          <p:cNvPr id="9" name="Rektangel med rundade hörn 8"/>
          <p:cNvSpPr/>
          <p:nvPr/>
        </p:nvSpPr>
        <p:spPr>
          <a:xfrm>
            <a:off x="3271244" y="3580711"/>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Anpassad! </a:t>
            </a:r>
          </a:p>
          <a:p>
            <a:pPr algn="ctr"/>
            <a:r>
              <a:rPr lang="sv-SE" sz="1000" dirty="0" smtClean="0"/>
              <a:t>Storlek</a:t>
            </a:r>
          </a:p>
          <a:p>
            <a:pPr algn="ctr"/>
            <a:r>
              <a:rPr lang="sv-SE" sz="1000" dirty="0" smtClean="0"/>
              <a:t>Ålder</a:t>
            </a:r>
          </a:p>
          <a:p>
            <a:pPr algn="ctr"/>
            <a:r>
              <a:rPr lang="sv-SE" sz="1000" dirty="0" smtClean="0"/>
              <a:t>Kunnande</a:t>
            </a:r>
            <a:endParaRPr lang="sv-SE" sz="1000" dirty="0"/>
          </a:p>
        </p:txBody>
      </p:sp>
      <p:sp>
        <p:nvSpPr>
          <p:cNvPr id="10" name="Rektangel med rundade hörn 9"/>
          <p:cNvSpPr/>
          <p:nvPr/>
        </p:nvSpPr>
        <p:spPr>
          <a:xfrm>
            <a:off x="3229931" y="2497163"/>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Anpassade strukturer i tävling och träning som stödjer utveckling av individ</a:t>
            </a:r>
            <a:endParaRPr lang="sv-SE" sz="1000" dirty="0"/>
          </a:p>
        </p:txBody>
      </p:sp>
      <p:sp>
        <p:nvSpPr>
          <p:cNvPr id="11" name="Rektangel med rundade hörn 10"/>
          <p:cNvSpPr/>
          <p:nvPr/>
        </p:nvSpPr>
        <p:spPr>
          <a:xfrm>
            <a:off x="3812803" y="4413882"/>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Välutbildade tränare</a:t>
            </a:r>
          </a:p>
        </p:txBody>
      </p:sp>
      <p:sp>
        <p:nvSpPr>
          <p:cNvPr id="12" name="Rektangel med rundade hörn 11"/>
          <p:cNvSpPr/>
          <p:nvPr/>
        </p:nvSpPr>
        <p:spPr>
          <a:xfrm>
            <a:off x="6047006" y="4388121"/>
            <a:ext cx="1817649" cy="587994"/>
          </a:xfrm>
          <a:prstGeom prst="roundRect">
            <a:avLst/>
          </a:prstGeom>
          <a:solidFill>
            <a:srgbClr val="333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Trygga och säkra idrottsmiljöer + skadeförebyggande</a:t>
            </a:r>
            <a:endParaRPr lang="sv-SE" sz="1000" dirty="0"/>
          </a:p>
        </p:txBody>
      </p:sp>
      <p:sp>
        <p:nvSpPr>
          <p:cNvPr id="13" name="Rektangel med rundade hörn 12"/>
          <p:cNvSpPr/>
          <p:nvPr/>
        </p:nvSpPr>
        <p:spPr>
          <a:xfrm>
            <a:off x="5136965" y="459957"/>
            <a:ext cx="1401266"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Föreningsmiljön</a:t>
            </a:r>
          </a:p>
        </p:txBody>
      </p:sp>
      <p:sp>
        <p:nvSpPr>
          <p:cNvPr id="14" name="Rektangel med rundade hörn 13"/>
          <p:cNvSpPr/>
          <p:nvPr/>
        </p:nvSpPr>
        <p:spPr>
          <a:xfrm>
            <a:off x="5186893" y="6105663"/>
            <a:ext cx="1351338"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Kvalité i träning och tävling</a:t>
            </a:r>
          </a:p>
        </p:txBody>
      </p:sp>
      <p:sp>
        <p:nvSpPr>
          <p:cNvPr id="15" name="Rektangel med rundade hörn 14"/>
          <p:cNvSpPr/>
          <p:nvPr/>
        </p:nvSpPr>
        <p:spPr>
          <a:xfrm rot="5400000">
            <a:off x="8798200" y="3082886"/>
            <a:ext cx="1351338"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Anläggnings-tillgång</a:t>
            </a:r>
          </a:p>
        </p:txBody>
      </p:sp>
      <p:sp>
        <p:nvSpPr>
          <p:cNvPr id="16" name="Rektangel med rundade hörn 15"/>
          <p:cNvSpPr/>
          <p:nvPr/>
        </p:nvSpPr>
        <p:spPr>
          <a:xfrm rot="16200000">
            <a:off x="1636943" y="3110371"/>
            <a:ext cx="1351338" cy="5486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Välutbildade tränare/ledare</a:t>
            </a:r>
          </a:p>
        </p:txBody>
      </p:sp>
      <p:sp>
        <p:nvSpPr>
          <p:cNvPr id="18" name="Ellips 17"/>
          <p:cNvSpPr/>
          <p:nvPr/>
        </p:nvSpPr>
        <p:spPr>
          <a:xfrm>
            <a:off x="118940" y="119090"/>
            <a:ext cx="1892927" cy="150749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Medkrafter</a:t>
            </a:r>
            <a:endParaRPr lang="sv-SE" b="1" dirty="0"/>
          </a:p>
        </p:txBody>
      </p:sp>
      <p:sp>
        <p:nvSpPr>
          <p:cNvPr id="19" name="Ellips 18"/>
          <p:cNvSpPr/>
          <p:nvPr/>
        </p:nvSpPr>
        <p:spPr>
          <a:xfrm>
            <a:off x="9808656" y="119090"/>
            <a:ext cx="1892927" cy="15074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t>Motkrafter</a:t>
            </a:r>
            <a:endParaRPr lang="sv-SE" b="1" dirty="0"/>
          </a:p>
        </p:txBody>
      </p:sp>
      <p:sp>
        <p:nvSpPr>
          <p:cNvPr id="21" name="Ned 20"/>
          <p:cNvSpPr/>
          <p:nvPr/>
        </p:nvSpPr>
        <p:spPr>
          <a:xfrm>
            <a:off x="5690777" y="1008728"/>
            <a:ext cx="201465" cy="16117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Upp 21"/>
          <p:cNvSpPr/>
          <p:nvPr/>
        </p:nvSpPr>
        <p:spPr>
          <a:xfrm>
            <a:off x="5643837" y="4069993"/>
            <a:ext cx="301869" cy="203567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Vänster 22"/>
          <p:cNvSpPr/>
          <p:nvPr/>
        </p:nvSpPr>
        <p:spPr>
          <a:xfrm>
            <a:off x="6632503" y="3263319"/>
            <a:ext cx="2565049" cy="25748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p:cNvSpPr/>
          <p:nvPr/>
        </p:nvSpPr>
        <p:spPr>
          <a:xfrm>
            <a:off x="1895474" y="254981"/>
            <a:ext cx="8029575" cy="64982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Tankebubbla 1"/>
          <p:cNvSpPr/>
          <p:nvPr/>
        </p:nvSpPr>
        <p:spPr>
          <a:xfrm rot="2074988">
            <a:off x="9487619" y="4659333"/>
            <a:ext cx="2651394" cy="1979508"/>
          </a:xfrm>
          <a:prstGeom prst="cloudCallout">
            <a:avLst>
              <a:gd name="adj1" fmla="val -13567"/>
              <a:gd name="adj2" fmla="val 47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Är det egentligen nån större skillnad när vi kommer upp i åldrarna?</a:t>
            </a:r>
            <a:endParaRPr lang="sv-SE" dirty="0"/>
          </a:p>
        </p:txBody>
      </p:sp>
    </p:spTree>
    <p:extLst>
      <p:ext uri="{BB962C8B-B14F-4D97-AF65-F5344CB8AC3E}">
        <p14:creationId xmlns:p14="http://schemas.microsoft.com/office/powerpoint/2010/main" val="65669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8" grpId="0" animBg="1"/>
      <p:bldP spid="19"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Kurva 1"/>
          <p:cNvCxnSpPr/>
          <p:nvPr/>
        </p:nvCxnSpPr>
        <p:spPr>
          <a:xfrm>
            <a:off x="2200826" y="2438400"/>
            <a:ext cx="5447735" cy="980769"/>
          </a:xfrm>
          <a:prstGeom prst="curvedConnector3">
            <a:avLst/>
          </a:prstGeom>
          <a:ln w="127000">
            <a:tailEnd type="triangle"/>
          </a:ln>
        </p:spPr>
        <p:style>
          <a:lnRef idx="1">
            <a:schemeClr val="dk1"/>
          </a:lnRef>
          <a:fillRef idx="0">
            <a:schemeClr val="dk1"/>
          </a:fillRef>
          <a:effectRef idx="0">
            <a:schemeClr val="dk1"/>
          </a:effectRef>
          <a:fontRef idx="minor">
            <a:schemeClr val="tx1"/>
          </a:fontRef>
        </p:style>
      </p:cxnSp>
      <p:cxnSp>
        <p:nvCxnSpPr>
          <p:cNvPr id="3" name="Kurva 2"/>
          <p:cNvCxnSpPr/>
          <p:nvPr/>
        </p:nvCxnSpPr>
        <p:spPr>
          <a:xfrm flipV="1">
            <a:off x="2330605" y="2735165"/>
            <a:ext cx="5317956" cy="766318"/>
          </a:xfrm>
          <a:prstGeom prst="curvedConnector3">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4" name="Kurva 3"/>
          <p:cNvCxnSpPr/>
          <p:nvPr/>
        </p:nvCxnSpPr>
        <p:spPr>
          <a:xfrm flipV="1">
            <a:off x="2464420" y="2276475"/>
            <a:ext cx="5184141" cy="1760266"/>
          </a:xfrm>
          <a:prstGeom prst="curvedConnector3">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Kurva 4"/>
          <p:cNvCxnSpPr/>
          <p:nvPr/>
        </p:nvCxnSpPr>
        <p:spPr>
          <a:xfrm>
            <a:off x="2279251" y="2816594"/>
            <a:ext cx="5378624" cy="1083457"/>
          </a:xfrm>
          <a:prstGeom prst="curvedConnector3">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upp 13"/>
          <p:cNvGrpSpPr/>
          <p:nvPr/>
        </p:nvGrpSpPr>
        <p:grpSpPr>
          <a:xfrm>
            <a:off x="348984" y="2149852"/>
            <a:ext cx="1983639" cy="1936944"/>
            <a:chOff x="729673" y="1588075"/>
            <a:chExt cx="2644852" cy="2582592"/>
          </a:xfrm>
        </p:grpSpPr>
        <p:sp>
          <p:nvSpPr>
            <p:cNvPr id="15" name="Likbent triangel 14"/>
            <p:cNvSpPr/>
            <p:nvPr/>
          </p:nvSpPr>
          <p:spPr>
            <a:xfrm>
              <a:off x="729673" y="1588075"/>
              <a:ext cx="2644852" cy="258259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16" name="Likbent triangel 15"/>
            <p:cNvSpPr/>
            <p:nvPr/>
          </p:nvSpPr>
          <p:spPr>
            <a:xfrm>
              <a:off x="995138" y="1672207"/>
              <a:ext cx="2113917" cy="2038889"/>
            </a:xfrm>
            <a:prstGeom prst="triangle">
              <a:avLst/>
            </a:prstGeom>
            <a:solidFill>
              <a:srgbClr val="1D498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17" name="Likbent triangel 16"/>
            <p:cNvSpPr/>
            <p:nvPr/>
          </p:nvSpPr>
          <p:spPr>
            <a:xfrm>
              <a:off x="1204818" y="1611428"/>
              <a:ext cx="1673835" cy="1631111"/>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18" name="Likbent triangel 17"/>
            <p:cNvSpPr/>
            <p:nvPr/>
          </p:nvSpPr>
          <p:spPr>
            <a:xfrm>
              <a:off x="1594120" y="1608799"/>
              <a:ext cx="895229" cy="815555"/>
            </a:xfrm>
            <a:prstGeom prst="triangl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19" name="textruta 18"/>
            <p:cNvSpPr txBox="1"/>
            <p:nvPr/>
          </p:nvSpPr>
          <p:spPr>
            <a:xfrm>
              <a:off x="1414576" y="2739568"/>
              <a:ext cx="1314055" cy="261611"/>
            </a:xfrm>
            <a:prstGeom prst="rect">
              <a:avLst/>
            </a:prstGeom>
            <a:noFill/>
          </p:spPr>
          <p:txBody>
            <a:bodyPr wrap="square" rtlCol="0">
              <a:spAutoFit/>
            </a:bodyPr>
            <a:lstStyle/>
            <a:p>
              <a:pPr algn="ctr"/>
              <a:r>
                <a:rPr lang="sv-SE" sz="675" dirty="0">
                  <a:solidFill>
                    <a:prstClr val="white"/>
                  </a:solidFill>
                  <a:latin typeface="Calibri" panose="020F0502020204030204"/>
                </a:rPr>
                <a:t>Elitförberedande idrott</a:t>
              </a:r>
            </a:p>
          </p:txBody>
        </p:sp>
        <p:sp>
          <p:nvSpPr>
            <p:cNvPr id="20" name="textruta 19"/>
            <p:cNvSpPr txBox="1"/>
            <p:nvPr/>
          </p:nvSpPr>
          <p:spPr>
            <a:xfrm>
              <a:off x="1285924" y="3376839"/>
              <a:ext cx="1571356" cy="261611"/>
            </a:xfrm>
            <a:prstGeom prst="rect">
              <a:avLst/>
            </a:prstGeom>
            <a:solidFill>
              <a:srgbClr val="084B88"/>
            </a:solidFill>
          </p:spPr>
          <p:txBody>
            <a:bodyPr wrap="square" rtlCol="0">
              <a:spAutoFit/>
            </a:bodyPr>
            <a:lstStyle/>
            <a:p>
              <a:pPr algn="ctr"/>
              <a:r>
                <a:rPr lang="sv-SE" sz="675" dirty="0">
                  <a:solidFill>
                    <a:prstClr val="white"/>
                  </a:solidFill>
                  <a:latin typeface="Calibri" panose="020F0502020204030204"/>
                </a:rPr>
                <a:t>Ungdomsidrott 13-20</a:t>
              </a:r>
            </a:p>
          </p:txBody>
        </p:sp>
        <p:sp>
          <p:nvSpPr>
            <p:cNvPr id="21" name="textruta 20"/>
            <p:cNvSpPr txBox="1"/>
            <p:nvPr/>
          </p:nvSpPr>
          <p:spPr>
            <a:xfrm>
              <a:off x="1376808" y="3892063"/>
              <a:ext cx="1468525" cy="261611"/>
            </a:xfrm>
            <a:prstGeom prst="rect">
              <a:avLst/>
            </a:prstGeom>
            <a:noFill/>
          </p:spPr>
          <p:txBody>
            <a:bodyPr wrap="square" rtlCol="0">
              <a:spAutoFit/>
            </a:bodyPr>
            <a:lstStyle/>
            <a:p>
              <a:pPr algn="ctr"/>
              <a:r>
                <a:rPr lang="sv-SE" sz="675" dirty="0">
                  <a:solidFill>
                    <a:prstClr val="white"/>
                  </a:solidFill>
                  <a:latin typeface="Calibri" panose="020F0502020204030204"/>
                </a:rPr>
                <a:t>Barnidrott 0-12</a:t>
              </a:r>
            </a:p>
          </p:txBody>
        </p:sp>
        <p:sp>
          <p:nvSpPr>
            <p:cNvPr id="22" name="textruta 21"/>
            <p:cNvSpPr txBox="1"/>
            <p:nvPr/>
          </p:nvSpPr>
          <p:spPr>
            <a:xfrm>
              <a:off x="1692869" y="2082778"/>
              <a:ext cx="757464" cy="246221"/>
            </a:xfrm>
            <a:prstGeom prst="rect">
              <a:avLst/>
            </a:prstGeom>
            <a:noFill/>
          </p:spPr>
          <p:txBody>
            <a:bodyPr wrap="square" rtlCol="0">
              <a:spAutoFit/>
            </a:bodyPr>
            <a:lstStyle/>
            <a:p>
              <a:r>
                <a:rPr lang="sv-SE" sz="600" dirty="0">
                  <a:solidFill>
                    <a:schemeClr val="bg1"/>
                  </a:solidFill>
                </a:rPr>
                <a:t>Elitidrott</a:t>
              </a:r>
            </a:p>
          </p:txBody>
        </p:sp>
      </p:grpSp>
      <p:pic>
        <p:nvPicPr>
          <p:cNvPr id="23" name="Bildobjekt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13" y="1760258"/>
            <a:ext cx="3465258" cy="2898844"/>
          </a:xfrm>
          <a:prstGeom prst="rect">
            <a:avLst/>
          </a:prstGeom>
        </p:spPr>
      </p:pic>
      <p:sp>
        <p:nvSpPr>
          <p:cNvPr id="25" name="textruta 24"/>
          <p:cNvSpPr txBox="1"/>
          <p:nvPr/>
        </p:nvSpPr>
        <p:spPr>
          <a:xfrm>
            <a:off x="2037661" y="382108"/>
            <a:ext cx="5620214" cy="1200329"/>
          </a:xfrm>
          <a:prstGeom prst="rect">
            <a:avLst/>
          </a:prstGeom>
          <a:noFill/>
        </p:spPr>
        <p:txBody>
          <a:bodyPr wrap="square" rtlCol="0">
            <a:spAutoFit/>
          </a:bodyPr>
          <a:lstStyle/>
          <a:p>
            <a:pPr algn="ctr"/>
            <a:r>
              <a:rPr lang="sv-SE" b="1" dirty="0" smtClean="0"/>
              <a:t>Frågan är HUR vi gör? </a:t>
            </a:r>
          </a:p>
          <a:p>
            <a:pPr algn="ctr"/>
            <a:r>
              <a:rPr lang="sv-SE" b="1" dirty="0" smtClean="0"/>
              <a:t>Vilka medkrafter och motkrafter finns? </a:t>
            </a:r>
          </a:p>
          <a:p>
            <a:pPr algn="ctr"/>
            <a:r>
              <a:rPr lang="sv-SE" b="1" dirty="0" smtClean="0"/>
              <a:t>När dessa är identifierade kan vi göra strategiska vägval för att kunna ta oss från triangel till rektangel</a:t>
            </a:r>
            <a:endParaRPr lang="sv-SE" b="1" dirty="0"/>
          </a:p>
        </p:txBody>
      </p:sp>
      <p:sp>
        <p:nvSpPr>
          <p:cNvPr id="24" name="Rektangel med rundade hörn 23"/>
          <p:cNvSpPr/>
          <p:nvPr/>
        </p:nvSpPr>
        <p:spPr>
          <a:xfrm>
            <a:off x="4273775" y="4364224"/>
            <a:ext cx="1640587" cy="7833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solidFill>
                  <a:schemeClr val="tx1"/>
                </a:solidFill>
              </a:rPr>
              <a:t>HUR</a:t>
            </a:r>
            <a:endParaRPr lang="sv-SE" sz="3600" b="1" dirty="0">
              <a:solidFill>
                <a:schemeClr val="tx1"/>
              </a:solidFill>
            </a:endParaRPr>
          </a:p>
        </p:txBody>
      </p:sp>
    </p:spTree>
    <p:extLst>
      <p:ext uri="{BB962C8B-B14F-4D97-AF65-F5344CB8AC3E}">
        <p14:creationId xmlns:p14="http://schemas.microsoft.com/office/powerpoint/2010/main" val="331580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p:cNvSpPr/>
          <p:nvPr/>
        </p:nvSpPr>
        <p:spPr>
          <a:xfrm>
            <a:off x="2219497" y="2841166"/>
            <a:ext cx="1246292" cy="108012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spcCol="0" rtlCol="0" anchor="ctr"/>
          <a:lstStyle/>
          <a:p>
            <a:pPr algn="ctr" fontAlgn="base">
              <a:spcBef>
                <a:spcPct val="0"/>
              </a:spcBef>
              <a:spcAft>
                <a:spcPct val="0"/>
              </a:spcAft>
            </a:pPr>
            <a:r>
              <a:rPr lang="sv-SE" sz="2100" b="1" i="1" dirty="0">
                <a:solidFill>
                  <a:srgbClr val="FFFFFF"/>
                </a:solidFill>
              </a:rPr>
              <a:t>1977</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792" y="1717620"/>
            <a:ext cx="2944031" cy="385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objekt 4"/>
          <p:cNvPicPr>
            <a:picLocks noChangeAspect="1"/>
          </p:cNvPicPr>
          <p:nvPr/>
        </p:nvPicPr>
        <p:blipFill>
          <a:blip r:embed="rId3">
            <a:lum contrast="-36000"/>
          </a:blip>
          <a:stretch>
            <a:fillRect/>
          </a:stretch>
        </p:blipFill>
        <p:spPr>
          <a:xfrm rot="5400000">
            <a:off x="7947346" y="2383763"/>
            <a:ext cx="1155402" cy="4230455"/>
          </a:xfrm>
          <a:prstGeom prst="rect">
            <a:avLst/>
          </a:prstGeom>
        </p:spPr>
      </p:pic>
      <p:pic>
        <p:nvPicPr>
          <p:cNvPr id="6" name="Bildobjekt 5"/>
          <p:cNvPicPr>
            <a:picLocks noChangeAspect="1"/>
          </p:cNvPicPr>
          <p:nvPr/>
        </p:nvPicPr>
        <p:blipFill>
          <a:blip r:embed="rId4">
            <a:lum contrast="-40000"/>
          </a:blip>
          <a:stretch>
            <a:fillRect/>
          </a:stretch>
        </p:blipFill>
        <p:spPr>
          <a:xfrm rot="16200000">
            <a:off x="7870398" y="724512"/>
            <a:ext cx="1340357" cy="4199404"/>
          </a:xfrm>
          <a:prstGeom prst="rect">
            <a:avLst/>
          </a:prstGeom>
        </p:spPr>
      </p:pic>
      <p:sp>
        <p:nvSpPr>
          <p:cNvPr id="7" name="Ellips 6"/>
          <p:cNvSpPr/>
          <p:nvPr/>
        </p:nvSpPr>
        <p:spPr>
          <a:xfrm>
            <a:off x="7249544" y="1127514"/>
            <a:ext cx="2206107" cy="8130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sv-SE" sz="1706" dirty="0">
                <a:solidFill>
                  <a:srgbClr val="FFFFFF"/>
                </a:solidFill>
              </a:rPr>
              <a:t>39 år sedan!</a:t>
            </a:r>
          </a:p>
        </p:txBody>
      </p:sp>
      <p:sp>
        <p:nvSpPr>
          <p:cNvPr id="2" name="Rektangel 1"/>
          <p:cNvSpPr/>
          <p:nvPr/>
        </p:nvSpPr>
        <p:spPr bwMode="auto">
          <a:xfrm>
            <a:off x="6528048" y="2132856"/>
            <a:ext cx="4050450" cy="810090"/>
          </a:xfrm>
          <a:prstGeom prst="rect">
            <a:avLst/>
          </a:prstGeom>
          <a:solidFill>
            <a:srgbClr val="FFFF00">
              <a:alpha val="22000"/>
            </a:srgbClr>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sv-SE" sz="1350">
              <a:solidFill>
                <a:srgbClr val="000000"/>
              </a:solidFill>
              <a:latin typeface="Arial" charset="0"/>
              <a:ea typeface="ヒラギノ角ゴ ProN W3" charset="0"/>
              <a:cs typeface="ヒラギノ角ゴ ProN W3" charset="0"/>
              <a:sym typeface="Arial" charset="0"/>
            </a:endParaRPr>
          </a:p>
        </p:txBody>
      </p:sp>
      <p:sp>
        <p:nvSpPr>
          <p:cNvPr id="8" name="Rektangel 7"/>
          <p:cNvSpPr/>
          <p:nvPr/>
        </p:nvSpPr>
        <p:spPr bwMode="auto">
          <a:xfrm>
            <a:off x="6475379" y="3921286"/>
            <a:ext cx="4164896" cy="810090"/>
          </a:xfrm>
          <a:prstGeom prst="rect">
            <a:avLst/>
          </a:prstGeom>
          <a:solidFill>
            <a:srgbClr val="FFFF00">
              <a:alpha val="22000"/>
            </a:srgbClr>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sv-SE" sz="135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359599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p:cNvSpPr/>
          <p:nvPr/>
        </p:nvSpPr>
        <p:spPr>
          <a:xfrm>
            <a:off x="2044930" y="2933209"/>
            <a:ext cx="1246292" cy="108012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spcCol="0" rtlCol="0" anchor="ctr"/>
          <a:lstStyle/>
          <a:p>
            <a:pPr algn="ctr" fontAlgn="base">
              <a:spcBef>
                <a:spcPct val="0"/>
              </a:spcBef>
              <a:spcAft>
                <a:spcPct val="0"/>
              </a:spcAft>
            </a:pPr>
            <a:r>
              <a:rPr lang="sv-SE" sz="2100" b="1" i="1" dirty="0">
                <a:solidFill>
                  <a:srgbClr val="FFFFFF"/>
                </a:solidFill>
              </a:rPr>
              <a:t>1982</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222" y="1631369"/>
            <a:ext cx="2649471" cy="412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t="13140" b="7440"/>
          <a:stretch/>
        </p:blipFill>
        <p:spPr>
          <a:xfrm>
            <a:off x="6904355" y="811745"/>
            <a:ext cx="3763649" cy="5313957"/>
          </a:xfrm>
          <a:prstGeom prst="rect">
            <a:avLst/>
          </a:prstGeom>
        </p:spPr>
      </p:pic>
      <p:sp>
        <p:nvSpPr>
          <p:cNvPr id="6" name="Ellips 5"/>
          <p:cNvSpPr/>
          <p:nvPr/>
        </p:nvSpPr>
        <p:spPr>
          <a:xfrm rot="19045021">
            <a:off x="1380311" y="1450929"/>
            <a:ext cx="2206107" cy="8130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sv-SE" sz="1706" dirty="0">
                <a:solidFill>
                  <a:srgbClr val="FFFFFF"/>
                </a:solidFill>
              </a:rPr>
              <a:t>34 år sedan!</a:t>
            </a:r>
          </a:p>
        </p:txBody>
      </p:sp>
      <p:sp>
        <p:nvSpPr>
          <p:cNvPr id="7" name="Rektangel 6"/>
          <p:cNvSpPr/>
          <p:nvPr/>
        </p:nvSpPr>
        <p:spPr bwMode="auto">
          <a:xfrm>
            <a:off x="7230126" y="3063678"/>
            <a:ext cx="3294366" cy="851377"/>
          </a:xfrm>
          <a:prstGeom prst="rect">
            <a:avLst/>
          </a:prstGeom>
          <a:solidFill>
            <a:srgbClr val="FFFF00">
              <a:alpha val="22000"/>
            </a:srgbClr>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sv-SE" sz="1350">
              <a:solidFill>
                <a:srgbClr val="000000"/>
              </a:solidFill>
              <a:latin typeface="Arial" charset="0"/>
              <a:ea typeface="ヒラギノ角ゴ ProN W3" charset="0"/>
              <a:cs typeface="ヒラギノ角ゴ ProN W3" charset="0"/>
              <a:sym typeface="Arial" charset="0"/>
            </a:endParaRPr>
          </a:p>
        </p:txBody>
      </p:sp>
      <p:sp>
        <p:nvSpPr>
          <p:cNvPr id="8" name="Rektangel 7"/>
          <p:cNvSpPr/>
          <p:nvPr/>
        </p:nvSpPr>
        <p:spPr bwMode="auto">
          <a:xfrm>
            <a:off x="7230126" y="3915055"/>
            <a:ext cx="3294366" cy="972109"/>
          </a:xfrm>
          <a:prstGeom prst="rect">
            <a:avLst/>
          </a:prstGeom>
          <a:solidFill>
            <a:srgbClr val="FFFF00">
              <a:alpha val="22000"/>
            </a:srgbClr>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sv-SE" sz="1350">
              <a:solidFill>
                <a:srgbClr val="000000"/>
              </a:solidFill>
              <a:latin typeface="Arial" charset="0"/>
              <a:ea typeface="ヒラギノ角ゴ ProN W3" charset="0"/>
              <a:cs typeface="ヒラギノ角ゴ ProN W3" charset="0"/>
              <a:sym typeface="Arial" charset="0"/>
            </a:endParaRPr>
          </a:p>
        </p:txBody>
      </p:sp>
      <p:sp>
        <p:nvSpPr>
          <p:cNvPr id="9" name="Rektangel 8"/>
          <p:cNvSpPr/>
          <p:nvPr/>
        </p:nvSpPr>
        <p:spPr bwMode="auto">
          <a:xfrm>
            <a:off x="7230126" y="5433036"/>
            <a:ext cx="3294366" cy="611006"/>
          </a:xfrm>
          <a:prstGeom prst="rect">
            <a:avLst/>
          </a:prstGeom>
          <a:solidFill>
            <a:srgbClr val="FFFF00">
              <a:alpha val="22000"/>
            </a:srgbClr>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sv-SE" sz="1350">
              <a:solidFill>
                <a:srgbClr val="000000"/>
              </a:solidFill>
              <a:latin typeface="Arial" charset="0"/>
              <a:ea typeface="ヒラギノ角ゴ ProN W3" charset="0"/>
              <a:cs typeface="ヒラギノ角ゴ ProN W3" charset="0"/>
              <a:sym typeface="Arial" charset="0"/>
            </a:endParaRPr>
          </a:p>
        </p:txBody>
      </p:sp>
      <p:pic>
        <p:nvPicPr>
          <p:cNvPr id="10" name="Bildobjekt 9"/>
          <p:cNvPicPr>
            <a:picLocks noChangeAspect="1"/>
          </p:cNvPicPr>
          <p:nvPr/>
        </p:nvPicPr>
        <p:blipFill rotWithShape="1">
          <a:blip r:embed="rId4">
            <a:extLst>
              <a:ext uri="{28A0092B-C50C-407E-A947-70E740481C1C}">
                <a14:useLocalDpi xmlns:a14="http://schemas.microsoft.com/office/drawing/2010/main" val="0"/>
              </a:ext>
            </a:extLst>
          </a:blip>
          <a:srcRect l="2697" t="30308" r="4775" b="41935"/>
          <a:stretch/>
        </p:blipFill>
        <p:spPr>
          <a:xfrm rot="21036710">
            <a:off x="3337843" y="2947749"/>
            <a:ext cx="6617579" cy="1114984"/>
          </a:xfrm>
          <a:prstGeom prst="rect">
            <a:avLst/>
          </a:prstGeom>
        </p:spPr>
      </p:pic>
    </p:spTree>
    <p:extLst>
      <p:ext uri="{BB962C8B-B14F-4D97-AF65-F5344CB8AC3E}">
        <p14:creationId xmlns:p14="http://schemas.microsoft.com/office/powerpoint/2010/main" val="356462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63652" y="1754816"/>
            <a:ext cx="6210690" cy="3139321"/>
          </a:xfrm>
          <a:prstGeom prst="rect">
            <a:avLst/>
          </a:prstGeom>
        </p:spPr>
        <p:txBody>
          <a:bodyPr wrap="square">
            <a:spAutoFit/>
          </a:bodyPr>
          <a:lstStyle/>
          <a:p>
            <a:r>
              <a:rPr lang="sv-SE" i="1" dirty="0">
                <a:latin typeface="Calibri" panose="020F0502020204030204" pitchFamily="34" charset="0"/>
                <a:ea typeface="Times New Roman" panose="02020603050405020304" pitchFamily="18" charset="0"/>
              </a:rPr>
              <a:t>”Den tidiga starten, ombytligheten och prestationsinriktningen gör att föreningarna idag ställs inför det faktum att många ungdomar väljer bort deras aktivitet i 15-16 års ålder. Andra intressen, prestationskraven eller behovet av ökad träning i specialgrenen blir en övermäktig konkurrent.</a:t>
            </a:r>
          </a:p>
          <a:p>
            <a:endParaRPr lang="sv-SE" dirty="0">
              <a:latin typeface="Times New Roman" panose="02020603050405020304" pitchFamily="18" charset="0"/>
              <a:ea typeface="Times New Roman" panose="02020603050405020304" pitchFamily="18" charset="0"/>
            </a:endParaRPr>
          </a:p>
          <a:p>
            <a:r>
              <a:rPr lang="sv-SE" i="1" dirty="0">
                <a:latin typeface="Calibri" panose="020F0502020204030204" pitchFamily="34" charset="0"/>
                <a:ea typeface="Times New Roman" panose="02020603050405020304" pitchFamily="18" charset="0"/>
              </a:rPr>
              <a:t>I många fall är det inte ungdomarnas intresse som svalnar. Det är ”hur den idrottsliga verksamheten är organiserad” som är orsak till att ungdomarna slutar. Det föreningarna erbjuder stämmer inte överens med de förutsättningar och livssituation som dagens högstadie- och gymnasieungdomar har”. </a:t>
            </a:r>
            <a:endParaRPr lang="sv-SE" dirty="0">
              <a:latin typeface="Times New Roman" panose="02020603050405020304" pitchFamily="18" charset="0"/>
              <a:ea typeface="Times New Roman" panose="02020603050405020304" pitchFamily="18" charset="0"/>
            </a:endParaRPr>
          </a:p>
        </p:txBody>
      </p:sp>
      <p:sp>
        <p:nvSpPr>
          <p:cNvPr id="3" name="Rektangel 2"/>
          <p:cNvSpPr/>
          <p:nvPr/>
        </p:nvSpPr>
        <p:spPr>
          <a:xfrm>
            <a:off x="6096000" y="4868255"/>
            <a:ext cx="4572000" cy="715581"/>
          </a:xfrm>
          <a:prstGeom prst="rect">
            <a:avLst/>
          </a:prstGeom>
        </p:spPr>
        <p:txBody>
          <a:bodyPr>
            <a:spAutoFit/>
          </a:bodyPr>
          <a:lstStyle/>
          <a:p>
            <a:r>
              <a:rPr lang="sv-SE" sz="1350" dirty="0">
                <a:latin typeface="Calibri" panose="020F0502020204030204" pitchFamily="34" charset="0"/>
                <a:ea typeface="Times New Roman" panose="02020603050405020304" pitchFamily="18" charset="0"/>
                <a:cs typeface="Times New Roman" panose="02020603050405020304" pitchFamily="18" charset="0"/>
              </a:rPr>
              <a:t>Källa:</a:t>
            </a:r>
            <a:br>
              <a:rPr lang="sv-SE" sz="1350" dirty="0">
                <a:latin typeface="Calibri" panose="020F0502020204030204" pitchFamily="34" charset="0"/>
                <a:ea typeface="Times New Roman" panose="02020603050405020304" pitchFamily="18" charset="0"/>
                <a:cs typeface="Times New Roman" panose="02020603050405020304" pitchFamily="18" charset="0"/>
              </a:rPr>
            </a:br>
            <a:r>
              <a:rPr lang="sv-SE" sz="1350" dirty="0">
                <a:latin typeface="Calibri" panose="020F0502020204030204" pitchFamily="34" charset="0"/>
                <a:ea typeface="Times New Roman" panose="02020603050405020304" pitchFamily="18" charset="0"/>
                <a:cs typeface="Times New Roman" panose="02020603050405020304" pitchFamily="18" charset="0"/>
              </a:rPr>
              <a:t>Framtidsstudien (Morgondagens idrott) som presenterades av RF 1989 – med sikte mot 2000-talet </a:t>
            </a:r>
            <a:endParaRPr lang="sv-SE" sz="1350" dirty="0"/>
          </a:p>
        </p:txBody>
      </p:sp>
      <p:sp>
        <p:nvSpPr>
          <p:cNvPr id="4" name="Ellips 3"/>
          <p:cNvSpPr/>
          <p:nvPr/>
        </p:nvSpPr>
        <p:spPr bwMode="auto">
          <a:xfrm>
            <a:off x="2085110" y="3143251"/>
            <a:ext cx="8167255" cy="2109355"/>
          </a:xfrm>
          <a:prstGeom prst="ellipse">
            <a:avLst/>
          </a:prstGeom>
          <a:noFill/>
          <a:ln w="3492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sv-SE" sz="135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630549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a:latin typeface="+mn-lt"/>
              </a:rPr>
              <a:t>Strategiska områden med övergripande mål 2025</a:t>
            </a:r>
            <a:endParaRPr lang="sv-SE" sz="3600" dirty="0">
              <a:latin typeface="+mn-lt"/>
            </a:endParaRPr>
          </a:p>
        </p:txBody>
      </p:sp>
      <p:sp>
        <p:nvSpPr>
          <p:cNvPr id="3" name="Platshållare för innehåll 2"/>
          <p:cNvSpPr>
            <a:spLocks noGrp="1"/>
          </p:cNvSpPr>
          <p:nvPr>
            <p:ph idx="1"/>
          </p:nvPr>
        </p:nvSpPr>
        <p:spPr>
          <a:xfrm>
            <a:off x="838200" y="1558925"/>
            <a:ext cx="10515600" cy="4351338"/>
          </a:xfrm>
        </p:spPr>
        <p:txBody>
          <a:bodyPr>
            <a:normAutofit lnSpcReduction="10000"/>
          </a:bodyPr>
          <a:lstStyle/>
          <a:p>
            <a:r>
              <a:rPr lang="sv-SE" b="1" dirty="0"/>
              <a:t>Idrott i </a:t>
            </a:r>
            <a:r>
              <a:rPr lang="sv-SE" b="1" dirty="0" smtClean="0"/>
              <a:t>förening</a:t>
            </a:r>
          </a:p>
          <a:p>
            <a:pPr lvl="1"/>
            <a:r>
              <a:rPr lang="sv-SE" dirty="0"/>
              <a:t>Svensk idrott ska vidareutvecklas, samverka med andra aktörer </a:t>
            </a:r>
            <a:r>
              <a:rPr lang="sv-SE" dirty="0" smtClean="0"/>
              <a:t>och </a:t>
            </a:r>
            <a:r>
              <a:rPr lang="sv-SE" dirty="0"/>
              <a:t>ge goda möjligheter att idrotta i förening.</a:t>
            </a:r>
            <a:endParaRPr lang="sv-SE" b="1" dirty="0" smtClean="0"/>
          </a:p>
          <a:p>
            <a:r>
              <a:rPr lang="sv-SE" b="1" dirty="0" smtClean="0"/>
              <a:t>Livslångt idrottande</a:t>
            </a:r>
          </a:p>
          <a:p>
            <a:pPr lvl="1"/>
            <a:r>
              <a:rPr lang="sv-SE" dirty="0"/>
              <a:t>Svensk idrott ska vidareutveckla verksamheten så att barn, unga, </a:t>
            </a:r>
            <a:r>
              <a:rPr lang="sv-SE" dirty="0" smtClean="0"/>
              <a:t>vuxna </a:t>
            </a:r>
            <a:r>
              <a:rPr lang="sv-SE" dirty="0"/>
              <a:t>och äldre väljer att idrotta i förening under hela livet</a:t>
            </a:r>
            <a:r>
              <a:rPr lang="sv-SE" dirty="0" smtClean="0"/>
              <a:t>.</a:t>
            </a:r>
          </a:p>
          <a:p>
            <a:pPr lvl="1"/>
            <a:r>
              <a:rPr lang="sv-SE" dirty="0"/>
              <a:t>Svensk idrott ska nå fler idrottsliga framgångar internationellt.</a:t>
            </a:r>
            <a:endParaRPr lang="sv-SE" b="1" dirty="0" smtClean="0"/>
          </a:p>
          <a:p>
            <a:r>
              <a:rPr lang="sv-SE" b="1" dirty="0"/>
              <a:t>Idrottens värdegrund är vår </a:t>
            </a:r>
            <a:r>
              <a:rPr lang="sv-SE" b="1" dirty="0" smtClean="0"/>
              <a:t>styrka</a:t>
            </a:r>
          </a:p>
          <a:p>
            <a:pPr lvl="1"/>
            <a:r>
              <a:rPr lang="sv-SE" dirty="0"/>
              <a:t>Alla lever och leder enligt Svensk idrotts värdegrund.</a:t>
            </a:r>
            <a:endParaRPr lang="sv-SE" b="1" dirty="0" smtClean="0"/>
          </a:p>
          <a:p>
            <a:r>
              <a:rPr lang="sv-SE" b="1" dirty="0"/>
              <a:t>Idrotten gör Sverige </a:t>
            </a:r>
            <a:r>
              <a:rPr lang="sv-SE" b="1" dirty="0" smtClean="0"/>
              <a:t>starkare</a:t>
            </a:r>
          </a:p>
          <a:p>
            <a:pPr lvl="1"/>
            <a:r>
              <a:rPr lang="sv-SE" dirty="0"/>
              <a:t>Idrottsrörelsen är en ännu starkare samhällsaktör.</a:t>
            </a:r>
            <a:endParaRPr lang="sv-SE" b="1" dirty="0" smtClean="0"/>
          </a:p>
          <a:p>
            <a:endParaRPr lang="sv-SE" dirty="0"/>
          </a:p>
        </p:txBody>
      </p:sp>
    </p:spTree>
    <p:extLst>
      <p:ext uri="{BB962C8B-B14F-4D97-AF65-F5344CB8AC3E}">
        <p14:creationId xmlns:p14="http://schemas.microsoft.com/office/powerpoint/2010/main" val="21497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2177" y="1542237"/>
            <a:ext cx="3465258" cy="2898844"/>
          </a:xfrm>
          <a:prstGeom prst="rect">
            <a:avLst/>
          </a:prstGeom>
        </p:spPr>
      </p:pic>
      <p:grpSp>
        <p:nvGrpSpPr>
          <p:cNvPr id="5" name="Grupp 4"/>
          <p:cNvGrpSpPr/>
          <p:nvPr/>
        </p:nvGrpSpPr>
        <p:grpSpPr>
          <a:xfrm>
            <a:off x="826468" y="1828022"/>
            <a:ext cx="1983639" cy="1936944"/>
            <a:chOff x="729673" y="1588075"/>
            <a:chExt cx="2644852" cy="2582592"/>
          </a:xfrm>
        </p:grpSpPr>
        <p:sp>
          <p:nvSpPr>
            <p:cNvPr id="6" name="Likbent triangel 5"/>
            <p:cNvSpPr/>
            <p:nvPr/>
          </p:nvSpPr>
          <p:spPr>
            <a:xfrm>
              <a:off x="729673" y="1588075"/>
              <a:ext cx="2644852" cy="258259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7" name="Likbent triangel 6"/>
            <p:cNvSpPr/>
            <p:nvPr/>
          </p:nvSpPr>
          <p:spPr>
            <a:xfrm>
              <a:off x="995138" y="1672207"/>
              <a:ext cx="2113917" cy="2038889"/>
            </a:xfrm>
            <a:prstGeom prst="triangle">
              <a:avLst/>
            </a:prstGeom>
            <a:solidFill>
              <a:srgbClr val="1D498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8" name="Likbent triangel 7"/>
            <p:cNvSpPr/>
            <p:nvPr/>
          </p:nvSpPr>
          <p:spPr>
            <a:xfrm>
              <a:off x="1204818" y="1611428"/>
              <a:ext cx="1673835" cy="1631111"/>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9" name="Likbent triangel 8"/>
            <p:cNvSpPr/>
            <p:nvPr/>
          </p:nvSpPr>
          <p:spPr>
            <a:xfrm>
              <a:off x="1594120" y="1608799"/>
              <a:ext cx="895229" cy="815555"/>
            </a:xfrm>
            <a:prstGeom prst="triangl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prstClr val="white"/>
                </a:solidFill>
              </a:endParaRPr>
            </a:p>
          </p:txBody>
        </p:sp>
        <p:sp>
          <p:nvSpPr>
            <p:cNvPr id="10" name="textruta 9"/>
            <p:cNvSpPr txBox="1"/>
            <p:nvPr/>
          </p:nvSpPr>
          <p:spPr>
            <a:xfrm>
              <a:off x="1414576" y="2739568"/>
              <a:ext cx="1314055" cy="261611"/>
            </a:xfrm>
            <a:prstGeom prst="rect">
              <a:avLst/>
            </a:prstGeom>
            <a:noFill/>
          </p:spPr>
          <p:txBody>
            <a:bodyPr wrap="square" rtlCol="0">
              <a:spAutoFit/>
            </a:bodyPr>
            <a:lstStyle/>
            <a:p>
              <a:pPr algn="ctr"/>
              <a:r>
                <a:rPr lang="sv-SE" sz="675" dirty="0">
                  <a:solidFill>
                    <a:prstClr val="white"/>
                  </a:solidFill>
                  <a:latin typeface="Calibri" panose="020F0502020204030204"/>
                </a:rPr>
                <a:t>Elitförberedande idrott</a:t>
              </a:r>
            </a:p>
          </p:txBody>
        </p:sp>
        <p:sp>
          <p:nvSpPr>
            <p:cNvPr id="11" name="textruta 10"/>
            <p:cNvSpPr txBox="1"/>
            <p:nvPr/>
          </p:nvSpPr>
          <p:spPr>
            <a:xfrm>
              <a:off x="1285924" y="3376839"/>
              <a:ext cx="1571356" cy="261611"/>
            </a:xfrm>
            <a:prstGeom prst="rect">
              <a:avLst/>
            </a:prstGeom>
            <a:solidFill>
              <a:srgbClr val="084B88"/>
            </a:solidFill>
          </p:spPr>
          <p:txBody>
            <a:bodyPr wrap="square" rtlCol="0">
              <a:spAutoFit/>
            </a:bodyPr>
            <a:lstStyle/>
            <a:p>
              <a:pPr algn="ctr"/>
              <a:r>
                <a:rPr lang="sv-SE" sz="675" dirty="0">
                  <a:solidFill>
                    <a:prstClr val="white"/>
                  </a:solidFill>
                  <a:latin typeface="Calibri" panose="020F0502020204030204"/>
                </a:rPr>
                <a:t>Ungdomsidrott 13-20</a:t>
              </a:r>
            </a:p>
          </p:txBody>
        </p:sp>
        <p:sp>
          <p:nvSpPr>
            <p:cNvPr id="12" name="textruta 11"/>
            <p:cNvSpPr txBox="1"/>
            <p:nvPr/>
          </p:nvSpPr>
          <p:spPr>
            <a:xfrm>
              <a:off x="1376808" y="3892063"/>
              <a:ext cx="1468525" cy="261611"/>
            </a:xfrm>
            <a:prstGeom prst="rect">
              <a:avLst/>
            </a:prstGeom>
            <a:noFill/>
          </p:spPr>
          <p:txBody>
            <a:bodyPr wrap="square" rtlCol="0">
              <a:spAutoFit/>
            </a:bodyPr>
            <a:lstStyle/>
            <a:p>
              <a:pPr algn="ctr"/>
              <a:r>
                <a:rPr lang="sv-SE" sz="675" dirty="0">
                  <a:solidFill>
                    <a:prstClr val="white"/>
                  </a:solidFill>
                  <a:latin typeface="Calibri" panose="020F0502020204030204"/>
                </a:rPr>
                <a:t>Barnidrott 0-12</a:t>
              </a:r>
            </a:p>
          </p:txBody>
        </p:sp>
        <p:sp>
          <p:nvSpPr>
            <p:cNvPr id="13" name="textruta 12"/>
            <p:cNvSpPr txBox="1"/>
            <p:nvPr/>
          </p:nvSpPr>
          <p:spPr>
            <a:xfrm>
              <a:off x="1692869" y="2082778"/>
              <a:ext cx="757464" cy="246221"/>
            </a:xfrm>
            <a:prstGeom prst="rect">
              <a:avLst/>
            </a:prstGeom>
            <a:noFill/>
          </p:spPr>
          <p:txBody>
            <a:bodyPr wrap="square" rtlCol="0">
              <a:spAutoFit/>
            </a:bodyPr>
            <a:lstStyle/>
            <a:p>
              <a:r>
                <a:rPr lang="sv-SE" sz="600" dirty="0">
                  <a:solidFill>
                    <a:schemeClr val="bg1"/>
                  </a:solidFill>
                </a:rPr>
                <a:t>Elitidrott</a:t>
              </a:r>
            </a:p>
          </p:txBody>
        </p:sp>
      </p:grpSp>
      <p:sp>
        <p:nvSpPr>
          <p:cNvPr id="14" name="Höger 13"/>
          <p:cNvSpPr/>
          <p:nvPr/>
        </p:nvSpPr>
        <p:spPr>
          <a:xfrm>
            <a:off x="4045898" y="2455231"/>
            <a:ext cx="2161309" cy="979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bwMode="auto">
          <a:xfrm>
            <a:off x="7817132" y="1380219"/>
            <a:ext cx="744962" cy="324036"/>
          </a:xfrm>
          <a:prstGeom prst="roundRect">
            <a:avLst/>
          </a:prstGeom>
          <a:solidFill>
            <a:srgbClr val="FFC000"/>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sv-SE" sz="900" b="1" dirty="0">
                <a:solidFill>
                  <a:srgbClr val="000000"/>
                </a:solidFill>
                <a:latin typeface="Arial" charset="0"/>
                <a:ea typeface="ヒラギノ角ゴ ProN W3" charset="0"/>
                <a:cs typeface="ヒラギノ角ゴ ProN W3" charset="0"/>
                <a:sym typeface="Arial" charset="0"/>
              </a:rPr>
              <a:t>Så många</a:t>
            </a:r>
          </a:p>
        </p:txBody>
      </p:sp>
      <p:sp>
        <p:nvSpPr>
          <p:cNvPr id="16" name="Rektangel med rundade hörn 15"/>
          <p:cNvSpPr/>
          <p:nvPr/>
        </p:nvSpPr>
        <p:spPr bwMode="auto">
          <a:xfrm>
            <a:off x="8715893" y="1380219"/>
            <a:ext cx="744962" cy="324036"/>
          </a:xfrm>
          <a:prstGeom prst="roundRect">
            <a:avLst/>
          </a:prstGeom>
          <a:solidFill>
            <a:srgbClr val="FFC000"/>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sv-SE" sz="900" b="1" dirty="0">
                <a:solidFill>
                  <a:srgbClr val="000000"/>
                </a:solidFill>
                <a:latin typeface="Arial" charset="0"/>
                <a:ea typeface="ヒラギノ角ゴ ProN W3" charset="0"/>
                <a:cs typeface="ヒラギノ角ゴ ProN W3" charset="0"/>
                <a:sym typeface="Arial" charset="0"/>
              </a:rPr>
              <a:t>Så länge</a:t>
            </a:r>
          </a:p>
        </p:txBody>
      </p:sp>
      <p:sp>
        <p:nvSpPr>
          <p:cNvPr id="17" name="Rektangel med rundade hörn 16"/>
          <p:cNvSpPr/>
          <p:nvPr/>
        </p:nvSpPr>
        <p:spPr bwMode="auto">
          <a:xfrm>
            <a:off x="9614654" y="1380219"/>
            <a:ext cx="744962" cy="324036"/>
          </a:xfrm>
          <a:prstGeom prst="roundRect">
            <a:avLst/>
          </a:prstGeom>
          <a:solidFill>
            <a:srgbClr val="FFC000"/>
          </a:solidFill>
          <a:ln w="9525" cap="flat" cmpd="sng" algn="ctr">
            <a:solidFill>
              <a:srgbClr val="00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sv-SE" sz="900" b="1" dirty="0">
                <a:solidFill>
                  <a:srgbClr val="000000"/>
                </a:solidFill>
                <a:latin typeface="Arial" charset="0"/>
                <a:ea typeface="ヒラギノ角ゴ ProN W3" charset="0"/>
                <a:cs typeface="ヒラギノ角ゴ ProN W3" charset="0"/>
                <a:sym typeface="Arial" charset="0"/>
              </a:rPr>
              <a:t>Så bra</a:t>
            </a:r>
          </a:p>
        </p:txBody>
      </p:sp>
    </p:spTree>
    <p:extLst>
      <p:ext uri="{BB962C8B-B14F-4D97-AF65-F5344CB8AC3E}">
        <p14:creationId xmlns:p14="http://schemas.microsoft.com/office/powerpoint/2010/main" val="3626701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p:cNvSpPr/>
          <p:nvPr/>
        </p:nvSpPr>
        <p:spPr bwMode="auto">
          <a:xfrm>
            <a:off x="2260498" y="1798990"/>
            <a:ext cx="8015844" cy="2518915"/>
          </a:xfrm>
          <a:prstGeom prst="roundRect">
            <a:avLst/>
          </a:prstGeom>
          <a:solidFill>
            <a:srgbClr val="FFC000"/>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sv-SE" sz="1350" dirty="0">
              <a:solidFill>
                <a:srgbClr val="000000"/>
              </a:solidFill>
              <a:latin typeface="Arial" charset="0"/>
              <a:ea typeface="ヒラギノ角ゴ ProN W3" charset="0"/>
              <a:cs typeface="ヒラギノ角ゴ ProN W3" charset="0"/>
              <a:sym typeface="Arial" charset="0"/>
            </a:endParaRPr>
          </a:p>
        </p:txBody>
      </p:sp>
      <p:sp>
        <p:nvSpPr>
          <p:cNvPr id="3" name="Platshållare för innehåll 2"/>
          <p:cNvSpPr txBox="1">
            <a:spLocks/>
          </p:cNvSpPr>
          <p:nvPr/>
        </p:nvSpPr>
        <p:spPr>
          <a:xfrm>
            <a:off x="2516931" y="1893946"/>
            <a:ext cx="7502978" cy="2786063"/>
          </a:xfrm>
          <a:prstGeom prst="rect">
            <a:avLst/>
          </a:prstGeom>
        </p:spPr>
        <p:txBody>
          <a:bodyPr/>
          <a:lstStyle>
            <a:lvl1pPr marL="382588" indent="-342900" algn="l" rtl="0" eaLnBrk="1" fontAlgn="base" hangingPunct="1">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82638" indent="-285750" algn="l" rtl="0" eaLnBrk="1" fontAlgn="base" hangingPunct="1">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82688" indent="-228600" algn="l" rtl="0" eaLnBrk="1" fontAlgn="base" hangingPunct="1">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6398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970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542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30114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686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925888" indent="-228600" algn="l" rtl="0" eaLnBrk="1" fontAlgn="base" hangingPunct="1">
              <a:spcBef>
                <a:spcPts val="500"/>
              </a:spcBef>
              <a:spcAft>
                <a:spcPct val="0"/>
              </a:spcAft>
              <a:buSzPct val="100000"/>
              <a:buFont typeface="Arial" charset="0"/>
              <a:buChar char="»"/>
              <a:defRPr sz="2000">
                <a:solidFill>
                  <a:schemeClr val="tx1"/>
                </a:solidFill>
                <a:latin typeface="+mn-lt"/>
                <a:ea typeface="+mn-ea"/>
                <a:cs typeface="+mn-cs"/>
                <a:sym typeface="Arial" charset="0"/>
              </a:defRPr>
            </a:lvl9pPr>
          </a:lstStyle>
          <a:p>
            <a:pPr marL="29766" indent="0">
              <a:buNone/>
            </a:pPr>
            <a:r>
              <a:rPr lang="sv-SE" sz="2400" kern="0" dirty="0"/>
              <a:t>Om vi verkligen vill vara en idrottsrörelse som siktar mot att så </a:t>
            </a:r>
            <a:r>
              <a:rPr lang="sv-SE" sz="2400" b="1" kern="0" dirty="0"/>
              <a:t>många som möjligt </a:t>
            </a:r>
            <a:r>
              <a:rPr lang="sv-SE" sz="2400" kern="0" dirty="0"/>
              <a:t>ska vilja/kunna och få vara med så </a:t>
            </a:r>
            <a:r>
              <a:rPr lang="sv-SE" sz="2400" b="1" kern="0" dirty="0"/>
              <a:t>länge som möjligt…</a:t>
            </a:r>
          </a:p>
          <a:p>
            <a:pPr marL="29766" indent="0">
              <a:buNone/>
            </a:pPr>
            <a:endParaRPr lang="sv-SE" sz="2400" b="1" kern="0" dirty="0"/>
          </a:p>
          <a:p>
            <a:pPr marL="29766" indent="0">
              <a:buNone/>
            </a:pPr>
            <a:r>
              <a:rPr lang="sv-SE" sz="2400" kern="0" dirty="0"/>
              <a:t>Så krävs en sån </a:t>
            </a:r>
            <a:r>
              <a:rPr lang="sv-SE" sz="2400" b="1" kern="0" dirty="0"/>
              <a:t>bra verksamhet som möjligt</a:t>
            </a:r>
            <a:r>
              <a:rPr lang="sv-SE" sz="2400" kern="0" dirty="0"/>
              <a:t>…</a:t>
            </a:r>
          </a:p>
          <a:p>
            <a:pPr marL="29766" indent="0">
              <a:buNone/>
            </a:pPr>
            <a:endParaRPr lang="sv-SE" sz="2400" kern="0" dirty="0"/>
          </a:p>
          <a:p>
            <a:endParaRPr lang="sv-SE" sz="2400" kern="0" dirty="0"/>
          </a:p>
          <a:p>
            <a:endParaRPr lang="sv-SE" sz="2400" kern="0" dirty="0"/>
          </a:p>
          <a:p>
            <a:endParaRPr lang="sv-SE" sz="2400" kern="0" dirty="0"/>
          </a:p>
          <a:p>
            <a:endParaRPr lang="sv-SE" sz="2400" kern="0" dirty="0"/>
          </a:p>
        </p:txBody>
      </p:sp>
    </p:spTree>
    <p:extLst>
      <p:ext uri="{BB962C8B-B14F-4D97-AF65-F5344CB8AC3E}">
        <p14:creationId xmlns:p14="http://schemas.microsoft.com/office/powerpoint/2010/main" val="34712878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10262</TotalTime>
  <Words>2694</Words>
  <Application>Microsoft Office PowerPoint</Application>
  <PresentationFormat>Bredbild</PresentationFormat>
  <Paragraphs>316</Paragraphs>
  <Slides>33</Slides>
  <Notes>17</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33</vt:i4>
      </vt:variant>
    </vt:vector>
  </HeadingPairs>
  <TitlesOfParts>
    <vt:vector size="45" baseType="lpstr">
      <vt:lpstr>Arial</vt:lpstr>
      <vt:lpstr>Calibri</vt:lpstr>
      <vt:lpstr>Calibri Bold</vt:lpstr>
      <vt:lpstr>Calibri Light</vt:lpstr>
      <vt:lpstr>Garamond</vt:lpstr>
      <vt:lpstr>Gill Sans SemiBold</vt:lpstr>
      <vt:lpstr>Segoe UI</vt:lpstr>
      <vt:lpstr>Symbol</vt:lpstr>
      <vt:lpstr>Times New Roman</vt:lpstr>
      <vt:lpstr>TimesNewRomanPSMT</vt:lpstr>
      <vt:lpstr>ヒラギノ角ゴ ProN W3</vt:lpstr>
      <vt:lpstr>Office-tema</vt:lpstr>
      <vt:lpstr>De 13 största SF:n</vt:lpstr>
      <vt:lpstr>Dåtid</vt:lpstr>
      <vt:lpstr>PowerPoint-presentation</vt:lpstr>
      <vt:lpstr>PowerPoint-presentation</vt:lpstr>
      <vt:lpstr>PowerPoint-presentation</vt:lpstr>
      <vt:lpstr>PowerPoint-presentation</vt:lpstr>
      <vt:lpstr>Strategiska områden med övergripande mål 2025</vt:lpstr>
      <vt:lpstr>PowerPoint-presentation</vt:lpstr>
      <vt:lpstr>PowerPoint-presentation</vt:lpstr>
      <vt:lpstr>PowerPoint-presentation</vt:lpstr>
      <vt:lpstr>Förändringsstrategier</vt:lpstr>
      <vt:lpstr>PowerPoint-presentation</vt:lpstr>
      <vt:lpstr>Idrottslyftets upplägg 2016 - 2019</vt:lpstr>
      <vt:lpstr>Syfte: </vt:lpstr>
      <vt:lpstr>Mål:  </vt:lpstr>
      <vt:lpstr>Så många som möjligt, så länge som möjligt, i en så bra verksamhet som möjligt</vt:lpstr>
      <vt:lpstr>Kärt barn har många namn…eller</vt:lpstr>
      <vt:lpstr>Elitsatsning eller idrott för alla  -      eller        ?</vt:lpstr>
      <vt:lpstr>Vad innebär       i praktiken?</vt:lpstr>
      <vt:lpstr>Amerikanska OS-idrottare 2000-2012</vt:lpstr>
      <vt:lpstr>Svensk idrott ”peakar” i årskurs 4-5</vt:lpstr>
      <vt:lpstr>Problemen med triangeln</vt:lpstr>
      <vt:lpstr>Talangutvecklingsmodell eller Turmodell?</vt:lpstr>
      <vt:lpstr>Är jag den värsta boven? Är du?</vt:lpstr>
      <vt:lpstr>Ett svenskt fenomen?</vt:lpstr>
      <vt:lpstr>2015 IOC consensus statement on  youth athletic development  </vt:lpstr>
      <vt:lpstr>IOC recommendations for youth and athletic development  - General principles </vt:lpstr>
      <vt:lpstr> IOC recommendations for youth and athletic development  - Sport and sports medicine governing bodies and organisations </vt:lpstr>
      <vt:lpstr>PowerPoint-presentation</vt:lpstr>
      <vt:lpstr>PowerPoint-presentation</vt:lpstr>
      <vt:lpstr>PowerPoint-presentation</vt:lpstr>
      <vt:lpstr>PowerPoint-presentation</vt:lpstr>
      <vt:lpstr>PowerPoint-presentation</vt:lpstr>
    </vt:vector>
  </TitlesOfParts>
  <Company>Riksidrottsförbundet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Milou Werth (SISU Idrottsutbildarna)</dc:creator>
  <cp:lastModifiedBy>Helena Hörman (Sisu Idrottsutbildarna)</cp:lastModifiedBy>
  <cp:revision>124</cp:revision>
  <dcterms:created xsi:type="dcterms:W3CDTF">2016-03-02T12:20:03Z</dcterms:created>
  <dcterms:modified xsi:type="dcterms:W3CDTF">2016-04-07T12:08:30Z</dcterms:modified>
</cp:coreProperties>
</file>