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60" r:id="rId4"/>
    <p:sldId id="263" r:id="rId5"/>
    <p:sldId id="264" r:id="rId6"/>
    <p:sldId id="259" r:id="rId7"/>
    <p:sldId id="265" r:id="rId8"/>
    <p:sldId id="261" r:id="rId9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558" y="-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749965F-18BD-4FAC-B83D-5D29614AD0FA}" type="datetimeFigureOut">
              <a:rPr lang="sv-SE" smtClean="0"/>
              <a:t>2017-08-24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2B874D8-FE6D-4786-92D7-C3BA23282F9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7650001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baseline="0" dirty="0" smtClean="0"/>
              <a:t>Allt utvecklings och utbildningsarbete som sker utanför planen hör till oss.</a:t>
            </a:r>
            <a:br>
              <a:rPr lang="sv-SE" baseline="0" dirty="0" smtClean="0"/>
            </a:br>
            <a:r>
              <a:rPr lang="sv-SE" baseline="0" dirty="0" smtClean="0"/>
              <a:t/>
            </a:r>
            <a:br>
              <a:rPr lang="sv-SE" baseline="0" dirty="0" smtClean="0"/>
            </a:br>
            <a:r>
              <a:rPr lang="sv-SE" baseline="0" dirty="0" smtClean="0"/>
              <a:t>Stöttar vid utbildningsinsatser och med personal som vid det här tillfället.</a:t>
            </a:r>
          </a:p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758523-B591-4F85-9C9D-12DFA19B7369}" type="slidenum">
              <a:rPr lang="sv-SE" smtClean="0"/>
              <a:t>2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68413122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baseline="0" dirty="0" smtClean="0"/>
              <a:t>Allt utvecklings och utbildningsarbete som sker utanför planen hör till oss.</a:t>
            </a:r>
            <a:br>
              <a:rPr lang="sv-SE" baseline="0" dirty="0" smtClean="0"/>
            </a:br>
            <a:r>
              <a:rPr lang="sv-SE" baseline="0" dirty="0" smtClean="0"/>
              <a:t/>
            </a:r>
            <a:br>
              <a:rPr lang="sv-SE" baseline="0" dirty="0" smtClean="0"/>
            </a:br>
            <a:r>
              <a:rPr lang="sv-SE" baseline="0" dirty="0" smtClean="0"/>
              <a:t>Stöttar vid utbildningsinsatser och med personal som vid det här tillfället.</a:t>
            </a:r>
          </a:p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758523-B591-4F85-9C9D-12DFA19B7369}" type="slidenum">
              <a:rPr lang="sv-SE" smtClean="0"/>
              <a:t>3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91565085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baseline="0" dirty="0" smtClean="0"/>
              <a:t>Allt utvecklings och utbildningsarbete som sker utanför planen hör till oss.</a:t>
            </a:r>
            <a:br>
              <a:rPr lang="sv-SE" baseline="0" dirty="0" smtClean="0"/>
            </a:br>
            <a:r>
              <a:rPr lang="sv-SE" baseline="0" dirty="0" smtClean="0"/>
              <a:t/>
            </a:r>
            <a:br>
              <a:rPr lang="sv-SE" baseline="0" dirty="0" smtClean="0"/>
            </a:br>
            <a:r>
              <a:rPr lang="sv-SE" baseline="0" dirty="0" smtClean="0"/>
              <a:t>Stöttar vid utbildningsinsatser och med personal som vid det här tillfället.</a:t>
            </a:r>
          </a:p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758523-B591-4F85-9C9D-12DFA19B7369}" type="slidenum">
              <a:rPr lang="sv-SE" smtClean="0"/>
              <a:t>4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53066796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baseline="0" dirty="0" smtClean="0"/>
              <a:t>Allt utvecklings och utbildningsarbete som sker utanför planen hör till oss.</a:t>
            </a:r>
            <a:br>
              <a:rPr lang="sv-SE" baseline="0" dirty="0" smtClean="0"/>
            </a:br>
            <a:r>
              <a:rPr lang="sv-SE" baseline="0" dirty="0" smtClean="0"/>
              <a:t/>
            </a:r>
            <a:br>
              <a:rPr lang="sv-SE" baseline="0" dirty="0" smtClean="0"/>
            </a:br>
            <a:r>
              <a:rPr lang="sv-SE" baseline="0" dirty="0" smtClean="0"/>
              <a:t>Stöttar vid utbildningsinsatser och med personal som vid det här tillfället.</a:t>
            </a:r>
          </a:p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758523-B591-4F85-9C9D-12DFA19B7369}" type="slidenum">
              <a:rPr lang="sv-SE" smtClean="0"/>
              <a:t>5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56575838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baseline="0" dirty="0" smtClean="0"/>
              <a:t>Allt utvecklings och utbildningsarbete som sker utanför planen hör till oss.</a:t>
            </a:r>
            <a:br>
              <a:rPr lang="sv-SE" baseline="0" dirty="0" smtClean="0"/>
            </a:br>
            <a:r>
              <a:rPr lang="sv-SE" baseline="0" dirty="0" smtClean="0"/>
              <a:t/>
            </a:r>
            <a:br>
              <a:rPr lang="sv-SE" baseline="0" dirty="0" smtClean="0"/>
            </a:br>
            <a:r>
              <a:rPr lang="sv-SE" baseline="0" dirty="0" smtClean="0"/>
              <a:t>Stöttar vid utbildningsinsatser och med personal som vid det här tillfället.</a:t>
            </a:r>
          </a:p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758523-B591-4F85-9C9D-12DFA19B7369}" type="slidenum">
              <a:rPr lang="sv-SE" smtClean="0"/>
              <a:t>7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0827112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smtClean="0"/>
              <a:t>Klicka här för att ändra format på underrubrik i bakgrunden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D4978-AC5F-4630-BDB9-7008ABAD34DA}" type="datetimeFigureOut">
              <a:rPr lang="sv-SE" smtClean="0"/>
              <a:t>2017-08-24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826B0F-330F-4605-860C-0AAB513436F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9902939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D4978-AC5F-4630-BDB9-7008ABAD34DA}" type="datetimeFigureOut">
              <a:rPr lang="sv-SE" smtClean="0"/>
              <a:t>2017-08-24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826B0F-330F-4605-860C-0AAB513436F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1806117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D4978-AC5F-4630-BDB9-7008ABAD34DA}" type="datetimeFigureOut">
              <a:rPr lang="sv-SE" smtClean="0"/>
              <a:t>2017-08-24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826B0F-330F-4605-860C-0AAB513436F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96779056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PreCo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>
            <a:spLocks noGrp="1"/>
          </p:cNvSpPr>
          <p:nvPr>
            <p:ph type="title"/>
          </p:nvPr>
        </p:nvSpPr>
        <p:spPr>
          <a:xfrm>
            <a:off x="623392" y="217616"/>
            <a:ext cx="10972800" cy="54708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none"/>
        </p:style>
        <p:txBody>
          <a:bodyPr>
            <a:normAutofit/>
          </a:bodyPr>
          <a:lstStyle>
            <a:lvl1pPr>
              <a:defRPr lang="el-GR" sz="1800" kern="1200" cap="none" spc="-100" baseline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+mj-ea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8" name="Warn"/>
          <p:cNvSpPr>
            <a:spLocks noGrp="1"/>
          </p:cNvSpPr>
          <p:nvPr>
            <p:ph type="body" sz="quarter" idx="13" hasCustomPrompt="1"/>
          </p:nvPr>
        </p:nvSpPr>
        <p:spPr>
          <a:xfrm>
            <a:off x="334434" y="3068638"/>
            <a:ext cx="11523133" cy="576262"/>
          </a:xfrm>
          <a:prstGeom prst="rect">
            <a:avLst/>
          </a:prstGeom>
          <a:noFill/>
          <a:ln w="12700">
            <a:solidFill>
              <a:srgbClr val="FF0000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6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defRPr>
            </a:lvl1pPr>
            <a:lvl2pPr marL="457200" indent="0">
              <a:buNone/>
              <a:defRPr sz="1800">
                <a:solidFill>
                  <a:srgbClr val="FF0000"/>
                </a:solidFill>
              </a:defRPr>
            </a:lvl2pPr>
            <a:lvl3pPr>
              <a:defRPr sz="1800">
                <a:solidFill>
                  <a:srgbClr val="FF0000"/>
                </a:solidFill>
              </a:defRPr>
            </a:lvl3pPr>
            <a:lvl4pPr>
              <a:defRPr sz="1800">
                <a:solidFill>
                  <a:srgbClr val="FF0000"/>
                </a:solidFill>
              </a:defRPr>
            </a:lvl4pPr>
            <a:lvl5pPr>
              <a:defRPr sz="1800">
                <a:solidFill>
                  <a:srgbClr val="FF0000"/>
                </a:solidFill>
              </a:defRPr>
            </a:lvl5pPr>
          </a:lstStyle>
          <a:p>
            <a:pPr lvl="0"/>
            <a:r>
              <a:rPr lang="en-US" smtClean="0"/>
              <a:t>Warning</a:t>
            </a:r>
            <a:endParaRPr lang="el-GR"/>
          </a:p>
        </p:txBody>
      </p:sp>
      <p:sp>
        <p:nvSpPr>
          <p:cNvPr id="6" name="Pre"/>
          <p:cNvSpPr>
            <a:spLocks noGrp="1"/>
          </p:cNvSpPr>
          <p:nvPr>
            <p:ph sz="quarter" idx="14"/>
          </p:nvPr>
        </p:nvSpPr>
        <p:spPr>
          <a:xfrm>
            <a:off x="623393" y="836712"/>
            <a:ext cx="10943167" cy="648072"/>
          </a:xfrm>
          <a:noFill/>
          <a:ln>
            <a:noFill/>
          </a:ln>
        </p:spPr>
        <p:txBody>
          <a:bodyPr anchor="t">
            <a:normAutofit/>
          </a:bodyPr>
          <a:lstStyle>
            <a:lvl1pPr marL="114300" indent="0">
              <a:buNone/>
              <a:defRPr sz="10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Cont1"/>
          <p:cNvSpPr>
            <a:spLocks noGrp="1"/>
          </p:cNvSpPr>
          <p:nvPr>
            <p:ph sz="quarter" idx="15"/>
          </p:nvPr>
        </p:nvSpPr>
        <p:spPr>
          <a:xfrm>
            <a:off x="623393" y="1556792"/>
            <a:ext cx="10943167" cy="4824536"/>
          </a:xfrm>
          <a:noFill/>
          <a:ln>
            <a:noFill/>
          </a:ln>
        </p:spPr>
        <p:txBody>
          <a:bodyPr>
            <a:normAutofit/>
          </a:bodyPr>
          <a:lstStyle>
            <a:lvl1pPr marL="114300" indent="0">
              <a:buNone/>
              <a:defRPr sz="1200"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RepTitle"/>
          <p:cNvSpPr>
            <a:spLocks noGrp="1"/>
          </p:cNvSpPr>
          <p:nvPr>
            <p:ph sz="quarter" idx="16" hasCustomPrompt="1"/>
          </p:nvPr>
        </p:nvSpPr>
        <p:spPr>
          <a:xfrm>
            <a:off x="0" y="2523"/>
            <a:ext cx="12192000" cy="228254"/>
          </a:xfrm>
          <a:noFill/>
          <a:ln>
            <a:noFill/>
          </a:ln>
        </p:spPr>
        <p:txBody>
          <a:bodyPr>
            <a:noAutofit/>
          </a:bodyPr>
          <a:lstStyle>
            <a:lvl1pPr marL="114300" indent="0">
              <a:buNone/>
              <a:defRPr sz="120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pPr lvl="0"/>
            <a:r>
              <a:rPr lang="en-US" sz="1200" smtClean="0"/>
              <a:t>Report Title</a:t>
            </a:r>
            <a:endParaRPr lang="el-GR"/>
          </a:p>
        </p:txBody>
      </p:sp>
      <p:sp>
        <p:nvSpPr>
          <p:cNvPr id="9" name="MetaFoot"/>
          <p:cNvSpPr>
            <a:spLocks noGrp="1"/>
          </p:cNvSpPr>
          <p:nvPr>
            <p:ph sz="quarter" idx="17"/>
          </p:nvPr>
        </p:nvSpPr>
        <p:spPr>
          <a:xfrm>
            <a:off x="3410" y="6669360"/>
            <a:ext cx="8161668" cy="188640"/>
          </a:xfrm>
        </p:spPr>
        <p:txBody>
          <a:bodyPr anchor="ctr">
            <a:noAutofit/>
          </a:bodyPr>
          <a:lstStyle>
            <a:lvl1pPr marL="114300" marR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Tx/>
              <a:buFont typeface="Arial" pitchFamily="34" charset="0"/>
              <a:buNone/>
              <a:defRPr lang="el-GR" sz="1000">
                <a:solidFill>
                  <a:srgbClr val="7F7F7F"/>
                </a:solidFill>
                <a:cs typeface="Angsana New" panose="02020603050405020304" pitchFamily="18" charset="-34"/>
              </a:defRPr>
            </a:lvl1pPr>
          </a:lstStyle>
          <a:p>
            <a:pPr marL="11430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Tx/>
              <a:buFont typeface="Arial" pitchFamily="34" charset="0"/>
              <a:buNone/>
              <a:defRPr/>
            </a:pPr>
            <a:endParaRPr lang="el-GR" smtClean="0"/>
          </a:p>
        </p:txBody>
      </p:sp>
    </p:spTree>
    <p:extLst>
      <p:ext uri="{BB962C8B-B14F-4D97-AF65-F5344CB8AC3E}">
        <p14:creationId xmlns:p14="http://schemas.microsoft.com/office/powerpoint/2010/main" val="220896123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D4978-AC5F-4630-BDB9-7008ABAD34DA}" type="datetimeFigureOut">
              <a:rPr lang="sv-SE" smtClean="0"/>
              <a:t>2017-08-24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826B0F-330F-4605-860C-0AAB513436F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3967627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D4978-AC5F-4630-BDB9-7008ABAD34DA}" type="datetimeFigureOut">
              <a:rPr lang="sv-SE" smtClean="0"/>
              <a:t>2017-08-24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826B0F-330F-4605-860C-0AAB513436F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4935512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D4978-AC5F-4630-BDB9-7008ABAD34DA}" type="datetimeFigureOut">
              <a:rPr lang="sv-SE" smtClean="0"/>
              <a:t>2017-08-24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826B0F-330F-4605-860C-0AAB513436F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448276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D4978-AC5F-4630-BDB9-7008ABAD34DA}" type="datetimeFigureOut">
              <a:rPr lang="sv-SE" smtClean="0"/>
              <a:t>2017-08-24</a:t>
            </a:fld>
            <a:endParaRPr lang="sv-SE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826B0F-330F-4605-860C-0AAB513436F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796340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D4978-AC5F-4630-BDB9-7008ABAD34DA}" type="datetimeFigureOut">
              <a:rPr lang="sv-SE" smtClean="0"/>
              <a:t>2017-08-24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826B0F-330F-4605-860C-0AAB513436F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6675621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D4978-AC5F-4630-BDB9-7008ABAD34DA}" type="datetimeFigureOut">
              <a:rPr lang="sv-SE" smtClean="0"/>
              <a:t>2017-08-24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826B0F-330F-4605-860C-0AAB513436F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761412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D4978-AC5F-4630-BDB9-7008ABAD34DA}" type="datetimeFigureOut">
              <a:rPr lang="sv-SE" smtClean="0"/>
              <a:t>2017-08-24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826B0F-330F-4605-860C-0AAB513436F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5237073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D4978-AC5F-4630-BDB9-7008ABAD34DA}" type="datetimeFigureOut">
              <a:rPr lang="sv-SE" smtClean="0"/>
              <a:t>2017-08-24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826B0F-330F-4605-860C-0AAB513436F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9558846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CD4978-AC5F-4630-BDB9-7008ABAD34DA}" type="datetimeFigureOut">
              <a:rPr lang="sv-SE" smtClean="0"/>
              <a:t>2017-08-24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826B0F-330F-4605-860C-0AAB513436F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7549976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Bildobjekt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1512" y="-687552"/>
            <a:ext cx="11813411" cy="9191093"/>
          </a:xfrm>
          <a:prstGeom prst="rect">
            <a:avLst/>
          </a:prstGeom>
        </p:spPr>
      </p:pic>
      <p:sp>
        <p:nvSpPr>
          <p:cNvPr id="4" name="Rektangel 3"/>
          <p:cNvSpPr/>
          <p:nvPr/>
        </p:nvSpPr>
        <p:spPr>
          <a:xfrm rot="21149839">
            <a:off x="328269" y="-1908231"/>
            <a:ext cx="4511698" cy="10357255"/>
          </a:xfrm>
          <a:prstGeom prst="rect">
            <a:avLst/>
          </a:prstGeom>
          <a:solidFill>
            <a:srgbClr val="005B9C">
              <a:alpha val="81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5" name="Rektangel 4"/>
          <p:cNvSpPr/>
          <p:nvPr/>
        </p:nvSpPr>
        <p:spPr>
          <a:xfrm rot="21149839">
            <a:off x="-477359" y="-1503397"/>
            <a:ext cx="833444" cy="10357255"/>
          </a:xfrm>
          <a:prstGeom prst="rect">
            <a:avLst/>
          </a:prstGeom>
          <a:solidFill>
            <a:srgbClr val="005B9C">
              <a:alpha val="80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6" name="Rektangel 5"/>
          <p:cNvSpPr>
            <a:spLocks noChangeAspect="1"/>
          </p:cNvSpPr>
          <p:nvPr/>
        </p:nvSpPr>
        <p:spPr>
          <a:xfrm rot="21149839">
            <a:off x="347035" y="-1614410"/>
            <a:ext cx="69672" cy="10353420"/>
          </a:xfrm>
          <a:prstGeom prst="rect">
            <a:avLst/>
          </a:prstGeom>
          <a:solidFill>
            <a:srgbClr val="FAC828">
              <a:alpha val="81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7" name="Rubrik 1"/>
          <p:cNvSpPr txBox="1">
            <a:spLocks/>
          </p:cNvSpPr>
          <p:nvPr/>
        </p:nvSpPr>
        <p:spPr>
          <a:xfrm>
            <a:off x="1092346" y="2564505"/>
            <a:ext cx="3815571" cy="1411781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00000"/>
              </a:lnSpc>
            </a:pPr>
            <a:r>
              <a:rPr lang="sv-SE" sz="5000" dirty="0" smtClean="0">
                <a:solidFill>
                  <a:schemeClr val="bg1">
                    <a:lumMod val="40000"/>
                    <a:lumOff val="60000"/>
                  </a:schemeClr>
                </a:solidFill>
                <a:latin typeface="Bern Sans CT" pitchFamily="50" charset="0"/>
                <a:cs typeface="Bern Sans CT Regular"/>
              </a:rPr>
              <a:t>Motivation &amp; </a:t>
            </a:r>
            <a:r>
              <a:rPr lang="sv-SE" sz="5000" dirty="0" smtClean="0">
                <a:solidFill>
                  <a:schemeClr val="bg1">
                    <a:lumMod val="40000"/>
                    <a:lumOff val="60000"/>
                  </a:schemeClr>
                </a:solidFill>
                <a:latin typeface="Bern Sans CT" pitchFamily="50" charset="0"/>
                <a:cs typeface="Bern Sans CT Regular"/>
              </a:rPr>
              <a:t>prestation 2</a:t>
            </a:r>
            <a:endParaRPr lang="sv-SE" sz="5000" dirty="0">
              <a:solidFill>
                <a:schemeClr val="bg1">
                  <a:lumMod val="40000"/>
                  <a:lumOff val="60000"/>
                </a:schemeClr>
              </a:solidFill>
              <a:latin typeface="Bern Sans CT" pitchFamily="50" charset="0"/>
              <a:cs typeface="Bern Sans CT Regular"/>
            </a:endParaRPr>
          </a:p>
        </p:txBody>
      </p:sp>
    </p:spTree>
    <p:extLst>
      <p:ext uri="{BB962C8B-B14F-4D97-AF65-F5344CB8AC3E}">
        <p14:creationId xmlns:p14="http://schemas.microsoft.com/office/powerpoint/2010/main" val="16903213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300492" y="2075204"/>
            <a:ext cx="8900162" cy="759436"/>
          </a:xfrm>
        </p:spPr>
        <p:txBody>
          <a:bodyPr>
            <a:normAutofit/>
          </a:bodyPr>
          <a:lstStyle/>
          <a:p>
            <a:pPr algn="ctr"/>
            <a:r>
              <a:rPr lang="sv-SE" sz="4000" dirty="0" smtClean="0">
                <a:latin typeface="Bern Sans CT" pitchFamily="50" charset="0"/>
                <a:cs typeface="Bern Sans CT Regular"/>
              </a:rPr>
              <a:t>Vad är en målsättning?</a:t>
            </a:r>
            <a:endParaRPr lang="sv-SE" sz="4000" dirty="0">
              <a:latin typeface="Bern Sans CT" pitchFamily="50" charset="0"/>
              <a:cs typeface="Bern Sans CT Regular"/>
            </a:endParaRPr>
          </a:p>
        </p:txBody>
      </p:sp>
      <p:sp>
        <p:nvSpPr>
          <p:cNvPr id="8" name="Rektangel 7"/>
          <p:cNvSpPr/>
          <p:nvPr/>
        </p:nvSpPr>
        <p:spPr>
          <a:xfrm rot="21149839">
            <a:off x="-416722" y="-1348851"/>
            <a:ext cx="833444" cy="10357255"/>
          </a:xfrm>
          <a:prstGeom prst="rect">
            <a:avLst/>
          </a:prstGeom>
          <a:solidFill>
            <a:srgbClr val="005B9C">
              <a:alpha val="80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9" name="Rektangel 8"/>
          <p:cNvSpPr>
            <a:spLocks noChangeAspect="1"/>
          </p:cNvSpPr>
          <p:nvPr/>
        </p:nvSpPr>
        <p:spPr>
          <a:xfrm rot="21149839">
            <a:off x="407672" y="-1459864"/>
            <a:ext cx="69672" cy="10353420"/>
          </a:xfrm>
          <a:prstGeom prst="rect">
            <a:avLst/>
          </a:prstGeom>
          <a:solidFill>
            <a:srgbClr val="FAC828">
              <a:alpha val="81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pic>
        <p:nvPicPr>
          <p:cNvPr id="10" name="Picture 15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00654" y="5928932"/>
            <a:ext cx="1276350" cy="644525"/>
          </a:xfrm>
          <a:prstGeom prst="rect">
            <a:avLst/>
          </a:prstGeom>
        </p:spPr>
      </p:pic>
      <p:pic>
        <p:nvPicPr>
          <p:cNvPr id="14" name="Picture 14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66569" y="5849557"/>
            <a:ext cx="866775" cy="866775"/>
          </a:xfrm>
          <a:prstGeom prst="rect">
            <a:avLst/>
          </a:prstGeom>
        </p:spPr>
      </p:pic>
      <p:sp>
        <p:nvSpPr>
          <p:cNvPr id="7" name="Rubrik 1"/>
          <p:cNvSpPr txBox="1">
            <a:spLocks/>
          </p:cNvSpPr>
          <p:nvPr/>
        </p:nvSpPr>
        <p:spPr>
          <a:xfrm>
            <a:off x="1300492" y="3163257"/>
            <a:ext cx="8900162" cy="7594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sv-SE" sz="4000" dirty="0" smtClean="0">
                <a:latin typeface="Bern Sans CT" pitchFamily="50" charset="0"/>
                <a:cs typeface="Bern Sans CT Regular"/>
              </a:rPr>
              <a:t>Vilka typer av målsättningar känner ni till?</a:t>
            </a:r>
            <a:endParaRPr lang="sv-SE" sz="4000" dirty="0">
              <a:latin typeface="Bern Sans CT" pitchFamily="50" charset="0"/>
              <a:cs typeface="Bern Sans CT Regular"/>
            </a:endParaRPr>
          </a:p>
        </p:txBody>
      </p:sp>
    </p:spTree>
    <p:extLst>
      <p:ext uri="{BB962C8B-B14F-4D97-AF65-F5344CB8AC3E}">
        <p14:creationId xmlns:p14="http://schemas.microsoft.com/office/powerpoint/2010/main" val="40734661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074702" y="1546697"/>
            <a:ext cx="3388415" cy="1143000"/>
          </a:xfrm>
        </p:spPr>
        <p:txBody>
          <a:bodyPr>
            <a:normAutofit/>
          </a:bodyPr>
          <a:lstStyle/>
          <a:p>
            <a:pPr algn="ctr"/>
            <a:r>
              <a:rPr lang="sv-SE" sz="4000" dirty="0" err="1" smtClean="0">
                <a:latin typeface="Bern Sans CT" pitchFamily="50" charset="0"/>
                <a:cs typeface="Bern Sans CT Regular"/>
              </a:rPr>
              <a:t>REsultatmål</a:t>
            </a:r>
            <a:endParaRPr lang="sv-SE" sz="4000" dirty="0">
              <a:latin typeface="Bern Sans CT" pitchFamily="50" charset="0"/>
              <a:cs typeface="Bern Sans CT Regular"/>
            </a:endParaRPr>
          </a:p>
        </p:txBody>
      </p:sp>
      <p:sp>
        <p:nvSpPr>
          <p:cNvPr id="8" name="Rektangel 7"/>
          <p:cNvSpPr/>
          <p:nvPr/>
        </p:nvSpPr>
        <p:spPr>
          <a:xfrm rot="21149839">
            <a:off x="-416722" y="-1348851"/>
            <a:ext cx="833444" cy="10357255"/>
          </a:xfrm>
          <a:prstGeom prst="rect">
            <a:avLst/>
          </a:prstGeom>
          <a:solidFill>
            <a:srgbClr val="005B9C">
              <a:alpha val="80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9" name="Rektangel 8"/>
          <p:cNvSpPr>
            <a:spLocks noChangeAspect="1"/>
          </p:cNvSpPr>
          <p:nvPr/>
        </p:nvSpPr>
        <p:spPr>
          <a:xfrm rot="21149839">
            <a:off x="407672" y="-1459864"/>
            <a:ext cx="69672" cy="10353420"/>
          </a:xfrm>
          <a:prstGeom prst="rect">
            <a:avLst/>
          </a:prstGeom>
          <a:solidFill>
            <a:srgbClr val="FAC828">
              <a:alpha val="81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pic>
        <p:nvPicPr>
          <p:cNvPr id="10" name="Picture 15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00654" y="5928932"/>
            <a:ext cx="1276350" cy="644525"/>
          </a:xfrm>
          <a:prstGeom prst="rect">
            <a:avLst/>
          </a:prstGeom>
        </p:spPr>
      </p:pic>
      <p:pic>
        <p:nvPicPr>
          <p:cNvPr id="14" name="Picture 14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66569" y="5849557"/>
            <a:ext cx="866775" cy="866775"/>
          </a:xfrm>
          <a:prstGeom prst="rect">
            <a:avLst/>
          </a:prstGeom>
        </p:spPr>
      </p:pic>
      <p:sp>
        <p:nvSpPr>
          <p:cNvPr id="12" name="textruta 11"/>
          <p:cNvSpPr txBox="1"/>
          <p:nvPr/>
        </p:nvSpPr>
        <p:spPr>
          <a:xfrm>
            <a:off x="1910717" y="2552503"/>
            <a:ext cx="7704856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sz="2000" dirty="0" smtClean="0">
                <a:latin typeface="Gill Sans MT" panose="020B0502020104020203" pitchFamily="34" charset="0"/>
              </a:rPr>
              <a:t>Inriktat </a:t>
            </a:r>
            <a:r>
              <a:rPr lang="sv-SE" sz="2000" dirty="0" smtClean="0">
                <a:latin typeface="Gill Sans MT" panose="020B0502020104020203" pitchFamily="34" charset="0"/>
              </a:rPr>
              <a:t>på ett resultat</a:t>
            </a:r>
            <a:r>
              <a:rPr lang="sv-SE" sz="2000" dirty="0" smtClean="0">
                <a:latin typeface="Gill Sans MT" panose="020B0502020104020203" pitchFamily="34" charset="0"/>
              </a:rPr>
              <a:t>.</a:t>
            </a:r>
            <a:br>
              <a:rPr lang="sv-SE" sz="2000" dirty="0" smtClean="0">
                <a:latin typeface="Gill Sans MT" panose="020B0502020104020203" pitchFamily="34" charset="0"/>
              </a:rPr>
            </a:br>
            <a:endParaRPr lang="sv-SE" sz="2000" dirty="0" smtClean="0">
              <a:latin typeface="Gill Sans MT" panose="020B0502020104020203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sz="2000" dirty="0">
                <a:latin typeface="Gill Sans MT" panose="020B0502020104020203" pitchFamily="34" charset="0"/>
              </a:rPr>
              <a:t>Resultatmål är viktigt, speciellt på högre </a:t>
            </a:r>
            <a:r>
              <a:rPr lang="sv-SE" sz="2000" dirty="0" smtClean="0">
                <a:latin typeface="Gill Sans MT" panose="020B0502020104020203" pitchFamily="34" charset="0"/>
              </a:rPr>
              <a:t>nivå.</a:t>
            </a:r>
            <a:endParaRPr lang="sv-SE" sz="2000" dirty="0">
              <a:latin typeface="Gill Sans MT" panose="020B0502020104020203" pitchFamily="34" charset="0"/>
            </a:endParaRPr>
          </a:p>
          <a:p>
            <a:endParaRPr lang="sv-SE" sz="2000" dirty="0" smtClean="0">
              <a:latin typeface="Gill Sans MT" panose="020B0502020104020203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sz="2000" dirty="0" smtClean="0">
                <a:latin typeface="Gill Sans MT" panose="020B0502020104020203" pitchFamily="34" charset="0"/>
              </a:rPr>
              <a:t> Varning: Resultat påverkas även av motståndare</a:t>
            </a:r>
            <a:br>
              <a:rPr lang="sv-SE" sz="2000" dirty="0" smtClean="0">
                <a:latin typeface="Gill Sans MT" panose="020B0502020104020203" pitchFamily="34" charset="0"/>
              </a:rPr>
            </a:br>
            <a:endParaRPr lang="sv-SE" sz="2000" dirty="0" smtClean="0">
              <a:latin typeface="Gill Sans MT" panose="020B0502020104020203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sz="2000" dirty="0" smtClean="0">
                <a:latin typeface="Gill Sans MT" panose="020B0502020104020203" pitchFamily="34" charset="0"/>
              </a:rPr>
              <a:t>Resultatfokus kan leda till besvikelse trots </a:t>
            </a:r>
            <a:r>
              <a:rPr lang="sv-SE" sz="2000" dirty="0" smtClean="0">
                <a:latin typeface="Gill Sans MT" panose="020B0502020104020203" pitchFamily="34" charset="0"/>
              </a:rPr>
              <a:t>bra insats. Glöm inte prestation.</a:t>
            </a:r>
            <a:br>
              <a:rPr lang="sv-SE" sz="2000" dirty="0" smtClean="0">
                <a:latin typeface="Gill Sans MT" panose="020B0502020104020203" pitchFamily="34" charset="0"/>
              </a:rPr>
            </a:br>
            <a:endParaRPr lang="sv-SE" sz="2000" dirty="0" smtClean="0">
              <a:latin typeface="Gill Sans MT" panose="020B05020201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601810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074702" y="1546697"/>
            <a:ext cx="3388415" cy="1143000"/>
          </a:xfrm>
        </p:spPr>
        <p:txBody>
          <a:bodyPr>
            <a:normAutofit/>
          </a:bodyPr>
          <a:lstStyle/>
          <a:p>
            <a:pPr algn="ctr"/>
            <a:r>
              <a:rPr lang="sv-SE" sz="4000" dirty="0" smtClean="0">
                <a:latin typeface="Bern Sans CT" pitchFamily="50" charset="0"/>
                <a:cs typeface="Bern Sans CT Regular"/>
              </a:rPr>
              <a:t>Prestationsmål</a:t>
            </a:r>
            <a:endParaRPr lang="sv-SE" sz="4000" dirty="0">
              <a:latin typeface="Bern Sans CT" pitchFamily="50" charset="0"/>
              <a:cs typeface="Bern Sans CT Regular"/>
            </a:endParaRPr>
          </a:p>
        </p:txBody>
      </p:sp>
      <p:sp>
        <p:nvSpPr>
          <p:cNvPr id="8" name="Rektangel 7"/>
          <p:cNvSpPr/>
          <p:nvPr/>
        </p:nvSpPr>
        <p:spPr>
          <a:xfrm rot="21149839">
            <a:off x="-416722" y="-1348851"/>
            <a:ext cx="833444" cy="10357255"/>
          </a:xfrm>
          <a:prstGeom prst="rect">
            <a:avLst/>
          </a:prstGeom>
          <a:solidFill>
            <a:srgbClr val="005B9C">
              <a:alpha val="80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9" name="Rektangel 8"/>
          <p:cNvSpPr>
            <a:spLocks noChangeAspect="1"/>
          </p:cNvSpPr>
          <p:nvPr/>
        </p:nvSpPr>
        <p:spPr>
          <a:xfrm rot="21149839">
            <a:off x="407672" y="-1459864"/>
            <a:ext cx="69672" cy="10353420"/>
          </a:xfrm>
          <a:prstGeom prst="rect">
            <a:avLst/>
          </a:prstGeom>
          <a:solidFill>
            <a:srgbClr val="FAC828">
              <a:alpha val="81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pic>
        <p:nvPicPr>
          <p:cNvPr id="10" name="Picture 15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00654" y="5928932"/>
            <a:ext cx="1276350" cy="644525"/>
          </a:xfrm>
          <a:prstGeom prst="rect">
            <a:avLst/>
          </a:prstGeom>
        </p:spPr>
      </p:pic>
      <p:pic>
        <p:nvPicPr>
          <p:cNvPr id="14" name="Picture 14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66569" y="5849557"/>
            <a:ext cx="866775" cy="866775"/>
          </a:xfrm>
          <a:prstGeom prst="rect">
            <a:avLst/>
          </a:prstGeom>
        </p:spPr>
      </p:pic>
      <p:sp>
        <p:nvSpPr>
          <p:cNvPr id="12" name="textruta 11"/>
          <p:cNvSpPr txBox="1"/>
          <p:nvPr/>
        </p:nvSpPr>
        <p:spPr>
          <a:xfrm>
            <a:off x="1910717" y="2552503"/>
            <a:ext cx="7704856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sz="2000" dirty="0" smtClean="0">
                <a:latin typeface="Gill Sans MT" panose="020B0502020104020203" pitchFamily="34" charset="0"/>
              </a:rPr>
              <a:t>Inriktad på att nå en önskad prestation.</a:t>
            </a:r>
            <a:br>
              <a:rPr lang="sv-SE" sz="2000" dirty="0" smtClean="0">
                <a:latin typeface="Gill Sans MT" panose="020B0502020104020203" pitchFamily="34" charset="0"/>
              </a:rPr>
            </a:br>
            <a:endParaRPr lang="sv-SE" sz="2000" dirty="0" smtClean="0">
              <a:latin typeface="Gill Sans MT" panose="020B0502020104020203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sz="2000" dirty="0" smtClean="0">
                <a:latin typeface="Gill Sans MT" panose="020B0502020104020203" pitchFamily="34" charset="0"/>
              </a:rPr>
              <a:t>Motståndets insats spelar inte in. Det är din eller ditt lags prestation som är avgörande.</a:t>
            </a:r>
            <a:br>
              <a:rPr lang="sv-SE" sz="2000" dirty="0" smtClean="0">
                <a:latin typeface="Gill Sans MT" panose="020B0502020104020203" pitchFamily="34" charset="0"/>
              </a:rPr>
            </a:br>
            <a:endParaRPr lang="sv-SE" sz="2000" dirty="0" smtClean="0">
              <a:latin typeface="Gill Sans MT" panose="020B0502020104020203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sz="2000" dirty="0" smtClean="0">
                <a:latin typeface="Gill Sans MT" panose="020B0502020104020203" pitchFamily="34" charset="0"/>
              </a:rPr>
              <a:t>Går med fördel att använda under träningar.</a:t>
            </a:r>
            <a:br>
              <a:rPr lang="sv-SE" sz="2000" dirty="0" smtClean="0">
                <a:latin typeface="Gill Sans MT" panose="020B0502020104020203" pitchFamily="34" charset="0"/>
              </a:rPr>
            </a:br>
            <a:endParaRPr lang="sv-SE" sz="2000" dirty="0" smtClean="0">
              <a:latin typeface="Gill Sans MT" panose="020B0502020104020203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sz="2000" dirty="0" smtClean="0">
                <a:latin typeface="Gill Sans MT" panose="020B0502020104020203" pitchFamily="34" charset="0"/>
              </a:rPr>
              <a:t>Kan vara svårt att använda för lag vid ovana.</a:t>
            </a:r>
            <a:endParaRPr lang="sv-SE" sz="2000" dirty="0">
              <a:latin typeface="Gill Sans MT" panose="020B05020201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684534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074702" y="1546697"/>
            <a:ext cx="3388415" cy="1143000"/>
          </a:xfrm>
        </p:spPr>
        <p:txBody>
          <a:bodyPr>
            <a:normAutofit/>
          </a:bodyPr>
          <a:lstStyle/>
          <a:p>
            <a:pPr algn="ctr"/>
            <a:r>
              <a:rPr lang="sv-SE" sz="4000" dirty="0" smtClean="0">
                <a:latin typeface="Bern Sans CT" pitchFamily="50" charset="0"/>
                <a:cs typeface="Bern Sans CT Regular"/>
              </a:rPr>
              <a:t>Processmål</a:t>
            </a:r>
            <a:endParaRPr lang="sv-SE" sz="4000" dirty="0">
              <a:latin typeface="Bern Sans CT" pitchFamily="50" charset="0"/>
              <a:cs typeface="Bern Sans CT Regular"/>
            </a:endParaRPr>
          </a:p>
        </p:txBody>
      </p:sp>
      <p:sp>
        <p:nvSpPr>
          <p:cNvPr id="8" name="Rektangel 7"/>
          <p:cNvSpPr/>
          <p:nvPr/>
        </p:nvSpPr>
        <p:spPr>
          <a:xfrm rot="21149839">
            <a:off x="-416722" y="-1348851"/>
            <a:ext cx="833444" cy="10357255"/>
          </a:xfrm>
          <a:prstGeom prst="rect">
            <a:avLst/>
          </a:prstGeom>
          <a:solidFill>
            <a:srgbClr val="005B9C">
              <a:alpha val="80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9" name="Rektangel 8"/>
          <p:cNvSpPr>
            <a:spLocks noChangeAspect="1"/>
          </p:cNvSpPr>
          <p:nvPr/>
        </p:nvSpPr>
        <p:spPr>
          <a:xfrm rot="21149839">
            <a:off x="407672" y="-1459864"/>
            <a:ext cx="69672" cy="10353420"/>
          </a:xfrm>
          <a:prstGeom prst="rect">
            <a:avLst/>
          </a:prstGeom>
          <a:solidFill>
            <a:srgbClr val="FAC828">
              <a:alpha val="81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pic>
        <p:nvPicPr>
          <p:cNvPr id="10" name="Picture 15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00654" y="5928932"/>
            <a:ext cx="1276350" cy="644525"/>
          </a:xfrm>
          <a:prstGeom prst="rect">
            <a:avLst/>
          </a:prstGeom>
        </p:spPr>
      </p:pic>
      <p:pic>
        <p:nvPicPr>
          <p:cNvPr id="14" name="Picture 14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66569" y="5849557"/>
            <a:ext cx="866775" cy="866775"/>
          </a:xfrm>
          <a:prstGeom prst="rect">
            <a:avLst/>
          </a:prstGeom>
        </p:spPr>
      </p:pic>
      <p:sp>
        <p:nvSpPr>
          <p:cNvPr id="12" name="textruta 11"/>
          <p:cNvSpPr txBox="1"/>
          <p:nvPr/>
        </p:nvSpPr>
        <p:spPr>
          <a:xfrm>
            <a:off x="1910717" y="2552503"/>
            <a:ext cx="7704856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sz="2000" dirty="0" smtClean="0">
                <a:latin typeface="Gill Sans MT" panose="020B0502020104020203" pitchFamily="34" charset="0"/>
              </a:rPr>
              <a:t>Tänkt att vara riktlinjer på vägen mot det större målet.</a:t>
            </a:r>
            <a:br>
              <a:rPr lang="sv-SE" sz="2000" dirty="0" smtClean="0">
                <a:latin typeface="Gill Sans MT" panose="020B0502020104020203" pitchFamily="34" charset="0"/>
              </a:rPr>
            </a:br>
            <a:endParaRPr lang="sv-SE" sz="2000" dirty="0" smtClean="0">
              <a:latin typeface="Gill Sans MT" panose="020B0502020104020203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sz="2000" dirty="0">
                <a:latin typeface="Gill Sans MT" panose="020B0502020104020203" pitchFamily="34" charset="0"/>
              </a:rPr>
              <a:t>Processmål kan vara utformade både som resultatmål och </a:t>
            </a:r>
            <a:r>
              <a:rPr lang="sv-SE" sz="2000" dirty="0" smtClean="0">
                <a:latin typeface="Gill Sans MT" panose="020B0502020104020203" pitchFamily="34" charset="0"/>
              </a:rPr>
              <a:t>prestationsmål.</a:t>
            </a:r>
            <a:br>
              <a:rPr lang="sv-SE" sz="2000" dirty="0" smtClean="0">
                <a:latin typeface="Gill Sans MT" panose="020B0502020104020203" pitchFamily="34" charset="0"/>
              </a:rPr>
            </a:br>
            <a:endParaRPr lang="sv-SE" sz="2000" dirty="0" smtClean="0">
              <a:latin typeface="Gill Sans MT" panose="020B0502020104020203" pitchFamily="34" charset="0"/>
            </a:endParaRPr>
          </a:p>
          <a:p>
            <a:r>
              <a:rPr lang="sv-SE" sz="2000" dirty="0" smtClean="0">
                <a:latin typeface="Gill Sans MT" panose="020B0502020104020203" pitchFamily="34" charset="0"/>
              </a:rPr>
              <a:t>Exempel</a:t>
            </a:r>
            <a:br>
              <a:rPr lang="sv-SE" sz="2000" dirty="0" smtClean="0">
                <a:latin typeface="Gill Sans MT" panose="020B0502020104020203" pitchFamily="34" charset="0"/>
              </a:rPr>
            </a:br>
            <a:r>
              <a:rPr lang="sv-SE" sz="2000" dirty="0" smtClean="0">
                <a:latin typeface="Gill Sans MT" panose="020B0502020104020203" pitchFamily="34" charset="0"/>
              </a:rPr>
              <a:t>Ert mål är att vinna serien, då kan ni sätta upp kortsiktiga mål som: ”Få bättre kondition”, ”Lära känna varandra bättre”, ”Vinna minst fyra av dem fem första matcherna”, osv.</a:t>
            </a:r>
            <a:br>
              <a:rPr lang="sv-SE" sz="2000" dirty="0" smtClean="0">
                <a:latin typeface="Gill Sans MT" panose="020B0502020104020203" pitchFamily="34" charset="0"/>
              </a:rPr>
            </a:br>
            <a:r>
              <a:rPr lang="sv-SE" sz="2000" dirty="0" smtClean="0">
                <a:latin typeface="Gill Sans MT" panose="020B0502020104020203" pitchFamily="34" charset="0"/>
              </a:rPr>
              <a:t/>
            </a:r>
            <a:br>
              <a:rPr lang="sv-SE" sz="2000" dirty="0" smtClean="0">
                <a:latin typeface="Gill Sans MT" panose="020B0502020104020203" pitchFamily="34" charset="0"/>
              </a:rPr>
            </a:br>
            <a:endParaRPr lang="sv-SE" sz="2000" dirty="0">
              <a:latin typeface="Gill Sans MT" panose="020B05020201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409168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773874" y="876649"/>
            <a:ext cx="10314051" cy="692093"/>
          </a:xfrm>
        </p:spPr>
        <p:txBody>
          <a:bodyPr>
            <a:noAutofit/>
          </a:bodyPr>
          <a:lstStyle/>
          <a:p>
            <a:pPr algn="ctr"/>
            <a:r>
              <a:rPr lang="sv-SE" sz="6000" b="1" dirty="0" smtClean="0">
                <a:latin typeface="Bern Sans CT" pitchFamily="50" charset="0"/>
              </a:rPr>
              <a:t>Resultatmål eller prestationsmål?</a:t>
            </a:r>
            <a:endParaRPr lang="sv-SE" sz="6000" dirty="0">
              <a:latin typeface="Bern Sans CT" pitchFamily="50" charset="0"/>
            </a:endParaRPr>
          </a:p>
        </p:txBody>
      </p:sp>
      <p:sp>
        <p:nvSpPr>
          <p:cNvPr id="7" name="Platshållare för innehåll 6"/>
          <p:cNvSpPr>
            <a:spLocks noGrp="1"/>
          </p:cNvSpPr>
          <p:nvPr>
            <p:ph sz="quarter" idx="17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8" name="Rektangel 7"/>
          <p:cNvSpPr/>
          <p:nvPr/>
        </p:nvSpPr>
        <p:spPr>
          <a:xfrm>
            <a:off x="1054100" y="5891214"/>
            <a:ext cx="9753600" cy="1018517"/>
          </a:xfrm>
          <a:prstGeom prst="rect">
            <a:avLst/>
          </a:prstGeom>
          <a:solidFill>
            <a:schemeClr val="bg1">
              <a:lumMod val="20000"/>
              <a:lumOff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9" name="Rektangel 8"/>
          <p:cNvSpPr/>
          <p:nvPr/>
        </p:nvSpPr>
        <p:spPr>
          <a:xfrm rot="21149839">
            <a:off x="-413313" y="-1348850"/>
            <a:ext cx="833444" cy="10357255"/>
          </a:xfrm>
          <a:prstGeom prst="rect">
            <a:avLst/>
          </a:prstGeom>
          <a:solidFill>
            <a:srgbClr val="005B9C">
              <a:alpha val="80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10" name="Rektangel 9"/>
          <p:cNvSpPr>
            <a:spLocks noChangeAspect="1"/>
          </p:cNvSpPr>
          <p:nvPr/>
        </p:nvSpPr>
        <p:spPr>
          <a:xfrm rot="21149839">
            <a:off x="411081" y="-1459863"/>
            <a:ext cx="69672" cy="10353420"/>
          </a:xfrm>
          <a:prstGeom prst="rect">
            <a:avLst/>
          </a:prstGeom>
          <a:solidFill>
            <a:srgbClr val="FAC828">
              <a:alpha val="81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pic>
        <p:nvPicPr>
          <p:cNvPr id="13" name="Picture 15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00654" y="5928932"/>
            <a:ext cx="1276350" cy="644525"/>
          </a:xfrm>
          <a:prstGeom prst="rect">
            <a:avLst/>
          </a:prstGeom>
        </p:spPr>
      </p:pic>
      <p:pic>
        <p:nvPicPr>
          <p:cNvPr id="14" name="Picture 14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66569" y="5849557"/>
            <a:ext cx="866775" cy="866775"/>
          </a:xfrm>
          <a:prstGeom prst="rect">
            <a:avLst/>
          </a:prstGeom>
        </p:spPr>
      </p:pic>
      <p:sp>
        <p:nvSpPr>
          <p:cNvPr id="4" name="textruta 3"/>
          <p:cNvSpPr txBox="1"/>
          <p:nvPr/>
        </p:nvSpPr>
        <p:spPr>
          <a:xfrm>
            <a:off x="1587876" y="1896355"/>
            <a:ext cx="539968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4000" dirty="0" smtClean="0">
                <a:latin typeface="Bern Sans CT" pitchFamily="50" charset="0"/>
              </a:rPr>
              <a:t>1. ”Vi ska vinna varje match”</a:t>
            </a:r>
            <a:endParaRPr lang="sv-SE" sz="4000" dirty="0"/>
          </a:p>
        </p:txBody>
      </p:sp>
      <p:sp>
        <p:nvSpPr>
          <p:cNvPr id="11" name="textruta 10"/>
          <p:cNvSpPr txBox="1"/>
          <p:nvPr/>
        </p:nvSpPr>
        <p:spPr>
          <a:xfrm>
            <a:off x="1587873" y="2607849"/>
            <a:ext cx="675783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4000" dirty="0">
                <a:latin typeface="Bern Sans CT" pitchFamily="50" charset="0"/>
              </a:rPr>
              <a:t>2</a:t>
            </a:r>
            <a:r>
              <a:rPr lang="sv-SE" sz="4000" dirty="0" smtClean="0">
                <a:latin typeface="Bern Sans CT" pitchFamily="50" charset="0"/>
              </a:rPr>
              <a:t>. ”Jag ska klara av att bänka 80 kg”</a:t>
            </a:r>
            <a:endParaRPr lang="sv-SE" sz="4000" dirty="0"/>
          </a:p>
        </p:txBody>
      </p:sp>
      <p:sp>
        <p:nvSpPr>
          <p:cNvPr id="12" name="textruta 11"/>
          <p:cNvSpPr txBox="1"/>
          <p:nvPr/>
        </p:nvSpPr>
        <p:spPr>
          <a:xfrm>
            <a:off x="1587873" y="4734683"/>
            <a:ext cx="788738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4000" dirty="0" smtClean="0">
                <a:latin typeface="Bern Sans CT" pitchFamily="50" charset="0"/>
              </a:rPr>
              <a:t>5. ”i vårt lag ska alla känna sig välkomna”</a:t>
            </a:r>
            <a:endParaRPr lang="sv-SE" sz="4000" dirty="0"/>
          </a:p>
        </p:txBody>
      </p:sp>
      <p:sp>
        <p:nvSpPr>
          <p:cNvPr id="15" name="textruta 14"/>
          <p:cNvSpPr txBox="1"/>
          <p:nvPr/>
        </p:nvSpPr>
        <p:spPr>
          <a:xfrm>
            <a:off x="1587873" y="3321888"/>
            <a:ext cx="921982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4000" dirty="0" smtClean="0">
                <a:latin typeface="Bern Sans CT" pitchFamily="50" charset="0"/>
              </a:rPr>
              <a:t>3. ”Alla mina skott under träningen ska gå på mål”</a:t>
            </a:r>
            <a:endParaRPr lang="sv-SE" sz="4000" dirty="0"/>
          </a:p>
        </p:txBody>
      </p:sp>
      <p:sp>
        <p:nvSpPr>
          <p:cNvPr id="16" name="textruta 15"/>
          <p:cNvSpPr txBox="1"/>
          <p:nvPr/>
        </p:nvSpPr>
        <p:spPr>
          <a:xfrm>
            <a:off x="1587873" y="4026797"/>
            <a:ext cx="912367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4000" dirty="0">
                <a:latin typeface="Bern Sans CT" pitchFamily="50" charset="0"/>
              </a:rPr>
              <a:t>4</a:t>
            </a:r>
            <a:r>
              <a:rPr lang="sv-SE" sz="4000" dirty="0" smtClean="0">
                <a:latin typeface="Bern Sans CT" pitchFamily="50" charset="0"/>
              </a:rPr>
              <a:t>. ”alla mina skott under träningen ska gå i mål”</a:t>
            </a:r>
            <a:endParaRPr lang="sv-SE" sz="4000" dirty="0"/>
          </a:p>
        </p:txBody>
      </p:sp>
    </p:spTree>
    <p:extLst>
      <p:ext uri="{BB962C8B-B14F-4D97-AF65-F5344CB8AC3E}">
        <p14:creationId xmlns:p14="http://schemas.microsoft.com/office/powerpoint/2010/main" val="3609635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1" grpId="0"/>
      <p:bldP spid="12" grpId="0"/>
      <p:bldP spid="15" grpId="0"/>
      <p:bldP spid="1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3521308" y="2568673"/>
            <a:ext cx="4652439" cy="1841962"/>
          </a:xfrm>
        </p:spPr>
        <p:txBody>
          <a:bodyPr>
            <a:normAutofit/>
          </a:bodyPr>
          <a:lstStyle/>
          <a:p>
            <a:pPr algn="ctr"/>
            <a:r>
              <a:rPr lang="sv-SE" sz="4000" dirty="0" smtClean="0">
                <a:latin typeface="Bern Sans CT" pitchFamily="50" charset="0"/>
                <a:cs typeface="Bern Sans CT Regular"/>
              </a:rPr>
              <a:t>Vad tror ni är viktigt när ni sätter era mål?</a:t>
            </a:r>
            <a:endParaRPr lang="sv-SE" sz="4000" dirty="0">
              <a:latin typeface="Bern Sans CT" pitchFamily="50" charset="0"/>
              <a:cs typeface="Bern Sans CT Regular"/>
            </a:endParaRPr>
          </a:p>
        </p:txBody>
      </p:sp>
      <p:sp>
        <p:nvSpPr>
          <p:cNvPr id="8" name="Rektangel 7"/>
          <p:cNvSpPr/>
          <p:nvPr/>
        </p:nvSpPr>
        <p:spPr>
          <a:xfrm rot="21149839">
            <a:off x="-416722" y="-1348851"/>
            <a:ext cx="833444" cy="10357255"/>
          </a:xfrm>
          <a:prstGeom prst="rect">
            <a:avLst/>
          </a:prstGeom>
          <a:solidFill>
            <a:srgbClr val="005B9C">
              <a:alpha val="80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9" name="Rektangel 8"/>
          <p:cNvSpPr>
            <a:spLocks noChangeAspect="1"/>
          </p:cNvSpPr>
          <p:nvPr/>
        </p:nvSpPr>
        <p:spPr>
          <a:xfrm rot="21149839">
            <a:off x="407672" y="-1459864"/>
            <a:ext cx="69672" cy="10353420"/>
          </a:xfrm>
          <a:prstGeom prst="rect">
            <a:avLst/>
          </a:prstGeom>
          <a:solidFill>
            <a:srgbClr val="FAC828">
              <a:alpha val="81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pic>
        <p:nvPicPr>
          <p:cNvPr id="10" name="Picture 15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00654" y="5928932"/>
            <a:ext cx="1276350" cy="644525"/>
          </a:xfrm>
          <a:prstGeom prst="rect">
            <a:avLst/>
          </a:prstGeom>
        </p:spPr>
      </p:pic>
      <p:pic>
        <p:nvPicPr>
          <p:cNvPr id="14" name="Picture 14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66569" y="5849557"/>
            <a:ext cx="866775" cy="866775"/>
          </a:xfrm>
          <a:prstGeom prst="rect">
            <a:avLst/>
          </a:prstGeom>
        </p:spPr>
      </p:pic>
      <p:sp>
        <p:nvSpPr>
          <p:cNvPr id="12" name="textruta 11"/>
          <p:cNvSpPr txBox="1"/>
          <p:nvPr/>
        </p:nvSpPr>
        <p:spPr>
          <a:xfrm>
            <a:off x="1910717" y="1409503"/>
            <a:ext cx="236748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000" dirty="0" smtClean="0">
                <a:latin typeface="Gill Sans MT" panose="020B0502020104020203" pitchFamily="34" charset="0"/>
              </a:rPr>
              <a:t>Realistiska men svåra</a:t>
            </a:r>
            <a:endParaRPr lang="sv-SE" sz="2000" dirty="0">
              <a:latin typeface="Gill Sans MT" panose="020B0502020104020203" pitchFamily="34" charset="0"/>
            </a:endParaRPr>
          </a:p>
        </p:txBody>
      </p:sp>
      <p:sp>
        <p:nvSpPr>
          <p:cNvPr id="11" name="textruta 10"/>
          <p:cNvSpPr txBox="1"/>
          <p:nvPr/>
        </p:nvSpPr>
        <p:spPr>
          <a:xfrm>
            <a:off x="8849997" y="3135711"/>
            <a:ext cx="295652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000" dirty="0" smtClean="0">
                <a:latin typeface="Gill Sans MT" panose="020B0502020104020203" pitchFamily="34" charset="0"/>
              </a:rPr>
              <a:t>Sätt mål för träning, </a:t>
            </a:r>
            <a:br>
              <a:rPr lang="sv-SE" sz="2000" dirty="0" smtClean="0">
                <a:latin typeface="Gill Sans MT" panose="020B0502020104020203" pitchFamily="34" charset="0"/>
              </a:rPr>
            </a:br>
            <a:r>
              <a:rPr lang="sv-SE" sz="2000" dirty="0" smtClean="0">
                <a:latin typeface="Gill Sans MT" panose="020B0502020104020203" pitchFamily="34" charset="0"/>
              </a:rPr>
              <a:t>inte bara tävling och match</a:t>
            </a:r>
            <a:endParaRPr lang="sv-SE" sz="2000" dirty="0">
              <a:latin typeface="Gill Sans MT" panose="020B0502020104020203" pitchFamily="34" charset="0"/>
            </a:endParaRPr>
          </a:p>
        </p:txBody>
      </p:sp>
      <p:sp>
        <p:nvSpPr>
          <p:cNvPr id="13" name="textruta 12"/>
          <p:cNvSpPr txBox="1"/>
          <p:nvPr/>
        </p:nvSpPr>
        <p:spPr>
          <a:xfrm>
            <a:off x="790614" y="3429666"/>
            <a:ext cx="236748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000" dirty="0" smtClean="0">
                <a:latin typeface="Gill Sans MT" panose="020B0502020104020203" pitchFamily="34" charset="0"/>
              </a:rPr>
              <a:t>Mätbara. </a:t>
            </a:r>
            <a:br>
              <a:rPr lang="sv-SE" sz="2000" dirty="0" smtClean="0">
                <a:latin typeface="Gill Sans MT" panose="020B0502020104020203" pitchFamily="34" charset="0"/>
              </a:rPr>
            </a:br>
            <a:r>
              <a:rPr lang="sv-SE" sz="2000" dirty="0" smtClean="0">
                <a:latin typeface="Gill Sans MT" panose="020B0502020104020203" pitchFamily="34" charset="0"/>
              </a:rPr>
              <a:t>När har vi lyckats?</a:t>
            </a:r>
            <a:endParaRPr lang="sv-SE" sz="2000" dirty="0">
              <a:latin typeface="Gill Sans MT" panose="020B0502020104020203" pitchFamily="34" charset="0"/>
            </a:endParaRPr>
          </a:p>
        </p:txBody>
      </p:sp>
      <p:sp>
        <p:nvSpPr>
          <p:cNvPr id="15" name="textruta 14"/>
          <p:cNvSpPr txBox="1"/>
          <p:nvPr/>
        </p:nvSpPr>
        <p:spPr>
          <a:xfrm>
            <a:off x="7280548" y="4554934"/>
            <a:ext cx="285279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000" dirty="0" smtClean="0">
                <a:latin typeface="Gill Sans MT" panose="020B0502020104020203" pitchFamily="34" charset="0"/>
              </a:rPr>
              <a:t>Se till att målen är tydliga</a:t>
            </a:r>
            <a:br>
              <a:rPr lang="sv-SE" sz="2000" dirty="0" smtClean="0">
                <a:latin typeface="Gill Sans MT" panose="020B0502020104020203" pitchFamily="34" charset="0"/>
              </a:rPr>
            </a:br>
            <a:r>
              <a:rPr lang="sv-SE" sz="2000" dirty="0" smtClean="0">
                <a:latin typeface="Gill Sans MT" panose="020B0502020104020203" pitchFamily="34" charset="0"/>
              </a:rPr>
              <a:t>(skriv ned dem)</a:t>
            </a:r>
            <a:endParaRPr lang="sv-SE" sz="2000" dirty="0">
              <a:latin typeface="Gill Sans MT" panose="020B0502020104020203" pitchFamily="34" charset="0"/>
            </a:endParaRPr>
          </a:p>
        </p:txBody>
      </p:sp>
      <p:sp>
        <p:nvSpPr>
          <p:cNvPr id="16" name="textruta 15"/>
          <p:cNvSpPr txBox="1"/>
          <p:nvPr/>
        </p:nvSpPr>
        <p:spPr>
          <a:xfrm>
            <a:off x="5024712" y="1809613"/>
            <a:ext cx="225583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000" dirty="0" smtClean="0">
                <a:latin typeface="Gill Sans MT" panose="020B0502020104020203" pitchFamily="34" charset="0"/>
              </a:rPr>
              <a:t>Sätt både långsiktiga och kortsiktiga mål</a:t>
            </a:r>
            <a:endParaRPr lang="sv-SE" sz="2000" dirty="0">
              <a:latin typeface="Gill Sans MT" panose="020B0502020104020203" pitchFamily="34" charset="0"/>
            </a:endParaRPr>
          </a:p>
        </p:txBody>
      </p:sp>
      <p:sp>
        <p:nvSpPr>
          <p:cNvPr id="17" name="textruta 16"/>
          <p:cNvSpPr txBox="1"/>
          <p:nvPr/>
        </p:nvSpPr>
        <p:spPr>
          <a:xfrm>
            <a:off x="4278204" y="4862710"/>
            <a:ext cx="241027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000" dirty="0" smtClean="0">
                <a:latin typeface="Gill Sans MT" panose="020B0502020104020203" pitchFamily="34" charset="0"/>
              </a:rPr>
              <a:t>Utvärdera målen</a:t>
            </a:r>
            <a:endParaRPr lang="sv-SE" sz="2000" dirty="0">
              <a:latin typeface="Gill Sans MT" panose="020B0502020104020203" pitchFamily="34" charset="0"/>
            </a:endParaRPr>
          </a:p>
        </p:txBody>
      </p:sp>
      <p:sp>
        <p:nvSpPr>
          <p:cNvPr id="18" name="textruta 17"/>
          <p:cNvSpPr txBox="1"/>
          <p:nvPr/>
        </p:nvSpPr>
        <p:spPr>
          <a:xfrm>
            <a:off x="8372922" y="1609558"/>
            <a:ext cx="176042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000" dirty="0" smtClean="0">
                <a:latin typeface="Gill Sans MT" panose="020B0502020104020203" pitchFamily="34" charset="0"/>
              </a:rPr>
              <a:t>Motiverande</a:t>
            </a:r>
            <a:endParaRPr lang="sv-SE" sz="2000" dirty="0">
              <a:latin typeface="Gill Sans MT" panose="020B0502020104020203" pitchFamily="34" charset="0"/>
            </a:endParaRPr>
          </a:p>
        </p:txBody>
      </p:sp>
      <p:sp>
        <p:nvSpPr>
          <p:cNvPr id="19" name="textruta 18"/>
          <p:cNvSpPr txBox="1"/>
          <p:nvPr/>
        </p:nvSpPr>
        <p:spPr>
          <a:xfrm>
            <a:off x="1077049" y="2610447"/>
            <a:ext cx="236748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000" dirty="0" smtClean="0">
                <a:latin typeface="Gill Sans MT" panose="020B0502020104020203" pitchFamily="34" charset="0"/>
              </a:rPr>
              <a:t>Hela laget överens</a:t>
            </a:r>
            <a:endParaRPr lang="sv-SE" sz="2000" dirty="0">
              <a:latin typeface="Gill Sans MT" panose="020B0502020104020203" pitchFamily="34" charset="0"/>
            </a:endParaRPr>
          </a:p>
        </p:txBody>
      </p:sp>
      <p:sp>
        <p:nvSpPr>
          <p:cNvPr id="20" name="textruta 19"/>
          <p:cNvSpPr txBox="1"/>
          <p:nvPr/>
        </p:nvSpPr>
        <p:spPr>
          <a:xfrm>
            <a:off x="1320037" y="4211501"/>
            <a:ext cx="248770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000" dirty="0" smtClean="0">
                <a:latin typeface="Gill Sans MT" panose="020B0502020104020203" pitchFamily="34" charset="0"/>
              </a:rPr>
              <a:t>Tidsatta. </a:t>
            </a:r>
            <a:br>
              <a:rPr lang="sv-SE" sz="2000" dirty="0" smtClean="0">
                <a:latin typeface="Gill Sans MT" panose="020B0502020104020203" pitchFamily="34" charset="0"/>
              </a:rPr>
            </a:br>
            <a:r>
              <a:rPr lang="sv-SE" sz="2000" dirty="0" smtClean="0">
                <a:latin typeface="Gill Sans MT" panose="020B0502020104020203" pitchFamily="34" charset="0"/>
              </a:rPr>
              <a:t>När ska vi ha lyckats?</a:t>
            </a:r>
            <a:endParaRPr lang="sv-SE" sz="2000" dirty="0">
              <a:latin typeface="Gill Sans MT" panose="020B05020201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989656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1" grpId="0"/>
      <p:bldP spid="13" grpId="0"/>
      <p:bldP spid="15" grpId="0"/>
      <p:bldP spid="16" grpId="0"/>
      <p:bldP spid="17" grpId="0"/>
      <p:bldP spid="18" grpId="0"/>
      <p:bldP spid="19" grpId="0"/>
      <p:bldP spid="2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156392" y="1117697"/>
            <a:ext cx="10697353" cy="876402"/>
          </a:xfrm>
        </p:spPr>
        <p:txBody>
          <a:bodyPr>
            <a:noAutofit/>
          </a:bodyPr>
          <a:lstStyle/>
          <a:p>
            <a:pPr algn="ctr"/>
            <a:r>
              <a:rPr lang="sv-SE" sz="6000" dirty="0" smtClean="0">
                <a:latin typeface="Bern Sans CT" pitchFamily="50" charset="0"/>
              </a:rPr>
              <a:t>Sätt upp tre mål inför säsongen</a:t>
            </a:r>
            <a:endParaRPr lang="sv-SE" sz="6000" dirty="0">
              <a:latin typeface="Bern Sans CT" pitchFamily="50" charset="0"/>
            </a:endParaRPr>
          </a:p>
        </p:txBody>
      </p:sp>
      <p:sp>
        <p:nvSpPr>
          <p:cNvPr id="7" name="Platshållare för innehåll 6"/>
          <p:cNvSpPr>
            <a:spLocks noGrp="1"/>
          </p:cNvSpPr>
          <p:nvPr>
            <p:ph sz="quarter" idx="17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8" name="Rektangel 7"/>
          <p:cNvSpPr/>
          <p:nvPr/>
        </p:nvSpPr>
        <p:spPr>
          <a:xfrm>
            <a:off x="1054100" y="5891214"/>
            <a:ext cx="9753600" cy="1018517"/>
          </a:xfrm>
          <a:prstGeom prst="rect">
            <a:avLst/>
          </a:prstGeom>
          <a:solidFill>
            <a:schemeClr val="bg1">
              <a:lumMod val="20000"/>
              <a:lumOff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9" name="Rektangel 8"/>
          <p:cNvSpPr/>
          <p:nvPr/>
        </p:nvSpPr>
        <p:spPr>
          <a:xfrm rot="21149839">
            <a:off x="-413313" y="-1348850"/>
            <a:ext cx="833444" cy="10357255"/>
          </a:xfrm>
          <a:prstGeom prst="rect">
            <a:avLst/>
          </a:prstGeom>
          <a:solidFill>
            <a:srgbClr val="005B9C">
              <a:alpha val="80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10" name="Rektangel 9"/>
          <p:cNvSpPr>
            <a:spLocks noChangeAspect="1"/>
          </p:cNvSpPr>
          <p:nvPr/>
        </p:nvSpPr>
        <p:spPr>
          <a:xfrm rot="21149839">
            <a:off x="411081" y="-1459863"/>
            <a:ext cx="69672" cy="10353420"/>
          </a:xfrm>
          <a:prstGeom prst="rect">
            <a:avLst/>
          </a:prstGeom>
          <a:solidFill>
            <a:srgbClr val="FAC828">
              <a:alpha val="81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pic>
        <p:nvPicPr>
          <p:cNvPr id="13" name="Picture 15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00654" y="5928932"/>
            <a:ext cx="1276350" cy="644525"/>
          </a:xfrm>
          <a:prstGeom prst="rect">
            <a:avLst/>
          </a:prstGeom>
        </p:spPr>
      </p:pic>
      <p:pic>
        <p:nvPicPr>
          <p:cNvPr id="14" name="Picture 14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66569" y="5849557"/>
            <a:ext cx="866775" cy="866775"/>
          </a:xfrm>
          <a:prstGeom prst="rect">
            <a:avLst/>
          </a:prstGeom>
        </p:spPr>
      </p:pic>
      <p:sp>
        <p:nvSpPr>
          <p:cNvPr id="11" name="textruta 10"/>
          <p:cNvSpPr txBox="1"/>
          <p:nvPr/>
        </p:nvSpPr>
        <p:spPr>
          <a:xfrm>
            <a:off x="2652640" y="2253744"/>
            <a:ext cx="7704856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000" dirty="0" smtClean="0">
                <a:latin typeface="Gill Sans MT" panose="020B0502020104020203" pitchFamily="34" charset="0"/>
              </a:rPr>
              <a:t>Sätt er en och en och formulera tre stycken mål för det närmsta året. Det kan både vara mål för dig själv och för laget. </a:t>
            </a:r>
            <a:br>
              <a:rPr lang="sv-SE" sz="2000" dirty="0" smtClean="0">
                <a:latin typeface="Gill Sans MT" panose="020B0502020104020203" pitchFamily="34" charset="0"/>
              </a:rPr>
            </a:br>
            <a:r>
              <a:rPr lang="sv-SE" sz="2000" dirty="0" smtClean="0">
                <a:latin typeface="Gill Sans MT" panose="020B0502020104020203" pitchFamily="34" charset="0"/>
              </a:rPr>
              <a:t>Minst ett mål ska vara ett </a:t>
            </a:r>
            <a:r>
              <a:rPr lang="sv-SE" sz="2000" dirty="0" err="1" smtClean="0">
                <a:latin typeface="Gill Sans MT" panose="020B0502020104020203" pitchFamily="34" charset="0"/>
              </a:rPr>
              <a:t>lagmål</a:t>
            </a:r>
            <a:r>
              <a:rPr lang="sv-SE" sz="2000" dirty="0" smtClean="0">
                <a:latin typeface="Gill Sans MT" panose="020B0502020104020203" pitchFamily="34" charset="0"/>
              </a:rPr>
              <a:t>.</a:t>
            </a:r>
            <a:br>
              <a:rPr lang="sv-SE" sz="2000" dirty="0" smtClean="0">
                <a:latin typeface="Gill Sans MT" panose="020B0502020104020203" pitchFamily="34" charset="0"/>
              </a:rPr>
            </a:br>
            <a:r>
              <a:rPr lang="sv-SE" sz="2000" dirty="0" smtClean="0">
                <a:latin typeface="Gill Sans MT" panose="020B0502020104020203" pitchFamily="34" charset="0"/>
              </a:rPr>
              <a:t/>
            </a:r>
            <a:br>
              <a:rPr lang="sv-SE" sz="2000" dirty="0" smtClean="0">
                <a:latin typeface="Gill Sans MT" panose="020B0502020104020203" pitchFamily="34" charset="0"/>
              </a:rPr>
            </a:br>
            <a:r>
              <a:rPr lang="sv-SE" sz="2000" dirty="0" smtClean="0">
                <a:latin typeface="Gill Sans MT" panose="020B0502020104020203" pitchFamily="34" charset="0"/>
              </a:rPr>
              <a:t>Lämna in dina </a:t>
            </a:r>
            <a:r>
              <a:rPr lang="sv-SE" sz="2000" dirty="0" err="1" smtClean="0">
                <a:latin typeface="Gill Sans MT" panose="020B0502020104020203" pitchFamily="34" charset="0"/>
              </a:rPr>
              <a:t>lagmål</a:t>
            </a:r>
            <a:r>
              <a:rPr lang="sv-SE" sz="2000" dirty="0" smtClean="0">
                <a:latin typeface="Gill Sans MT" panose="020B0502020104020203" pitchFamily="34" charset="0"/>
              </a:rPr>
              <a:t> till tränaren. Dina personliga mål kan du behålla för dig själv.</a:t>
            </a:r>
            <a:endParaRPr lang="sv-SE" sz="2000" dirty="0">
              <a:latin typeface="Gill Sans MT" panose="020B05020201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288673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316</TotalTime>
  <Words>246</Words>
  <Application>Microsoft Office PowerPoint</Application>
  <PresentationFormat>Bredbild</PresentationFormat>
  <Paragraphs>46</Paragraphs>
  <Slides>8</Slides>
  <Notes>5</Notes>
  <HiddenSlides>0</HiddenSlides>
  <MMClips>0</MMClips>
  <ScaleCrop>false</ScaleCrop>
  <HeadingPairs>
    <vt:vector size="6" baseType="variant">
      <vt:variant>
        <vt:lpstr>Använt teckensnitt</vt:lpstr>
      </vt:variant>
      <vt:variant>
        <vt:i4>8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8</vt:i4>
      </vt:variant>
    </vt:vector>
  </HeadingPairs>
  <TitlesOfParts>
    <vt:vector size="17" baseType="lpstr">
      <vt:lpstr>Angsana New</vt:lpstr>
      <vt:lpstr>Arial</vt:lpstr>
      <vt:lpstr>Bern Sans CT</vt:lpstr>
      <vt:lpstr>Bern Sans CT Regular</vt:lpstr>
      <vt:lpstr>Calibri</vt:lpstr>
      <vt:lpstr>Calibri Light</vt:lpstr>
      <vt:lpstr>Gill Sans MT</vt:lpstr>
      <vt:lpstr>Times New Roman</vt:lpstr>
      <vt:lpstr>Office-tema</vt:lpstr>
      <vt:lpstr>PowerPoint-presentation</vt:lpstr>
      <vt:lpstr>Vad är en målsättning?</vt:lpstr>
      <vt:lpstr>REsultatmål</vt:lpstr>
      <vt:lpstr>Prestationsmål</vt:lpstr>
      <vt:lpstr>Processmål</vt:lpstr>
      <vt:lpstr>Resultatmål eller prestationsmål?</vt:lpstr>
      <vt:lpstr>Vad tror ni är viktigt när ni sätter era mål?</vt:lpstr>
      <vt:lpstr>Sätt upp tre mål inför säsongen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Johan Gren</dc:creator>
  <cp:lastModifiedBy>Johan Gren</cp:lastModifiedBy>
  <cp:revision>17</cp:revision>
  <dcterms:created xsi:type="dcterms:W3CDTF">2017-04-28T07:41:23Z</dcterms:created>
  <dcterms:modified xsi:type="dcterms:W3CDTF">2017-08-24T09:58:13Z</dcterms:modified>
</cp:coreProperties>
</file>