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sldIdLst>
    <p:sldId id="256" r:id="rId5"/>
    <p:sldId id="257" r:id="rId6"/>
    <p:sldId id="258" r:id="rId7"/>
    <p:sldId id="261" r:id="rId8"/>
    <p:sldId id="260" r:id="rId9"/>
    <p:sldId id="259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1" d="100"/>
          <a:sy n="61" d="100"/>
        </p:scale>
        <p:origin x="29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9965F-18BD-4FAC-B83D-5D29614AD0FA}" type="datetimeFigureOut">
              <a:rPr lang="sv-SE" smtClean="0"/>
              <a:t>2020-02-25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B874D8-FE6D-4786-92D7-C3BA23282F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65000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aseline="0" dirty="0"/>
              <a:t>Allt utvecklings och utbildningsarbete som sker utanför planen hör till oss.</a:t>
            </a:r>
            <a:br>
              <a:rPr lang="sv-SE" baseline="0" dirty="0"/>
            </a:br>
            <a:br>
              <a:rPr lang="sv-SE" baseline="0" dirty="0"/>
            </a:br>
            <a:r>
              <a:rPr lang="sv-SE" baseline="0" dirty="0"/>
              <a:t>Stöttar vid utbildningsinsatser och med personal som vid det här tillfället.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58523-B591-4F85-9C9D-12DFA19B7369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84131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aseline="0" dirty="0"/>
              <a:t>Allt utvecklings och utbildningsarbete som sker utanför planen hör till oss.</a:t>
            </a:r>
            <a:br>
              <a:rPr lang="sv-SE" baseline="0" dirty="0"/>
            </a:br>
            <a:br>
              <a:rPr lang="sv-SE" baseline="0" dirty="0"/>
            </a:br>
            <a:r>
              <a:rPr lang="sv-SE" baseline="0" dirty="0"/>
              <a:t>Stöttar vid utbildningsinsatser och med personal som vid det här tillfället.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58523-B591-4F85-9C9D-12DFA19B7369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9869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aseline="0" dirty="0"/>
              <a:t>Allt utvecklings och utbildningsarbete som sker utanför planen hör till oss.</a:t>
            </a:r>
            <a:br>
              <a:rPr lang="sv-SE" baseline="0" dirty="0"/>
            </a:br>
            <a:br>
              <a:rPr lang="sv-SE" baseline="0" dirty="0"/>
            </a:br>
            <a:r>
              <a:rPr lang="sv-SE" baseline="0" dirty="0"/>
              <a:t>Stöttar vid utbildningsinsatser och med personal som vid det här tillfället.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58523-B591-4F85-9C9D-12DFA19B7369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53273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aseline="0" dirty="0"/>
              <a:t>Allt utvecklings och utbildningsarbete som sker utanför planen hör till oss.</a:t>
            </a:r>
            <a:br>
              <a:rPr lang="sv-SE" baseline="0" dirty="0"/>
            </a:br>
            <a:br>
              <a:rPr lang="sv-SE" baseline="0" dirty="0"/>
            </a:br>
            <a:r>
              <a:rPr lang="sv-SE" baseline="0" dirty="0"/>
              <a:t>Stöttar vid utbildningsinsatser och med personal som vid det här tillfället.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58523-B591-4F85-9C9D-12DFA19B7369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9730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2020-02-25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0293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2020-02-25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0611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2020-02-25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77905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Co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623392" y="217616"/>
            <a:ext cx="10972800" cy="547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none"/>
        </p:style>
        <p:txBody>
          <a:bodyPr>
            <a:normAutofit/>
          </a:bodyPr>
          <a:lstStyle>
            <a:lvl1pPr>
              <a:defRPr lang="el-GR" sz="1800" kern="1200" cap="none" spc="-100" baseline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8" name="Warn"/>
          <p:cNvSpPr>
            <a:spLocks noGrp="1"/>
          </p:cNvSpPr>
          <p:nvPr>
            <p:ph type="body" sz="quarter" idx="13" hasCustomPrompt="1"/>
          </p:nvPr>
        </p:nvSpPr>
        <p:spPr>
          <a:xfrm>
            <a:off x="334434" y="3068638"/>
            <a:ext cx="11523133" cy="576262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defRPr>
            </a:lvl1pPr>
            <a:lvl2pPr marL="457200" indent="0">
              <a:buNone/>
              <a:defRPr sz="1800">
                <a:solidFill>
                  <a:srgbClr val="FF0000"/>
                </a:solidFill>
              </a:defRPr>
            </a:lvl2pPr>
            <a:lvl3pPr>
              <a:defRPr sz="1800">
                <a:solidFill>
                  <a:srgbClr val="FF0000"/>
                </a:solidFill>
              </a:defRPr>
            </a:lvl3pPr>
            <a:lvl4pPr>
              <a:defRPr sz="1800">
                <a:solidFill>
                  <a:srgbClr val="FF0000"/>
                </a:solidFill>
              </a:defRPr>
            </a:lvl4pPr>
            <a:lvl5pPr>
              <a:defRPr sz="1800">
                <a:solidFill>
                  <a:srgbClr val="FF0000"/>
                </a:solidFill>
              </a:defRPr>
            </a:lvl5pPr>
          </a:lstStyle>
          <a:p>
            <a:pPr lvl="0"/>
            <a:r>
              <a:rPr lang="en-US"/>
              <a:t>Warning</a:t>
            </a:r>
            <a:endParaRPr lang="el-GR"/>
          </a:p>
        </p:txBody>
      </p:sp>
      <p:sp>
        <p:nvSpPr>
          <p:cNvPr id="6" name="Pre"/>
          <p:cNvSpPr>
            <a:spLocks noGrp="1"/>
          </p:cNvSpPr>
          <p:nvPr>
            <p:ph sz="quarter" idx="14"/>
          </p:nvPr>
        </p:nvSpPr>
        <p:spPr>
          <a:xfrm>
            <a:off x="623393" y="836712"/>
            <a:ext cx="10943167" cy="648072"/>
          </a:xfrm>
          <a:noFill/>
          <a:ln>
            <a:noFill/>
          </a:ln>
        </p:spPr>
        <p:txBody>
          <a:bodyPr anchor="t">
            <a:normAutofit/>
          </a:bodyPr>
          <a:lstStyle>
            <a:lvl1pPr marL="114300" indent="0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1"/>
          <p:cNvSpPr>
            <a:spLocks noGrp="1"/>
          </p:cNvSpPr>
          <p:nvPr>
            <p:ph sz="quarter" idx="15"/>
          </p:nvPr>
        </p:nvSpPr>
        <p:spPr>
          <a:xfrm>
            <a:off x="623393" y="1556792"/>
            <a:ext cx="10943167" cy="4824536"/>
          </a:xfrm>
          <a:noFill/>
          <a:ln>
            <a:noFill/>
          </a:ln>
        </p:spPr>
        <p:txBody>
          <a:bodyPr>
            <a:normAutofit/>
          </a:bodyPr>
          <a:lstStyle>
            <a:lvl1pPr marL="114300" indent="0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pTitle"/>
          <p:cNvSpPr>
            <a:spLocks noGrp="1"/>
          </p:cNvSpPr>
          <p:nvPr>
            <p:ph sz="quarter" idx="16" hasCustomPrompt="1"/>
          </p:nvPr>
        </p:nvSpPr>
        <p:spPr>
          <a:xfrm>
            <a:off x="0" y="2523"/>
            <a:ext cx="12192000" cy="228254"/>
          </a:xfrm>
          <a:noFill/>
          <a:ln>
            <a:noFill/>
          </a:ln>
        </p:spPr>
        <p:txBody>
          <a:bodyPr>
            <a:noAutofit/>
          </a:bodyPr>
          <a:lstStyle>
            <a:lvl1pPr marL="114300" indent="0">
              <a:buNone/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en-US" sz="1200"/>
              <a:t>Report Title</a:t>
            </a:r>
            <a:endParaRPr lang="el-GR"/>
          </a:p>
        </p:txBody>
      </p:sp>
      <p:sp>
        <p:nvSpPr>
          <p:cNvPr id="9" name="MetaFoot"/>
          <p:cNvSpPr>
            <a:spLocks noGrp="1"/>
          </p:cNvSpPr>
          <p:nvPr>
            <p:ph sz="quarter" idx="17"/>
          </p:nvPr>
        </p:nvSpPr>
        <p:spPr>
          <a:xfrm>
            <a:off x="3410" y="6669360"/>
            <a:ext cx="8161668" cy="188640"/>
          </a:xfrm>
        </p:spPr>
        <p:txBody>
          <a:bodyPr anchor="ctr">
            <a:noAutofit/>
          </a:bodyPr>
          <a:lstStyle>
            <a:lvl1pPr marL="1143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itchFamily="34" charset="0"/>
              <a:buNone/>
              <a:defRPr lang="el-GR" sz="1000">
                <a:solidFill>
                  <a:srgbClr val="7F7F7F"/>
                </a:solidFill>
                <a:cs typeface="Angsana New" panose="02020603050405020304" pitchFamily="18" charset="-34"/>
              </a:defRPr>
            </a:lvl1pPr>
          </a:lstStyle>
          <a:p>
            <a:pPr marL="11430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itchFamily="34" charset="0"/>
              <a:buNone/>
              <a:defRPr/>
            </a:pP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08961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2020-02-25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96762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2020-02-25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3551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2020-02-25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44827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2020-02-25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9634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2020-02-25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7562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2020-02-25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6141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2020-02-25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3707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2020-02-25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5588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D4978-AC5F-4630-BDB9-7008ABAD34DA}" type="datetimeFigureOut">
              <a:rPr lang="sv-SE" smtClean="0"/>
              <a:t>2020-02-25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4997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4711"/>
            <a:ext cx="12897971" cy="8598647"/>
          </a:xfrm>
          <a:prstGeom prst="rect">
            <a:avLst/>
          </a:prstGeom>
        </p:spPr>
      </p:pic>
      <p:sp>
        <p:nvSpPr>
          <p:cNvPr id="4" name="Rektangel 3"/>
          <p:cNvSpPr/>
          <p:nvPr/>
        </p:nvSpPr>
        <p:spPr>
          <a:xfrm rot="21149839">
            <a:off x="328270" y="-1908232"/>
            <a:ext cx="4511698" cy="10357255"/>
          </a:xfrm>
          <a:prstGeom prst="rect">
            <a:avLst/>
          </a:prstGeom>
          <a:solidFill>
            <a:srgbClr val="005B9C">
              <a:alpha val="81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5" name="Rektangel 4"/>
          <p:cNvSpPr/>
          <p:nvPr/>
        </p:nvSpPr>
        <p:spPr>
          <a:xfrm rot="21149839">
            <a:off x="-477359" y="-1503397"/>
            <a:ext cx="833444" cy="10357255"/>
          </a:xfrm>
          <a:prstGeom prst="rect">
            <a:avLst/>
          </a:prstGeom>
          <a:solidFill>
            <a:srgbClr val="005B9C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6" name="Rektangel 5"/>
          <p:cNvSpPr>
            <a:spLocks noChangeAspect="1"/>
          </p:cNvSpPr>
          <p:nvPr/>
        </p:nvSpPr>
        <p:spPr>
          <a:xfrm rot="21149839">
            <a:off x="347035" y="-1614410"/>
            <a:ext cx="69672" cy="10353420"/>
          </a:xfrm>
          <a:prstGeom prst="rect">
            <a:avLst/>
          </a:prstGeom>
          <a:solidFill>
            <a:srgbClr val="FAC828">
              <a:alpha val="81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" name="Rubrik 1"/>
          <p:cNvSpPr txBox="1">
            <a:spLocks/>
          </p:cNvSpPr>
          <p:nvPr/>
        </p:nvSpPr>
        <p:spPr>
          <a:xfrm>
            <a:off x="523682" y="1627095"/>
            <a:ext cx="4120873" cy="22859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0000"/>
              </a:lnSpc>
            </a:pPr>
            <a:r>
              <a:rPr lang="sv-SE" sz="8000" dirty="0">
                <a:solidFill>
                  <a:schemeClr val="bg1">
                    <a:lumMod val="40000"/>
                    <a:lumOff val="60000"/>
                  </a:schemeClr>
                </a:solidFill>
                <a:latin typeface="Bern Sans CT" pitchFamily="50" charset="0"/>
                <a:cs typeface="Bern Sans CT Regular"/>
              </a:rPr>
              <a:t>EN GOD </a:t>
            </a:r>
            <a:br>
              <a:rPr lang="sv-SE" sz="8000" dirty="0">
                <a:solidFill>
                  <a:schemeClr val="bg1">
                    <a:lumMod val="40000"/>
                    <a:lumOff val="60000"/>
                  </a:schemeClr>
                </a:solidFill>
                <a:latin typeface="Bern Sans CT" pitchFamily="50" charset="0"/>
                <a:cs typeface="Bern Sans CT Regular"/>
              </a:rPr>
            </a:br>
            <a:r>
              <a:rPr lang="sv-SE" sz="8000" dirty="0">
                <a:solidFill>
                  <a:schemeClr val="bg1">
                    <a:lumMod val="40000"/>
                    <a:lumOff val="60000"/>
                  </a:schemeClr>
                </a:solidFill>
                <a:latin typeface="Bern Sans CT" pitchFamily="50" charset="0"/>
                <a:cs typeface="Bern Sans CT Regular"/>
              </a:rPr>
              <a:t>LAGKAMRAT</a:t>
            </a:r>
          </a:p>
        </p:txBody>
      </p:sp>
    </p:spTree>
    <p:extLst>
      <p:ext uri="{BB962C8B-B14F-4D97-AF65-F5344CB8AC3E}">
        <p14:creationId xmlns:p14="http://schemas.microsoft.com/office/powerpoint/2010/main" val="1690321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849206" y="497825"/>
            <a:ext cx="3371865" cy="820271"/>
          </a:xfrm>
        </p:spPr>
        <p:txBody>
          <a:bodyPr>
            <a:normAutofit/>
          </a:bodyPr>
          <a:lstStyle/>
          <a:p>
            <a:r>
              <a:rPr lang="sv-SE" sz="4000" b="1" dirty="0">
                <a:latin typeface="Bern Sans CT" pitchFamily="50" charset="0"/>
                <a:cs typeface="Bern Sans CT Regular"/>
              </a:rPr>
              <a:t>Olika perspektiv</a:t>
            </a:r>
          </a:p>
        </p:txBody>
      </p:sp>
      <p:sp>
        <p:nvSpPr>
          <p:cNvPr id="8" name="Rektangel 7"/>
          <p:cNvSpPr/>
          <p:nvPr/>
        </p:nvSpPr>
        <p:spPr>
          <a:xfrm rot="21149839">
            <a:off x="-416722" y="-1348851"/>
            <a:ext cx="833444" cy="10357255"/>
          </a:xfrm>
          <a:prstGeom prst="rect">
            <a:avLst/>
          </a:prstGeom>
          <a:solidFill>
            <a:srgbClr val="005B9C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9" name="Rektangel 8"/>
          <p:cNvSpPr>
            <a:spLocks noChangeAspect="1"/>
          </p:cNvSpPr>
          <p:nvPr/>
        </p:nvSpPr>
        <p:spPr>
          <a:xfrm rot="21149839">
            <a:off x="407672" y="-1459864"/>
            <a:ext cx="69672" cy="10353420"/>
          </a:xfrm>
          <a:prstGeom prst="rect">
            <a:avLst/>
          </a:prstGeom>
          <a:solidFill>
            <a:srgbClr val="FAC828">
              <a:alpha val="81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0" name="Picture 1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5237" y="5928932"/>
            <a:ext cx="687184" cy="644525"/>
          </a:xfrm>
          <a:prstGeom prst="rect">
            <a:avLst/>
          </a:prstGeom>
        </p:spPr>
      </p:pic>
      <p:pic>
        <p:nvPicPr>
          <p:cNvPr id="14" name="Picture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569" y="5849557"/>
            <a:ext cx="866775" cy="866775"/>
          </a:xfrm>
          <a:prstGeom prst="rect">
            <a:avLst/>
          </a:prstGeom>
        </p:spPr>
      </p:pic>
      <p:sp>
        <p:nvSpPr>
          <p:cNvPr id="4" name="textruta 3"/>
          <p:cNvSpPr txBox="1"/>
          <p:nvPr/>
        </p:nvSpPr>
        <p:spPr>
          <a:xfrm>
            <a:off x="1902698" y="1560142"/>
            <a:ext cx="95743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>
                <a:latin typeface="Gill Sans MT" panose="020B0502020104020203" pitchFamily="34" charset="0"/>
              </a:rPr>
              <a:t>Egenperspektiv </a:t>
            </a:r>
            <a:r>
              <a:rPr lang="sv-SE" sz="2400" dirty="0">
                <a:latin typeface="Gill Sans MT" panose="020B0502020104020203" pitchFamily="34" charset="0"/>
              </a:rPr>
              <a:t>		</a:t>
            </a:r>
            <a:r>
              <a:rPr lang="sv-SE" sz="2400" i="1" dirty="0">
                <a:latin typeface="Gill Sans MT" panose="020B0502020104020203" pitchFamily="34" charset="0"/>
              </a:rPr>
              <a:t>”Vad är bäst för mig?”</a:t>
            </a:r>
          </a:p>
          <a:p>
            <a:endParaRPr lang="sv-SE" sz="2400" dirty="0">
              <a:latin typeface="Gill Sans MT" panose="020B0502020104020203" pitchFamily="34" charset="0"/>
            </a:endParaRPr>
          </a:p>
          <a:p>
            <a:r>
              <a:rPr lang="sv-SE" sz="2400" b="1" dirty="0">
                <a:latin typeface="Gill Sans MT" panose="020B0502020104020203" pitchFamily="34" charset="0"/>
              </a:rPr>
              <a:t>Kompisperspektivet</a:t>
            </a:r>
            <a:r>
              <a:rPr lang="sv-SE" sz="2400" dirty="0">
                <a:latin typeface="Gill Sans MT" panose="020B0502020104020203" pitchFamily="34" charset="0"/>
              </a:rPr>
              <a:t>	</a:t>
            </a:r>
            <a:r>
              <a:rPr lang="sv-SE" sz="2400" i="1" dirty="0">
                <a:latin typeface="Gill Sans MT" panose="020B0502020104020203" pitchFamily="34" charset="0"/>
              </a:rPr>
              <a:t>”Vad är bäst för min kompis?”</a:t>
            </a:r>
          </a:p>
          <a:p>
            <a:endParaRPr lang="sv-SE" sz="2400" i="1" dirty="0">
              <a:latin typeface="Gill Sans MT" panose="020B0502020104020203" pitchFamily="34" charset="0"/>
            </a:endParaRPr>
          </a:p>
          <a:p>
            <a:r>
              <a:rPr lang="sv-SE" sz="2400" b="1" dirty="0">
                <a:latin typeface="Gill Sans MT" panose="020B0502020104020203" pitchFamily="34" charset="0"/>
              </a:rPr>
              <a:t>Grupperspektivet</a:t>
            </a:r>
            <a:r>
              <a:rPr lang="sv-SE" sz="2400" dirty="0">
                <a:latin typeface="Gill Sans MT" panose="020B0502020104020203" pitchFamily="34" charset="0"/>
              </a:rPr>
              <a:t>		</a:t>
            </a:r>
            <a:r>
              <a:rPr lang="sv-SE" sz="2400" i="1" dirty="0">
                <a:latin typeface="Gill Sans MT" panose="020B0502020104020203" pitchFamily="34" charset="0"/>
              </a:rPr>
              <a:t>”Vad är bäst för mitt lag?”</a:t>
            </a:r>
          </a:p>
        </p:txBody>
      </p:sp>
    </p:spTree>
    <p:extLst>
      <p:ext uri="{BB962C8B-B14F-4D97-AF65-F5344CB8AC3E}">
        <p14:creationId xmlns:p14="http://schemas.microsoft.com/office/powerpoint/2010/main" val="407346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/>
        </p:nvSpPr>
        <p:spPr>
          <a:xfrm rot="21149839">
            <a:off x="-416722" y="-1348851"/>
            <a:ext cx="833444" cy="10357255"/>
          </a:xfrm>
          <a:prstGeom prst="rect">
            <a:avLst/>
          </a:prstGeom>
          <a:solidFill>
            <a:srgbClr val="005B9C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9" name="Rektangel 8"/>
          <p:cNvSpPr>
            <a:spLocks noChangeAspect="1"/>
          </p:cNvSpPr>
          <p:nvPr/>
        </p:nvSpPr>
        <p:spPr>
          <a:xfrm rot="21149839">
            <a:off x="407672" y="-1459864"/>
            <a:ext cx="69672" cy="10353420"/>
          </a:xfrm>
          <a:prstGeom prst="rect">
            <a:avLst/>
          </a:prstGeom>
          <a:solidFill>
            <a:srgbClr val="FAC828">
              <a:alpha val="81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4" name="Picture 1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5237" y="5928932"/>
            <a:ext cx="687184" cy="644525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569" y="5849557"/>
            <a:ext cx="866775" cy="866775"/>
          </a:xfrm>
          <a:prstGeom prst="rect">
            <a:avLst/>
          </a:prstGeom>
        </p:spPr>
      </p:pic>
      <p:sp>
        <p:nvSpPr>
          <p:cNvPr id="2" name="textruta 1"/>
          <p:cNvSpPr txBox="1"/>
          <p:nvPr/>
        </p:nvSpPr>
        <p:spPr>
          <a:xfrm>
            <a:off x="1032031" y="582060"/>
            <a:ext cx="10939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b="1" dirty="0">
                <a:latin typeface="Gill Sans MT" panose="020B0502020104020203" pitchFamily="34" charset="0"/>
              </a:rPr>
              <a:t>Hur hade du agerat utifrån Egenperspektivet? Kompisperspektivet? Grupperspektivet? </a:t>
            </a:r>
            <a:br>
              <a:rPr lang="sv-SE" sz="2000" b="1" dirty="0">
                <a:latin typeface="Gill Sans MT" panose="020B0502020104020203" pitchFamily="34" charset="0"/>
              </a:rPr>
            </a:br>
            <a:r>
              <a:rPr lang="sv-SE" sz="2000" b="1" dirty="0">
                <a:latin typeface="Gill Sans MT" panose="020B0502020104020203" pitchFamily="34" charset="0"/>
              </a:rPr>
              <a:t>Vilken reaktion är den bästa? 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1526180" y="2286000"/>
            <a:ext cx="99508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i="1" dirty="0"/>
              <a:t>En spelare slår en passning fel på egen planhalva. Motståndarna tar bollen och gör mål. Hur reagerar du som lagkompis då?</a:t>
            </a:r>
          </a:p>
        </p:txBody>
      </p:sp>
    </p:spTree>
    <p:extLst>
      <p:ext uri="{BB962C8B-B14F-4D97-AF65-F5344CB8AC3E}">
        <p14:creationId xmlns:p14="http://schemas.microsoft.com/office/powerpoint/2010/main" val="1649924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/>
        </p:nvSpPr>
        <p:spPr>
          <a:xfrm rot="21149839">
            <a:off x="-416722" y="-1348851"/>
            <a:ext cx="833444" cy="10357255"/>
          </a:xfrm>
          <a:prstGeom prst="rect">
            <a:avLst/>
          </a:prstGeom>
          <a:solidFill>
            <a:srgbClr val="005B9C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9" name="Rektangel 8"/>
          <p:cNvSpPr>
            <a:spLocks noChangeAspect="1"/>
          </p:cNvSpPr>
          <p:nvPr/>
        </p:nvSpPr>
        <p:spPr>
          <a:xfrm rot="21149839">
            <a:off x="407672" y="-1459864"/>
            <a:ext cx="69672" cy="10353420"/>
          </a:xfrm>
          <a:prstGeom prst="rect">
            <a:avLst/>
          </a:prstGeom>
          <a:solidFill>
            <a:srgbClr val="FAC828">
              <a:alpha val="81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4" name="Picture 1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5237" y="5928932"/>
            <a:ext cx="687184" cy="644525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569" y="5849557"/>
            <a:ext cx="866775" cy="866775"/>
          </a:xfrm>
          <a:prstGeom prst="rect">
            <a:avLst/>
          </a:prstGeom>
        </p:spPr>
      </p:pic>
      <p:sp>
        <p:nvSpPr>
          <p:cNvPr id="2" name="textruta 1"/>
          <p:cNvSpPr txBox="1"/>
          <p:nvPr/>
        </p:nvSpPr>
        <p:spPr>
          <a:xfrm>
            <a:off x="1032031" y="582060"/>
            <a:ext cx="10939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b="1" dirty="0">
                <a:latin typeface="Gill Sans MT" panose="020B0502020104020203" pitchFamily="34" charset="0"/>
              </a:rPr>
              <a:t>Hur hade du agerat utifrån Egenperspektivet? Kompisperspektivet? Grupperspektivet? </a:t>
            </a:r>
            <a:br>
              <a:rPr lang="sv-SE" sz="2000" b="1" dirty="0">
                <a:latin typeface="Gill Sans MT" panose="020B0502020104020203" pitchFamily="34" charset="0"/>
              </a:rPr>
            </a:br>
            <a:r>
              <a:rPr lang="sv-SE" sz="2000" b="1" dirty="0">
                <a:latin typeface="Gill Sans MT" panose="020B0502020104020203" pitchFamily="34" charset="0"/>
              </a:rPr>
              <a:t>Vilken reaktion är den bästa? 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1526180" y="2286000"/>
            <a:ext cx="99508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i="1" dirty="0"/>
              <a:t>En lagkompis blir överfallen av en motståndare. Lagkompisen ramlar ihop och skriker högt. Du är den person som står närmast situationen. Vad gör du?</a:t>
            </a:r>
          </a:p>
        </p:txBody>
      </p:sp>
    </p:spTree>
    <p:extLst>
      <p:ext uri="{BB962C8B-B14F-4D97-AF65-F5344CB8AC3E}">
        <p14:creationId xmlns:p14="http://schemas.microsoft.com/office/powerpoint/2010/main" val="180962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/>
        </p:nvSpPr>
        <p:spPr>
          <a:xfrm rot="21149839">
            <a:off x="-416722" y="-1348851"/>
            <a:ext cx="833444" cy="10357255"/>
          </a:xfrm>
          <a:prstGeom prst="rect">
            <a:avLst/>
          </a:prstGeom>
          <a:solidFill>
            <a:srgbClr val="005B9C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9" name="Rektangel 8"/>
          <p:cNvSpPr>
            <a:spLocks noChangeAspect="1"/>
          </p:cNvSpPr>
          <p:nvPr/>
        </p:nvSpPr>
        <p:spPr>
          <a:xfrm rot="21149839">
            <a:off x="407672" y="-1459864"/>
            <a:ext cx="69672" cy="10353420"/>
          </a:xfrm>
          <a:prstGeom prst="rect">
            <a:avLst/>
          </a:prstGeom>
          <a:solidFill>
            <a:srgbClr val="FAC828">
              <a:alpha val="81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4" name="Picture 1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5237" y="5928932"/>
            <a:ext cx="687184" cy="644525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569" y="5849557"/>
            <a:ext cx="866775" cy="866775"/>
          </a:xfrm>
          <a:prstGeom prst="rect">
            <a:avLst/>
          </a:prstGeom>
        </p:spPr>
      </p:pic>
      <p:sp>
        <p:nvSpPr>
          <p:cNvPr id="2" name="textruta 1"/>
          <p:cNvSpPr txBox="1"/>
          <p:nvPr/>
        </p:nvSpPr>
        <p:spPr>
          <a:xfrm>
            <a:off x="1032031" y="582060"/>
            <a:ext cx="10939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b="1" dirty="0">
                <a:latin typeface="Gill Sans MT" panose="020B0502020104020203" pitchFamily="34" charset="0"/>
              </a:rPr>
              <a:t>Hur hade du agerat utifrån Egenperspektivet? Kompisperspektivet? Grupperspektivet? </a:t>
            </a:r>
            <a:br>
              <a:rPr lang="sv-SE" sz="2000" b="1" dirty="0">
                <a:latin typeface="Gill Sans MT" panose="020B0502020104020203" pitchFamily="34" charset="0"/>
              </a:rPr>
            </a:br>
            <a:r>
              <a:rPr lang="sv-SE" sz="2000" b="1" dirty="0">
                <a:latin typeface="Gill Sans MT" panose="020B0502020104020203" pitchFamily="34" charset="0"/>
              </a:rPr>
              <a:t>Vilken reaktion är den bästa? 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1526180" y="2286000"/>
            <a:ext cx="99508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i="1" dirty="0"/>
              <a:t>Din tränare har under en hel match stått och klagat på en specifik lagkamrat. Gör du eller någon annan i laget samma fel säger inte tränaren någonting. Hur reagerar du?</a:t>
            </a:r>
          </a:p>
        </p:txBody>
      </p:sp>
    </p:spTree>
    <p:extLst>
      <p:ext uri="{BB962C8B-B14F-4D97-AF65-F5344CB8AC3E}">
        <p14:creationId xmlns:p14="http://schemas.microsoft.com/office/powerpoint/2010/main" val="3189490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482931" y="1720845"/>
            <a:ext cx="8998229" cy="1443420"/>
          </a:xfrm>
        </p:spPr>
        <p:txBody>
          <a:bodyPr>
            <a:noAutofit/>
          </a:bodyPr>
          <a:lstStyle/>
          <a:p>
            <a:pPr algn="ctr"/>
            <a:r>
              <a:rPr lang="sv-SE" sz="5000" dirty="0">
                <a:latin typeface="Bern Sans CT" pitchFamily="50" charset="0"/>
              </a:rPr>
              <a:t>Vilka egenskaper har en bra kompis?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5"/>
          </p:nvPr>
        </p:nvSpPr>
        <p:spPr>
          <a:xfrm>
            <a:off x="4226985" y="3006659"/>
            <a:ext cx="3510121" cy="398525"/>
          </a:xfrm>
        </p:spPr>
        <p:txBody>
          <a:bodyPr>
            <a:noAutofit/>
          </a:bodyPr>
          <a:lstStyle/>
          <a:p>
            <a:pPr algn="ctr"/>
            <a:r>
              <a:rPr lang="sv-SE" sz="3000" dirty="0">
                <a:latin typeface="Bern Sans CT" pitchFamily="50" charset="0"/>
              </a:rPr>
              <a:t>Diskutera i smågrupper</a:t>
            </a:r>
          </a:p>
        </p:txBody>
      </p:sp>
      <p:sp>
        <p:nvSpPr>
          <p:cNvPr id="7" name="Platshållare för innehåll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Rektangel 7"/>
          <p:cNvSpPr/>
          <p:nvPr/>
        </p:nvSpPr>
        <p:spPr>
          <a:xfrm>
            <a:off x="1054100" y="5891214"/>
            <a:ext cx="9753600" cy="1018517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 8"/>
          <p:cNvSpPr/>
          <p:nvPr/>
        </p:nvSpPr>
        <p:spPr>
          <a:xfrm rot="21149839">
            <a:off x="-413313" y="-1348850"/>
            <a:ext cx="833444" cy="10357255"/>
          </a:xfrm>
          <a:prstGeom prst="rect">
            <a:avLst/>
          </a:prstGeom>
          <a:solidFill>
            <a:srgbClr val="005B9C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0" name="Rektangel 9"/>
          <p:cNvSpPr>
            <a:spLocks noChangeAspect="1"/>
          </p:cNvSpPr>
          <p:nvPr/>
        </p:nvSpPr>
        <p:spPr>
          <a:xfrm rot="21149839">
            <a:off x="411081" y="-1459863"/>
            <a:ext cx="69672" cy="10353420"/>
          </a:xfrm>
          <a:prstGeom prst="rect">
            <a:avLst/>
          </a:prstGeom>
          <a:solidFill>
            <a:srgbClr val="FAC828">
              <a:alpha val="81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3" name="Picture 1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5237" y="5928932"/>
            <a:ext cx="687184" cy="644525"/>
          </a:xfrm>
          <a:prstGeom prst="rect">
            <a:avLst/>
          </a:prstGeom>
        </p:spPr>
      </p:pic>
      <p:pic>
        <p:nvPicPr>
          <p:cNvPr id="14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569" y="5849557"/>
            <a:ext cx="866775" cy="86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635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E600A9E2824C44BBD08C455BE0CBFC9" ma:contentTypeVersion="10" ma:contentTypeDescription="Skapa ett nytt dokument." ma:contentTypeScope="" ma:versionID="bcc9b656eb517094c52ce8621954e910">
  <xsd:schema xmlns:xsd="http://www.w3.org/2001/XMLSchema" xmlns:xs="http://www.w3.org/2001/XMLSchema" xmlns:p="http://schemas.microsoft.com/office/2006/metadata/properties" xmlns:ns2="29897d89-7987-4e5a-9500-ad70803f94e3" xmlns:ns3="26fdf2fc-e934-472e-9a20-1f239de656b7" targetNamespace="http://schemas.microsoft.com/office/2006/metadata/properties" ma:root="true" ma:fieldsID="2f4f73fa278a403bc5326f90fa79886e" ns2:_="" ns3:_="">
    <xsd:import namespace="29897d89-7987-4e5a-9500-ad70803f94e3"/>
    <xsd:import namespace="26fdf2fc-e934-472e-9a20-1f239de656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897d89-7987-4e5a-9500-ad70803f94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fdf2fc-e934-472e-9a20-1f239de656b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51F8E8F-7482-45D4-81C9-D40ECC6A43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897d89-7987-4e5a-9500-ad70803f94e3"/>
    <ds:schemaRef ds:uri="26fdf2fc-e934-472e-9a20-1f239de65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62D01BF-5033-4F76-936F-14A450485B3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70EFC94-48B3-4CD7-85D8-6B43CBCB0E7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185</Words>
  <Application>Microsoft Office PowerPoint</Application>
  <PresentationFormat>Bredbild</PresentationFormat>
  <Paragraphs>23</Paragraphs>
  <Slides>6</Slides>
  <Notes>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13" baseType="lpstr">
      <vt:lpstr>Arial</vt:lpstr>
      <vt:lpstr>Bern Sans CT</vt:lpstr>
      <vt:lpstr>Calibri</vt:lpstr>
      <vt:lpstr>Calibri Light</vt:lpstr>
      <vt:lpstr>Gill Sans MT</vt:lpstr>
      <vt:lpstr>Times New Roman</vt:lpstr>
      <vt:lpstr>Office-tema</vt:lpstr>
      <vt:lpstr>PowerPoint-presentation</vt:lpstr>
      <vt:lpstr>Olika perspektiv</vt:lpstr>
      <vt:lpstr>PowerPoint-presentation</vt:lpstr>
      <vt:lpstr>PowerPoint-presentation</vt:lpstr>
      <vt:lpstr>PowerPoint-presentation</vt:lpstr>
      <vt:lpstr>Vilka egenskaper har en bra kompis?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Johan Gren</dc:creator>
  <cp:lastModifiedBy>Lucas Forsberg (RF-SISU Örebro län)</cp:lastModifiedBy>
  <cp:revision>9</cp:revision>
  <dcterms:created xsi:type="dcterms:W3CDTF">2017-04-28T07:41:23Z</dcterms:created>
  <dcterms:modified xsi:type="dcterms:W3CDTF">2020-02-25T15:08:33Z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0x0101000E600A9E2824C44BBD08C455BE0CBFC9</vt:lpwstr>
  </property>
</Properties>
</file>