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744" r:id="rId1"/>
  </p:sldMasterIdLst>
  <p:notesMasterIdLst>
    <p:notesMasterId r:id="rId18"/>
  </p:notesMasterIdLst>
  <p:sldIdLst>
    <p:sldId id="256" r:id="rId2"/>
    <p:sldId id="274" r:id="rId3"/>
    <p:sldId id="273" r:id="rId4"/>
    <p:sldId id="257" r:id="rId5"/>
    <p:sldId id="267" r:id="rId6"/>
    <p:sldId id="277" r:id="rId7"/>
    <p:sldId id="271" r:id="rId8"/>
    <p:sldId id="272" r:id="rId9"/>
    <p:sldId id="270" r:id="rId10"/>
    <p:sldId id="258" r:id="rId11"/>
    <p:sldId id="259" r:id="rId12"/>
    <p:sldId id="276" r:id="rId13"/>
    <p:sldId id="260" r:id="rId14"/>
    <p:sldId id="275" r:id="rId15"/>
    <p:sldId id="264" r:id="rId16"/>
    <p:sldId id="268" r:id="rId17"/>
  </p:sldIdLst>
  <p:sldSz cx="9144000" cy="6858000" type="screen4x3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8" autoAdjust="0"/>
  </p:normalViewPr>
  <p:slideViewPr>
    <p:cSldViewPr>
      <p:cViewPr>
        <p:scale>
          <a:sx n="80" d="100"/>
          <a:sy n="80" d="100"/>
        </p:scale>
        <p:origin x="-1074" y="3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2B96866-AB5E-40B1-97C1-0C0112758C1E}" type="datetimeFigureOut">
              <a:rPr lang="sv-SE" smtClean="0"/>
              <a:pPr/>
              <a:t>2015-01-31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F0183EE-D3C4-4067-B640-E28DE6C6794D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="" xmlns:p14="http://schemas.microsoft.com/office/powerpoint/2010/main" val="38275660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Rubrikbild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ktangel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sv-SE" smtClean="0"/>
              <a:t>Klicka här för att ändra format på underrubrik i bakgrunden</a:t>
            </a:r>
            <a:endParaRPr kumimoji="0" lang="en-US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95BB89-8DEF-4FDC-9DEE-FBCB125D3B4C}" type="datetimeFigureOut">
              <a:rPr lang="sv-SE" smtClean="0"/>
              <a:pPr/>
              <a:t>2015-01-31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85E948-EE4E-4CC9-9679-B28A82A4B5E4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10" name="Rektangel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95BB89-8DEF-4FDC-9DEE-FBCB125D3B4C}" type="datetimeFigureOut">
              <a:rPr lang="sv-SE" smtClean="0"/>
              <a:pPr/>
              <a:t>2015-01-31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85E948-EE4E-4CC9-9679-B28A82A4B5E4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ktangel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Rektangel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95BB89-8DEF-4FDC-9DEE-FBCB125D3B4C}" type="datetimeFigureOut">
              <a:rPr lang="sv-SE" smtClean="0"/>
              <a:pPr/>
              <a:t>2015-01-31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85E948-EE4E-4CC9-9679-B28A82A4B5E4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95BB89-8DEF-4FDC-9DEE-FBCB125D3B4C}" type="datetimeFigureOut">
              <a:rPr lang="sv-SE" smtClean="0"/>
              <a:pPr/>
              <a:t>2015-01-31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85E948-EE4E-4CC9-9679-B28A82A4B5E4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Avsnittsrubrik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ktangel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ktangel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sv-SE" smtClean="0"/>
              <a:t>Klicka här för att ändra format på bakgrundstexten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95BB89-8DEF-4FDC-9DEE-FBCB125D3B4C}" type="datetimeFigureOut">
              <a:rPr lang="sv-SE" smtClean="0"/>
              <a:pPr/>
              <a:t>2015-01-31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85E948-EE4E-4CC9-9679-B28A82A4B5E4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95BB89-8DEF-4FDC-9DEE-FBCB125D3B4C}" type="datetimeFigureOut">
              <a:rPr lang="sv-SE" smtClean="0"/>
              <a:pPr/>
              <a:t>2015-01-31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85E948-EE4E-4CC9-9679-B28A82A4B5E4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sv-SE" smtClean="0"/>
              <a:t>Klicka här för att ändra format på bakgrundstexten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sv-SE" smtClean="0"/>
              <a:t>Klicka här för att ändra format på bakgrundstexten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95BB89-8DEF-4FDC-9DEE-FBCB125D3B4C}" type="datetimeFigureOut">
              <a:rPr lang="sv-SE" smtClean="0"/>
              <a:pPr/>
              <a:t>2015-01-31</a:t>
            </a:fld>
            <a:endParaRPr lang="sv-SE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85E948-EE4E-4CC9-9679-B28A82A4B5E4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95BB89-8DEF-4FDC-9DEE-FBCB125D3B4C}" type="datetimeFigureOut">
              <a:rPr lang="sv-SE" smtClean="0"/>
              <a:pPr/>
              <a:t>2015-01-31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85E948-EE4E-4CC9-9679-B28A82A4B5E4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95BB89-8DEF-4FDC-9DEE-FBCB125D3B4C}" type="datetimeFigureOut">
              <a:rPr lang="sv-SE" smtClean="0"/>
              <a:pPr/>
              <a:t>2015-01-31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85E948-EE4E-4CC9-9679-B28A82A4B5E4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sv-SE" smtClean="0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95BB89-8DEF-4FDC-9DEE-FBCB125D3B4C}" type="datetimeFigureOut">
              <a:rPr lang="sv-SE" smtClean="0"/>
              <a:pPr/>
              <a:t>2015-01-31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85E948-EE4E-4CC9-9679-B28A82A4B5E4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12" name="Rektangel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ktangel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sv-SE" smtClean="0"/>
              <a:t>Klicka på ikonen för att lägga till en bild</a:t>
            </a:r>
            <a:endParaRPr kumimoji="0" lang="en-US" dirty="0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sv-SE" smtClean="0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A895BB89-8DEF-4FDC-9DEE-FBCB125D3B4C}" type="datetimeFigureOut">
              <a:rPr lang="sv-SE" smtClean="0"/>
              <a:pPr/>
              <a:t>2015-01-31</a:t>
            </a:fld>
            <a:endParaRPr lang="sv-SE"/>
          </a:p>
        </p:txBody>
      </p:sp>
      <p:sp>
        <p:nvSpPr>
          <p:cNvPr id="11" name="Rektangel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ktangel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FD85E948-EE4E-4CC9-9679-B28A82A4B5E4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ktangel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Rektangel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sv-SE" smtClean="0"/>
              <a:t>Klicka här för att ändra format på bakgrundstexten</a:t>
            </a:r>
          </a:p>
          <a:p>
            <a:pPr lvl="1" eaLnBrk="1" latinLnBrk="0" hangingPunct="1"/>
            <a:r>
              <a:rPr kumimoji="0" lang="sv-SE" smtClean="0"/>
              <a:t>Nivå två</a:t>
            </a:r>
          </a:p>
          <a:p>
            <a:pPr lvl="2" eaLnBrk="1" latinLnBrk="0" hangingPunct="1"/>
            <a:r>
              <a:rPr kumimoji="0" lang="sv-SE" smtClean="0"/>
              <a:t>Nivå tre</a:t>
            </a:r>
          </a:p>
          <a:p>
            <a:pPr lvl="3" eaLnBrk="1" latinLnBrk="0" hangingPunct="1"/>
            <a:r>
              <a:rPr kumimoji="0" lang="sv-SE" smtClean="0"/>
              <a:t>Nivå fyra</a:t>
            </a:r>
          </a:p>
          <a:p>
            <a:pPr lvl="4" eaLnBrk="1" latinLnBrk="0" hangingPunct="1"/>
            <a:r>
              <a:rPr kumimoji="0" lang="sv-SE" smtClean="0"/>
              <a:t>Nivå fem</a:t>
            </a:r>
            <a:endParaRPr kumimoji="0" lang="en-US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A895BB89-8DEF-4FDC-9DEE-FBCB125D3B4C}" type="datetimeFigureOut">
              <a:rPr lang="sv-SE" smtClean="0"/>
              <a:pPr/>
              <a:t>2015-01-31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FD85E948-EE4E-4CC9-9679-B28A82A4B5E4}" type="slidenum">
              <a:rPr lang="sv-SE" smtClean="0"/>
              <a:pPr/>
              <a:t>‹#›</a:t>
            </a:fld>
            <a:endParaRPr lang="sv-S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685800" y="3717032"/>
            <a:ext cx="8077200" cy="1312168"/>
          </a:xfrm>
        </p:spPr>
        <p:txBody>
          <a:bodyPr/>
          <a:lstStyle/>
          <a:p>
            <a:r>
              <a:rPr lang="sv-SE" dirty="0" smtClean="0">
                <a:solidFill>
                  <a:schemeClr val="tx1"/>
                </a:solidFill>
              </a:rPr>
              <a:t>ÖSK Elit Fotboll U-yngre</a:t>
            </a:r>
            <a:endParaRPr lang="sv-SE" dirty="0">
              <a:solidFill>
                <a:schemeClr val="tx1"/>
              </a:solidFill>
            </a:endParaRPr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v-SE" dirty="0" smtClean="0"/>
              <a:t>Föräldramöte </a:t>
            </a:r>
            <a:endParaRPr lang="sv-SE" sz="2000" dirty="0" smtClean="0"/>
          </a:p>
          <a:p>
            <a:r>
              <a:rPr lang="sv-SE" sz="2000" dirty="0" smtClean="0"/>
              <a:t>Lördagen den </a:t>
            </a:r>
            <a:r>
              <a:rPr lang="sv-SE" dirty="0" smtClean="0"/>
              <a:t>31</a:t>
            </a:r>
            <a:r>
              <a:rPr lang="sv-SE" sz="2000" dirty="0" smtClean="0"/>
              <a:t> januari 2015</a:t>
            </a:r>
          </a:p>
        </p:txBody>
      </p:sp>
      <p:pic>
        <p:nvPicPr>
          <p:cNvPr id="4" name="Bildobjekt 3" descr="ÖSK Ungdom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436096" y="620688"/>
            <a:ext cx="2381250" cy="23241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err="1" smtClean="0">
                <a:solidFill>
                  <a:schemeClr val="bg1"/>
                </a:solidFill>
              </a:rPr>
              <a:t>Fysprofilen</a:t>
            </a:r>
            <a:endParaRPr lang="sv-SE" dirty="0">
              <a:solidFill>
                <a:schemeClr val="bg1"/>
              </a:solidFill>
            </a:endParaRP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endParaRPr lang="sv-SE" sz="2000" dirty="0" smtClean="0"/>
          </a:p>
          <a:p>
            <a:endParaRPr lang="sv-SE" sz="2000" dirty="0" smtClean="0"/>
          </a:p>
          <a:p>
            <a:endParaRPr lang="sv-SE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067944" y="3645024"/>
            <a:ext cx="4463560" cy="2836800"/>
          </a:xfrm>
          <a:prstGeom prst="rect">
            <a:avLst/>
          </a:prstGeom>
        </p:spPr>
      </p:pic>
      <p:sp>
        <p:nvSpPr>
          <p:cNvPr id="6" name="Rektangel 5"/>
          <p:cNvSpPr/>
          <p:nvPr/>
        </p:nvSpPr>
        <p:spPr>
          <a:xfrm>
            <a:off x="611560" y="1859340"/>
            <a:ext cx="4176464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v-SE" dirty="0" smtClean="0"/>
              <a:t>Träna inte ner för djupt i källaren. Bibehåll FRÄSCHET för att kunna spela bra fotboll!</a:t>
            </a:r>
          </a:p>
          <a:p>
            <a:endParaRPr lang="sv-SE" dirty="0" smtClean="0"/>
          </a:p>
          <a:p>
            <a:r>
              <a:rPr lang="sv-SE" dirty="0" smtClean="0"/>
              <a:t>Bygga upp fysik långsamt – ger lång hållbarhet</a:t>
            </a:r>
          </a:p>
          <a:p>
            <a:endParaRPr lang="sv-SE" dirty="0" smtClean="0"/>
          </a:p>
          <a:p>
            <a:r>
              <a:rPr lang="sv-SE" dirty="0" smtClean="0"/>
              <a:t>Skadefria spelare prioritet</a:t>
            </a:r>
          </a:p>
          <a:p>
            <a:endParaRPr lang="sv-SE" dirty="0" smtClean="0"/>
          </a:p>
          <a:p>
            <a:r>
              <a:rPr lang="sv-SE" dirty="0" smtClean="0"/>
              <a:t>Varje pass/övning ska ha maximal intensitet. Skillnad belastning/intensitet….</a:t>
            </a:r>
          </a:p>
        </p:txBody>
      </p:sp>
      <p:sp>
        <p:nvSpPr>
          <p:cNvPr id="8" name="textruta 7"/>
          <p:cNvSpPr txBox="1"/>
          <p:nvPr/>
        </p:nvSpPr>
        <p:spPr>
          <a:xfrm rot="1249949">
            <a:off x="5532657" y="2335095"/>
            <a:ext cx="28083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b="1" dirty="0" smtClean="0"/>
              <a:t>Träna mest eller träna bäst?</a:t>
            </a:r>
            <a:endParaRPr lang="sv-SE" b="1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>
                <a:solidFill>
                  <a:schemeClr val="bg1"/>
                </a:solidFill>
              </a:rPr>
              <a:t>Föräldrarnas roll</a:t>
            </a:r>
            <a:endParaRPr lang="sv-SE" dirty="0">
              <a:solidFill>
                <a:schemeClr val="bg1"/>
              </a:solidFill>
            </a:endParaRP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118872" indent="0">
              <a:buNone/>
            </a:pPr>
            <a:r>
              <a:rPr lang="sv-SE" sz="2400" dirty="0" smtClean="0"/>
              <a:t>Killarna är 16 år, snart vuxna = Lära sig att ta eget ansvar</a:t>
            </a:r>
          </a:p>
          <a:p>
            <a:pPr marL="118872" indent="0">
              <a:buNone/>
            </a:pPr>
            <a:endParaRPr lang="sv-SE" sz="2400" dirty="0" smtClean="0"/>
          </a:p>
          <a:p>
            <a:pPr marL="118872" indent="0">
              <a:buNone/>
            </a:pPr>
            <a:r>
              <a:rPr lang="sv-SE" sz="2400" dirty="0" smtClean="0"/>
              <a:t>Hjälp era killar vara ”24 h sportsman” om det är det de vill satsa på. Kost, vila och träning</a:t>
            </a:r>
          </a:p>
          <a:p>
            <a:pPr marL="118872" indent="0">
              <a:buNone/>
            </a:pPr>
            <a:endParaRPr lang="sv-SE" sz="2400" dirty="0"/>
          </a:p>
          <a:p>
            <a:pPr marL="118872" indent="0">
              <a:buNone/>
            </a:pPr>
            <a:r>
              <a:rPr lang="sv-SE" sz="2400" dirty="0" smtClean="0"/>
              <a:t>Träning 101%, extra </a:t>
            </a:r>
            <a:r>
              <a:rPr lang="sv-SE" sz="2400" dirty="0" smtClean="0"/>
              <a:t>träning/skaderisk</a:t>
            </a:r>
          </a:p>
          <a:p>
            <a:pPr marL="118872" indent="0">
              <a:buNone/>
            </a:pPr>
            <a:endParaRPr lang="sv-SE" sz="2400" dirty="0" smtClean="0"/>
          </a:p>
          <a:p>
            <a:pPr marL="118872" indent="0">
              <a:buNone/>
            </a:pPr>
            <a:r>
              <a:rPr lang="sv-SE" sz="2400" dirty="0" smtClean="0"/>
              <a:t>Sociala Medier</a:t>
            </a:r>
            <a:endParaRPr lang="sv-SE" sz="2400" dirty="0" smtClean="0"/>
          </a:p>
          <a:p>
            <a:pPr marL="118872" indent="0">
              <a:buNone/>
            </a:pPr>
            <a:endParaRPr lang="sv-SE" sz="2400" dirty="0" smtClean="0"/>
          </a:p>
          <a:p>
            <a:pPr marL="118872" indent="0">
              <a:buNone/>
            </a:pPr>
            <a:r>
              <a:rPr lang="sv-SE" sz="2400" dirty="0" smtClean="0"/>
              <a:t>Vi är ÖSK Elit Fotboll nu!</a:t>
            </a:r>
          </a:p>
          <a:p>
            <a:endParaRPr lang="sv-SE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>
                <a:solidFill>
                  <a:schemeClr val="bg1"/>
                </a:solidFill>
              </a:rPr>
              <a:t>Föräldrarnas ansvar</a:t>
            </a:r>
            <a:endParaRPr lang="sv-SE" dirty="0">
              <a:solidFill>
                <a:schemeClr val="bg1"/>
              </a:solidFill>
            </a:endParaRP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118872" indent="0">
              <a:buNone/>
            </a:pPr>
            <a:endParaRPr lang="sv-SE" dirty="0" smtClean="0"/>
          </a:p>
          <a:p>
            <a:pPr marL="118872" indent="0">
              <a:buNone/>
            </a:pPr>
            <a:r>
              <a:rPr lang="sv-SE" smtClean="0"/>
              <a:t>Vilka läkemedel </a:t>
            </a:r>
            <a:r>
              <a:rPr lang="sv-SE" dirty="0" smtClean="0"/>
              <a:t>äter ert barn</a:t>
            </a:r>
          </a:p>
          <a:p>
            <a:pPr marL="118872" indent="0">
              <a:buNone/>
            </a:pPr>
            <a:endParaRPr lang="sv-SE" dirty="0"/>
          </a:p>
          <a:p>
            <a:pPr marL="118872" indent="0">
              <a:buNone/>
            </a:pPr>
            <a:r>
              <a:rPr lang="sv-SE" dirty="0" smtClean="0"/>
              <a:t>Allergier</a:t>
            </a:r>
          </a:p>
          <a:p>
            <a:pPr marL="118872" indent="0">
              <a:buNone/>
            </a:pPr>
            <a:endParaRPr lang="sv-SE" dirty="0"/>
          </a:p>
          <a:p>
            <a:pPr marL="118872" indent="0">
              <a:buNone/>
            </a:pPr>
            <a:r>
              <a:rPr lang="sv-SE" dirty="0" smtClean="0"/>
              <a:t>Skador dom 2 senaste åren</a:t>
            </a:r>
          </a:p>
          <a:p>
            <a:pPr marL="118872" indent="0">
              <a:buNone/>
            </a:pPr>
            <a:endParaRPr lang="sv-SE" dirty="0"/>
          </a:p>
          <a:p>
            <a:pPr marL="118872" indent="0">
              <a:buNone/>
            </a:pPr>
            <a:r>
              <a:rPr lang="sv-SE" dirty="0" smtClean="0"/>
              <a:t>(Mailas till Daniel omgående)</a:t>
            </a:r>
          </a:p>
        </p:txBody>
      </p:sp>
    </p:spTree>
    <p:extLst>
      <p:ext uri="{BB962C8B-B14F-4D97-AF65-F5344CB8AC3E}">
        <p14:creationId xmlns="" xmlns:p14="http://schemas.microsoft.com/office/powerpoint/2010/main" val="22881538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v-SE" dirty="0" err="1" smtClean="0">
                <a:solidFill>
                  <a:schemeClr val="bg1"/>
                </a:solidFill>
              </a:rPr>
              <a:t>Årsplanering</a:t>
            </a:r>
            <a:endParaRPr lang="sv-SE" dirty="0">
              <a:solidFill>
                <a:schemeClr val="bg1"/>
              </a:solidFill>
            </a:endParaRP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sv-SE" sz="2000" b="1" dirty="0" smtClean="0"/>
              <a:t>Träningsmatcher</a:t>
            </a:r>
          </a:p>
          <a:p>
            <a:pPr>
              <a:buNone/>
            </a:pPr>
            <a:r>
              <a:rPr lang="sv-SE" sz="2000" dirty="0" smtClean="0"/>
              <a:t>- Västerås IK (borta) 7/2 13.00, Råby</a:t>
            </a:r>
          </a:p>
          <a:p>
            <a:pPr>
              <a:buNone/>
            </a:pPr>
            <a:r>
              <a:rPr lang="sv-SE" sz="2000" dirty="0" smtClean="0"/>
              <a:t>- KB Karlskoga (borta) 15/2</a:t>
            </a:r>
          </a:p>
          <a:p>
            <a:pPr>
              <a:buNone/>
            </a:pPr>
            <a:r>
              <a:rPr lang="sv-SE" sz="2000" dirty="0" smtClean="0"/>
              <a:t>- Lindö (borta) 28/2, 11.00, City Gross Arena</a:t>
            </a:r>
          </a:p>
          <a:p>
            <a:pPr>
              <a:buNone/>
            </a:pPr>
            <a:endParaRPr lang="sv-SE" sz="2000" dirty="0" smtClean="0"/>
          </a:p>
          <a:p>
            <a:pPr>
              <a:buNone/>
            </a:pPr>
            <a:r>
              <a:rPr lang="sv-SE" sz="2000" b="1" dirty="0" smtClean="0"/>
              <a:t>Liga Cupen</a:t>
            </a:r>
          </a:p>
          <a:p>
            <a:pPr>
              <a:buNone/>
            </a:pPr>
            <a:r>
              <a:rPr lang="sv-SE" sz="2000" dirty="0" smtClean="0"/>
              <a:t>- Degerfors IF (Borta) 27/2 18:30, Stora Valla</a:t>
            </a:r>
          </a:p>
          <a:p>
            <a:pPr>
              <a:buNone/>
            </a:pPr>
            <a:r>
              <a:rPr lang="sv-SE" sz="2000" dirty="0" smtClean="0"/>
              <a:t>- Karlstad BK 6/3 19.00, </a:t>
            </a:r>
            <a:r>
              <a:rPr lang="sv-SE" sz="2000" dirty="0" err="1" smtClean="0"/>
              <a:t>Behrn</a:t>
            </a:r>
            <a:r>
              <a:rPr lang="sv-SE" sz="2000" dirty="0" smtClean="0"/>
              <a:t> Arena</a:t>
            </a:r>
          </a:p>
          <a:p>
            <a:pPr>
              <a:buNone/>
            </a:pPr>
            <a:r>
              <a:rPr lang="sv-SE" sz="2000" dirty="0" smtClean="0"/>
              <a:t>- BK Forward 10/3 18:30, </a:t>
            </a:r>
            <a:r>
              <a:rPr lang="sv-SE" sz="2000" dirty="0" err="1" smtClean="0"/>
              <a:t>Behrn</a:t>
            </a:r>
            <a:r>
              <a:rPr lang="sv-SE" sz="2000" dirty="0" smtClean="0"/>
              <a:t> Arena</a:t>
            </a:r>
          </a:p>
          <a:p>
            <a:pPr>
              <a:buFontTx/>
              <a:buChar char="-"/>
            </a:pPr>
            <a:endParaRPr lang="sv-SE" sz="2000" dirty="0" smtClean="0"/>
          </a:p>
          <a:p>
            <a:pPr>
              <a:buNone/>
            </a:pPr>
            <a:r>
              <a:rPr lang="sv-SE" sz="2000" b="1" dirty="0" smtClean="0"/>
              <a:t>Sommaruppehåll </a:t>
            </a:r>
            <a:r>
              <a:rPr lang="sv-SE" sz="2000" dirty="0" smtClean="0"/>
              <a:t>(</a:t>
            </a:r>
            <a:r>
              <a:rPr lang="sv-SE" sz="2000" dirty="0" err="1" smtClean="0"/>
              <a:t>prel</a:t>
            </a:r>
            <a:r>
              <a:rPr lang="sv-SE" sz="2000" dirty="0" smtClean="0"/>
              <a:t>) Vecka 27 och 28.</a:t>
            </a:r>
          </a:p>
          <a:p>
            <a:pPr>
              <a:buNone/>
            </a:pPr>
            <a:endParaRPr lang="sv-SE" sz="2000" dirty="0" smtClean="0"/>
          </a:p>
          <a:p>
            <a:pPr>
              <a:buNone/>
            </a:pPr>
            <a:r>
              <a:rPr lang="sv-SE" sz="2000" b="1" dirty="0" smtClean="0"/>
              <a:t>Seriespel</a:t>
            </a:r>
            <a:r>
              <a:rPr lang="sv-SE" sz="2000" dirty="0" smtClean="0"/>
              <a:t> SEF U16 - förslagsvis onsdagar. </a:t>
            </a:r>
          </a:p>
          <a:p>
            <a:pPr>
              <a:buNone/>
            </a:pPr>
            <a:r>
              <a:rPr lang="sv-SE" sz="2000" dirty="0" smtClean="0"/>
              <a:t>Gefle IF, Örebro SK, IF Brommapojkarna, AIK, Djurgårdens IF, Hammarby IF,</a:t>
            </a:r>
          </a:p>
          <a:p>
            <a:pPr>
              <a:buNone/>
            </a:pPr>
            <a:r>
              <a:rPr lang="sv-SE" sz="2000" dirty="0" smtClean="0"/>
              <a:t>IFK Norrköping, IK Sirius och Degerfors IF.</a:t>
            </a:r>
          </a:p>
          <a:p>
            <a:pPr>
              <a:buNone/>
            </a:pPr>
            <a:endParaRPr lang="sv-SE" sz="2000" dirty="0" smtClean="0"/>
          </a:p>
          <a:p>
            <a:pPr>
              <a:buNone/>
            </a:pPr>
            <a:r>
              <a:rPr lang="sv-SE" sz="2000" b="1" dirty="0" smtClean="0"/>
              <a:t>Träningsläger</a:t>
            </a:r>
            <a:r>
              <a:rPr lang="sv-SE" sz="2000" dirty="0" smtClean="0"/>
              <a:t> Ja, gärna!</a:t>
            </a:r>
          </a:p>
          <a:p>
            <a:pPr>
              <a:buNone/>
            </a:pPr>
            <a:endParaRPr lang="sv-SE" sz="1800" dirty="0" smtClean="0"/>
          </a:p>
          <a:p>
            <a:pPr>
              <a:buNone/>
            </a:pPr>
            <a:endParaRPr lang="sv-SE" sz="2000" dirty="0" smtClean="0"/>
          </a:p>
          <a:p>
            <a:pPr>
              <a:buNone/>
            </a:pPr>
            <a:endParaRPr lang="sv-SE" sz="2800" dirty="0" smtClean="0"/>
          </a:p>
          <a:p>
            <a:pPr>
              <a:buNone/>
            </a:pPr>
            <a:endParaRPr lang="sv-SE" sz="2800" dirty="0" smtClean="0"/>
          </a:p>
          <a:p>
            <a:pPr>
              <a:buNone/>
            </a:pPr>
            <a:endParaRPr lang="sv-SE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>
                <a:solidFill>
                  <a:schemeClr val="bg1"/>
                </a:solidFill>
              </a:rPr>
              <a:t>Liga Cupen 2015</a:t>
            </a:r>
            <a:endParaRPr lang="sv-SE" dirty="0">
              <a:solidFill>
                <a:schemeClr val="bg1"/>
              </a:solidFill>
            </a:endParaRP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457200" y="1628801"/>
            <a:ext cx="8229600" cy="4772000"/>
          </a:xfrm>
        </p:spPr>
        <p:txBody>
          <a:bodyPr>
            <a:normAutofit lnSpcReduction="10000"/>
          </a:bodyPr>
          <a:lstStyle/>
          <a:p>
            <a:r>
              <a:rPr lang="sv-SE" sz="2800" dirty="0" smtClean="0"/>
              <a:t>48 lag i cupen</a:t>
            </a:r>
          </a:p>
          <a:p>
            <a:endParaRPr lang="sv-SE" sz="2800" dirty="0"/>
          </a:p>
          <a:p>
            <a:r>
              <a:rPr lang="sv-SE" sz="2800" dirty="0" smtClean="0"/>
              <a:t>12 grupper</a:t>
            </a:r>
          </a:p>
          <a:p>
            <a:endParaRPr lang="sv-SE" sz="2800" dirty="0"/>
          </a:p>
          <a:p>
            <a:r>
              <a:rPr lang="sv-SE" sz="2800" dirty="0" smtClean="0"/>
              <a:t>Grupp 6, ÖSK, Forward, Degerfors, Karlstad BK</a:t>
            </a:r>
          </a:p>
          <a:p>
            <a:endParaRPr lang="sv-SE" sz="2800" dirty="0"/>
          </a:p>
          <a:p>
            <a:r>
              <a:rPr lang="sv-SE" sz="2800" dirty="0" smtClean="0"/>
              <a:t>Slutspel: 12 gruppettor och 4 bästa 2:or</a:t>
            </a:r>
          </a:p>
          <a:p>
            <a:endParaRPr lang="sv-SE" sz="2800" dirty="0"/>
          </a:p>
          <a:p>
            <a:r>
              <a:rPr lang="sv-SE" sz="2800" dirty="0" smtClean="0"/>
              <a:t>Åttondelsfinaler spelas onsdagen 18 mars</a:t>
            </a:r>
          </a:p>
          <a:p>
            <a:r>
              <a:rPr lang="sv-SE" sz="2800" dirty="0" smtClean="0"/>
              <a:t>Kvartsfinaler spelas helgen 21-22 mars</a:t>
            </a:r>
          </a:p>
          <a:p>
            <a:r>
              <a:rPr lang="sv-SE" sz="2800" dirty="0" smtClean="0"/>
              <a:t>Semifinaler, final samt match om 3:e pris spelas </a:t>
            </a:r>
          </a:p>
          <a:p>
            <a:pPr marL="118872" indent="0">
              <a:buNone/>
            </a:pPr>
            <a:r>
              <a:rPr lang="sv-SE" sz="2800" dirty="0"/>
              <a:t> </a:t>
            </a:r>
            <a:r>
              <a:rPr lang="sv-SE" sz="2800" dirty="0" smtClean="0"/>
              <a:t>   28-29 mars på </a:t>
            </a:r>
            <a:r>
              <a:rPr lang="sv-SE" sz="2800" dirty="0" err="1" smtClean="0"/>
              <a:t>Behrn</a:t>
            </a:r>
            <a:r>
              <a:rPr lang="sv-SE" sz="2800" dirty="0" smtClean="0"/>
              <a:t> Arena</a:t>
            </a:r>
          </a:p>
          <a:p>
            <a:endParaRPr lang="sv-SE" sz="2800" dirty="0" smtClean="0"/>
          </a:p>
          <a:p>
            <a:endParaRPr lang="sv-SE" sz="2800" dirty="0"/>
          </a:p>
          <a:p>
            <a:endParaRPr lang="sv-SE" sz="2800" dirty="0"/>
          </a:p>
        </p:txBody>
      </p:sp>
    </p:spTree>
    <p:extLst>
      <p:ext uri="{BB962C8B-B14F-4D97-AF65-F5344CB8AC3E}">
        <p14:creationId xmlns="" xmlns:p14="http://schemas.microsoft.com/office/powerpoint/2010/main" val="13654139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>
                <a:solidFill>
                  <a:schemeClr val="bg1"/>
                </a:solidFill>
              </a:rPr>
              <a:t>U16 SEF-serie 2015</a:t>
            </a:r>
            <a:endParaRPr lang="sv-SE" dirty="0">
              <a:solidFill>
                <a:schemeClr val="bg1"/>
              </a:solidFill>
            </a:endParaRP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457200" y="1775191"/>
            <a:ext cx="8229600" cy="4750153"/>
          </a:xfrm>
        </p:spPr>
        <p:txBody>
          <a:bodyPr>
            <a:normAutofit lnSpcReduction="10000"/>
          </a:bodyPr>
          <a:lstStyle/>
          <a:p>
            <a:r>
              <a:rPr lang="sv-SE" sz="2800" dirty="0" smtClean="0"/>
              <a:t>Deltagande lag: </a:t>
            </a:r>
          </a:p>
          <a:p>
            <a:pPr marL="118872" indent="0">
              <a:buNone/>
            </a:pPr>
            <a:r>
              <a:rPr lang="sv-SE" sz="2800" dirty="0" smtClean="0"/>
              <a:t>    Gefle, ÖSK, BP, AIK, Djurgården, Hammarby,      </a:t>
            </a:r>
          </a:p>
          <a:p>
            <a:pPr marL="118872" indent="0">
              <a:buNone/>
            </a:pPr>
            <a:r>
              <a:rPr lang="sv-SE" sz="2800" dirty="0"/>
              <a:t> </a:t>
            </a:r>
            <a:r>
              <a:rPr lang="sv-SE" sz="2800" dirty="0" smtClean="0"/>
              <a:t>   Norrköping, Sirius, Degerfors.</a:t>
            </a:r>
          </a:p>
          <a:p>
            <a:endParaRPr lang="sv-SE" sz="2800" dirty="0"/>
          </a:p>
          <a:p>
            <a:r>
              <a:rPr lang="sv-SE" sz="2800" dirty="0" smtClean="0"/>
              <a:t>9 </a:t>
            </a:r>
            <a:r>
              <a:rPr lang="sv-SE" sz="2800" dirty="0" err="1" smtClean="0"/>
              <a:t>lag,dubbelrondig</a:t>
            </a:r>
            <a:r>
              <a:rPr lang="sv-SE" sz="2800" dirty="0" smtClean="0"/>
              <a:t> (18 om./16 matcher per lag).</a:t>
            </a:r>
          </a:p>
          <a:p>
            <a:endParaRPr lang="sv-SE" sz="2800" dirty="0"/>
          </a:p>
          <a:p>
            <a:r>
              <a:rPr lang="sv-SE" sz="2800" dirty="0" smtClean="0"/>
              <a:t>A- och B-slutspel (ytterligare 3-4 matcher per lag).</a:t>
            </a:r>
          </a:p>
          <a:p>
            <a:endParaRPr lang="sv-SE" sz="2800" dirty="0"/>
          </a:p>
          <a:p>
            <a:r>
              <a:rPr lang="sv-SE" sz="2800" dirty="0" smtClean="0"/>
              <a:t>5 lag till A-slutspel och 4 lag till B-slutspel</a:t>
            </a:r>
          </a:p>
          <a:p>
            <a:endParaRPr lang="sv-SE" sz="2800" dirty="0"/>
          </a:p>
          <a:p>
            <a:r>
              <a:rPr lang="sv-SE" sz="2800" dirty="0" smtClean="0"/>
              <a:t>Totalt 19-20 matcher 2015</a:t>
            </a:r>
          </a:p>
          <a:p>
            <a:endParaRPr lang="sv-SE" sz="2800" dirty="0"/>
          </a:p>
          <a:p>
            <a:endParaRPr lang="sv-SE" sz="2800" dirty="0" smtClean="0"/>
          </a:p>
          <a:p>
            <a:endParaRPr lang="sv-SE" sz="2800" dirty="0"/>
          </a:p>
          <a:p>
            <a:endParaRPr lang="sv-SE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>
                <a:solidFill>
                  <a:schemeClr val="bg1"/>
                </a:solidFill>
              </a:rPr>
              <a:t>Avslutningsvis</a:t>
            </a:r>
            <a:endParaRPr lang="sv-SE" dirty="0">
              <a:solidFill>
                <a:schemeClr val="bg1"/>
              </a:solidFill>
            </a:endParaRP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endParaRPr lang="sv-SE" sz="5400" dirty="0" smtClean="0"/>
          </a:p>
          <a:p>
            <a:pPr algn="ctr">
              <a:buNone/>
            </a:pPr>
            <a:r>
              <a:rPr lang="sv-SE" sz="5400" dirty="0" smtClean="0"/>
              <a:t>Vi ser fram emot ett spännande 2015!</a:t>
            </a:r>
          </a:p>
          <a:p>
            <a:endParaRPr lang="sv-S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>
                <a:solidFill>
                  <a:schemeClr val="bg1"/>
                </a:solidFill>
              </a:rPr>
              <a:t>Ansvariga  ÖSK Elit Fotboll</a:t>
            </a:r>
            <a:endParaRPr lang="sv-SE" dirty="0">
              <a:solidFill>
                <a:schemeClr val="bg1"/>
              </a:solidFill>
            </a:endParaRP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457200" y="1628801"/>
            <a:ext cx="8229600" cy="4772000"/>
          </a:xfrm>
        </p:spPr>
        <p:txBody>
          <a:bodyPr>
            <a:normAutofit/>
          </a:bodyPr>
          <a:lstStyle/>
          <a:p>
            <a:pPr lvl="8">
              <a:buNone/>
            </a:pPr>
            <a:r>
              <a:rPr lang="sv-SE" dirty="0" smtClean="0"/>
              <a:t>				</a:t>
            </a:r>
            <a:endParaRPr lang="sv-SE" b="1" dirty="0" smtClean="0"/>
          </a:p>
          <a:p>
            <a:pPr lvl="8">
              <a:buNone/>
            </a:pPr>
            <a:r>
              <a:rPr lang="sv-SE" dirty="0" smtClean="0"/>
              <a:t>			</a:t>
            </a:r>
          </a:p>
        </p:txBody>
      </p:sp>
      <p:sp>
        <p:nvSpPr>
          <p:cNvPr id="7" name="Rektangel med rundade hörn 6"/>
          <p:cNvSpPr/>
          <p:nvPr/>
        </p:nvSpPr>
        <p:spPr>
          <a:xfrm>
            <a:off x="899592" y="1628800"/>
            <a:ext cx="2376264" cy="648072"/>
          </a:xfrm>
          <a:prstGeom prst="round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 smtClean="0">
                <a:solidFill>
                  <a:schemeClr val="bg1"/>
                </a:solidFill>
              </a:rPr>
              <a:t>ÖSK A-laget</a:t>
            </a:r>
          </a:p>
          <a:p>
            <a:pPr algn="ctr"/>
            <a:r>
              <a:rPr lang="sv-SE" dirty="0" smtClean="0">
                <a:solidFill>
                  <a:schemeClr val="bg1"/>
                </a:solidFill>
              </a:rPr>
              <a:t>Alexander Axen</a:t>
            </a:r>
            <a:endParaRPr lang="sv-SE" dirty="0">
              <a:solidFill>
                <a:schemeClr val="bg1"/>
              </a:solidFill>
            </a:endParaRPr>
          </a:p>
        </p:txBody>
      </p:sp>
      <p:sp>
        <p:nvSpPr>
          <p:cNvPr id="9" name="Rektangel med rundade hörn 8"/>
          <p:cNvSpPr/>
          <p:nvPr/>
        </p:nvSpPr>
        <p:spPr>
          <a:xfrm>
            <a:off x="899592" y="2708920"/>
            <a:ext cx="2376264" cy="648072"/>
          </a:xfrm>
          <a:prstGeom prst="round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 smtClean="0">
                <a:solidFill>
                  <a:schemeClr val="bg1"/>
                </a:solidFill>
              </a:rPr>
              <a:t>U21</a:t>
            </a:r>
          </a:p>
          <a:p>
            <a:pPr algn="ctr"/>
            <a:r>
              <a:rPr lang="sv-SE" dirty="0" smtClean="0">
                <a:solidFill>
                  <a:schemeClr val="bg1"/>
                </a:solidFill>
              </a:rPr>
              <a:t>Axel Kjäll</a:t>
            </a:r>
            <a:endParaRPr lang="sv-SE" dirty="0">
              <a:solidFill>
                <a:schemeClr val="bg1"/>
              </a:solidFill>
            </a:endParaRPr>
          </a:p>
        </p:txBody>
      </p:sp>
      <p:sp>
        <p:nvSpPr>
          <p:cNvPr id="11" name="Rektangel med rundade hörn 10"/>
          <p:cNvSpPr/>
          <p:nvPr/>
        </p:nvSpPr>
        <p:spPr>
          <a:xfrm>
            <a:off x="971600" y="3645024"/>
            <a:ext cx="2376264" cy="648072"/>
          </a:xfrm>
          <a:prstGeom prst="round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 smtClean="0">
                <a:solidFill>
                  <a:schemeClr val="bg1"/>
                </a:solidFill>
              </a:rPr>
              <a:t>U19</a:t>
            </a:r>
          </a:p>
          <a:p>
            <a:pPr algn="ctr"/>
            <a:r>
              <a:rPr lang="sv-SE" dirty="0" smtClean="0">
                <a:solidFill>
                  <a:schemeClr val="bg1"/>
                </a:solidFill>
              </a:rPr>
              <a:t>Björn Cervin</a:t>
            </a:r>
            <a:endParaRPr lang="sv-SE" dirty="0">
              <a:solidFill>
                <a:schemeClr val="bg1"/>
              </a:solidFill>
            </a:endParaRPr>
          </a:p>
        </p:txBody>
      </p:sp>
      <p:sp>
        <p:nvSpPr>
          <p:cNvPr id="8" name="Rektangel med rundade hörn 7"/>
          <p:cNvSpPr/>
          <p:nvPr/>
        </p:nvSpPr>
        <p:spPr>
          <a:xfrm>
            <a:off x="961748" y="4581128"/>
            <a:ext cx="2376264" cy="648072"/>
          </a:xfrm>
          <a:prstGeom prst="round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 smtClean="0">
                <a:solidFill>
                  <a:schemeClr val="bg1"/>
                </a:solidFill>
              </a:rPr>
              <a:t>U17</a:t>
            </a:r>
          </a:p>
          <a:p>
            <a:pPr algn="ctr"/>
            <a:r>
              <a:rPr lang="sv-SE" dirty="0" smtClean="0">
                <a:solidFill>
                  <a:schemeClr val="bg1"/>
                </a:solidFill>
              </a:rPr>
              <a:t>Rickard Torstensson</a:t>
            </a:r>
            <a:endParaRPr lang="sv-SE" dirty="0">
              <a:solidFill>
                <a:schemeClr val="bg1"/>
              </a:solidFill>
            </a:endParaRPr>
          </a:p>
        </p:txBody>
      </p:sp>
      <p:sp>
        <p:nvSpPr>
          <p:cNvPr id="10" name="Rektangel med rundade hörn 9"/>
          <p:cNvSpPr/>
          <p:nvPr/>
        </p:nvSpPr>
        <p:spPr>
          <a:xfrm>
            <a:off x="971600" y="5589240"/>
            <a:ext cx="2376264" cy="648072"/>
          </a:xfrm>
          <a:prstGeom prst="round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 smtClean="0">
                <a:solidFill>
                  <a:schemeClr val="bg1"/>
                </a:solidFill>
              </a:rPr>
              <a:t>U16</a:t>
            </a:r>
          </a:p>
          <a:p>
            <a:pPr algn="ctr"/>
            <a:r>
              <a:rPr lang="sv-SE" dirty="0" smtClean="0">
                <a:solidFill>
                  <a:schemeClr val="bg1"/>
                </a:solidFill>
              </a:rPr>
              <a:t>Bernhard Nilsson</a:t>
            </a:r>
          </a:p>
        </p:txBody>
      </p:sp>
    </p:spTree>
    <p:extLst>
      <p:ext uri="{BB962C8B-B14F-4D97-AF65-F5344CB8AC3E}">
        <p14:creationId xmlns="" xmlns:p14="http://schemas.microsoft.com/office/powerpoint/2010/main" val="12208986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>
                <a:solidFill>
                  <a:schemeClr val="bg1"/>
                </a:solidFill>
              </a:rPr>
              <a:t>Träningsmiljö ÖSK Elit Fotboll</a:t>
            </a:r>
            <a:endParaRPr lang="sv-SE" dirty="0">
              <a:solidFill>
                <a:schemeClr val="bg1"/>
              </a:solidFill>
            </a:endParaRP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8">
              <a:buNone/>
            </a:pPr>
            <a:r>
              <a:rPr lang="sv-SE" dirty="0" smtClean="0"/>
              <a:t>				</a:t>
            </a:r>
            <a:endParaRPr lang="sv-SE" b="1" dirty="0" smtClean="0"/>
          </a:p>
          <a:p>
            <a:pPr lvl="8">
              <a:buNone/>
            </a:pPr>
            <a:r>
              <a:rPr lang="sv-SE" dirty="0" smtClean="0"/>
              <a:t>			</a:t>
            </a:r>
          </a:p>
        </p:txBody>
      </p:sp>
      <p:sp>
        <p:nvSpPr>
          <p:cNvPr id="7" name="Rektangel med rundade hörn 6"/>
          <p:cNvSpPr/>
          <p:nvPr/>
        </p:nvSpPr>
        <p:spPr>
          <a:xfrm>
            <a:off x="899592" y="1988840"/>
            <a:ext cx="2376264" cy="1080120"/>
          </a:xfrm>
          <a:prstGeom prst="round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 smtClean="0">
                <a:solidFill>
                  <a:schemeClr val="bg1"/>
                </a:solidFill>
              </a:rPr>
              <a:t>ÖSK </a:t>
            </a:r>
            <a:r>
              <a:rPr lang="sv-SE" dirty="0" err="1" smtClean="0">
                <a:solidFill>
                  <a:schemeClr val="bg1"/>
                </a:solidFill>
              </a:rPr>
              <a:t>A-Trupp</a:t>
            </a:r>
            <a:endParaRPr lang="sv-SE" dirty="0">
              <a:solidFill>
                <a:schemeClr val="bg1"/>
              </a:solidFill>
            </a:endParaRPr>
          </a:p>
        </p:txBody>
      </p:sp>
      <p:sp>
        <p:nvSpPr>
          <p:cNvPr id="9" name="Rektangel med rundade hörn 8"/>
          <p:cNvSpPr/>
          <p:nvPr/>
        </p:nvSpPr>
        <p:spPr>
          <a:xfrm>
            <a:off x="899592" y="3501008"/>
            <a:ext cx="2376264" cy="1008112"/>
          </a:xfrm>
          <a:prstGeom prst="round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 smtClean="0">
                <a:solidFill>
                  <a:schemeClr val="bg1"/>
                </a:solidFill>
              </a:rPr>
              <a:t>ÖSK </a:t>
            </a:r>
            <a:r>
              <a:rPr lang="sv-SE" dirty="0" err="1" smtClean="0">
                <a:solidFill>
                  <a:schemeClr val="bg1"/>
                </a:solidFill>
              </a:rPr>
              <a:t>U-Äldre</a:t>
            </a:r>
            <a:endParaRPr lang="sv-SE" dirty="0">
              <a:solidFill>
                <a:schemeClr val="bg1"/>
              </a:solidFill>
            </a:endParaRPr>
          </a:p>
        </p:txBody>
      </p:sp>
      <p:sp>
        <p:nvSpPr>
          <p:cNvPr id="11" name="Rektangel med rundade hörn 10"/>
          <p:cNvSpPr/>
          <p:nvPr/>
        </p:nvSpPr>
        <p:spPr>
          <a:xfrm>
            <a:off x="971600" y="5013176"/>
            <a:ext cx="2376264" cy="936104"/>
          </a:xfrm>
          <a:prstGeom prst="round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 err="1" smtClean="0">
                <a:solidFill>
                  <a:schemeClr val="bg1"/>
                </a:solidFill>
              </a:rPr>
              <a:t>ÖSKU-Yngre</a:t>
            </a:r>
            <a:endParaRPr lang="sv-SE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5889437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>
                <a:solidFill>
                  <a:schemeClr val="bg1"/>
                </a:solidFill>
              </a:rPr>
              <a:t>Matchmiljö ÖSK Elit Fotboll</a:t>
            </a:r>
            <a:endParaRPr lang="sv-SE" dirty="0">
              <a:solidFill>
                <a:schemeClr val="bg1"/>
              </a:solidFill>
            </a:endParaRP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8">
              <a:buNone/>
            </a:pPr>
            <a:r>
              <a:rPr lang="sv-SE" dirty="0" smtClean="0"/>
              <a:t>					</a:t>
            </a:r>
            <a:r>
              <a:rPr lang="sv-SE" b="1" dirty="0" smtClean="0"/>
              <a:t>Seriespel</a:t>
            </a:r>
          </a:p>
          <a:p>
            <a:pPr lvl="8">
              <a:buNone/>
            </a:pPr>
            <a:r>
              <a:rPr lang="sv-SE" dirty="0" smtClean="0"/>
              <a:t>					Allsvenskan</a:t>
            </a:r>
          </a:p>
          <a:p>
            <a:pPr lvl="8">
              <a:buNone/>
            </a:pPr>
            <a:endParaRPr lang="sv-SE" dirty="0" smtClean="0"/>
          </a:p>
          <a:p>
            <a:pPr lvl="8">
              <a:buNone/>
            </a:pPr>
            <a:r>
              <a:rPr lang="sv-SE" dirty="0" smtClean="0"/>
              <a:t>					U21</a:t>
            </a:r>
          </a:p>
          <a:p>
            <a:pPr lvl="8">
              <a:buNone/>
            </a:pPr>
            <a:endParaRPr lang="sv-SE" dirty="0" smtClean="0"/>
          </a:p>
          <a:p>
            <a:pPr lvl="8">
              <a:buNone/>
            </a:pPr>
            <a:r>
              <a:rPr lang="sv-SE" dirty="0" smtClean="0"/>
              <a:t>					U19</a:t>
            </a:r>
          </a:p>
          <a:p>
            <a:pPr lvl="8">
              <a:buNone/>
            </a:pPr>
            <a:endParaRPr lang="sv-SE" dirty="0" smtClean="0"/>
          </a:p>
          <a:p>
            <a:pPr lvl="8">
              <a:buNone/>
            </a:pPr>
            <a:r>
              <a:rPr lang="sv-SE" dirty="0" smtClean="0"/>
              <a:t>					U17</a:t>
            </a:r>
          </a:p>
          <a:p>
            <a:pPr lvl="8">
              <a:buNone/>
            </a:pPr>
            <a:endParaRPr lang="sv-SE" dirty="0" smtClean="0"/>
          </a:p>
          <a:p>
            <a:pPr lvl="8">
              <a:buNone/>
            </a:pPr>
            <a:endParaRPr lang="sv-SE" dirty="0" smtClean="0"/>
          </a:p>
          <a:p>
            <a:pPr lvl="8">
              <a:buNone/>
            </a:pPr>
            <a:r>
              <a:rPr lang="sv-SE" dirty="0" smtClean="0"/>
              <a:t>					U16</a:t>
            </a:r>
          </a:p>
          <a:p>
            <a:pPr lvl="8">
              <a:buNone/>
            </a:pPr>
            <a:endParaRPr lang="sv-SE" dirty="0" smtClean="0"/>
          </a:p>
          <a:p>
            <a:pPr lvl="8">
              <a:buNone/>
            </a:pPr>
            <a:r>
              <a:rPr lang="sv-SE" dirty="0" smtClean="0"/>
              <a:t>					</a:t>
            </a:r>
          </a:p>
          <a:p>
            <a:pPr lvl="8">
              <a:buNone/>
            </a:pPr>
            <a:r>
              <a:rPr lang="sv-SE" dirty="0" smtClean="0"/>
              <a:t>					(P16 Regional)</a:t>
            </a:r>
          </a:p>
        </p:txBody>
      </p:sp>
      <p:sp>
        <p:nvSpPr>
          <p:cNvPr id="7" name="Rektangel med rundade hörn 6"/>
          <p:cNvSpPr/>
          <p:nvPr/>
        </p:nvSpPr>
        <p:spPr>
          <a:xfrm>
            <a:off x="899592" y="1988840"/>
            <a:ext cx="2376264" cy="1080120"/>
          </a:xfrm>
          <a:prstGeom prst="round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 smtClean="0">
                <a:solidFill>
                  <a:schemeClr val="bg1"/>
                </a:solidFill>
              </a:rPr>
              <a:t>ÖSK </a:t>
            </a:r>
            <a:r>
              <a:rPr lang="sv-SE" dirty="0" err="1" smtClean="0">
                <a:solidFill>
                  <a:schemeClr val="bg1"/>
                </a:solidFill>
              </a:rPr>
              <a:t>A-Trupp</a:t>
            </a:r>
            <a:endParaRPr lang="sv-SE" dirty="0">
              <a:solidFill>
                <a:schemeClr val="bg1"/>
              </a:solidFill>
            </a:endParaRPr>
          </a:p>
        </p:txBody>
      </p:sp>
      <p:sp>
        <p:nvSpPr>
          <p:cNvPr id="9" name="Rektangel med rundade hörn 8"/>
          <p:cNvSpPr/>
          <p:nvPr/>
        </p:nvSpPr>
        <p:spPr>
          <a:xfrm>
            <a:off x="899592" y="3501008"/>
            <a:ext cx="2376264" cy="1008112"/>
          </a:xfrm>
          <a:prstGeom prst="round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 smtClean="0">
                <a:solidFill>
                  <a:schemeClr val="bg1"/>
                </a:solidFill>
              </a:rPr>
              <a:t>ÖSK </a:t>
            </a:r>
            <a:r>
              <a:rPr lang="sv-SE" dirty="0" err="1" smtClean="0">
                <a:solidFill>
                  <a:schemeClr val="bg1"/>
                </a:solidFill>
              </a:rPr>
              <a:t>U-Äldre</a:t>
            </a:r>
            <a:endParaRPr lang="sv-SE" dirty="0">
              <a:solidFill>
                <a:schemeClr val="bg1"/>
              </a:solidFill>
            </a:endParaRPr>
          </a:p>
        </p:txBody>
      </p:sp>
      <p:sp>
        <p:nvSpPr>
          <p:cNvPr id="11" name="Rektangel med rundade hörn 10"/>
          <p:cNvSpPr/>
          <p:nvPr/>
        </p:nvSpPr>
        <p:spPr>
          <a:xfrm>
            <a:off x="971600" y="5013176"/>
            <a:ext cx="2376264" cy="936104"/>
          </a:xfrm>
          <a:prstGeom prst="round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 err="1" smtClean="0">
                <a:solidFill>
                  <a:schemeClr val="bg1"/>
                </a:solidFill>
              </a:rPr>
              <a:t>ÖSKU-Yngre</a:t>
            </a:r>
            <a:endParaRPr lang="sv-SE" dirty="0">
              <a:solidFill>
                <a:schemeClr val="bg1"/>
              </a:solidFill>
            </a:endParaRPr>
          </a:p>
        </p:txBody>
      </p:sp>
      <p:cxnSp>
        <p:nvCxnSpPr>
          <p:cNvPr id="17" name="Rak pil 16"/>
          <p:cNvCxnSpPr/>
          <p:nvPr/>
        </p:nvCxnSpPr>
        <p:spPr>
          <a:xfrm>
            <a:off x="3779912" y="2348880"/>
            <a:ext cx="1872208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Rak pil 18"/>
          <p:cNvCxnSpPr/>
          <p:nvPr/>
        </p:nvCxnSpPr>
        <p:spPr>
          <a:xfrm>
            <a:off x="3779912" y="2708920"/>
            <a:ext cx="2088232" cy="288032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Rak pil 20"/>
          <p:cNvCxnSpPr/>
          <p:nvPr/>
        </p:nvCxnSpPr>
        <p:spPr>
          <a:xfrm flipV="1">
            <a:off x="3779912" y="3140968"/>
            <a:ext cx="2088232" cy="432048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Rak pil 22"/>
          <p:cNvCxnSpPr/>
          <p:nvPr/>
        </p:nvCxnSpPr>
        <p:spPr>
          <a:xfrm flipV="1">
            <a:off x="3779912" y="3717032"/>
            <a:ext cx="2088232" cy="144016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Rak pil 24"/>
          <p:cNvCxnSpPr/>
          <p:nvPr/>
        </p:nvCxnSpPr>
        <p:spPr>
          <a:xfrm>
            <a:off x="3779912" y="4293096"/>
            <a:ext cx="2016224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Rak pil 28"/>
          <p:cNvCxnSpPr/>
          <p:nvPr/>
        </p:nvCxnSpPr>
        <p:spPr>
          <a:xfrm flipV="1">
            <a:off x="3779912" y="4437112"/>
            <a:ext cx="2016224" cy="72008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Rak pil 30"/>
          <p:cNvCxnSpPr/>
          <p:nvPr/>
        </p:nvCxnSpPr>
        <p:spPr>
          <a:xfrm flipV="1">
            <a:off x="3779912" y="5373216"/>
            <a:ext cx="2016224" cy="72008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Rak pil 17"/>
          <p:cNvCxnSpPr/>
          <p:nvPr/>
        </p:nvCxnSpPr>
        <p:spPr>
          <a:xfrm>
            <a:off x="3779912" y="5805264"/>
            <a:ext cx="2016224" cy="144016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>
                <a:solidFill>
                  <a:schemeClr val="bg1"/>
                </a:solidFill>
              </a:rPr>
              <a:t>Matchmiljö</a:t>
            </a:r>
            <a:endParaRPr lang="sv-SE" dirty="0">
              <a:solidFill>
                <a:schemeClr val="bg1"/>
              </a:solidFill>
            </a:endParaRP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endParaRPr lang="sv-SE" dirty="0" smtClean="0"/>
          </a:p>
          <a:p>
            <a:pPr>
              <a:buNone/>
            </a:pPr>
            <a:endParaRPr lang="sv-SE" dirty="0" smtClean="0"/>
          </a:p>
          <a:p>
            <a:pPr>
              <a:buNone/>
            </a:pPr>
            <a:endParaRPr lang="sv-SE" dirty="0" smtClean="0"/>
          </a:p>
          <a:p>
            <a:pPr>
              <a:buNone/>
            </a:pPr>
            <a:endParaRPr lang="sv-SE" dirty="0" smtClean="0"/>
          </a:p>
          <a:p>
            <a:pPr>
              <a:buNone/>
            </a:pPr>
            <a:r>
              <a:rPr lang="sv-SE" sz="5400" dirty="0" smtClean="0"/>
              <a:t>             25 – 50 - 25</a:t>
            </a:r>
            <a:endParaRPr lang="sv-SE" sz="5400" dirty="0" smtClean="0"/>
          </a:p>
          <a:p>
            <a:endParaRPr lang="sv-SE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>
                <a:solidFill>
                  <a:schemeClr val="bg1"/>
                </a:solidFill>
              </a:rPr>
              <a:t>Matchmiljö</a:t>
            </a:r>
            <a:endParaRPr lang="sv-SE" dirty="0">
              <a:solidFill>
                <a:schemeClr val="bg1"/>
              </a:solidFill>
            </a:endParaRP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457200" y="1628800"/>
            <a:ext cx="8229600" cy="4968551"/>
          </a:xfrm>
        </p:spPr>
        <p:txBody>
          <a:bodyPr>
            <a:normAutofit fontScale="25000" lnSpcReduction="20000"/>
          </a:bodyPr>
          <a:lstStyle/>
          <a:p>
            <a:pPr marL="118872" indent="0">
              <a:buNone/>
            </a:pPr>
            <a:r>
              <a:rPr lang="sv-SE" sz="8000" dirty="0" smtClean="0"/>
              <a:t>v.6  Lördag:U16 match borta Västerås IK 13.00</a:t>
            </a:r>
          </a:p>
          <a:p>
            <a:pPr marL="118872" indent="0">
              <a:buNone/>
            </a:pPr>
            <a:r>
              <a:rPr lang="sv-SE" sz="8000" dirty="0"/>
              <a:t> </a:t>
            </a:r>
            <a:r>
              <a:rPr lang="sv-SE" sz="8000" dirty="0" smtClean="0"/>
              <a:t>       Söndag: U17+U19 match Norrköping</a:t>
            </a:r>
          </a:p>
          <a:p>
            <a:pPr marL="118872" indent="0">
              <a:buNone/>
            </a:pPr>
            <a:endParaRPr lang="sv-SE" sz="8000" dirty="0"/>
          </a:p>
          <a:p>
            <a:pPr marL="118872" indent="0">
              <a:buNone/>
            </a:pPr>
            <a:r>
              <a:rPr lang="sv-SE" sz="8000" dirty="0" smtClean="0"/>
              <a:t>v.7  Fredag U19 Karlskoga 19.00</a:t>
            </a:r>
          </a:p>
          <a:p>
            <a:pPr marL="118872" indent="0">
              <a:buNone/>
            </a:pPr>
            <a:r>
              <a:rPr lang="sv-SE" sz="8000" dirty="0"/>
              <a:t> </a:t>
            </a:r>
            <a:r>
              <a:rPr lang="sv-SE" sz="8000" dirty="0" smtClean="0"/>
              <a:t>       Lördag U17 match</a:t>
            </a:r>
          </a:p>
          <a:p>
            <a:pPr marL="118872" indent="0">
              <a:buNone/>
            </a:pPr>
            <a:r>
              <a:rPr lang="sv-SE" sz="8000" dirty="0" smtClean="0"/>
              <a:t>        Söndag U16 Karlskoga borta</a:t>
            </a:r>
          </a:p>
          <a:p>
            <a:pPr marL="118872" indent="0">
              <a:buNone/>
            </a:pPr>
            <a:endParaRPr lang="sv-SE" sz="8000" dirty="0"/>
          </a:p>
          <a:p>
            <a:pPr marL="118872" indent="0">
              <a:buNone/>
            </a:pPr>
            <a:r>
              <a:rPr lang="sv-SE" sz="8000" dirty="0" smtClean="0"/>
              <a:t>v.8  Sportlov</a:t>
            </a:r>
          </a:p>
          <a:p>
            <a:pPr marL="118872" indent="0">
              <a:buNone/>
            </a:pPr>
            <a:endParaRPr lang="sv-SE" sz="8000" dirty="0"/>
          </a:p>
          <a:p>
            <a:pPr marL="118872" indent="0">
              <a:buNone/>
            </a:pPr>
            <a:r>
              <a:rPr lang="sv-SE" sz="8000" dirty="0" smtClean="0"/>
              <a:t>v.9  Fredag U16 match Degerfors, Ligacupen 18.30</a:t>
            </a:r>
          </a:p>
          <a:p>
            <a:pPr marL="118872" indent="0">
              <a:buNone/>
            </a:pPr>
            <a:r>
              <a:rPr lang="sv-SE" sz="8000" dirty="0"/>
              <a:t> </a:t>
            </a:r>
            <a:r>
              <a:rPr lang="sv-SE" sz="8000" dirty="0" smtClean="0"/>
              <a:t>       Lördag U16 Lindö borta 11.00 </a:t>
            </a:r>
          </a:p>
          <a:p>
            <a:pPr marL="118872" indent="0">
              <a:buNone/>
            </a:pPr>
            <a:r>
              <a:rPr lang="sv-SE" sz="8000" dirty="0"/>
              <a:t> </a:t>
            </a:r>
            <a:r>
              <a:rPr lang="sv-SE" sz="8000" dirty="0" smtClean="0"/>
              <a:t>       Lördag U19 BKF, Ligacupen</a:t>
            </a:r>
          </a:p>
          <a:p>
            <a:pPr marL="118872" indent="0">
              <a:buNone/>
            </a:pPr>
            <a:endParaRPr lang="sv-SE" sz="8000" dirty="0"/>
          </a:p>
          <a:p>
            <a:pPr marL="118872" indent="0">
              <a:buNone/>
            </a:pPr>
            <a:r>
              <a:rPr lang="sv-SE" sz="8000" dirty="0" smtClean="0"/>
              <a:t>v.10 Fredag U16 Karlstad BK hemma 19.00, Ligacupen</a:t>
            </a:r>
          </a:p>
          <a:p>
            <a:pPr marL="118872" indent="0">
              <a:buNone/>
            </a:pPr>
            <a:r>
              <a:rPr lang="sv-SE" sz="8000" dirty="0"/>
              <a:t> </a:t>
            </a:r>
            <a:r>
              <a:rPr lang="sv-SE" sz="8000" dirty="0" smtClean="0"/>
              <a:t>        Lördag U17 Ligacupen</a:t>
            </a:r>
          </a:p>
          <a:p>
            <a:pPr marL="118872" indent="0">
              <a:buNone/>
            </a:pPr>
            <a:r>
              <a:rPr lang="sv-SE" sz="8000" dirty="0"/>
              <a:t> </a:t>
            </a:r>
            <a:r>
              <a:rPr lang="sv-SE" sz="8000" dirty="0" smtClean="0"/>
              <a:t>        Söndag U19 </a:t>
            </a:r>
            <a:r>
              <a:rPr lang="sv-SE" sz="8000" dirty="0" err="1" smtClean="0"/>
              <a:t>Ligcupen</a:t>
            </a:r>
            <a:r>
              <a:rPr lang="sv-SE" sz="8000" dirty="0" smtClean="0"/>
              <a:t> 19.00, borta </a:t>
            </a:r>
            <a:r>
              <a:rPr lang="sv-SE" sz="8000" dirty="0" smtClean="0"/>
              <a:t>Degerfors</a:t>
            </a:r>
            <a:endParaRPr lang="sv-SE" sz="8000" dirty="0" smtClean="0"/>
          </a:p>
          <a:p>
            <a:pPr marL="118872" indent="0">
              <a:buNone/>
            </a:pPr>
            <a:endParaRPr lang="sv-SE" sz="8000" dirty="0"/>
          </a:p>
          <a:p>
            <a:pPr marL="118872" indent="0">
              <a:buNone/>
            </a:pPr>
            <a:r>
              <a:rPr lang="sv-SE" sz="8000" dirty="0" smtClean="0"/>
              <a:t>v.11 Tisdag U16 BKF hemma, Ligacupen 18.00 </a:t>
            </a:r>
          </a:p>
          <a:p>
            <a:pPr marL="118872" indent="0">
              <a:buNone/>
            </a:pPr>
            <a:r>
              <a:rPr lang="sv-SE" sz="8000" dirty="0"/>
              <a:t> </a:t>
            </a:r>
            <a:r>
              <a:rPr lang="sv-SE" sz="8000" dirty="0" smtClean="0"/>
              <a:t>        Söndag U19 KIF hemma, Ligacupen 16.00</a:t>
            </a:r>
          </a:p>
          <a:p>
            <a:pPr marL="118872" indent="0">
              <a:buNone/>
            </a:pPr>
            <a:r>
              <a:rPr lang="sv-SE" sz="8000" dirty="0"/>
              <a:t> </a:t>
            </a:r>
            <a:r>
              <a:rPr lang="sv-SE" sz="8000" dirty="0" smtClean="0"/>
              <a:t>         </a:t>
            </a:r>
          </a:p>
          <a:p>
            <a:pPr marL="118872" indent="0">
              <a:buNone/>
            </a:pPr>
            <a:r>
              <a:rPr lang="sv-SE" dirty="0" smtClean="0"/>
              <a:t>       </a:t>
            </a:r>
          </a:p>
          <a:p>
            <a:pPr marL="118872" indent="0">
              <a:buNone/>
            </a:pPr>
            <a:endParaRPr lang="sv-SE" dirty="0"/>
          </a:p>
          <a:p>
            <a:pPr marL="118872" indent="0">
              <a:buNone/>
            </a:pPr>
            <a:r>
              <a:rPr lang="sv-SE" dirty="0" smtClean="0"/>
              <a:t> </a:t>
            </a:r>
          </a:p>
          <a:p>
            <a:pPr marL="118872" indent="0">
              <a:buNone/>
            </a:pPr>
            <a:r>
              <a:rPr lang="sv-SE" dirty="0" smtClean="0"/>
              <a:t>            </a:t>
            </a:r>
          </a:p>
          <a:p>
            <a:pPr marL="118872" indent="0">
              <a:buNone/>
            </a:pPr>
            <a:endParaRPr lang="sv-SE" dirty="0"/>
          </a:p>
        </p:txBody>
      </p:sp>
    </p:spTree>
    <p:extLst>
      <p:ext uri="{BB962C8B-B14F-4D97-AF65-F5344CB8AC3E}">
        <p14:creationId xmlns="" xmlns:p14="http://schemas.microsoft.com/office/powerpoint/2010/main" val="21288549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>
                <a:solidFill>
                  <a:schemeClr val="bg1"/>
                </a:solidFill>
              </a:rPr>
              <a:t>Organisation U16</a:t>
            </a:r>
            <a:endParaRPr lang="sv-SE" dirty="0">
              <a:solidFill>
                <a:schemeClr val="bg1"/>
              </a:solidFill>
            </a:endParaRP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 smtClean="0"/>
              <a:t>Huvudtränare – Bernhard Nilsson</a:t>
            </a:r>
          </a:p>
          <a:p>
            <a:r>
              <a:rPr lang="sv-SE" dirty="0" smtClean="0"/>
              <a:t>Tränare – Daniel Wickström</a:t>
            </a:r>
          </a:p>
          <a:p>
            <a:r>
              <a:rPr lang="sv-SE" dirty="0" smtClean="0"/>
              <a:t>MV tränare – Göran Kring</a:t>
            </a:r>
          </a:p>
          <a:p>
            <a:r>
              <a:rPr lang="sv-SE" dirty="0" err="1" smtClean="0"/>
              <a:t>Fystränare</a:t>
            </a:r>
            <a:r>
              <a:rPr lang="sv-SE" dirty="0" smtClean="0"/>
              <a:t> – Christoffer Bengtsson</a:t>
            </a:r>
          </a:p>
          <a:p>
            <a:r>
              <a:rPr lang="sv-SE" dirty="0" smtClean="0"/>
              <a:t>Material – Sten </a:t>
            </a:r>
          </a:p>
          <a:p>
            <a:r>
              <a:rPr lang="sv-SE" dirty="0" smtClean="0"/>
              <a:t>Tränarresurs – Ronny Leijon </a:t>
            </a:r>
          </a:p>
          <a:p>
            <a:r>
              <a:rPr lang="sv-SE" dirty="0" smtClean="0"/>
              <a:t>Tränarresurs- Rickard </a:t>
            </a:r>
            <a:r>
              <a:rPr lang="sv-SE" dirty="0" err="1" smtClean="0"/>
              <a:t>Pauly</a:t>
            </a:r>
            <a:endParaRPr lang="sv-SE" dirty="0" smtClean="0"/>
          </a:p>
          <a:p>
            <a:r>
              <a:rPr lang="sv-SE" dirty="0" smtClean="0"/>
              <a:t>Tränarlänk U-lagen – Niklas Aronsson</a:t>
            </a:r>
          </a:p>
          <a:p>
            <a:endParaRPr lang="sv-S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>
                <a:solidFill>
                  <a:schemeClr val="bg1"/>
                </a:solidFill>
              </a:rPr>
              <a:t>Vad innebär Elitverksamhet?</a:t>
            </a:r>
            <a:endParaRPr lang="sv-SE" dirty="0">
              <a:solidFill>
                <a:schemeClr val="bg1"/>
              </a:solidFill>
            </a:endParaRP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118872" indent="0">
              <a:buNone/>
            </a:pPr>
            <a:r>
              <a:rPr lang="sv-SE" dirty="0"/>
              <a:t>Karaktär (Äta, sova, skola, </a:t>
            </a:r>
            <a:r>
              <a:rPr lang="sv-SE" dirty="0" smtClean="0"/>
              <a:t>uppträdande ”24 h sportman”)</a:t>
            </a:r>
            <a:endParaRPr lang="sv-SE" dirty="0"/>
          </a:p>
          <a:p>
            <a:pPr marL="118872" indent="0">
              <a:buNone/>
            </a:pPr>
            <a:endParaRPr lang="sv-SE" dirty="0" smtClean="0"/>
          </a:p>
          <a:p>
            <a:pPr marL="118872" indent="0">
              <a:buNone/>
            </a:pPr>
            <a:r>
              <a:rPr lang="sv-SE" dirty="0" smtClean="0"/>
              <a:t>Attityd </a:t>
            </a:r>
            <a:r>
              <a:rPr lang="sv-SE" dirty="0"/>
              <a:t>(visa att du vill, 101%)</a:t>
            </a:r>
          </a:p>
          <a:p>
            <a:pPr marL="118872" indent="0">
              <a:buNone/>
            </a:pPr>
            <a:endParaRPr lang="sv-SE" dirty="0" smtClean="0"/>
          </a:p>
          <a:p>
            <a:pPr marL="118872" indent="0">
              <a:buNone/>
            </a:pPr>
            <a:r>
              <a:rPr lang="sv-SE" dirty="0" smtClean="0"/>
              <a:t>Matchning (vem spelar vart)</a:t>
            </a:r>
          </a:p>
          <a:p>
            <a:endParaRPr lang="sv-SE" dirty="0" smtClean="0"/>
          </a:p>
          <a:p>
            <a:pPr marL="118872" indent="0">
              <a:buNone/>
            </a:pPr>
            <a:r>
              <a:rPr lang="sv-SE" dirty="0" smtClean="0"/>
              <a:t>Positioner (vart man spelar)</a:t>
            </a:r>
          </a:p>
          <a:p>
            <a:endParaRPr lang="sv-SE" dirty="0" smtClean="0"/>
          </a:p>
          <a:p>
            <a:pPr marL="118872" indent="0">
              <a:buNone/>
            </a:pPr>
            <a:r>
              <a:rPr lang="sv-SE" dirty="0" smtClean="0"/>
              <a:t>Speltid (inget givet)</a:t>
            </a:r>
          </a:p>
          <a:p>
            <a:endParaRPr lang="sv-SE" dirty="0" smtClean="0"/>
          </a:p>
          <a:p>
            <a:pPr marL="118872" indent="0">
              <a:buNone/>
            </a:pPr>
            <a:endParaRPr lang="sv-SE" dirty="0"/>
          </a:p>
          <a:p>
            <a:endParaRPr lang="sv-SE" dirty="0"/>
          </a:p>
          <a:p>
            <a:endParaRPr lang="sv-SE" dirty="0" smtClean="0"/>
          </a:p>
          <a:p>
            <a:pPr marL="118872" indent="0">
              <a:buNone/>
            </a:pPr>
            <a:endParaRPr lang="sv-SE" dirty="0" smtClean="0"/>
          </a:p>
          <a:p>
            <a:endParaRPr lang="sv-S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Rak pil 4"/>
          <p:cNvCxnSpPr/>
          <p:nvPr/>
        </p:nvCxnSpPr>
        <p:spPr>
          <a:xfrm>
            <a:off x="1785257" y="2775857"/>
            <a:ext cx="4452257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Rektangel 5"/>
          <p:cNvSpPr/>
          <p:nvPr/>
        </p:nvSpPr>
        <p:spPr>
          <a:xfrm>
            <a:off x="6368143" y="2356757"/>
            <a:ext cx="1189484" cy="1099457"/>
          </a:xfrm>
          <a:prstGeom prst="rect">
            <a:avLst/>
          </a:prstGeom>
          <a:solidFill>
            <a:srgbClr val="00B0F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7" name="textruta 6"/>
          <p:cNvSpPr txBox="1"/>
          <p:nvPr/>
        </p:nvSpPr>
        <p:spPr>
          <a:xfrm>
            <a:off x="6345307" y="2608699"/>
            <a:ext cx="121232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2400" dirty="0" smtClean="0"/>
              <a:t>Träning</a:t>
            </a:r>
            <a:endParaRPr lang="sv-SE" dirty="0"/>
          </a:p>
        </p:txBody>
      </p:sp>
      <p:cxnSp>
        <p:nvCxnSpPr>
          <p:cNvPr id="11" name="Rak pil 10"/>
          <p:cNvCxnSpPr/>
          <p:nvPr/>
        </p:nvCxnSpPr>
        <p:spPr>
          <a:xfrm>
            <a:off x="6863442" y="3686476"/>
            <a:ext cx="0" cy="1723724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Rektangel 11"/>
          <p:cNvSpPr/>
          <p:nvPr/>
        </p:nvSpPr>
        <p:spPr>
          <a:xfrm>
            <a:off x="6444343" y="5442857"/>
            <a:ext cx="838200" cy="827314"/>
          </a:xfrm>
          <a:prstGeom prst="rect">
            <a:avLst/>
          </a:prstGeom>
          <a:solidFill>
            <a:srgbClr val="00B0F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2400" dirty="0" smtClean="0">
                <a:solidFill>
                  <a:schemeClr val="tx1"/>
                </a:solidFill>
              </a:rPr>
              <a:t>Sova</a:t>
            </a:r>
            <a:endParaRPr lang="sv-SE" dirty="0">
              <a:solidFill>
                <a:schemeClr val="tx1"/>
              </a:solidFill>
            </a:endParaRPr>
          </a:p>
        </p:txBody>
      </p:sp>
      <p:cxnSp>
        <p:nvCxnSpPr>
          <p:cNvPr id="14" name="Rak pil 13"/>
          <p:cNvCxnSpPr/>
          <p:nvPr/>
        </p:nvCxnSpPr>
        <p:spPr>
          <a:xfrm flipH="1">
            <a:off x="1785257" y="5856514"/>
            <a:ext cx="4601292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Rektangel 16"/>
          <p:cNvSpPr/>
          <p:nvPr/>
        </p:nvSpPr>
        <p:spPr>
          <a:xfrm>
            <a:off x="481264" y="5410200"/>
            <a:ext cx="1227794" cy="968829"/>
          </a:xfrm>
          <a:prstGeom prst="rect">
            <a:avLst/>
          </a:prstGeom>
          <a:solidFill>
            <a:srgbClr val="00B0F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8" name="textruta 17"/>
          <p:cNvSpPr txBox="1"/>
          <p:nvPr/>
        </p:nvSpPr>
        <p:spPr>
          <a:xfrm>
            <a:off x="518217" y="5625681"/>
            <a:ext cx="136833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400" dirty="0" smtClean="0"/>
              <a:t>Morgon</a:t>
            </a:r>
            <a:endParaRPr lang="sv-SE" sz="2400" dirty="0"/>
          </a:p>
        </p:txBody>
      </p:sp>
      <p:sp>
        <p:nvSpPr>
          <p:cNvPr id="21" name="Rektangel 20"/>
          <p:cNvSpPr/>
          <p:nvPr/>
        </p:nvSpPr>
        <p:spPr>
          <a:xfrm>
            <a:off x="718457" y="2340428"/>
            <a:ext cx="990600" cy="1099457"/>
          </a:xfrm>
          <a:prstGeom prst="rect">
            <a:avLst/>
          </a:prstGeom>
          <a:solidFill>
            <a:srgbClr val="00B0F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2" name="textruta 21"/>
          <p:cNvSpPr txBox="1"/>
          <p:nvPr/>
        </p:nvSpPr>
        <p:spPr>
          <a:xfrm>
            <a:off x="741213" y="2558925"/>
            <a:ext cx="91242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2400" dirty="0" smtClean="0"/>
              <a:t>Skola</a:t>
            </a:r>
            <a:endParaRPr lang="sv-SE" sz="2400" dirty="0"/>
          </a:p>
        </p:txBody>
      </p:sp>
      <p:cxnSp>
        <p:nvCxnSpPr>
          <p:cNvPr id="24" name="Rak pil 23"/>
          <p:cNvCxnSpPr/>
          <p:nvPr/>
        </p:nvCxnSpPr>
        <p:spPr>
          <a:xfrm flipV="1">
            <a:off x="1197428" y="3603171"/>
            <a:ext cx="0" cy="1621972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Rak pil 26"/>
          <p:cNvCxnSpPr/>
          <p:nvPr/>
        </p:nvCxnSpPr>
        <p:spPr>
          <a:xfrm flipH="1" flipV="1">
            <a:off x="5986914" y="1540042"/>
            <a:ext cx="9625" cy="1203549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8" name="Rektangel 27"/>
          <p:cNvSpPr/>
          <p:nvPr/>
        </p:nvSpPr>
        <p:spPr>
          <a:xfrm>
            <a:off x="5288366" y="625641"/>
            <a:ext cx="1833637" cy="818147"/>
          </a:xfrm>
          <a:prstGeom prst="rect">
            <a:avLst/>
          </a:prstGeom>
          <a:solidFill>
            <a:srgbClr val="00B0F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9" name="textruta 28"/>
          <p:cNvSpPr txBox="1"/>
          <p:nvPr/>
        </p:nvSpPr>
        <p:spPr>
          <a:xfrm>
            <a:off x="5278229" y="830798"/>
            <a:ext cx="184377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2400" dirty="0" smtClean="0"/>
              <a:t>Inför träning</a:t>
            </a:r>
            <a:endParaRPr lang="sv-SE" sz="2400" dirty="0"/>
          </a:p>
        </p:txBody>
      </p:sp>
      <p:cxnSp>
        <p:nvCxnSpPr>
          <p:cNvPr id="36" name="Rak pil 35"/>
          <p:cNvCxnSpPr/>
          <p:nvPr/>
        </p:nvCxnSpPr>
        <p:spPr>
          <a:xfrm flipH="1">
            <a:off x="5707781" y="3955983"/>
            <a:ext cx="1155661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7" name="Rektangel 36"/>
          <p:cNvSpPr/>
          <p:nvPr/>
        </p:nvSpPr>
        <p:spPr>
          <a:xfrm>
            <a:off x="4310686" y="3546909"/>
            <a:ext cx="1397095" cy="818147"/>
          </a:xfrm>
          <a:prstGeom prst="rect">
            <a:avLst/>
          </a:prstGeom>
          <a:solidFill>
            <a:srgbClr val="00B0F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38" name="textruta 37"/>
          <p:cNvSpPr txBox="1"/>
          <p:nvPr/>
        </p:nvSpPr>
        <p:spPr>
          <a:xfrm>
            <a:off x="4230815" y="3771316"/>
            <a:ext cx="155683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2000" dirty="0" smtClean="0"/>
              <a:t>Efter träning</a:t>
            </a:r>
            <a:endParaRPr lang="sv-SE" sz="2000" dirty="0"/>
          </a:p>
        </p:txBody>
      </p:sp>
      <p:sp>
        <p:nvSpPr>
          <p:cNvPr id="39" name="textruta 38"/>
          <p:cNvSpPr txBox="1"/>
          <p:nvPr/>
        </p:nvSpPr>
        <p:spPr>
          <a:xfrm>
            <a:off x="248173" y="138270"/>
            <a:ext cx="3837730" cy="1015663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sv-SE" sz="2000" b="1" dirty="0" smtClean="0"/>
              <a:t>24 h sportsman – Goda vanor</a:t>
            </a:r>
          </a:p>
          <a:p>
            <a:r>
              <a:rPr lang="sv-SE" sz="2000" b="1" dirty="0" smtClean="0"/>
              <a:t>”Gör grundläggande saker bra </a:t>
            </a:r>
          </a:p>
          <a:p>
            <a:r>
              <a:rPr lang="sv-SE" sz="2000" b="1" dirty="0" smtClean="0"/>
              <a:t>– hela tiden”</a:t>
            </a:r>
          </a:p>
        </p:txBody>
      </p:sp>
      <p:sp>
        <p:nvSpPr>
          <p:cNvPr id="20" name="textruta 19"/>
          <p:cNvSpPr txBox="1"/>
          <p:nvPr/>
        </p:nvSpPr>
        <p:spPr>
          <a:xfrm>
            <a:off x="1835696" y="3789040"/>
            <a:ext cx="223224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 smtClean="0"/>
              <a:t>- Träning</a:t>
            </a:r>
          </a:p>
          <a:p>
            <a:r>
              <a:rPr lang="sv-SE" dirty="0" smtClean="0"/>
              <a:t>- Sömn</a:t>
            </a:r>
          </a:p>
          <a:p>
            <a:r>
              <a:rPr lang="sv-SE" dirty="0" smtClean="0"/>
              <a:t>- Kost</a:t>
            </a:r>
          </a:p>
          <a:p>
            <a:r>
              <a:rPr lang="sv-SE" dirty="0" smtClean="0"/>
              <a:t>- Mentalt förberedd</a:t>
            </a:r>
            <a:endParaRPr lang="sv-SE" dirty="0"/>
          </a:p>
        </p:txBody>
      </p:sp>
    </p:spTree>
    <p:extLst>
      <p:ext uri="{BB962C8B-B14F-4D97-AF65-F5344CB8AC3E}">
        <p14:creationId xmlns="" xmlns:p14="http://schemas.microsoft.com/office/powerpoint/2010/main" val="24286769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 animBg="1"/>
      <p:bldP spid="29" grpId="0"/>
      <p:bldP spid="37" grpId="0" animBg="1"/>
      <p:bldP spid="38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">
  <a:themeElements>
    <a:clrScheme name="Modul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odul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1053</TotalTime>
  <Words>602</Words>
  <Application>Microsoft Office PowerPoint</Application>
  <PresentationFormat>Bildspel på skärmen (4:3)</PresentationFormat>
  <Paragraphs>188</Paragraphs>
  <Slides>16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Bildrubriker</vt:lpstr>
      </vt:variant>
      <vt:variant>
        <vt:i4>16</vt:i4>
      </vt:variant>
    </vt:vector>
  </HeadingPairs>
  <TitlesOfParts>
    <vt:vector size="17" baseType="lpstr">
      <vt:lpstr>Modul</vt:lpstr>
      <vt:lpstr>ÖSK Elit Fotboll U-yngre</vt:lpstr>
      <vt:lpstr>Ansvariga  ÖSK Elit Fotboll</vt:lpstr>
      <vt:lpstr>Träningsmiljö ÖSK Elit Fotboll</vt:lpstr>
      <vt:lpstr>Matchmiljö ÖSK Elit Fotboll</vt:lpstr>
      <vt:lpstr>Matchmiljö</vt:lpstr>
      <vt:lpstr>Matchmiljö</vt:lpstr>
      <vt:lpstr>Organisation U16</vt:lpstr>
      <vt:lpstr>Vad innebär Elitverksamhet?</vt:lpstr>
      <vt:lpstr>Bild 9</vt:lpstr>
      <vt:lpstr>Fysprofilen</vt:lpstr>
      <vt:lpstr>Föräldrarnas roll</vt:lpstr>
      <vt:lpstr>Föräldrarnas ansvar</vt:lpstr>
      <vt:lpstr>Årsplanering</vt:lpstr>
      <vt:lpstr>Liga Cupen 2015</vt:lpstr>
      <vt:lpstr>U16 SEF-serie 2015</vt:lpstr>
      <vt:lpstr>Avslutningsvis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Örebro SK Ungdomsklubb</dc:title>
  <dc:creator>Jörgen Gustafsson</dc:creator>
  <cp:lastModifiedBy>jorgus</cp:lastModifiedBy>
  <cp:revision>115</cp:revision>
  <dcterms:created xsi:type="dcterms:W3CDTF">2013-11-11T12:57:50Z</dcterms:created>
  <dcterms:modified xsi:type="dcterms:W3CDTF">2015-01-31T10:33:38Z</dcterms:modified>
</cp:coreProperties>
</file>