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  <p:sldId id="266" r:id="rId9"/>
    <p:sldId id="265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9463"/>
    <a:srgbClr val="224078"/>
    <a:srgbClr val="C524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ita Lindgren" userId="0d21e49e-fd77-4dff-8a74-9906f56185fa" providerId="ADAL" clId="{1CDE7AAF-7D7C-4F59-9ADF-C89E56FEDB55}"/>
    <pc:docChg chg="custSel addSld modSld">
      <pc:chgData name="Anita Lindgren" userId="0d21e49e-fd77-4dff-8a74-9906f56185fa" providerId="ADAL" clId="{1CDE7AAF-7D7C-4F59-9ADF-C89E56FEDB55}" dt="2024-01-15T07:03:08.367" v="313" actId="20577"/>
      <pc:docMkLst>
        <pc:docMk/>
      </pc:docMkLst>
      <pc:sldChg chg="modSp mod">
        <pc:chgData name="Anita Lindgren" userId="0d21e49e-fd77-4dff-8a74-9906f56185fa" providerId="ADAL" clId="{1CDE7AAF-7D7C-4F59-9ADF-C89E56FEDB55}" dt="2024-01-15T06:51:36.354" v="2" actId="5793"/>
        <pc:sldMkLst>
          <pc:docMk/>
          <pc:sldMk cId="1937920739" sldId="259"/>
        </pc:sldMkLst>
        <pc:spChg chg="mod">
          <ac:chgData name="Anita Lindgren" userId="0d21e49e-fd77-4dff-8a74-9906f56185fa" providerId="ADAL" clId="{1CDE7AAF-7D7C-4F59-9ADF-C89E56FEDB55}" dt="2024-01-15T06:51:36.354" v="2" actId="5793"/>
          <ac:spMkLst>
            <pc:docMk/>
            <pc:sldMk cId="1937920739" sldId="259"/>
            <ac:spMk id="3" creationId="{16ACEF6E-1047-AAA3-0F3C-98CA56376537}"/>
          </ac:spMkLst>
        </pc:spChg>
      </pc:sldChg>
      <pc:sldChg chg="addSp modSp mod">
        <pc:chgData name="Anita Lindgren" userId="0d21e49e-fd77-4dff-8a74-9906f56185fa" providerId="ADAL" clId="{1CDE7AAF-7D7C-4F59-9ADF-C89E56FEDB55}" dt="2024-01-15T06:58:19.819" v="281" actId="1076"/>
        <pc:sldMkLst>
          <pc:docMk/>
          <pc:sldMk cId="2227084028" sldId="262"/>
        </pc:sldMkLst>
        <pc:picChg chg="add mod">
          <ac:chgData name="Anita Lindgren" userId="0d21e49e-fd77-4dff-8a74-9906f56185fa" providerId="ADAL" clId="{1CDE7AAF-7D7C-4F59-9ADF-C89E56FEDB55}" dt="2024-01-15T06:58:19.819" v="281" actId="1076"/>
          <ac:picMkLst>
            <pc:docMk/>
            <pc:sldMk cId="2227084028" sldId="262"/>
            <ac:picMk id="10" creationId="{D41CA363-0DC5-793C-D79C-9143A9670E07}"/>
          </ac:picMkLst>
        </pc:picChg>
      </pc:sldChg>
      <pc:sldChg chg="addSp modSp new mod setBg">
        <pc:chgData name="Anita Lindgren" userId="0d21e49e-fd77-4dff-8a74-9906f56185fa" providerId="ADAL" clId="{1CDE7AAF-7D7C-4F59-9ADF-C89E56FEDB55}" dt="2024-01-15T07:03:08.367" v="313" actId="20577"/>
        <pc:sldMkLst>
          <pc:docMk/>
          <pc:sldMk cId="3514314498" sldId="266"/>
        </pc:sldMkLst>
        <pc:spChg chg="mod">
          <ac:chgData name="Anita Lindgren" userId="0d21e49e-fd77-4dff-8a74-9906f56185fa" providerId="ADAL" clId="{1CDE7AAF-7D7C-4F59-9ADF-C89E56FEDB55}" dt="2024-01-15T07:03:08.367" v="313" actId="20577"/>
          <ac:spMkLst>
            <pc:docMk/>
            <pc:sldMk cId="3514314498" sldId="266"/>
            <ac:spMk id="2" creationId="{45BEB686-51B7-63CC-2C73-FBCE857DD82B}"/>
          </ac:spMkLst>
        </pc:spChg>
        <pc:spChg chg="mod">
          <ac:chgData name="Anita Lindgren" userId="0d21e49e-fd77-4dff-8a74-9906f56185fa" providerId="ADAL" clId="{1CDE7AAF-7D7C-4F59-9ADF-C89E56FEDB55}" dt="2024-01-15T07:02:39.469" v="312" actId="20577"/>
          <ac:spMkLst>
            <pc:docMk/>
            <pc:sldMk cId="3514314498" sldId="266"/>
            <ac:spMk id="3" creationId="{88AA136A-0F01-B8A8-11DB-8693EDAAFA95}"/>
          </ac:spMkLst>
        </pc:spChg>
        <pc:grpChg chg="add">
          <ac:chgData name="Anita Lindgren" userId="0d21e49e-fd77-4dff-8a74-9906f56185fa" providerId="ADAL" clId="{1CDE7AAF-7D7C-4F59-9ADF-C89E56FEDB55}" dt="2024-01-15T06:57:33.650" v="278" actId="26606"/>
          <ac:grpSpMkLst>
            <pc:docMk/>
            <pc:sldMk cId="3514314498" sldId="266"/>
            <ac:grpSpMk id="10" creationId="{1FD67D68-9B83-C338-8342-3348D8F22347}"/>
          </ac:grpSpMkLst>
        </pc:grpChg>
        <pc:picChg chg="add mod">
          <ac:chgData name="Anita Lindgren" userId="0d21e49e-fd77-4dff-8a74-9906f56185fa" providerId="ADAL" clId="{1CDE7AAF-7D7C-4F59-9ADF-C89E56FEDB55}" dt="2024-01-15T07:02:18.443" v="304" actId="1076"/>
          <ac:picMkLst>
            <pc:docMk/>
            <pc:sldMk cId="3514314498" sldId="266"/>
            <ac:picMk id="5" creationId="{F528C919-4368-5E61-994A-4B223A76FAB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73AEBC-93E8-0487-6EF9-0280CFD7E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5071D18-D120-4416-A737-1AD5B1D7D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4EC0B01-F8C0-61A2-09FD-23D694678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BCBD-7895-44F8-A924-33A036716B26}" type="datetimeFigureOut">
              <a:rPr lang="sv-SE" smtClean="0"/>
              <a:t>2024-02-26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089B23-8D79-640C-DF13-FE58460DA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E785425-6292-5B28-530C-7175FD7B7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99D3-0CF1-48D8-8DA8-5E9D0597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937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9ADD52-5A0D-6F43-626B-824DEAB7F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8CF2728-D6C9-7482-B9CC-D68CDE1ED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EC2C959-9E9F-DE9D-9673-68459F7AB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BCBD-7895-44F8-A924-33A036716B26}" type="datetimeFigureOut">
              <a:rPr lang="sv-SE" smtClean="0"/>
              <a:t>2024-02-26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91FD65-F3A2-3E70-8A39-8EC513977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885FB7F-61ED-CBE1-E68E-CEE5D09E1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99D3-0CF1-48D8-8DA8-5E9D0597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711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A0A9422-0161-E7EC-0E3B-5D55F23D0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EC2535E-3B89-27F7-F23D-0567676CA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634830E-062F-AB2D-2DF1-F8D1F21B3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BCBD-7895-44F8-A924-33A036716B26}" type="datetimeFigureOut">
              <a:rPr lang="sv-SE" smtClean="0"/>
              <a:t>2024-02-26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E1A1C9-656E-C52D-BAB0-19ADB4023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469CCE-A0F7-8387-FD92-39752AF18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99D3-0CF1-48D8-8DA8-5E9D0597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823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82B40B-F12D-6C5E-7391-2996A3E41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3DCCFB-95C6-3151-239C-DD1C47EEB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C22662-99D9-5FA3-AEA2-0F8E9E590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BCBD-7895-44F8-A924-33A036716B26}" type="datetimeFigureOut">
              <a:rPr lang="sv-SE" smtClean="0"/>
              <a:t>2024-02-26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33D2DE-4F97-AD4C-A021-7DFDAAC39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205BD-B21D-D522-99D7-A1E1F01AA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99D3-0CF1-48D8-8DA8-5E9D0597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2788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1B3A59-A5FF-F251-129A-D3BBD5965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1A5DA9B-82C8-0983-C506-75BF0ACED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14AD80-E25F-9ECB-8E2B-5E743C5F3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BCBD-7895-44F8-A924-33A036716B26}" type="datetimeFigureOut">
              <a:rPr lang="sv-SE" smtClean="0"/>
              <a:t>2024-02-26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AFC898-B565-D0F6-6D5C-BA42FAB8E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E4A127-086F-BC9D-FC08-B6DD87BCE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99D3-0CF1-48D8-8DA8-5E9D0597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167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BA199C-2327-4BA3-297D-66DAA37CC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B429509-6A24-92FB-F3E5-92FFA42C24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A283012-F821-F289-D5A3-60A81220B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13D0A87-2066-2F32-ADBC-2D81C8F30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BCBD-7895-44F8-A924-33A036716B26}" type="datetimeFigureOut">
              <a:rPr lang="sv-SE" smtClean="0"/>
              <a:t>2024-02-26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A89DD3-4C99-2076-1ED1-22A393B91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83BE0D2-5EBC-70FE-2278-7FB7CFCF2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99D3-0CF1-48D8-8DA8-5E9D0597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665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734516-3016-45B6-2B12-6AFD86473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48F3AB3-EFB4-81D8-9F14-0089FE66C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D82EC40-5BB1-7053-FC19-C41F3923C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76094CD-3FFB-77D2-6ECE-6D9B27B1B6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F00BEE5-55CE-4554-C888-2E2EB132FA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923ABFC-F0FF-A288-FD42-1CB97591B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BCBD-7895-44F8-A924-33A036716B26}" type="datetimeFigureOut">
              <a:rPr lang="sv-SE" smtClean="0"/>
              <a:t>2024-02-26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4AE8831-EB57-1CD1-697A-378308793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538C3DE-3243-1BE6-2BD6-2D11673DF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99D3-0CF1-48D8-8DA8-5E9D0597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161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5CC19A-0223-855B-6371-75F82618F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404FC10-571C-0A03-FC45-72F472E1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BCBD-7895-44F8-A924-33A036716B26}" type="datetimeFigureOut">
              <a:rPr lang="sv-SE" smtClean="0"/>
              <a:t>2024-02-26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4BFB82D-D761-D51A-4526-462ABDAED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8A2334A-71B4-F23A-CCE5-E2CC7EC6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99D3-0CF1-48D8-8DA8-5E9D0597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804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ED9A14D-51B6-BE52-3CB0-71843BA59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BCBD-7895-44F8-A924-33A036716B26}" type="datetimeFigureOut">
              <a:rPr lang="sv-SE" smtClean="0"/>
              <a:t>2024-02-26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4B8BF3B-E73B-26B5-3401-4E0950265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F7166ED-0BE6-76E7-A569-6A24D1C1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99D3-0CF1-48D8-8DA8-5E9D0597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459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84ECC5-5EB8-9E2A-5D0A-B3BAEF38C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32CB5B3-A920-0E87-847A-50DC8C2A9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15BB54-EA00-80C9-957B-510AFF4CB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A617CED-27C1-A0AA-40FC-7724DC3B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BCBD-7895-44F8-A924-33A036716B26}" type="datetimeFigureOut">
              <a:rPr lang="sv-SE" smtClean="0"/>
              <a:t>2024-02-26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29486D9-7977-6E6C-F5D6-662B53BFD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CF6FF69-F224-098C-042D-FDE7A457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99D3-0CF1-48D8-8DA8-5E9D0597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502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1AD2CB-DBB4-4C0B-1E54-D52931C90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389870C-CD72-3310-D9CA-EA01415419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0BD975A-BC98-00D9-9854-E8A7ECE5E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17FC993-3845-21DC-B249-2DAD6E235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BCBD-7895-44F8-A924-33A036716B26}" type="datetimeFigureOut">
              <a:rPr lang="sv-SE" smtClean="0"/>
              <a:t>2024-02-26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E9B794-18E8-1D2F-0158-2559C8A50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2CD4FA2-6577-FA9C-484E-1636BCA8F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699D3-0CF1-48D8-8DA8-5E9D0597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921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4BE676B-FAA9-297E-BA32-CCD7C7A29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F8BD28E-FC5C-8761-7989-A15F7C97A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D1B5A73-BCEE-A33E-622C-C7460DFD32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EBCBD-7895-44F8-A924-33A036716B26}" type="datetimeFigureOut">
              <a:rPr lang="sv-SE" smtClean="0"/>
              <a:t>2024-02-26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E838C32-7012-A1A5-D1A1-DA6077C6B6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9BEAC92-CF8D-2965-9386-26994EEA4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699D3-0CF1-48D8-8DA8-5E9D0597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783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laget.se/orebros-ishockeyforbund-Ishockey-TeamF-09/Documen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emblem, symbol, märke, prydnad&#10;&#10;Automatiskt genererad beskrivning">
            <a:extLst>
              <a:ext uri="{FF2B5EF4-FFF2-40B4-BE49-F238E27FC236}">
                <a16:creationId xmlns:a16="http://schemas.microsoft.com/office/drawing/2014/main" id="{714E0A1D-340C-6FFD-2C6F-6FD23ED70C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155" y="1166483"/>
            <a:ext cx="2817689" cy="2817689"/>
          </a:xfrm>
          <a:prstGeom prst="rect">
            <a:avLst/>
          </a:prstGeom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E6FBBCB1-F6B2-7EEE-4A75-6117BC3332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970" y="4196442"/>
            <a:ext cx="12192000" cy="1048657"/>
          </a:xfrm>
        </p:spPr>
        <p:txBody>
          <a:bodyPr/>
          <a:lstStyle/>
          <a:p>
            <a:r>
              <a:rPr lang="sv-SE" b="1" dirty="0" err="1">
                <a:solidFill>
                  <a:schemeClr val="bg1"/>
                </a:solidFill>
              </a:rPr>
              <a:t>TV-Pucken</a:t>
            </a:r>
            <a:r>
              <a:rPr lang="sv-SE" b="1" dirty="0">
                <a:solidFill>
                  <a:schemeClr val="bg1"/>
                </a:solidFill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65234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421E7B-7D12-F118-6849-8C38C9529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ACEF6E-1047-AAA3-0F3C-98CA56376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400" b="1" dirty="0"/>
              <a:t>18.00</a:t>
            </a:r>
            <a:r>
              <a:rPr lang="sv-SE" sz="2400" dirty="0"/>
              <a:t> Tränarinformation</a:t>
            </a:r>
          </a:p>
          <a:p>
            <a:pPr marL="0" indent="0">
              <a:buNone/>
            </a:pPr>
            <a:r>
              <a:rPr lang="sv-SE" sz="2400" b="1" dirty="0"/>
              <a:t>18.20</a:t>
            </a:r>
            <a:r>
              <a:rPr lang="sv-SE" sz="2400" dirty="0"/>
              <a:t> Sponsorinformation</a:t>
            </a:r>
          </a:p>
          <a:p>
            <a:pPr marL="0" indent="0">
              <a:buNone/>
            </a:pPr>
            <a:r>
              <a:rPr lang="sv-SE" sz="2400" b="1" dirty="0"/>
              <a:t>18.30</a:t>
            </a:r>
            <a:r>
              <a:rPr lang="sv-SE" sz="2400" dirty="0"/>
              <a:t> Spelarenkät</a:t>
            </a:r>
          </a:p>
          <a:p>
            <a:pPr marL="0" indent="0">
              <a:buNone/>
            </a:pPr>
            <a:r>
              <a:rPr lang="sv-SE" sz="2400" b="1" dirty="0"/>
              <a:t>18.30</a:t>
            </a:r>
            <a:r>
              <a:rPr lang="sv-SE" sz="2400" dirty="0"/>
              <a:t> Målvaktsinfo</a:t>
            </a:r>
          </a:p>
          <a:p>
            <a:pPr marL="0" indent="0">
              <a:buNone/>
            </a:pPr>
            <a:r>
              <a:rPr lang="sv-SE" sz="2400" b="1" dirty="0"/>
              <a:t>18.50</a:t>
            </a:r>
            <a:r>
              <a:rPr lang="sv-SE" sz="2400" dirty="0"/>
              <a:t> Uppvärmning</a:t>
            </a:r>
          </a:p>
          <a:p>
            <a:pPr marL="0" indent="0">
              <a:buNone/>
            </a:pPr>
            <a:r>
              <a:rPr lang="sv-SE" sz="2400" b="1" dirty="0"/>
              <a:t>19.20</a:t>
            </a:r>
            <a:r>
              <a:rPr lang="sv-SE" sz="2400" dirty="0"/>
              <a:t> Träningsgenomgång</a:t>
            </a:r>
          </a:p>
          <a:p>
            <a:pPr marL="0" indent="0">
              <a:buNone/>
            </a:pPr>
            <a:r>
              <a:rPr lang="sv-SE" sz="2400" b="1" dirty="0"/>
              <a:t>19.30-20.30</a:t>
            </a:r>
            <a:r>
              <a:rPr lang="sv-SE" sz="2400" dirty="0"/>
              <a:t> </a:t>
            </a:r>
            <a:r>
              <a:rPr lang="sv-SE" sz="2400" dirty="0" err="1"/>
              <a:t>Ispass</a:t>
            </a:r>
            <a:endParaRPr lang="sv-SE" sz="2400" dirty="0"/>
          </a:p>
          <a:p>
            <a:endParaRPr lang="sv-SE" dirty="0"/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8E3219FE-A58C-00B9-D6C1-C4F2D674C728}"/>
              </a:ext>
            </a:extLst>
          </p:cNvPr>
          <p:cNvGrpSpPr/>
          <p:nvPr/>
        </p:nvGrpSpPr>
        <p:grpSpPr>
          <a:xfrm>
            <a:off x="0" y="6319059"/>
            <a:ext cx="12192001" cy="272744"/>
            <a:chOff x="0" y="6427255"/>
            <a:chExt cx="12192001" cy="272744"/>
          </a:xfrm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EC1236F8-5242-C8BC-5921-40E16F624121}"/>
                </a:ext>
              </a:extLst>
            </p:cNvPr>
            <p:cNvSpPr/>
            <p:nvPr/>
          </p:nvSpPr>
          <p:spPr>
            <a:xfrm>
              <a:off x="0" y="6427255"/>
              <a:ext cx="12192001" cy="134937"/>
            </a:xfrm>
            <a:prstGeom prst="rect">
              <a:avLst/>
            </a:prstGeom>
            <a:solidFill>
              <a:srgbClr val="C5242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46EF5123-0291-AA49-A64A-280B6C79AE15}"/>
                </a:ext>
              </a:extLst>
            </p:cNvPr>
            <p:cNvSpPr/>
            <p:nvPr/>
          </p:nvSpPr>
          <p:spPr>
            <a:xfrm>
              <a:off x="0" y="6565062"/>
              <a:ext cx="12192000" cy="134937"/>
            </a:xfrm>
            <a:prstGeom prst="rect">
              <a:avLst/>
            </a:prstGeom>
            <a:solidFill>
              <a:srgbClr val="22407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6802ADE1-D66D-4009-FEB4-759B85A7FE5D}"/>
                </a:ext>
              </a:extLst>
            </p:cNvPr>
            <p:cNvSpPr/>
            <p:nvPr/>
          </p:nvSpPr>
          <p:spPr>
            <a:xfrm>
              <a:off x="0" y="6542494"/>
              <a:ext cx="12192001" cy="45719"/>
            </a:xfrm>
            <a:prstGeom prst="rect">
              <a:avLst/>
            </a:prstGeom>
            <a:solidFill>
              <a:srgbClr val="AD946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4" name="Bildobjekt 3" descr="En bild som visar emblem, symbol, märke, prydnad&#10;&#10;Automatiskt genererad beskrivning">
            <a:extLst>
              <a:ext uri="{FF2B5EF4-FFF2-40B4-BE49-F238E27FC236}">
                <a16:creationId xmlns:a16="http://schemas.microsoft.com/office/drawing/2014/main" id="{7C1322CE-06B8-034E-E7CA-69A41E4B5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067" y="6120610"/>
            <a:ext cx="613289" cy="61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797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421E7B-7D12-F118-6849-8C38C9529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Organisation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ACEF6E-1047-AAA3-0F3C-98CA56376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400" b="1" dirty="0"/>
              <a:t>Team Manager </a:t>
            </a:r>
            <a:r>
              <a:rPr lang="sv-SE" sz="2400" dirty="0"/>
              <a:t>Anita Lindgren</a:t>
            </a:r>
          </a:p>
          <a:p>
            <a:pPr marL="0" indent="0">
              <a:buNone/>
            </a:pPr>
            <a:r>
              <a:rPr lang="sv-SE" sz="2400" b="1" dirty="0"/>
              <a:t>Sponsoransvarig</a:t>
            </a:r>
            <a:r>
              <a:rPr lang="sv-SE" sz="2400" dirty="0"/>
              <a:t> Angelica Sköld</a:t>
            </a:r>
          </a:p>
          <a:p>
            <a:pPr marL="0" indent="0">
              <a:buNone/>
            </a:pPr>
            <a:r>
              <a:rPr lang="sv-SE" sz="2400" b="1" dirty="0"/>
              <a:t>Materialförvaltare</a:t>
            </a:r>
            <a:r>
              <a:rPr lang="sv-SE" sz="2400" dirty="0"/>
              <a:t> Peter Lindgren</a:t>
            </a:r>
          </a:p>
          <a:p>
            <a:pPr marL="0" indent="0">
              <a:buNone/>
            </a:pPr>
            <a:r>
              <a:rPr lang="sv-SE" sz="2400" b="1" dirty="0" err="1"/>
              <a:t>Fys</a:t>
            </a:r>
            <a:r>
              <a:rPr lang="sv-SE" sz="2400" b="1" dirty="0"/>
              <a:t>- </a:t>
            </a:r>
            <a:r>
              <a:rPr lang="sv-SE" sz="2400" b="1"/>
              <a:t>&amp; Målvaktstränare</a:t>
            </a:r>
            <a:r>
              <a:rPr lang="sv-SE" sz="2400"/>
              <a:t> </a:t>
            </a:r>
            <a:r>
              <a:rPr lang="sv-SE" sz="2400" dirty="0"/>
              <a:t>Rikard Fagrell</a:t>
            </a:r>
          </a:p>
          <a:p>
            <a:pPr marL="0" indent="0">
              <a:buNone/>
            </a:pPr>
            <a:r>
              <a:rPr lang="sv-SE" sz="2400" b="1" dirty="0"/>
              <a:t>Tränare</a:t>
            </a:r>
            <a:r>
              <a:rPr lang="sv-SE" sz="2400" dirty="0"/>
              <a:t> Robin Meyer</a:t>
            </a:r>
          </a:p>
          <a:p>
            <a:pPr marL="0" indent="0">
              <a:buNone/>
            </a:pPr>
            <a:r>
              <a:rPr lang="sv-SE" sz="2400" b="1" dirty="0"/>
              <a:t>Tränare</a:t>
            </a:r>
            <a:r>
              <a:rPr lang="sv-SE" sz="2400" dirty="0"/>
              <a:t> Anders Falk</a:t>
            </a: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8E3219FE-A58C-00B9-D6C1-C4F2D674C728}"/>
              </a:ext>
            </a:extLst>
          </p:cNvPr>
          <p:cNvGrpSpPr/>
          <p:nvPr/>
        </p:nvGrpSpPr>
        <p:grpSpPr>
          <a:xfrm>
            <a:off x="0" y="6319059"/>
            <a:ext cx="12192001" cy="272744"/>
            <a:chOff x="0" y="6427255"/>
            <a:chExt cx="12192001" cy="272744"/>
          </a:xfrm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EC1236F8-5242-C8BC-5921-40E16F624121}"/>
                </a:ext>
              </a:extLst>
            </p:cNvPr>
            <p:cNvSpPr/>
            <p:nvPr/>
          </p:nvSpPr>
          <p:spPr>
            <a:xfrm>
              <a:off x="0" y="6427255"/>
              <a:ext cx="12192001" cy="134937"/>
            </a:xfrm>
            <a:prstGeom prst="rect">
              <a:avLst/>
            </a:prstGeom>
            <a:solidFill>
              <a:srgbClr val="C5242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46EF5123-0291-AA49-A64A-280B6C79AE15}"/>
                </a:ext>
              </a:extLst>
            </p:cNvPr>
            <p:cNvSpPr/>
            <p:nvPr/>
          </p:nvSpPr>
          <p:spPr>
            <a:xfrm>
              <a:off x="0" y="6565062"/>
              <a:ext cx="12192000" cy="134937"/>
            </a:xfrm>
            <a:prstGeom prst="rect">
              <a:avLst/>
            </a:prstGeom>
            <a:solidFill>
              <a:srgbClr val="22407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6802ADE1-D66D-4009-FEB4-759B85A7FE5D}"/>
                </a:ext>
              </a:extLst>
            </p:cNvPr>
            <p:cNvSpPr/>
            <p:nvPr/>
          </p:nvSpPr>
          <p:spPr>
            <a:xfrm>
              <a:off x="0" y="6542494"/>
              <a:ext cx="12192001" cy="45719"/>
            </a:xfrm>
            <a:prstGeom prst="rect">
              <a:avLst/>
            </a:prstGeom>
            <a:solidFill>
              <a:srgbClr val="AD946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4" name="Bildobjekt 3" descr="En bild som visar emblem, symbol, märke, prydnad&#10;&#10;Automatiskt genererad beskrivning">
            <a:extLst>
              <a:ext uri="{FF2B5EF4-FFF2-40B4-BE49-F238E27FC236}">
                <a16:creationId xmlns:a16="http://schemas.microsoft.com/office/drawing/2014/main" id="{7C1322CE-06B8-034E-E7CA-69A41E4B5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067" y="6120610"/>
            <a:ext cx="613289" cy="61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4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421E7B-7D12-F118-6849-8C38C9529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131"/>
            <a:ext cx="10515600" cy="1020820"/>
          </a:xfrm>
        </p:spPr>
        <p:txBody>
          <a:bodyPr/>
          <a:lstStyle/>
          <a:p>
            <a:r>
              <a:rPr lang="sv-SE" b="1" dirty="0"/>
              <a:t>Verksamhetsplan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ACEF6E-1047-AAA3-0F3C-98CA56376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6170"/>
            <a:ext cx="10929256" cy="53863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800" b="1" dirty="0"/>
              <a:t>Datum			Aktivitet			Plats			Uttagna</a:t>
            </a:r>
          </a:p>
          <a:p>
            <a:pPr marL="0" indent="0">
              <a:buNone/>
            </a:pPr>
            <a:r>
              <a:rPr lang="sv-SE" sz="800" dirty="0"/>
              <a:t>16/1			Uppstart			Fellingsbro			Alla</a:t>
            </a:r>
          </a:p>
          <a:p>
            <a:pPr marL="0" indent="0">
              <a:buNone/>
            </a:pPr>
            <a:r>
              <a:rPr lang="sv-SE" sz="800" dirty="0"/>
              <a:t>31/1			</a:t>
            </a:r>
            <a:r>
              <a:rPr lang="sv-SE" sz="800" dirty="0" err="1"/>
              <a:t>Ispass</a:t>
            </a:r>
            <a:r>
              <a:rPr lang="sv-SE" sz="800" dirty="0"/>
              <a:t>			Nora			Alla</a:t>
            </a:r>
          </a:p>
          <a:p>
            <a:pPr marL="0" indent="0">
              <a:buNone/>
            </a:pPr>
            <a:r>
              <a:rPr lang="sv-SE" sz="800" dirty="0"/>
              <a:t>17/2			Träningsdag			Guldsmedshyttan			Alla</a:t>
            </a:r>
          </a:p>
          <a:p>
            <a:pPr marL="0" indent="0">
              <a:buNone/>
            </a:pPr>
            <a:r>
              <a:rPr lang="sv-SE" sz="800" dirty="0"/>
              <a:t>6/3			</a:t>
            </a:r>
            <a:r>
              <a:rPr lang="sv-SE" sz="800" dirty="0" err="1"/>
              <a:t>Ispass</a:t>
            </a:r>
            <a:r>
              <a:rPr lang="sv-SE" sz="800" dirty="0"/>
              <a:t>			Nora			Alla</a:t>
            </a:r>
          </a:p>
          <a:p>
            <a:pPr marL="0" indent="0">
              <a:buNone/>
            </a:pPr>
            <a:r>
              <a:rPr lang="sv-SE" sz="800" dirty="0"/>
              <a:t>13/3			</a:t>
            </a:r>
            <a:r>
              <a:rPr lang="sv-SE" sz="800" dirty="0" err="1"/>
              <a:t>Ispass</a:t>
            </a:r>
            <a:r>
              <a:rPr lang="sv-SE" sz="800" dirty="0"/>
              <a:t>			Örebro			Alla</a:t>
            </a:r>
          </a:p>
          <a:p>
            <a:pPr marL="0" indent="0">
              <a:buNone/>
            </a:pPr>
            <a:r>
              <a:rPr lang="sv-SE" sz="800" dirty="0"/>
              <a:t>20/3			</a:t>
            </a:r>
            <a:r>
              <a:rPr lang="sv-SE" sz="800" dirty="0" err="1"/>
              <a:t>Ispass</a:t>
            </a:r>
            <a:r>
              <a:rPr lang="sv-SE" sz="800" dirty="0"/>
              <a:t>			Örebro			Alla</a:t>
            </a:r>
          </a:p>
          <a:p>
            <a:pPr marL="0" indent="0">
              <a:buNone/>
            </a:pPr>
            <a:r>
              <a:rPr lang="sv-SE" sz="800" dirty="0"/>
              <a:t>1/4			Träningsmatcher			Hallsberg			09-10</a:t>
            </a:r>
          </a:p>
          <a:p>
            <a:pPr marL="0" indent="0">
              <a:buNone/>
            </a:pPr>
            <a:r>
              <a:rPr lang="sv-SE" sz="800" dirty="0"/>
              <a:t>13/4			Träningsdag			Hällefors			Uttaget RM Lag</a:t>
            </a:r>
          </a:p>
          <a:p>
            <a:pPr marL="0" indent="0">
              <a:buNone/>
            </a:pPr>
            <a:r>
              <a:rPr lang="sv-SE" sz="800" dirty="0"/>
              <a:t>16/4			</a:t>
            </a:r>
            <a:r>
              <a:rPr lang="sv-SE" sz="800" dirty="0" err="1"/>
              <a:t>Ispass</a:t>
            </a:r>
            <a:r>
              <a:rPr lang="sv-SE" sz="800" dirty="0"/>
              <a:t>			Örebro			Uttaget RM Lag</a:t>
            </a:r>
          </a:p>
          <a:p>
            <a:pPr marL="0" indent="0">
              <a:buNone/>
            </a:pPr>
            <a:r>
              <a:rPr lang="sv-SE" sz="800" dirty="0"/>
              <a:t>19-21/4			Regionsmästerskapen			Västerås			Uttaget RM Lag</a:t>
            </a:r>
          </a:p>
          <a:p>
            <a:pPr marL="0" indent="0">
              <a:buNone/>
            </a:pPr>
            <a:r>
              <a:rPr lang="sv-SE" sz="800" dirty="0"/>
              <a:t>22/5			</a:t>
            </a:r>
            <a:r>
              <a:rPr lang="sv-SE" sz="800" dirty="0" err="1"/>
              <a:t>Fyspass</a:t>
            </a:r>
            <a:r>
              <a:rPr lang="sv-SE" sz="800" dirty="0"/>
              <a:t> &amp; Aktivitet			Örebro			Alla</a:t>
            </a:r>
          </a:p>
          <a:p>
            <a:pPr marL="0" indent="0">
              <a:buNone/>
            </a:pPr>
            <a:r>
              <a:rPr lang="sv-SE" sz="800" dirty="0"/>
              <a:t>29/5			</a:t>
            </a:r>
            <a:r>
              <a:rPr lang="sv-SE" sz="800" dirty="0" err="1"/>
              <a:t>Fyspass</a:t>
            </a:r>
            <a:r>
              <a:rPr lang="sv-SE" sz="800" dirty="0"/>
              <a:t> &amp; Avslutning			Örebro			Alla</a:t>
            </a:r>
          </a:p>
          <a:p>
            <a:pPr marL="0" indent="0">
              <a:buNone/>
            </a:pPr>
            <a:r>
              <a:rPr lang="sv-SE" sz="800" dirty="0"/>
              <a:t>8-11/8			Träningsläger			Lindesberg			Alla</a:t>
            </a:r>
          </a:p>
          <a:p>
            <a:pPr marL="0" indent="0">
              <a:buNone/>
            </a:pPr>
            <a:r>
              <a:rPr lang="sv-SE" sz="800" dirty="0"/>
              <a:t>25/8			Träningspass			TBD			Uttagning</a:t>
            </a:r>
          </a:p>
          <a:p>
            <a:pPr marL="0" indent="0">
              <a:buNone/>
            </a:pPr>
            <a:r>
              <a:rPr lang="sv-SE" sz="800" dirty="0"/>
              <a:t>27/8			Träningspass			TBD			Uttagning</a:t>
            </a:r>
          </a:p>
          <a:p>
            <a:pPr marL="0" indent="0">
              <a:buNone/>
            </a:pPr>
            <a:r>
              <a:rPr lang="sv-SE" sz="800" dirty="0"/>
              <a:t>30/8-1/9			Regioncup			Hällefors			Uttaget Lag </a:t>
            </a:r>
          </a:p>
          <a:p>
            <a:pPr marL="0" indent="0">
              <a:buNone/>
            </a:pPr>
            <a:r>
              <a:rPr lang="sv-SE" sz="800" dirty="0"/>
              <a:t>8/9			Träningspass			TBD			Uttaget Lag </a:t>
            </a:r>
          </a:p>
          <a:p>
            <a:pPr marL="0" indent="0">
              <a:buNone/>
            </a:pPr>
            <a:r>
              <a:rPr lang="sv-SE" sz="800" dirty="0"/>
              <a:t>11/9			Träningspass			TBD			Uttaget Lag </a:t>
            </a:r>
          </a:p>
          <a:p>
            <a:pPr marL="0" indent="0">
              <a:buNone/>
            </a:pPr>
            <a:r>
              <a:rPr lang="sv-SE" sz="800" dirty="0"/>
              <a:t>13-15/9			</a:t>
            </a:r>
            <a:r>
              <a:rPr lang="sv-SE" sz="800" dirty="0" err="1"/>
              <a:t>TV-Pucken</a:t>
            </a:r>
            <a:r>
              <a:rPr lang="sv-SE" sz="800" dirty="0"/>
              <a:t> - Gruppspel		TBD			Uttaget Lag </a:t>
            </a:r>
          </a:p>
          <a:p>
            <a:pPr marL="0" indent="0">
              <a:buNone/>
            </a:pPr>
            <a:r>
              <a:rPr lang="sv-SE" sz="800" dirty="0"/>
              <a:t>31/10-3/11			</a:t>
            </a:r>
            <a:r>
              <a:rPr lang="sv-SE" sz="800" dirty="0" err="1"/>
              <a:t>TV-Pucken</a:t>
            </a:r>
            <a:r>
              <a:rPr lang="sv-SE" sz="800" dirty="0"/>
              <a:t> - Slutspel			Upplands Väsby			Uttaget Lag</a:t>
            </a: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8E3219FE-A58C-00B9-D6C1-C4F2D674C728}"/>
              </a:ext>
            </a:extLst>
          </p:cNvPr>
          <p:cNvGrpSpPr/>
          <p:nvPr/>
        </p:nvGrpSpPr>
        <p:grpSpPr>
          <a:xfrm>
            <a:off x="0" y="6319059"/>
            <a:ext cx="12192001" cy="272744"/>
            <a:chOff x="0" y="6427255"/>
            <a:chExt cx="12192001" cy="272744"/>
          </a:xfrm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EC1236F8-5242-C8BC-5921-40E16F624121}"/>
                </a:ext>
              </a:extLst>
            </p:cNvPr>
            <p:cNvSpPr/>
            <p:nvPr/>
          </p:nvSpPr>
          <p:spPr>
            <a:xfrm>
              <a:off x="0" y="6427255"/>
              <a:ext cx="12192001" cy="134937"/>
            </a:xfrm>
            <a:prstGeom prst="rect">
              <a:avLst/>
            </a:prstGeom>
            <a:solidFill>
              <a:srgbClr val="C5242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46EF5123-0291-AA49-A64A-280B6C79AE15}"/>
                </a:ext>
              </a:extLst>
            </p:cNvPr>
            <p:cNvSpPr/>
            <p:nvPr/>
          </p:nvSpPr>
          <p:spPr>
            <a:xfrm>
              <a:off x="0" y="6565062"/>
              <a:ext cx="12192000" cy="134937"/>
            </a:xfrm>
            <a:prstGeom prst="rect">
              <a:avLst/>
            </a:prstGeom>
            <a:solidFill>
              <a:srgbClr val="22407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6802ADE1-D66D-4009-FEB4-759B85A7FE5D}"/>
                </a:ext>
              </a:extLst>
            </p:cNvPr>
            <p:cNvSpPr/>
            <p:nvPr/>
          </p:nvSpPr>
          <p:spPr>
            <a:xfrm>
              <a:off x="0" y="6542494"/>
              <a:ext cx="12192001" cy="45719"/>
            </a:xfrm>
            <a:prstGeom prst="rect">
              <a:avLst/>
            </a:prstGeom>
            <a:solidFill>
              <a:srgbClr val="AD946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4" name="Bildobjekt 3" descr="En bild som visar emblem, symbol, märke, prydnad&#10;&#10;Automatiskt genererad beskrivning">
            <a:extLst>
              <a:ext uri="{FF2B5EF4-FFF2-40B4-BE49-F238E27FC236}">
                <a16:creationId xmlns:a16="http://schemas.microsoft.com/office/drawing/2014/main" id="{7C1322CE-06B8-034E-E7CA-69A41E4B5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067" y="6120610"/>
            <a:ext cx="613289" cy="61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510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421E7B-7D12-F118-6849-8C38C9529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Fokusområden/Hockeyfilosofi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ACEF6E-1047-AAA3-0F3C-98CA56376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482"/>
            <a:ext cx="10515600" cy="4351338"/>
          </a:xfrm>
        </p:spPr>
        <p:txBody>
          <a:bodyPr>
            <a:normAutofit/>
          </a:bodyPr>
          <a:lstStyle/>
          <a:p>
            <a:r>
              <a:rPr lang="sv-SE" sz="2400" b="1" dirty="0"/>
              <a:t>Inkludering/Utbildning</a:t>
            </a:r>
          </a:p>
          <a:p>
            <a:pPr lvl="1"/>
            <a:r>
              <a:rPr lang="sv-SE" sz="2000" dirty="0"/>
              <a:t>Delaktighet i spelet</a:t>
            </a:r>
          </a:p>
          <a:p>
            <a:pPr lvl="1"/>
            <a:r>
              <a:rPr lang="sv-SE" sz="2000" dirty="0"/>
              <a:t>Fartfyllt</a:t>
            </a:r>
          </a:p>
          <a:p>
            <a:pPr lvl="1"/>
            <a:r>
              <a:rPr lang="sv-SE" sz="2000" dirty="0"/>
              <a:t>Nya insikter</a:t>
            </a:r>
          </a:p>
          <a:p>
            <a:r>
              <a:rPr lang="sv-SE" sz="2400" b="1" dirty="0"/>
              <a:t>Förberedelser/Långsiktighet</a:t>
            </a:r>
          </a:p>
          <a:p>
            <a:pPr lvl="1"/>
            <a:r>
              <a:rPr lang="sv-SE" sz="2000" dirty="0"/>
              <a:t>Flertalet underåriga spelare</a:t>
            </a:r>
          </a:p>
          <a:p>
            <a:r>
              <a:rPr lang="sv-SE" sz="2400" b="1" dirty="0"/>
              <a:t>Gruppdynamiken</a:t>
            </a:r>
          </a:p>
          <a:p>
            <a:pPr lvl="1"/>
            <a:r>
              <a:rPr lang="sv-SE" sz="2000" dirty="0"/>
              <a:t>Prestationen</a:t>
            </a:r>
          </a:p>
          <a:p>
            <a:r>
              <a:rPr lang="sv-SE" sz="2400" b="1" dirty="0"/>
              <a:t>Tävling</a:t>
            </a:r>
          </a:p>
          <a:p>
            <a:pPr lvl="1"/>
            <a:r>
              <a:rPr lang="sv-SE" sz="2000" dirty="0"/>
              <a:t>Våga vinna</a:t>
            </a:r>
          </a:p>
          <a:p>
            <a:pPr lvl="1"/>
            <a:r>
              <a:rPr lang="sv-SE" sz="2000" dirty="0"/>
              <a:t>Vinna 1-1 kamper</a:t>
            </a:r>
          </a:p>
          <a:p>
            <a:pPr lvl="1"/>
            <a:endParaRPr lang="sv-SE" sz="2000" dirty="0"/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8E3219FE-A58C-00B9-D6C1-C4F2D674C728}"/>
              </a:ext>
            </a:extLst>
          </p:cNvPr>
          <p:cNvGrpSpPr/>
          <p:nvPr/>
        </p:nvGrpSpPr>
        <p:grpSpPr>
          <a:xfrm>
            <a:off x="0" y="6319059"/>
            <a:ext cx="12192001" cy="272744"/>
            <a:chOff x="0" y="6427255"/>
            <a:chExt cx="12192001" cy="272744"/>
          </a:xfrm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EC1236F8-5242-C8BC-5921-40E16F624121}"/>
                </a:ext>
              </a:extLst>
            </p:cNvPr>
            <p:cNvSpPr/>
            <p:nvPr/>
          </p:nvSpPr>
          <p:spPr>
            <a:xfrm>
              <a:off x="0" y="6427255"/>
              <a:ext cx="12192001" cy="134937"/>
            </a:xfrm>
            <a:prstGeom prst="rect">
              <a:avLst/>
            </a:prstGeom>
            <a:solidFill>
              <a:srgbClr val="C5242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46EF5123-0291-AA49-A64A-280B6C79AE15}"/>
                </a:ext>
              </a:extLst>
            </p:cNvPr>
            <p:cNvSpPr/>
            <p:nvPr/>
          </p:nvSpPr>
          <p:spPr>
            <a:xfrm>
              <a:off x="0" y="6565062"/>
              <a:ext cx="12192000" cy="134937"/>
            </a:xfrm>
            <a:prstGeom prst="rect">
              <a:avLst/>
            </a:prstGeom>
            <a:solidFill>
              <a:srgbClr val="22407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6802ADE1-D66D-4009-FEB4-759B85A7FE5D}"/>
                </a:ext>
              </a:extLst>
            </p:cNvPr>
            <p:cNvSpPr/>
            <p:nvPr/>
          </p:nvSpPr>
          <p:spPr>
            <a:xfrm>
              <a:off x="0" y="6542494"/>
              <a:ext cx="12192001" cy="45719"/>
            </a:xfrm>
            <a:prstGeom prst="rect">
              <a:avLst/>
            </a:prstGeom>
            <a:solidFill>
              <a:srgbClr val="AD946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4" name="Bildobjekt 3" descr="En bild som visar emblem, symbol, märke, prydnad&#10;&#10;Automatiskt genererad beskrivning">
            <a:extLst>
              <a:ext uri="{FF2B5EF4-FFF2-40B4-BE49-F238E27FC236}">
                <a16:creationId xmlns:a16="http://schemas.microsoft.com/office/drawing/2014/main" id="{7C1322CE-06B8-034E-E7CA-69A41E4B5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067" y="6120610"/>
            <a:ext cx="613289" cy="613289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D41CA363-0DC5-793C-D79C-9143A9670E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793" y="1733550"/>
            <a:ext cx="5895975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084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421E7B-7D12-F118-6849-8C38C9529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Uttagningar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ACEF6E-1047-AAA3-0F3C-98CA56376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52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dirty="0"/>
              <a:t>Det primära målet med distriktslagen till </a:t>
            </a:r>
            <a:r>
              <a:rPr lang="sv-SE" sz="1600" dirty="0" err="1"/>
              <a:t>TV-Pucken</a:t>
            </a:r>
            <a:r>
              <a:rPr lang="sv-SE" sz="1600" dirty="0"/>
              <a:t>, både för killar &amp; tjejer, är att det ska vara en morot att sträva mot &amp; tävla om att nå för de spelare i Sverige som brinner för ishockey och har drömmar om att nå elitnivå (spel i seniorlag i högre serier, landslag etc.).</a:t>
            </a:r>
          </a:p>
          <a:p>
            <a:pPr marL="0" indent="0">
              <a:buNone/>
            </a:pPr>
            <a:endParaRPr lang="sv-SE" sz="1600" b="1" dirty="0"/>
          </a:p>
          <a:p>
            <a:pPr marL="0" indent="0">
              <a:buNone/>
            </a:pPr>
            <a:r>
              <a:rPr lang="sv-SE" sz="1600" b="1" dirty="0"/>
              <a:t>Uttagningskriterier</a:t>
            </a:r>
          </a:p>
          <a:p>
            <a:r>
              <a:rPr lang="sv-SE" sz="1600" dirty="0"/>
              <a:t>Uttagning av spelare är baserat på individuella färdigheter (personlighet/mental inställning, fysisk status, ishockeykunnande, närvaro, mm.) samt att passa in i en tänkt roll i laget. </a:t>
            </a:r>
          </a:p>
          <a:p>
            <a:r>
              <a:rPr lang="sv-SE" sz="1600" dirty="0"/>
              <a:t>Om det står mellan två spelare på likvärdig nivå &amp; position varav den ena tillhör den äldsta åldersgruppen kommer den äldre prioriteras.</a:t>
            </a:r>
          </a:p>
          <a:p>
            <a:r>
              <a:rPr lang="sv-SE" sz="1600" dirty="0"/>
              <a:t>Närvaro</a:t>
            </a:r>
          </a:p>
          <a:p>
            <a:pPr lvl="1"/>
            <a:r>
              <a:rPr lang="sv-SE" sz="1400" dirty="0"/>
              <a:t>Missade samlingar gör det svårare för ledarna att få en rättvis bild av spelarens nivå</a:t>
            </a:r>
          </a:p>
          <a:p>
            <a:pPr lvl="1"/>
            <a:r>
              <a:rPr lang="sv-SE" sz="1400" dirty="0"/>
              <a:t>Spelaren missar viktig &amp; relevant information om lagets spelsätt</a:t>
            </a: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8E3219FE-A58C-00B9-D6C1-C4F2D674C728}"/>
              </a:ext>
            </a:extLst>
          </p:cNvPr>
          <p:cNvGrpSpPr/>
          <p:nvPr/>
        </p:nvGrpSpPr>
        <p:grpSpPr>
          <a:xfrm>
            <a:off x="0" y="6319059"/>
            <a:ext cx="12192001" cy="272744"/>
            <a:chOff x="0" y="6427255"/>
            <a:chExt cx="12192001" cy="272744"/>
          </a:xfrm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EC1236F8-5242-C8BC-5921-40E16F624121}"/>
                </a:ext>
              </a:extLst>
            </p:cNvPr>
            <p:cNvSpPr/>
            <p:nvPr/>
          </p:nvSpPr>
          <p:spPr>
            <a:xfrm>
              <a:off x="0" y="6427255"/>
              <a:ext cx="12192001" cy="134937"/>
            </a:xfrm>
            <a:prstGeom prst="rect">
              <a:avLst/>
            </a:prstGeom>
            <a:solidFill>
              <a:srgbClr val="C5242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46EF5123-0291-AA49-A64A-280B6C79AE15}"/>
                </a:ext>
              </a:extLst>
            </p:cNvPr>
            <p:cNvSpPr/>
            <p:nvPr/>
          </p:nvSpPr>
          <p:spPr>
            <a:xfrm>
              <a:off x="0" y="6565062"/>
              <a:ext cx="12192000" cy="134937"/>
            </a:xfrm>
            <a:prstGeom prst="rect">
              <a:avLst/>
            </a:prstGeom>
            <a:solidFill>
              <a:srgbClr val="22407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6802ADE1-D66D-4009-FEB4-759B85A7FE5D}"/>
                </a:ext>
              </a:extLst>
            </p:cNvPr>
            <p:cNvSpPr/>
            <p:nvPr/>
          </p:nvSpPr>
          <p:spPr>
            <a:xfrm>
              <a:off x="0" y="6542494"/>
              <a:ext cx="12192001" cy="45719"/>
            </a:xfrm>
            <a:prstGeom prst="rect">
              <a:avLst/>
            </a:prstGeom>
            <a:solidFill>
              <a:srgbClr val="AD946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4" name="Bildobjekt 3" descr="En bild som visar emblem, symbol, märke, prydnad&#10;&#10;Automatiskt genererad beskrivning">
            <a:extLst>
              <a:ext uri="{FF2B5EF4-FFF2-40B4-BE49-F238E27FC236}">
                <a16:creationId xmlns:a16="http://schemas.microsoft.com/office/drawing/2014/main" id="{7C1322CE-06B8-034E-E7CA-69A41E4B5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067" y="6120610"/>
            <a:ext cx="613289" cy="61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24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421E7B-7D12-F118-6849-8C38C9529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Kostnader &amp; Sponsring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ACEF6E-1047-AAA3-0F3C-98CA56376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710"/>
            <a:ext cx="10515600" cy="4351338"/>
          </a:xfrm>
        </p:spPr>
        <p:txBody>
          <a:bodyPr/>
          <a:lstStyle/>
          <a:p>
            <a:r>
              <a:rPr lang="sv-SE" sz="2400" b="1" dirty="0"/>
              <a:t>Säsongskostnader ca 100 000- 130 000 kr</a:t>
            </a:r>
          </a:p>
          <a:p>
            <a:pPr marL="457200" lvl="1"/>
            <a:r>
              <a:rPr lang="sv-SE" sz="1600" dirty="0"/>
              <a:t>RM, </a:t>
            </a:r>
            <a:r>
              <a:rPr lang="sv-SE" sz="1600" dirty="0" err="1"/>
              <a:t>Regionscup</a:t>
            </a:r>
            <a:r>
              <a:rPr lang="sv-SE" sz="1600" dirty="0"/>
              <a:t>, kläder, bussar, aktiviteter mm</a:t>
            </a:r>
          </a:p>
          <a:p>
            <a:pPr marL="0" lvl="1"/>
            <a:r>
              <a:rPr lang="sv-SE" b="1" dirty="0"/>
              <a:t>Sponsorer</a:t>
            </a:r>
          </a:p>
          <a:p>
            <a:pPr marL="457200" lvl="2"/>
            <a:r>
              <a:rPr lang="sv-SE" sz="1600" dirty="0"/>
              <a:t>Angelica Sköld (Hedvigs mamma) sponsoransvarig</a:t>
            </a:r>
          </a:p>
          <a:p>
            <a:pPr marL="457200" lvl="2"/>
            <a:r>
              <a:rPr lang="sv-SE" sz="1600" dirty="0"/>
              <a:t>Målet är att dra in 100 000 kr</a:t>
            </a:r>
          </a:p>
          <a:p>
            <a:pPr marL="457200" lvl="2"/>
            <a:r>
              <a:rPr lang="sv-SE" sz="1600" dirty="0"/>
              <a:t>T-shirtreklam säljer vi till 15 mars</a:t>
            </a:r>
          </a:p>
          <a:p>
            <a:pPr marL="457200" lvl="2"/>
            <a:r>
              <a:rPr lang="sv-SE" sz="1600" dirty="0"/>
              <a:t>Reklam på träningsoverall och hjälm till 31 maj</a:t>
            </a:r>
          </a:p>
          <a:p>
            <a:pPr marL="457200" lvl="2"/>
            <a:r>
              <a:rPr lang="sv-SE" sz="1600" dirty="0">
                <a:hlinkClick r:id="rId2"/>
              </a:rPr>
              <a:t>Underlag</a:t>
            </a:r>
            <a:endParaRPr lang="sv-SE" sz="1600" dirty="0"/>
          </a:p>
          <a:p>
            <a:pPr marL="0" lvl="1"/>
            <a:r>
              <a:rPr lang="sv-SE" b="1" dirty="0"/>
              <a:t>Betalningar</a:t>
            </a:r>
          </a:p>
          <a:p>
            <a:pPr marL="457200" lvl="2"/>
            <a:r>
              <a:rPr lang="sv-SE" sz="1600" dirty="0"/>
              <a:t>0 kr </a:t>
            </a:r>
            <a:r>
              <a:rPr lang="sv-SE" sz="1600" dirty="0" err="1"/>
              <a:t>Ispass</a:t>
            </a:r>
            <a:r>
              <a:rPr lang="sv-SE" sz="1600" dirty="0"/>
              <a:t> &amp; Träningsmatcher </a:t>
            </a:r>
          </a:p>
          <a:p>
            <a:pPr marL="457200" lvl="2"/>
            <a:r>
              <a:rPr lang="sv-SE" sz="1600" dirty="0"/>
              <a:t>200 kr Heldagar</a:t>
            </a:r>
          </a:p>
          <a:p>
            <a:pPr marL="457200" lvl="2"/>
            <a:r>
              <a:rPr lang="sv-SE" sz="1600" dirty="0"/>
              <a:t>500 kr RM &amp; Regioncup</a:t>
            </a:r>
          </a:p>
          <a:p>
            <a:pPr lvl="2"/>
            <a:endParaRPr lang="sv-SE" sz="1600" dirty="0"/>
          </a:p>
          <a:p>
            <a:pPr marL="914400" lvl="2" indent="0">
              <a:buNone/>
            </a:pPr>
            <a:endParaRPr lang="sv-SE" sz="1600" dirty="0"/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8E3219FE-A58C-00B9-D6C1-C4F2D674C728}"/>
              </a:ext>
            </a:extLst>
          </p:cNvPr>
          <p:cNvGrpSpPr/>
          <p:nvPr/>
        </p:nvGrpSpPr>
        <p:grpSpPr>
          <a:xfrm>
            <a:off x="0" y="6319059"/>
            <a:ext cx="12192001" cy="272744"/>
            <a:chOff x="0" y="6427255"/>
            <a:chExt cx="12192001" cy="272744"/>
          </a:xfrm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EC1236F8-5242-C8BC-5921-40E16F624121}"/>
                </a:ext>
              </a:extLst>
            </p:cNvPr>
            <p:cNvSpPr/>
            <p:nvPr/>
          </p:nvSpPr>
          <p:spPr>
            <a:xfrm>
              <a:off x="0" y="6427255"/>
              <a:ext cx="12192001" cy="134937"/>
            </a:xfrm>
            <a:prstGeom prst="rect">
              <a:avLst/>
            </a:prstGeom>
            <a:solidFill>
              <a:srgbClr val="C5242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46EF5123-0291-AA49-A64A-280B6C79AE15}"/>
                </a:ext>
              </a:extLst>
            </p:cNvPr>
            <p:cNvSpPr/>
            <p:nvPr/>
          </p:nvSpPr>
          <p:spPr>
            <a:xfrm>
              <a:off x="0" y="6565062"/>
              <a:ext cx="12192000" cy="134937"/>
            </a:xfrm>
            <a:prstGeom prst="rect">
              <a:avLst/>
            </a:prstGeom>
            <a:solidFill>
              <a:srgbClr val="22407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6802ADE1-D66D-4009-FEB4-759B85A7FE5D}"/>
                </a:ext>
              </a:extLst>
            </p:cNvPr>
            <p:cNvSpPr/>
            <p:nvPr/>
          </p:nvSpPr>
          <p:spPr>
            <a:xfrm>
              <a:off x="0" y="6542494"/>
              <a:ext cx="12192001" cy="45719"/>
            </a:xfrm>
            <a:prstGeom prst="rect">
              <a:avLst/>
            </a:prstGeom>
            <a:solidFill>
              <a:srgbClr val="AD946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4" name="Bildobjekt 3" descr="En bild som visar emblem, symbol, märke, prydnad&#10;&#10;Automatiskt genererad beskrivning">
            <a:extLst>
              <a:ext uri="{FF2B5EF4-FFF2-40B4-BE49-F238E27FC236}">
                <a16:creationId xmlns:a16="http://schemas.microsoft.com/office/drawing/2014/main" id="{7C1322CE-06B8-034E-E7CA-69A41E4B5F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2067" y="6120610"/>
            <a:ext cx="613289" cy="61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920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BEB686-51B7-63CC-2C73-FBCE857DD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3" y="741391"/>
            <a:ext cx="4597747" cy="1616203"/>
          </a:xfrm>
        </p:spPr>
        <p:txBody>
          <a:bodyPr anchor="b">
            <a:noAutofit/>
          </a:bodyPr>
          <a:lstStyle/>
          <a:p>
            <a:r>
              <a:rPr lang="sv-SE" b="1" dirty="0"/>
              <a:t>Tillsammans gör vi detta till en riktigt rolig resa!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AA136A-0F01-B8A8-11DB-8693EDAAF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2533476"/>
            <a:ext cx="4597746" cy="3447832"/>
          </a:xfrm>
        </p:spPr>
        <p:txBody>
          <a:bodyPr anchor="t">
            <a:normAutofit/>
          </a:bodyPr>
          <a:lstStyle/>
          <a:p>
            <a:r>
              <a:rPr lang="sv-SE" sz="2000" dirty="0"/>
              <a:t>Lär känna nya personer</a:t>
            </a:r>
          </a:p>
          <a:p>
            <a:r>
              <a:rPr lang="sv-SE" sz="2000" dirty="0"/>
              <a:t>Dra nytta av hockeyutbildningen</a:t>
            </a:r>
          </a:p>
          <a:p>
            <a:r>
              <a:rPr lang="sv-SE" sz="2000" dirty="0"/>
              <a:t>Gemenskap – lagsammanhållning</a:t>
            </a:r>
          </a:p>
          <a:p>
            <a:r>
              <a:rPr lang="sv-SE" sz="2000" dirty="0"/>
              <a:t>Ha kul!</a:t>
            </a:r>
          </a:p>
          <a:p>
            <a:r>
              <a:rPr lang="sv-SE" sz="2000" dirty="0"/>
              <a:t>2023 gick vi till finalspelet tillsammans med Östergötland – hur går det 2024?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528C919-4368-5E61-994A-4B223A76F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560679"/>
            <a:ext cx="5319062" cy="37366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1FD67D68-9B83-C338-8342-3348D8F22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E397F34-6B84-0D3B-0F29-B1D134B3B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BD98075-BFC1-BE9C-7FB7-23FE55E43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4314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emblem, symbol, märke, prydnad&#10;&#10;Automatiskt genererad beskrivning">
            <a:extLst>
              <a:ext uri="{FF2B5EF4-FFF2-40B4-BE49-F238E27FC236}">
                <a16:creationId xmlns:a16="http://schemas.microsoft.com/office/drawing/2014/main" id="{714E0A1D-340C-6FFD-2C6F-6FD23ED70C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155" y="1166483"/>
            <a:ext cx="2817689" cy="2817689"/>
          </a:xfrm>
          <a:prstGeom prst="rect">
            <a:avLst/>
          </a:prstGeom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E6FBBCB1-F6B2-7EEE-4A75-6117BC3332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970" y="4196442"/>
            <a:ext cx="12192000" cy="1048657"/>
          </a:xfrm>
        </p:spPr>
        <p:txBody>
          <a:bodyPr/>
          <a:lstStyle/>
          <a:p>
            <a:r>
              <a:rPr lang="sv-SE" b="1" dirty="0" err="1">
                <a:solidFill>
                  <a:schemeClr val="bg1"/>
                </a:solidFill>
              </a:rPr>
              <a:t>TV-Pucken</a:t>
            </a:r>
            <a:r>
              <a:rPr lang="sv-SE" b="1" dirty="0">
                <a:solidFill>
                  <a:schemeClr val="bg1"/>
                </a:solidFill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2872753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2027</TotalTime>
  <Words>603</Words>
  <Application>Microsoft Office PowerPoint</Application>
  <PresentationFormat>Bredbild</PresentationFormat>
  <Paragraphs>79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TV-Pucken 2024</vt:lpstr>
      <vt:lpstr>Agenda</vt:lpstr>
      <vt:lpstr>Organisation</vt:lpstr>
      <vt:lpstr>Verksamhetsplan</vt:lpstr>
      <vt:lpstr>Fokusområden/Hockeyfilosofi</vt:lpstr>
      <vt:lpstr>Uttagningar</vt:lpstr>
      <vt:lpstr>Kostnader &amp; Sponsring</vt:lpstr>
      <vt:lpstr>Tillsammans gör vi detta till en riktigt rolig resa!</vt:lpstr>
      <vt:lpstr>TV-Pucken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TV-pucken 2024 Första träffen 16/1</dc:title>
  <dc:creator>Robin Meyer (RF-SISU Örebro)</dc:creator>
  <cp:lastModifiedBy>Anders Falk</cp:lastModifiedBy>
  <cp:revision>28</cp:revision>
  <dcterms:created xsi:type="dcterms:W3CDTF">2024-01-12T10:50:13Z</dcterms:created>
  <dcterms:modified xsi:type="dcterms:W3CDTF">2024-02-26T17:02:22Z</dcterms:modified>
</cp:coreProperties>
</file>