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362" r:id="rId4"/>
    <p:sldId id="292" r:id="rId5"/>
    <p:sldId id="298" r:id="rId6"/>
    <p:sldId id="299" r:id="rId7"/>
    <p:sldId id="293" r:id="rId8"/>
    <p:sldId id="294" r:id="rId9"/>
    <p:sldId id="361" r:id="rId10"/>
    <p:sldId id="360" r:id="rId11"/>
    <p:sldId id="295" r:id="rId12"/>
    <p:sldId id="358" r:id="rId13"/>
    <p:sldId id="359" r:id="rId14"/>
    <p:sldId id="301" r:id="rId15"/>
    <p:sldId id="321" r:id="rId16"/>
    <p:sldId id="284" r:id="rId17"/>
    <p:sldId id="288" r:id="rId18"/>
    <p:sldId id="296" r:id="rId19"/>
    <p:sldId id="300" r:id="rId20"/>
    <p:sldId id="289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Rekommenderade</a:t>
            </a:r>
            <a:r>
              <a:rPr lang="en-US" sz="1400" dirty="0"/>
              <a:t> </a:t>
            </a:r>
            <a:r>
              <a:rPr lang="en-US" sz="1400" dirty="0" err="1"/>
              <a:t>innebandy-träningstimmar</a:t>
            </a:r>
            <a:r>
              <a:rPr lang="en-US" sz="1400" dirty="0"/>
              <a:t>, </a:t>
            </a:r>
            <a:r>
              <a:rPr lang="en-US" sz="1400" dirty="0" err="1"/>
              <a:t>Röd</a:t>
            </a:r>
            <a:r>
              <a:rPr lang="en-US" sz="1400" dirty="0"/>
              <a:t> </a:t>
            </a:r>
            <a:r>
              <a:rPr lang="en-US" sz="1400" dirty="0" err="1"/>
              <a:t>nivå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2.4696120163507054E-2"/>
          <c:y val="0.13097271287875017"/>
          <c:w val="0.95060775967298594"/>
          <c:h val="0.79269839911800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Blad1!$C$20</c:f>
              <c:strCache>
                <c:ptCount val="1"/>
                <c:pt idx="0">
                  <c:v>Timmar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C5-4152-9D43-A1978BB911D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C5-4152-9D43-A1978BB911D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C5-4152-9D43-A1978BB911D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C5-4152-9D43-A1978BB911D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C5-4152-9D43-A1978BB911D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0C5-4152-9D43-A1978BB911DA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0C5-4152-9D43-A1978BB91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Blad1!$B$21:$B$30</c:f>
              <c:strCache>
                <c:ptCount val="10"/>
                <c:pt idx="0">
                  <c:v>6år</c:v>
                </c:pt>
                <c:pt idx="1">
                  <c:v>7år</c:v>
                </c:pt>
                <c:pt idx="2">
                  <c:v>8år</c:v>
                </c:pt>
                <c:pt idx="3">
                  <c:v>9år</c:v>
                </c:pt>
                <c:pt idx="4">
                  <c:v>10år</c:v>
                </c:pt>
                <c:pt idx="5">
                  <c:v>11år</c:v>
                </c:pt>
                <c:pt idx="6">
                  <c:v>12år </c:v>
                </c:pt>
                <c:pt idx="7">
                  <c:v>13år</c:v>
                </c:pt>
                <c:pt idx="8">
                  <c:v>14 år</c:v>
                </c:pt>
                <c:pt idx="9">
                  <c:v>15 år</c:v>
                </c:pt>
              </c:strCache>
            </c:strRef>
          </c:cat>
          <c:val>
            <c:numRef>
              <c:f>Blad1!$C$21:$C$30</c:f>
              <c:numCache>
                <c:formatCode>General</c:formatCode>
                <c:ptCount val="10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0C5-4152-9D43-A1978BB911D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882088"/>
        <c:axId val="86881104"/>
      </c:barChart>
      <c:catAx>
        <c:axId val="8688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881104"/>
        <c:crosses val="autoZero"/>
        <c:auto val="1"/>
        <c:lblAlgn val="ctr"/>
        <c:lblOffset val="100"/>
        <c:noMultiLvlLbl val="0"/>
      </c:catAx>
      <c:valAx>
        <c:axId val="86881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6882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CEBA4-CA42-49E4-B6A1-8903B1E478ED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FF4D-A73F-4108-B990-E8716E973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03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>
            <a:extLst>
              <a:ext uri="{FF2B5EF4-FFF2-40B4-BE49-F238E27FC236}">
                <a16:creationId xmlns:a16="http://schemas.microsoft.com/office/drawing/2014/main" id="{04671C42-14D1-4C36-968F-A6F051F07A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>
            <a:extLst>
              <a:ext uri="{FF2B5EF4-FFF2-40B4-BE49-F238E27FC236}">
                <a16:creationId xmlns:a16="http://schemas.microsoft.com/office/drawing/2014/main" id="{EDCED254-FB54-4D2F-BA6E-ED546F473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30724" name="Platshållare för bildnummer 3">
            <a:extLst>
              <a:ext uri="{FF2B5EF4-FFF2-40B4-BE49-F238E27FC236}">
                <a16:creationId xmlns:a16="http://schemas.microsoft.com/office/drawing/2014/main" id="{49346A0D-B0C0-422A-B694-DD4951C61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CFD670-41B3-46FC-B0E9-287622B0D538}" type="slidenum">
              <a:rPr lang="sv-SE" altLang="sv-SE"/>
              <a:pPr/>
              <a:t>15</a:t>
            </a:fld>
            <a:endParaRPr lang="sv-SE" altLang="sv-SE"/>
          </a:p>
        </p:txBody>
      </p:sp>
      <p:sp>
        <p:nvSpPr>
          <p:cNvPr id="30725" name="Platshållare för sidhuvud 4">
            <a:extLst>
              <a:ext uri="{FF2B5EF4-FFF2-40B4-BE49-F238E27FC236}">
                <a16:creationId xmlns:a16="http://schemas.microsoft.com/office/drawing/2014/main" id="{B4417A10-4614-46F8-9D66-069ED5908CC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v-SE" altLang="sv-SE"/>
              <a:t>Styrspel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67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2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8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01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9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5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4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69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2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97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08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9755-38A9-42ED-AB94-827C2989BBC1}" type="datetimeFigureOut">
              <a:rPr lang="sv-SE" smtClean="0"/>
              <a:t>2020-05-18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cid:3f33ad4a-2871-4dc7-ab3f-8c1fc89252bd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Örebro Innebandy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Föräldramöte</a:t>
            </a:r>
            <a:r>
              <a:rPr lang="en-US" sz="2000" dirty="0">
                <a:solidFill>
                  <a:srgbClr val="FFFFFF"/>
                </a:solidFill>
              </a:rPr>
              <a:t> P07/08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En bild som visar person, byggnad, man, spelare&#10;&#10;Automatiskt genererad beskrivning">
            <a:extLst>
              <a:ext uri="{FF2B5EF4-FFF2-40B4-BE49-F238E27FC236}">
                <a16:creationId xmlns:a16="http://schemas.microsoft.com/office/drawing/2014/main" id="{A0A11C36-DC59-4B5D-B1CC-BCAA63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5909327" y="537504"/>
            <a:ext cx="489369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8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5517BE-9922-4D8E-A320-ADB60B911090}"/>
              </a:ext>
            </a:extLst>
          </p:cNvPr>
          <p:cNvSpPr txBox="1">
            <a:spLocks/>
          </p:cNvSpPr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SIU modellen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1E5386-7476-4300-93B4-1C7B858CF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950" y="1314995"/>
            <a:ext cx="6851417" cy="405946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dirty="0"/>
              <a:t>Örebro Innebandy  </a:t>
            </a:r>
          </a:p>
        </p:txBody>
      </p:sp>
    </p:spTree>
    <p:extLst>
      <p:ext uri="{BB962C8B-B14F-4D97-AF65-F5344CB8AC3E}">
        <p14:creationId xmlns:p14="http://schemas.microsoft.com/office/powerpoint/2010/main" val="37902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dirty="0"/>
              <a:t>Örebro Innebandy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5517BE-9922-4D8E-A320-ADB60B911090}"/>
              </a:ext>
            </a:extLst>
          </p:cNvPr>
          <p:cNvSpPr txBox="1">
            <a:spLocks/>
          </p:cNvSpPr>
          <p:nvPr/>
        </p:nvSpPr>
        <p:spPr>
          <a:xfrm>
            <a:off x="0" y="21578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Pojkar</a:t>
            </a:r>
            <a:r>
              <a:rPr lang="en-US" sz="3600" dirty="0"/>
              <a:t> </a:t>
            </a:r>
            <a:r>
              <a:rPr lang="en-US" sz="3600" dirty="0" err="1"/>
              <a:t>blå</a:t>
            </a:r>
            <a:r>
              <a:rPr lang="en-US" sz="3600" dirty="0"/>
              <a:t> + </a:t>
            </a:r>
            <a:r>
              <a:rPr lang="en-US" sz="3600" dirty="0" err="1"/>
              <a:t>röd</a:t>
            </a:r>
            <a:r>
              <a:rPr lang="en-US" sz="3600" dirty="0"/>
              <a:t> </a:t>
            </a:r>
            <a:r>
              <a:rPr lang="en-US" sz="3600" dirty="0" err="1"/>
              <a:t>nivå</a:t>
            </a:r>
            <a:endParaRPr lang="en-US" sz="3600" dirty="0"/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867071B0-3504-4121-ABB8-FFA716689FD2}"/>
              </a:ext>
            </a:extLst>
          </p:cNvPr>
          <p:cNvGrpSpPr/>
          <p:nvPr/>
        </p:nvGrpSpPr>
        <p:grpSpPr>
          <a:xfrm>
            <a:off x="1015863" y="1918680"/>
            <a:ext cx="4873690" cy="3462843"/>
            <a:chOff x="2696546" y="2107533"/>
            <a:chExt cx="4873690" cy="3462843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A351DF2B-E91A-439E-B300-CC22E5FEB8B1}"/>
                </a:ext>
              </a:extLst>
            </p:cNvPr>
            <p:cNvGrpSpPr/>
            <p:nvPr/>
          </p:nvGrpSpPr>
          <p:grpSpPr>
            <a:xfrm>
              <a:off x="2696546" y="2547256"/>
              <a:ext cx="4873690" cy="3023120"/>
              <a:chOff x="1222310" y="2752529"/>
              <a:chExt cx="4873690" cy="3023120"/>
            </a:xfrm>
          </p:grpSpPr>
          <p:cxnSp>
            <p:nvCxnSpPr>
              <p:cNvPr id="6" name="Koppling: vinklad 5">
                <a:extLst>
                  <a:ext uri="{FF2B5EF4-FFF2-40B4-BE49-F238E27FC236}">
                    <a16:creationId xmlns:a16="http://schemas.microsoft.com/office/drawing/2014/main" id="{1DFF12D7-D6D6-477B-A95D-7986281F5F44}"/>
                  </a:ext>
                </a:extLst>
              </p:cNvPr>
              <p:cNvCxnSpPr/>
              <p:nvPr/>
            </p:nvCxnSpPr>
            <p:spPr>
              <a:xfrm flipV="1">
                <a:off x="1222310" y="5019869"/>
                <a:ext cx="1931437" cy="755780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Koppling: vinklad 13">
                <a:extLst>
                  <a:ext uri="{FF2B5EF4-FFF2-40B4-BE49-F238E27FC236}">
                    <a16:creationId xmlns:a16="http://schemas.microsoft.com/office/drawing/2014/main" id="{33741363-D803-493F-8140-34698CB836A5}"/>
                  </a:ext>
                </a:extLst>
              </p:cNvPr>
              <p:cNvCxnSpPr/>
              <p:nvPr/>
            </p:nvCxnSpPr>
            <p:spPr>
              <a:xfrm flipV="1">
                <a:off x="4164563" y="2752529"/>
                <a:ext cx="1931437" cy="755780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Koppling: vinklad 14">
                <a:extLst>
                  <a:ext uri="{FF2B5EF4-FFF2-40B4-BE49-F238E27FC236}">
                    <a16:creationId xmlns:a16="http://schemas.microsoft.com/office/drawing/2014/main" id="{09C35EB5-582E-43CF-97C0-E91F92B2FC6F}"/>
                  </a:ext>
                </a:extLst>
              </p:cNvPr>
              <p:cNvCxnSpPr/>
              <p:nvPr/>
            </p:nvCxnSpPr>
            <p:spPr>
              <a:xfrm flipV="1">
                <a:off x="3144416" y="3508309"/>
                <a:ext cx="1931437" cy="755780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Koppling: vinklad 15">
                <a:extLst>
                  <a:ext uri="{FF2B5EF4-FFF2-40B4-BE49-F238E27FC236}">
                    <a16:creationId xmlns:a16="http://schemas.microsoft.com/office/drawing/2014/main" id="{D9C0D1A5-6756-4DE3-BD42-DB647728738F}"/>
                  </a:ext>
                </a:extLst>
              </p:cNvPr>
              <p:cNvCxnSpPr/>
              <p:nvPr/>
            </p:nvCxnSpPr>
            <p:spPr>
              <a:xfrm flipV="1">
                <a:off x="2183363" y="4264089"/>
                <a:ext cx="1931437" cy="755780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B974BAA7-933A-46CA-92ED-E435F2341FCE}"/>
                </a:ext>
              </a:extLst>
            </p:cNvPr>
            <p:cNvSpPr txBox="1"/>
            <p:nvPr/>
          </p:nvSpPr>
          <p:spPr>
            <a:xfrm>
              <a:off x="6929534" y="21075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06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2F893041-AD95-4368-9BB8-35026681D8E4}"/>
                </a:ext>
              </a:extLst>
            </p:cNvPr>
            <p:cNvSpPr txBox="1"/>
            <p:nvPr/>
          </p:nvSpPr>
          <p:spPr>
            <a:xfrm>
              <a:off x="5886648" y="28347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07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13D4B30A-74EC-49A0-A72B-528B8F0379D1}"/>
                </a:ext>
              </a:extLst>
            </p:cNvPr>
            <p:cNvSpPr txBox="1"/>
            <p:nvPr/>
          </p:nvSpPr>
          <p:spPr>
            <a:xfrm>
              <a:off x="2923591" y="510322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2245D60A-789D-4C33-A8E4-5241577A931B}"/>
                </a:ext>
              </a:extLst>
            </p:cNvPr>
            <p:cNvSpPr txBox="1"/>
            <p:nvPr/>
          </p:nvSpPr>
          <p:spPr>
            <a:xfrm>
              <a:off x="3905448" y="431327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09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7100889F-F6EE-4B9B-8DF4-93513B4B6D1A}"/>
                </a:ext>
              </a:extLst>
            </p:cNvPr>
            <p:cNvSpPr txBox="1"/>
            <p:nvPr/>
          </p:nvSpPr>
          <p:spPr>
            <a:xfrm>
              <a:off x="4898571" y="359051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08</a:t>
              </a:r>
            </a:p>
          </p:txBody>
        </p: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F3D3AA34-DFF5-44FA-969E-F383CFD61DA4}"/>
              </a:ext>
            </a:extLst>
          </p:cNvPr>
          <p:cNvSpPr txBox="1"/>
          <p:nvPr/>
        </p:nvSpPr>
        <p:spPr>
          <a:xfrm>
            <a:off x="1015863" y="2495641"/>
            <a:ext cx="249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har ca 140 killar födda 2006-2010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32EAC616-0D21-4D69-8918-E0670900AC35}"/>
              </a:ext>
            </a:extLst>
          </p:cNvPr>
          <p:cNvSpPr txBox="1"/>
          <p:nvPr/>
        </p:nvSpPr>
        <p:spPr>
          <a:xfrm>
            <a:off x="4152775" y="312882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5D7E5327-64E7-457B-9CE5-841C55A87C8F}"/>
              </a:ext>
            </a:extLst>
          </p:cNvPr>
          <p:cNvSpPr txBox="1"/>
          <p:nvPr/>
        </p:nvSpPr>
        <p:spPr>
          <a:xfrm>
            <a:off x="2224749" y="4863969"/>
            <a:ext cx="282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har 8 lag anmälda i seriespel från PK2 till PK7</a:t>
            </a:r>
          </a:p>
          <a:p>
            <a:r>
              <a:rPr lang="sv-SE" dirty="0"/>
              <a:t>(PK1). Nästa steg blir att bygga HJ samt JAS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8423984-5CDF-42FF-9B0C-638CC6E1C3BD}"/>
              </a:ext>
            </a:extLst>
          </p:cNvPr>
          <p:cNvSpPr txBox="1"/>
          <p:nvPr/>
        </p:nvSpPr>
        <p:spPr>
          <a:xfrm>
            <a:off x="7651016" y="589669"/>
            <a:ext cx="4026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Sportsligt</a:t>
            </a:r>
          </a:p>
          <a:p>
            <a:pPr marL="285750" indent="-285750">
              <a:buFontTx/>
              <a:buChar char="-"/>
            </a:pPr>
            <a:r>
              <a:rPr lang="sv-SE" dirty="0"/>
              <a:t>Vi strävar efter 25,50,25</a:t>
            </a:r>
          </a:p>
          <a:p>
            <a:pPr marL="285750" indent="-285750">
              <a:buFontTx/>
              <a:buChar char="-"/>
            </a:pPr>
            <a:r>
              <a:rPr lang="sv-SE" dirty="0"/>
              <a:t>Spelarutvecklingsplan, fler positioner</a:t>
            </a:r>
          </a:p>
          <a:p>
            <a:pPr marL="285750" indent="-285750">
              <a:buFontTx/>
              <a:buChar char="-"/>
            </a:pPr>
            <a:r>
              <a:rPr lang="sv-SE" dirty="0"/>
              <a:t>Varje match handlar inte bara om att vinna utan utbilda</a:t>
            </a:r>
          </a:p>
          <a:p>
            <a:pPr marL="285750" indent="-285750">
              <a:buFontTx/>
              <a:buChar char="-"/>
            </a:pPr>
            <a:r>
              <a:rPr lang="sv-SE" dirty="0"/>
              <a:t>Gemensam </a:t>
            </a:r>
            <a:r>
              <a:rPr lang="sv-SE" dirty="0" err="1"/>
              <a:t>Playbook</a:t>
            </a:r>
            <a:r>
              <a:rPr lang="sv-SE" dirty="0"/>
              <a:t> i grunden, skolas på samma sätt </a:t>
            </a:r>
          </a:p>
          <a:p>
            <a:pPr marL="285750" indent="-285750">
              <a:buFontTx/>
              <a:buChar char="-"/>
            </a:pPr>
            <a:r>
              <a:rPr lang="sv-SE" dirty="0"/>
              <a:t>Ha kul </a:t>
            </a:r>
            <a:r>
              <a:rPr lang="sv-SE" dirty="0"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Tx/>
              <a:buChar char="-"/>
            </a:pPr>
            <a:r>
              <a:rPr lang="sv-SE" dirty="0">
                <a:sym typeface="Wingdings" panose="05000000000000000000" pitchFamily="2" charset="2"/>
              </a:rPr>
              <a:t>2+1 träningspass i veckan</a:t>
            </a:r>
          </a:p>
          <a:p>
            <a:pPr marL="285750" indent="-285750">
              <a:buFontTx/>
              <a:buChar char="-"/>
            </a:pPr>
            <a:r>
              <a:rPr lang="sv-SE" dirty="0">
                <a:sym typeface="Wingdings" panose="05000000000000000000" pitchFamily="2" charset="2"/>
              </a:rPr>
              <a:t>Försäsong, matchsäsong, eftersäsong</a:t>
            </a:r>
          </a:p>
          <a:p>
            <a:pPr marL="285750" indent="-285750">
              <a:buFontTx/>
              <a:buChar char="-"/>
            </a:pPr>
            <a:r>
              <a:rPr lang="sv-SE" dirty="0">
                <a:sym typeface="Wingdings" panose="05000000000000000000" pitchFamily="2" charset="2"/>
              </a:rPr>
              <a:t>Förespråkar fleridrottande</a:t>
            </a:r>
            <a:endParaRPr lang="sv-SE" dirty="0"/>
          </a:p>
        </p:txBody>
      </p:sp>
      <p:pic>
        <p:nvPicPr>
          <p:cNvPr id="2050" name="Picture 2" descr="Bilden kan innehålla: 2 personer, text">
            <a:extLst>
              <a:ext uri="{FF2B5EF4-FFF2-40B4-BE49-F238E27FC236}">
                <a16:creationId xmlns:a16="http://schemas.microsoft.com/office/drawing/2014/main" id="{8A5CF187-1F8A-4D92-A4EC-C427CEA4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56" y="3832324"/>
            <a:ext cx="2293690" cy="22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7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>
            <a:extLst>
              <a:ext uri="{FF2B5EF4-FFF2-40B4-BE49-F238E27FC236}">
                <a16:creationId xmlns:a16="http://schemas.microsoft.com/office/drawing/2014/main" id="{B4B08C9B-BB5B-4A8F-B89C-2BB2D6A3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819" y="-55563"/>
            <a:ext cx="10515600" cy="1325563"/>
          </a:xfrm>
        </p:spPr>
        <p:txBody>
          <a:bodyPr/>
          <a:lstStyle/>
          <a:p>
            <a:r>
              <a:rPr lang="sv-SE" altLang="sv-SE" sz="4000" b="1" u="sng" dirty="0"/>
              <a:t>Spelidé</a:t>
            </a:r>
          </a:p>
        </p:txBody>
      </p:sp>
      <p:sp>
        <p:nvSpPr>
          <p:cNvPr id="4099" name="Platshållare för innehåll 2">
            <a:extLst>
              <a:ext uri="{FF2B5EF4-FFF2-40B4-BE49-F238E27FC236}">
                <a16:creationId xmlns:a16="http://schemas.microsoft.com/office/drawing/2014/main" id="{D60C44C4-E5D8-453A-9C18-0C0C875E9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341438"/>
            <a:ext cx="4038600" cy="51117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Vårt grundspel är 2-1-2, som är ett </a:t>
            </a:r>
            <a:r>
              <a:rPr lang="sv-SE" altLang="sv-SE" sz="1600">
                <a:solidFill>
                  <a:srgbClr val="FF0000"/>
                </a:solidFill>
              </a:rPr>
              <a:t>aktivt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>
                <a:solidFill>
                  <a:srgbClr val="FF0000"/>
                </a:solidFill>
              </a:rPr>
              <a:t>styrspel</a:t>
            </a:r>
            <a:r>
              <a:rPr lang="sv-SE" altLang="sv-SE" sz="1600"/>
              <a:t>. Vi vill hålla motståndarna utanför oss. 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Vi jobbar tillsammans som en enhet och har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tålamod.</a:t>
            </a:r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Vi vill styra motståndarna och få dem att tappa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boll vid bestämda områden så att vi snabbt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kan </a:t>
            </a:r>
            <a:r>
              <a:rPr lang="sv-SE" altLang="sv-SE" sz="1600">
                <a:solidFill>
                  <a:srgbClr val="FF0000"/>
                </a:solidFill>
              </a:rPr>
              <a:t>kontra</a:t>
            </a:r>
            <a:r>
              <a:rPr lang="sv-SE" altLang="sv-SE" sz="1600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Vi </a:t>
            </a:r>
            <a:r>
              <a:rPr lang="sv-SE" altLang="sv-SE" sz="1600">
                <a:solidFill>
                  <a:srgbClr val="FF0000"/>
                </a:solidFill>
              </a:rPr>
              <a:t>vågar</a:t>
            </a:r>
            <a:r>
              <a:rPr lang="sv-SE" altLang="sv-SE" sz="1600"/>
              <a:t> sätta stopp och litar på att vår kompis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ger understöd.</a:t>
            </a:r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Vi spelar vårt </a:t>
            </a:r>
            <a:r>
              <a:rPr lang="sv-SE" altLang="sv-SE" sz="1600">
                <a:solidFill>
                  <a:srgbClr val="FF0000"/>
                </a:solidFill>
              </a:rPr>
              <a:t>höga aggressiva försvarsspel </a:t>
            </a:r>
            <a:r>
              <a:rPr lang="sv-SE" altLang="sv-SE" sz="1600"/>
              <a:t>i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anfallszonen när vi tagit avslut eller tappat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bollen där.</a:t>
            </a:r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Backarna mycket aktiva i anfallspelet</a:t>
            </a:r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</p:txBody>
      </p:sp>
      <p:sp>
        <p:nvSpPr>
          <p:cNvPr id="4100" name="Platshållare för innehåll 3">
            <a:extLst>
              <a:ext uri="{FF2B5EF4-FFF2-40B4-BE49-F238E27FC236}">
                <a16:creationId xmlns:a16="http://schemas.microsoft.com/office/drawing/2014/main" id="{DA641E8A-477E-47EC-A292-2D32A8C66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341438"/>
            <a:ext cx="4038600" cy="51117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Vi kan när vi vill förändra vårt spel övergå till 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ett </a:t>
            </a:r>
            <a:r>
              <a:rPr lang="sv-SE" altLang="sv-SE" sz="1600">
                <a:solidFill>
                  <a:srgbClr val="FF0000"/>
                </a:solidFill>
              </a:rPr>
              <a:t>styrspel</a:t>
            </a:r>
            <a:r>
              <a:rPr lang="sv-SE" altLang="sv-SE" sz="1600"/>
              <a:t> som syftar till att styra ner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motståndarna i vår försvarszon där vi vill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övergå till vårt </a:t>
            </a:r>
            <a:r>
              <a:rPr lang="sv-SE" altLang="sv-SE" sz="1600">
                <a:solidFill>
                  <a:srgbClr val="FF0000"/>
                </a:solidFill>
              </a:rPr>
              <a:t>låga försvarsspel,</a:t>
            </a:r>
            <a:r>
              <a:rPr lang="sv-SE" altLang="sv-SE" sz="1600"/>
              <a:t> vinna bollen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och vända spelet.</a:t>
            </a:r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Vi har också ett </a:t>
            </a:r>
            <a:r>
              <a:rPr lang="sv-SE" altLang="sv-SE" sz="1600">
                <a:solidFill>
                  <a:srgbClr val="FF0000"/>
                </a:solidFill>
              </a:rPr>
              <a:t>presspel</a:t>
            </a:r>
            <a:r>
              <a:rPr lang="sv-SE" altLang="sv-SE" sz="1600"/>
              <a:t> där vi är mycket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aggressiva och vill vinna boll.</a:t>
            </a:r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Spelaren närmast bollen ska alltid sätta </a:t>
            </a:r>
            <a:r>
              <a:rPr lang="sv-SE" altLang="sv-SE" sz="1600">
                <a:solidFill>
                  <a:srgbClr val="FF0000"/>
                </a:solidFill>
              </a:rPr>
              <a:t>press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men det kan beroende på situationen vara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>
                <a:solidFill>
                  <a:srgbClr val="FF0000"/>
                </a:solidFill>
              </a:rPr>
              <a:t>styrning </a:t>
            </a:r>
            <a:r>
              <a:rPr lang="sv-SE" altLang="sv-SE" sz="1600"/>
              <a:t>–</a:t>
            </a:r>
            <a:r>
              <a:rPr lang="sv-SE" altLang="sv-SE" sz="1600">
                <a:solidFill>
                  <a:srgbClr val="FF0000"/>
                </a:solidFill>
              </a:rPr>
              <a:t> fördröjning </a:t>
            </a:r>
            <a:r>
              <a:rPr lang="sv-SE" altLang="sv-SE" sz="1600"/>
              <a:t>–</a:t>
            </a:r>
            <a:r>
              <a:rPr lang="sv-SE" altLang="sv-SE" sz="1600">
                <a:solidFill>
                  <a:srgbClr val="FF0000"/>
                </a:solidFill>
              </a:rPr>
              <a:t> stopp.</a:t>
            </a: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Vi vill ha</a:t>
            </a:r>
            <a:r>
              <a:rPr lang="sv-SE" altLang="sv-SE" sz="1600">
                <a:solidFill>
                  <a:srgbClr val="FF0000"/>
                </a:solidFill>
              </a:rPr>
              <a:t> fart </a:t>
            </a:r>
            <a:r>
              <a:rPr lang="sv-SE" altLang="sv-SE" sz="1600"/>
              <a:t>i spelvändningarna och försöker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alltid ha ett </a:t>
            </a:r>
            <a:r>
              <a:rPr lang="sv-SE" altLang="sv-SE" sz="1600">
                <a:solidFill>
                  <a:srgbClr val="FF0000"/>
                </a:solidFill>
              </a:rPr>
              <a:t>snabbt direktspel </a:t>
            </a:r>
            <a:r>
              <a:rPr lang="sv-SE" altLang="sv-SE" sz="1600"/>
              <a:t>när vi har bollen.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/>
              <a:t>Håller vi i boll så vet vi varför och </a:t>
            </a:r>
            <a:r>
              <a:rPr lang="sv-SE" altLang="sv-SE" sz="1600">
                <a:solidFill>
                  <a:srgbClr val="FF0000"/>
                </a:solidFill>
              </a:rPr>
              <a:t>hotar/</a:t>
            </a:r>
          </a:p>
          <a:p>
            <a:pPr>
              <a:buFont typeface="Arial" panose="020B0604020202020204" pitchFamily="34" charset="0"/>
              <a:buNone/>
            </a:pPr>
            <a:r>
              <a:rPr lang="sv-SE" altLang="sv-SE" sz="1600">
                <a:solidFill>
                  <a:srgbClr val="FF0000"/>
                </a:solidFill>
              </a:rPr>
              <a:t>utmanar. </a:t>
            </a:r>
          </a:p>
          <a:p>
            <a:pPr>
              <a:buFont typeface="Arial" panose="020B0604020202020204" pitchFamily="34" charset="0"/>
              <a:buNone/>
            </a:pPr>
            <a:endParaRPr lang="sv-SE" altLang="sv-SE" sz="16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sv-SE" altLang="sv-SE" sz="1600"/>
          </a:p>
        </p:txBody>
      </p:sp>
      <p:pic>
        <p:nvPicPr>
          <p:cNvPr id="4101" name="Bildobjekt 4">
            <a:extLst>
              <a:ext uri="{FF2B5EF4-FFF2-40B4-BE49-F238E27FC236}">
                <a16:creationId xmlns:a16="http://schemas.microsoft.com/office/drawing/2014/main" id="{5A351D82-0DE4-440D-B8C4-9504FDBE7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38" y="273050"/>
            <a:ext cx="8683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objekt 51" descr="Halvplan.jpg">
            <a:extLst>
              <a:ext uri="{FF2B5EF4-FFF2-40B4-BE49-F238E27FC236}">
                <a16:creationId xmlns:a16="http://schemas.microsoft.com/office/drawing/2014/main" id="{B51CBE38-759A-4AC7-9061-F987467C2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9275"/>
            <a:ext cx="572452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ruta 5">
            <a:extLst>
              <a:ext uri="{FF2B5EF4-FFF2-40B4-BE49-F238E27FC236}">
                <a16:creationId xmlns:a16="http://schemas.microsoft.com/office/drawing/2014/main" id="{D9F7A367-C0AF-4508-9E1C-F5D2C5D2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33376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4000" b="1" u="sng"/>
              <a:t>Lågt försvarsspel</a:t>
            </a:r>
          </a:p>
        </p:txBody>
      </p:sp>
      <p:pic>
        <p:nvPicPr>
          <p:cNvPr id="5124" name="Bildobjekt 4">
            <a:extLst>
              <a:ext uri="{FF2B5EF4-FFF2-40B4-BE49-F238E27FC236}">
                <a16:creationId xmlns:a16="http://schemas.microsoft.com/office/drawing/2014/main" id="{567D6673-3936-4215-8FEA-B85809155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38" y="273050"/>
            <a:ext cx="8683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ruta 27">
            <a:extLst>
              <a:ext uri="{FF2B5EF4-FFF2-40B4-BE49-F238E27FC236}">
                <a16:creationId xmlns:a16="http://schemas.microsoft.com/office/drawing/2014/main" id="{2D1F49A2-57ED-49EC-99A6-AA082066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125538"/>
            <a:ext cx="38163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 u="sng"/>
              <a:t>Hur?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b="1" u="sng"/>
          </a:p>
          <a:p>
            <a:pPr eaLnBrk="1" hangingPunct="1">
              <a:spcBef>
                <a:spcPct val="0"/>
              </a:spcBef>
            </a:pPr>
            <a:r>
              <a:rPr lang="sv-SE" altLang="sv-SE" sz="1600" b="1"/>
              <a:t>Kommunikation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600" b="1"/>
              <a:t> Vi jobbar som en enhet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b="1"/>
              <a:t>Snabba fötter behövs för att: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 sz="1600" b="1"/>
              <a:t>Täcka bred yta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 sz="1600" b="1"/>
              <a:t> Snabbt stöta på bollhållare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 sz="1600" b="1"/>
              <a:t> Snabbt säkra slottet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v-SE" altLang="sv-SE" sz="1600" b="1"/>
              <a:t> Snabbt slå om till kontring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sv-SE" altLang="sv-SE" sz="1600" b="1"/>
          </a:p>
          <a:p>
            <a:pPr eaLnBrk="1" hangingPunct="1">
              <a:spcBef>
                <a:spcPct val="0"/>
              </a:spcBef>
            </a:pPr>
            <a:r>
              <a:rPr lang="sv-SE" altLang="sv-SE" sz="1600" b="1"/>
              <a:t>Förhindra inspel och inbrytningar igenom laget, speciellt i fickan.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600" b="1"/>
              <a:t> Stöt brett mot bollhållare.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600" b="1"/>
              <a:t> Ge understöd när medspelare stöter.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600" b="1"/>
              <a:t> Täcka skott </a:t>
            </a:r>
            <a:r>
              <a:rPr lang="sv-SE" altLang="sv-SE" sz="1600" b="1">
                <a:sym typeface="Wingdings" panose="05000000000000000000" pitchFamily="2" charset="2"/>
              </a:rPr>
              <a:t> FW uppe och B kanter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600" b="1">
                <a:sym typeface="Wingdings" panose="05000000000000000000" pitchFamily="2" charset="2"/>
              </a:rPr>
              <a:t> Gör överflyttningar med hela laget.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z="1600" b="1">
                <a:sym typeface="Wingdings" panose="05000000000000000000" pitchFamily="2" charset="2"/>
              </a:rPr>
              <a:t>Ha tålamod  Vi vill ha motståndare utanför oss och väntar in/tvingar fram svåra pass och avslut som vi kan bryta för att sen kontra.</a:t>
            </a:r>
            <a:endParaRPr lang="sv-SE" altLang="sv-S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b="1"/>
          </a:p>
        </p:txBody>
      </p:sp>
      <p:sp>
        <p:nvSpPr>
          <p:cNvPr id="23" name="Sexhörning 22">
            <a:extLst>
              <a:ext uri="{FF2B5EF4-FFF2-40B4-BE49-F238E27FC236}">
                <a16:creationId xmlns:a16="http://schemas.microsoft.com/office/drawing/2014/main" id="{761ED218-9E7D-47D3-A9A8-C7EBD0A8D0AE}"/>
              </a:ext>
            </a:extLst>
          </p:cNvPr>
          <p:cNvSpPr/>
          <p:nvPr/>
        </p:nvSpPr>
        <p:spPr>
          <a:xfrm>
            <a:off x="1992314" y="3284538"/>
            <a:ext cx="4175125" cy="2305050"/>
          </a:xfrm>
          <a:prstGeom prst="hexagon">
            <a:avLst>
              <a:gd name="adj" fmla="val 39381"/>
              <a:gd name="vf" fmla="val 115470"/>
            </a:avLst>
          </a:prstGeom>
          <a:solidFill>
            <a:schemeClr val="accent5">
              <a:lumMod val="7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/>
          </a:p>
        </p:txBody>
      </p:sp>
      <p:sp>
        <p:nvSpPr>
          <p:cNvPr id="5127" name="textruta 73">
            <a:extLst>
              <a:ext uri="{FF2B5EF4-FFF2-40B4-BE49-F238E27FC236}">
                <a16:creationId xmlns:a16="http://schemas.microsoft.com/office/drawing/2014/main" id="{5D756380-3EE1-4010-B470-27131BDA3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46529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latin typeface="Franklin Gothic Demi Cond" panose="020B0706030402020204" pitchFamily="34" charset="0"/>
              </a:rPr>
              <a:t>VB</a:t>
            </a:r>
          </a:p>
        </p:txBody>
      </p:sp>
      <p:sp>
        <p:nvSpPr>
          <p:cNvPr id="5128" name="textruta 75">
            <a:extLst>
              <a:ext uri="{FF2B5EF4-FFF2-40B4-BE49-F238E27FC236}">
                <a16:creationId xmlns:a16="http://schemas.microsoft.com/office/drawing/2014/main" id="{5CBA802B-570E-4AB3-88ED-4CB072DB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4652963"/>
            <a:ext cx="56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latin typeface="Franklin Gothic Demi Cond" panose="020B0706030402020204" pitchFamily="34" charset="0"/>
              </a:rPr>
              <a:t>HB</a:t>
            </a:r>
          </a:p>
        </p:txBody>
      </p:sp>
      <p:sp>
        <p:nvSpPr>
          <p:cNvPr id="25" name="Rektangel med rundade hörn 24">
            <a:extLst>
              <a:ext uri="{FF2B5EF4-FFF2-40B4-BE49-F238E27FC236}">
                <a16:creationId xmlns:a16="http://schemas.microsoft.com/office/drawing/2014/main" id="{9455441A-D871-40B8-96AB-533AA90AA241}"/>
              </a:ext>
            </a:extLst>
          </p:cNvPr>
          <p:cNvSpPr/>
          <p:nvPr/>
        </p:nvSpPr>
        <p:spPr>
          <a:xfrm>
            <a:off x="3503614" y="3933825"/>
            <a:ext cx="936625" cy="539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/>
          </a:p>
        </p:txBody>
      </p:sp>
      <p:sp>
        <p:nvSpPr>
          <p:cNvPr id="5130" name="textruta 65">
            <a:extLst>
              <a:ext uri="{FF2B5EF4-FFF2-40B4-BE49-F238E27FC236}">
                <a16:creationId xmlns:a16="http://schemas.microsoft.com/office/drawing/2014/main" id="{C14D1790-B2CA-499B-B90F-5A63297DD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50850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800">
                <a:latin typeface="Franklin Gothic Demi Cond" panose="020B0706030402020204" pitchFamily="34" charset="0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131" name="textruta 75">
            <a:extLst>
              <a:ext uri="{FF2B5EF4-FFF2-40B4-BE49-F238E27FC236}">
                <a16:creationId xmlns:a16="http://schemas.microsoft.com/office/drawing/2014/main" id="{C9FC067E-7696-40B6-A69B-A68DE4B2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3284539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latin typeface="Franklin Gothic Demi Cond" panose="020B0706030402020204" pitchFamily="34" charset="0"/>
              </a:rPr>
              <a:t>HF</a:t>
            </a:r>
          </a:p>
        </p:txBody>
      </p:sp>
      <p:sp>
        <p:nvSpPr>
          <p:cNvPr id="5132" name="textruta 72">
            <a:extLst>
              <a:ext uri="{FF2B5EF4-FFF2-40B4-BE49-F238E27FC236}">
                <a16:creationId xmlns:a16="http://schemas.microsoft.com/office/drawing/2014/main" id="{965B9B1D-E55E-4BA9-9402-49E6674E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328453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latin typeface="Franklin Gothic Demi Cond" panose="020B0706030402020204" pitchFamily="34" charset="0"/>
              </a:rPr>
              <a:t>VF</a:t>
            </a:r>
          </a:p>
        </p:txBody>
      </p:sp>
      <p:cxnSp>
        <p:nvCxnSpPr>
          <p:cNvPr id="27" name="Rak pil 26">
            <a:extLst>
              <a:ext uri="{FF2B5EF4-FFF2-40B4-BE49-F238E27FC236}">
                <a16:creationId xmlns:a16="http://schemas.microsoft.com/office/drawing/2014/main" id="{7B3A50ED-276B-4DD8-A279-0BFF7366A514}"/>
              </a:ext>
            </a:extLst>
          </p:cNvPr>
          <p:cNvCxnSpPr/>
          <p:nvPr/>
        </p:nvCxnSpPr>
        <p:spPr>
          <a:xfrm>
            <a:off x="4079876" y="3500439"/>
            <a:ext cx="576263" cy="14287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>
            <a:extLst>
              <a:ext uri="{FF2B5EF4-FFF2-40B4-BE49-F238E27FC236}">
                <a16:creationId xmlns:a16="http://schemas.microsoft.com/office/drawing/2014/main" id="{6B9F23B8-2036-45DC-9CDD-AB280B779139}"/>
              </a:ext>
            </a:extLst>
          </p:cNvPr>
          <p:cNvCxnSpPr/>
          <p:nvPr/>
        </p:nvCxnSpPr>
        <p:spPr>
          <a:xfrm>
            <a:off x="3216275" y="3644901"/>
            <a:ext cx="719138" cy="5048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 34">
            <a:extLst>
              <a:ext uri="{FF2B5EF4-FFF2-40B4-BE49-F238E27FC236}">
                <a16:creationId xmlns:a16="http://schemas.microsoft.com/office/drawing/2014/main" id="{46440667-2F2B-4795-A8E5-684BB09EFCDF}"/>
              </a:ext>
            </a:extLst>
          </p:cNvPr>
          <p:cNvCxnSpPr/>
          <p:nvPr/>
        </p:nvCxnSpPr>
        <p:spPr>
          <a:xfrm>
            <a:off x="3359151" y="3500439"/>
            <a:ext cx="576263" cy="1587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>
            <a:extLst>
              <a:ext uri="{FF2B5EF4-FFF2-40B4-BE49-F238E27FC236}">
                <a16:creationId xmlns:a16="http://schemas.microsoft.com/office/drawing/2014/main" id="{3C3F334A-6CF9-4CC1-967D-3F4CE6439DF6}"/>
              </a:ext>
            </a:extLst>
          </p:cNvPr>
          <p:cNvCxnSpPr/>
          <p:nvPr/>
        </p:nvCxnSpPr>
        <p:spPr>
          <a:xfrm rot="10800000" flipV="1">
            <a:off x="4079876" y="3644901"/>
            <a:ext cx="720725" cy="5048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>
            <a:extLst>
              <a:ext uri="{FF2B5EF4-FFF2-40B4-BE49-F238E27FC236}">
                <a16:creationId xmlns:a16="http://schemas.microsoft.com/office/drawing/2014/main" id="{E407A1CF-B9F3-4C10-A489-3AA47A98E95B}"/>
              </a:ext>
            </a:extLst>
          </p:cNvPr>
          <p:cNvCxnSpPr/>
          <p:nvPr/>
        </p:nvCxnSpPr>
        <p:spPr>
          <a:xfrm rot="5400000">
            <a:off x="3793332" y="4436270"/>
            <a:ext cx="431800" cy="1587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46">
            <a:extLst>
              <a:ext uri="{FF2B5EF4-FFF2-40B4-BE49-F238E27FC236}">
                <a16:creationId xmlns:a16="http://schemas.microsoft.com/office/drawing/2014/main" id="{E2F605D3-2A44-4A90-9678-093898CB9007}"/>
              </a:ext>
            </a:extLst>
          </p:cNvPr>
          <p:cNvCxnSpPr/>
          <p:nvPr/>
        </p:nvCxnSpPr>
        <p:spPr>
          <a:xfrm rot="5400000" flipH="1" flipV="1">
            <a:off x="2602707" y="3896520"/>
            <a:ext cx="504825" cy="14446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 50">
            <a:extLst>
              <a:ext uri="{FF2B5EF4-FFF2-40B4-BE49-F238E27FC236}">
                <a16:creationId xmlns:a16="http://schemas.microsoft.com/office/drawing/2014/main" id="{81FD26BF-C4B1-4D8E-AD63-8A1CED77E90C}"/>
              </a:ext>
            </a:extLst>
          </p:cNvPr>
          <p:cNvCxnSpPr/>
          <p:nvPr/>
        </p:nvCxnSpPr>
        <p:spPr>
          <a:xfrm rot="16200000" flipH="1">
            <a:off x="4979195" y="3896520"/>
            <a:ext cx="504825" cy="144463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pil 54">
            <a:extLst>
              <a:ext uri="{FF2B5EF4-FFF2-40B4-BE49-F238E27FC236}">
                <a16:creationId xmlns:a16="http://schemas.microsoft.com/office/drawing/2014/main" id="{24BC353B-DED2-43ED-81D2-93C0A63E0A5C}"/>
              </a:ext>
            </a:extLst>
          </p:cNvPr>
          <p:cNvCxnSpPr/>
          <p:nvPr/>
        </p:nvCxnSpPr>
        <p:spPr>
          <a:xfrm flipV="1">
            <a:off x="5303838" y="4365625"/>
            <a:ext cx="450850" cy="43180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pil 59">
            <a:extLst>
              <a:ext uri="{FF2B5EF4-FFF2-40B4-BE49-F238E27FC236}">
                <a16:creationId xmlns:a16="http://schemas.microsoft.com/office/drawing/2014/main" id="{1EBE9391-19FD-4939-BF1B-7F56ABACA49D}"/>
              </a:ext>
            </a:extLst>
          </p:cNvPr>
          <p:cNvCxnSpPr>
            <a:stCxn id="5127" idx="1"/>
          </p:cNvCxnSpPr>
          <p:nvPr/>
        </p:nvCxnSpPr>
        <p:spPr>
          <a:xfrm rot="10800000">
            <a:off x="2316164" y="4379914"/>
            <a:ext cx="395287" cy="50482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pil 67">
            <a:extLst>
              <a:ext uri="{FF2B5EF4-FFF2-40B4-BE49-F238E27FC236}">
                <a16:creationId xmlns:a16="http://schemas.microsoft.com/office/drawing/2014/main" id="{2A6BDA8E-2F71-4D81-BD59-66CEE76720D1}"/>
              </a:ext>
            </a:extLst>
          </p:cNvPr>
          <p:cNvCxnSpPr/>
          <p:nvPr/>
        </p:nvCxnSpPr>
        <p:spPr>
          <a:xfrm rot="10800000">
            <a:off x="4224338" y="4221163"/>
            <a:ext cx="576262" cy="431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pil 69">
            <a:extLst>
              <a:ext uri="{FF2B5EF4-FFF2-40B4-BE49-F238E27FC236}">
                <a16:creationId xmlns:a16="http://schemas.microsoft.com/office/drawing/2014/main" id="{0C30C93E-EF45-4EC8-ABFE-9C103C08B20C}"/>
              </a:ext>
            </a:extLst>
          </p:cNvPr>
          <p:cNvCxnSpPr/>
          <p:nvPr/>
        </p:nvCxnSpPr>
        <p:spPr>
          <a:xfrm flipV="1">
            <a:off x="3143250" y="4221164"/>
            <a:ext cx="649288" cy="5032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k pil 76">
            <a:extLst>
              <a:ext uri="{FF2B5EF4-FFF2-40B4-BE49-F238E27FC236}">
                <a16:creationId xmlns:a16="http://schemas.microsoft.com/office/drawing/2014/main" id="{BA856758-0ACE-48E2-98E0-5000F631FD98}"/>
              </a:ext>
            </a:extLst>
          </p:cNvPr>
          <p:cNvCxnSpPr/>
          <p:nvPr/>
        </p:nvCxnSpPr>
        <p:spPr>
          <a:xfrm>
            <a:off x="4079876" y="4868863"/>
            <a:ext cx="360363" cy="215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k pil 80">
            <a:extLst>
              <a:ext uri="{FF2B5EF4-FFF2-40B4-BE49-F238E27FC236}">
                <a16:creationId xmlns:a16="http://schemas.microsoft.com/office/drawing/2014/main" id="{6B01320D-8025-4B39-91CD-5FF5CFD88B00}"/>
              </a:ext>
            </a:extLst>
          </p:cNvPr>
          <p:cNvCxnSpPr/>
          <p:nvPr/>
        </p:nvCxnSpPr>
        <p:spPr>
          <a:xfrm rot="10800000" flipV="1">
            <a:off x="3503613" y="4868863"/>
            <a:ext cx="360362" cy="215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ak pil 82">
            <a:extLst>
              <a:ext uri="{FF2B5EF4-FFF2-40B4-BE49-F238E27FC236}">
                <a16:creationId xmlns:a16="http://schemas.microsoft.com/office/drawing/2014/main" id="{411420FA-7865-42F5-899D-D814EDB60695}"/>
              </a:ext>
            </a:extLst>
          </p:cNvPr>
          <p:cNvCxnSpPr/>
          <p:nvPr/>
        </p:nvCxnSpPr>
        <p:spPr>
          <a:xfrm rot="10800000" flipV="1">
            <a:off x="4511676" y="5084763"/>
            <a:ext cx="360363" cy="14446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pil 84">
            <a:extLst>
              <a:ext uri="{FF2B5EF4-FFF2-40B4-BE49-F238E27FC236}">
                <a16:creationId xmlns:a16="http://schemas.microsoft.com/office/drawing/2014/main" id="{E6C69CEE-414B-4C61-9EBE-739E8D9C4FAB}"/>
              </a:ext>
            </a:extLst>
          </p:cNvPr>
          <p:cNvCxnSpPr/>
          <p:nvPr/>
        </p:nvCxnSpPr>
        <p:spPr>
          <a:xfrm>
            <a:off x="3071813" y="5013325"/>
            <a:ext cx="360362" cy="21590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pil 89">
            <a:extLst>
              <a:ext uri="{FF2B5EF4-FFF2-40B4-BE49-F238E27FC236}">
                <a16:creationId xmlns:a16="http://schemas.microsoft.com/office/drawing/2014/main" id="{4F052B58-6156-410B-94FB-5B574C2F6257}"/>
              </a:ext>
            </a:extLst>
          </p:cNvPr>
          <p:cNvCxnSpPr/>
          <p:nvPr/>
        </p:nvCxnSpPr>
        <p:spPr>
          <a:xfrm rot="16200000" flipH="1">
            <a:off x="5123657" y="5120482"/>
            <a:ext cx="647700" cy="5762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pil 92">
            <a:extLst>
              <a:ext uri="{FF2B5EF4-FFF2-40B4-BE49-F238E27FC236}">
                <a16:creationId xmlns:a16="http://schemas.microsoft.com/office/drawing/2014/main" id="{2E0F6215-0248-4DC3-AFF5-D899EB00EDD3}"/>
              </a:ext>
            </a:extLst>
          </p:cNvPr>
          <p:cNvCxnSpPr/>
          <p:nvPr/>
        </p:nvCxnSpPr>
        <p:spPr>
          <a:xfrm rot="5400000">
            <a:off x="2207420" y="5156995"/>
            <a:ext cx="720725" cy="5762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k pil 94">
            <a:extLst>
              <a:ext uri="{FF2B5EF4-FFF2-40B4-BE49-F238E27FC236}">
                <a16:creationId xmlns:a16="http://schemas.microsoft.com/office/drawing/2014/main" id="{39369AEA-BA56-4CFE-B1B5-36A7E38C49F9}"/>
              </a:ext>
            </a:extLst>
          </p:cNvPr>
          <p:cNvCxnSpPr>
            <a:stCxn id="5127" idx="2"/>
          </p:cNvCxnSpPr>
          <p:nvPr/>
        </p:nvCxnSpPr>
        <p:spPr>
          <a:xfrm rot="16200000" flipH="1">
            <a:off x="2924969" y="5153819"/>
            <a:ext cx="762000" cy="6842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k pil 96">
            <a:extLst>
              <a:ext uri="{FF2B5EF4-FFF2-40B4-BE49-F238E27FC236}">
                <a16:creationId xmlns:a16="http://schemas.microsoft.com/office/drawing/2014/main" id="{7A162B99-CA86-46B7-B4AE-161EB31B4C08}"/>
              </a:ext>
            </a:extLst>
          </p:cNvPr>
          <p:cNvCxnSpPr>
            <a:stCxn id="5128" idx="2"/>
          </p:cNvCxnSpPr>
          <p:nvPr/>
        </p:nvCxnSpPr>
        <p:spPr>
          <a:xfrm rot="5400000">
            <a:off x="4272757" y="5137944"/>
            <a:ext cx="762000" cy="7159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2" name="textruta 97">
            <a:extLst>
              <a:ext uri="{FF2B5EF4-FFF2-40B4-BE49-F238E27FC236}">
                <a16:creationId xmlns:a16="http://schemas.microsoft.com/office/drawing/2014/main" id="{AC57196F-D6E5-4B13-9E9B-FA91A6B23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557338"/>
            <a:ext cx="3816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200" b="1" u="sng">
                <a:solidFill>
                  <a:srgbClr val="FF0000"/>
                </a:solidFill>
                <a:cs typeface="Calibri" panose="020F0502020204030204" pitchFamily="34" charset="0"/>
              </a:rPr>
              <a:t>Grundpositioner och rörelser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objekt 51" descr="Halvplan.jpg">
            <a:extLst>
              <a:ext uri="{FF2B5EF4-FFF2-40B4-BE49-F238E27FC236}">
                <a16:creationId xmlns:a16="http://schemas.microsoft.com/office/drawing/2014/main" id="{B25814D5-EA42-4644-9C0F-646722A74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4988"/>
            <a:ext cx="572452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ruta 5">
            <a:extLst>
              <a:ext uri="{FF2B5EF4-FFF2-40B4-BE49-F238E27FC236}">
                <a16:creationId xmlns:a16="http://schemas.microsoft.com/office/drawing/2014/main" id="{8727B1BE-A6CE-4DA6-B5DC-5026235E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33375"/>
            <a:ext cx="8785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4000" u="sng"/>
              <a:t>Lågt försvarsspel 1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3AB0A1C1-DF5B-4F92-8942-B498D9A9A8F1}"/>
              </a:ext>
            </a:extLst>
          </p:cNvPr>
          <p:cNvSpPr/>
          <p:nvPr/>
        </p:nvSpPr>
        <p:spPr>
          <a:xfrm>
            <a:off x="4224339" y="3933826"/>
            <a:ext cx="288925" cy="288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47B9A337-D30D-45D0-8CDD-7F1502C6FD88}"/>
              </a:ext>
            </a:extLst>
          </p:cNvPr>
          <p:cNvSpPr/>
          <p:nvPr/>
        </p:nvSpPr>
        <p:spPr>
          <a:xfrm>
            <a:off x="2063750" y="4005264"/>
            <a:ext cx="287338" cy="2873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251484B-70C3-4545-AEA9-9D7F0E085697}"/>
              </a:ext>
            </a:extLst>
          </p:cNvPr>
          <p:cNvSpPr/>
          <p:nvPr/>
        </p:nvSpPr>
        <p:spPr>
          <a:xfrm>
            <a:off x="4872039" y="2492376"/>
            <a:ext cx="287337" cy="288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CEEB5F06-85D1-4DA5-8FBC-F2209241D220}"/>
              </a:ext>
            </a:extLst>
          </p:cNvPr>
          <p:cNvSpPr/>
          <p:nvPr/>
        </p:nvSpPr>
        <p:spPr>
          <a:xfrm>
            <a:off x="2279650" y="5589589"/>
            <a:ext cx="287338" cy="2873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BCE57813-FF32-43C7-82F8-4FAA94DD077F}"/>
              </a:ext>
            </a:extLst>
          </p:cNvPr>
          <p:cNvSpPr/>
          <p:nvPr/>
        </p:nvSpPr>
        <p:spPr>
          <a:xfrm>
            <a:off x="2640014" y="2420939"/>
            <a:ext cx="287337" cy="2873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6153" name="textruta 27">
            <a:extLst>
              <a:ext uri="{FF2B5EF4-FFF2-40B4-BE49-F238E27FC236}">
                <a16:creationId xmlns:a16="http://schemas.microsoft.com/office/drawing/2014/main" id="{D6A1D483-9A05-476B-9E42-589985BBD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628775"/>
            <a:ext cx="38163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/>
              <a:t>VF</a:t>
            </a:r>
            <a:r>
              <a:rPr lang="sv-SE" altLang="sv-SE" sz="1800"/>
              <a:t>:	Jobba ner innanför backen. 	Kom inte för långt ner.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/>
              <a:t>HF</a:t>
            </a:r>
            <a:r>
              <a:rPr lang="sv-SE" altLang="sv-SE" sz="1800"/>
              <a:t>:	Håll slottet.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/>
              <a:t>C</a:t>
            </a:r>
            <a:r>
              <a:rPr lang="sv-SE" altLang="sv-SE" sz="1800"/>
              <a:t>:	Täpper igen ytan bakom </a:t>
            </a:r>
            <a:r>
              <a:rPr lang="sv-SE" altLang="sv-SE" sz="1800" b="1"/>
              <a:t>VB</a:t>
            </a:r>
            <a:r>
              <a:rPr lang="sv-SE" altLang="sv-SE" sz="1800"/>
              <a:t>. 	Stänger framför målet.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/>
              <a:t>VB</a:t>
            </a:r>
            <a:r>
              <a:rPr lang="sv-SE" altLang="sv-SE" sz="1800"/>
              <a:t>:	Jobbar in/ner och håller 	motståndare utanför.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/>
              <a:t>HB</a:t>
            </a:r>
            <a:r>
              <a:rPr lang="sv-SE" altLang="sv-SE" sz="1800"/>
              <a:t>:	Håller upp framför mål. Har 	bortre sida.</a:t>
            </a:r>
          </a:p>
        </p:txBody>
      </p:sp>
      <p:pic>
        <p:nvPicPr>
          <p:cNvPr id="6154" name="Bildobjekt 33" descr="C.jpg">
            <a:extLst>
              <a:ext uri="{FF2B5EF4-FFF2-40B4-BE49-F238E27FC236}">
                <a16:creationId xmlns:a16="http://schemas.microsoft.com/office/drawing/2014/main" id="{868AFCF8-6F35-41C5-8DF9-68BA2F6B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221164"/>
            <a:ext cx="31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Bildobjekt 34" descr="VF.jpg">
            <a:extLst>
              <a:ext uri="{FF2B5EF4-FFF2-40B4-BE49-F238E27FC236}">
                <a16:creationId xmlns:a16="http://schemas.microsoft.com/office/drawing/2014/main" id="{9E1A2D63-7C71-4E63-86BE-B152C8AC1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141664"/>
            <a:ext cx="3841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Bildobjekt 35" descr="VB.jpg">
            <a:extLst>
              <a:ext uri="{FF2B5EF4-FFF2-40B4-BE49-F238E27FC236}">
                <a16:creationId xmlns:a16="http://schemas.microsoft.com/office/drawing/2014/main" id="{F4BBEF05-F77E-4AB6-97A6-5ACF6FAA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292600"/>
            <a:ext cx="3603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Bildobjekt 36" descr="HF.jpg">
            <a:extLst>
              <a:ext uri="{FF2B5EF4-FFF2-40B4-BE49-F238E27FC236}">
                <a16:creationId xmlns:a16="http://schemas.microsoft.com/office/drawing/2014/main" id="{EE8F8EA1-0FEC-4EF1-BA69-016E22F5C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3789364"/>
            <a:ext cx="3587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Bildobjekt 37" descr="HB.jpg">
            <a:extLst>
              <a:ext uri="{FF2B5EF4-FFF2-40B4-BE49-F238E27FC236}">
                <a16:creationId xmlns:a16="http://schemas.microsoft.com/office/drawing/2014/main" id="{574AE4D9-B287-48F5-B18B-F3BF9B29F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450850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Rak pil 47">
            <a:extLst>
              <a:ext uri="{FF2B5EF4-FFF2-40B4-BE49-F238E27FC236}">
                <a16:creationId xmlns:a16="http://schemas.microsoft.com/office/drawing/2014/main" id="{4102C413-07D1-4619-9303-FD75731DB777}"/>
              </a:ext>
            </a:extLst>
          </p:cNvPr>
          <p:cNvCxnSpPr/>
          <p:nvPr/>
        </p:nvCxnSpPr>
        <p:spPr>
          <a:xfrm rot="16200000" flipH="1">
            <a:off x="2603501" y="4832351"/>
            <a:ext cx="504825" cy="288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 50">
            <a:extLst>
              <a:ext uri="{FF2B5EF4-FFF2-40B4-BE49-F238E27FC236}">
                <a16:creationId xmlns:a16="http://schemas.microsoft.com/office/drawing/2014/main" id="{097265A4-A7B9-4CF7-8CD5-D2AEC87EB0E5}"/>
              </a:ext>
            </a:extLst>
          </p:cNvPr>
          <p:cNvCxnSpPr/>
          <p:nvPr/>
        </p:nvCxnSpPr>
        <p:spPr>
          <a:xfrm rot="5400000">
            <a:off x="2820195" y="3825082"/>
            <a:ext cx="5032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>
            <a:extLst>
              <a:ext uri="{FF2B5EF4-FFF2-40B4-BE49-F238E27FC236}">
                <a16:creationId xmlns:a16="http://schemas.microsoft.com/office/drawing/2014/main" id="{4A5928ED-CF25-4275-9BA2-839FF3678B3B}"/>
              </a:ext>
            </a:extLst>
          </p:cNvPr>
          <p:cNvCxnSpPr/>
          <p:nvPr/>
        </p:nvCxnSpPr>
        <p:spPr>
          <a:xfrm rot="5400000">
            <a:off x="1739107" y="4833144"/>
            <a:ext cx="936625" cy="1588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2" name="Bildobjekt 4">
            <a:extLst>
              <a:ext uri="{FF2B5EF4-FFF2-40B4-BE49-F238E27FC236}">
                <a16:creationId xmlns:a16="http://schemas.microsoft.com/office/drawing/2014/main" id="{B653FB7B-D2B7-4BCD-A0A8-03EE16E630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38" y="273050"/>
            <a:ext cx="8683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dobjekt 5" descr="plan.jpg">
            <a:extLst>
              <a:ext uri="{FF2B5EF4-FFF2-40B4-BE49-F238E27FC236}">
                <a16:creationId xmlns:a16="http://schemas.microsoft.com/office/drawing/2014/main" id="{6ED5544D-F20C-445E-8384-F5EE64F33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6" y="765176"/>
            <a:ext cx="46085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ruta 16">
            <a:extLst>
              <a:ext uri="{FF2B5EF4-FFF2-40B4-BE49-F238E27FC236}">
                <a16:creationId xmlns:a16="http://schemas.microsoft.com/office/drawing/2014/main" id="{FC4408AD-1E0E-4D14-ABE2-9ED5E46F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33376"/>
            <a:ext cx="8713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4000" b="1" u="sng"/>
              <a:t>Styrspel, nivå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4000" b="1" u="sng"/>
          </a:p>
        </p:txBody>
      </p:sp>
      <p:sp>
        <p:nvSpPr>
          <p:cNvPr id="29700" name="textruta 17">
            <a:extLst>
              <a:ext uri="{FF2B5EF4-FFF2-40B4-BE49-F238E27FC236}">
                <a16:creationId xmlns:a16="http://schemas.microsoft.com/office/drawing/2014/main" id="{A902A02C-4FF1-45F2-A35D-2C432EC02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1125538"/>
            <a:ext cx="4392612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/>
              <a:t>Varför?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b="1" dirty="0"/>
          </a:p>
          <a:p>
            <a:pPr eaLnBrk="1" hangingPunct="1">
              <a:spcBef>
                <a:spcPct val="0"/>
              </a:spcBef>
            </a:pPr>
            <a:r>
              <a:rPr lang="sv-SE" altLang="sv-SE" sz="1400" b="1" dirty="0"/>
              <a:t> </a:t>
            </a:r>
            <a:r>
              <a:rPr lang="sv-SE" altLang="sv-SE" sz="1400" dirty="0"/>
              <a:t>Vi vill styra motståndaren ner i vår zon där vi spelar vårt låga försvarsspel och på så sätt vill vi vinna boll och vända spelet.</a:t>
            </a:r>
            <a:endParaRPr lang="sv-SE" altLang="sv-SE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/>
              <a:t>HF</a:t>
            </a:r>
            <a:r>
              <a:rPr lang="sv-SE" altLang="sv-SE" sz="1400" dirty="0"/>
              <a:t>:	</a:t>
            </a:r>
            <a:r>
              <a:rPr lang="sv-SE" altLang="sv-SE" sz="1400" b="1" dirty="0"/>
              <a:t>HF </a:t>
            </a:r>
            <a:r>
              <a:rPr lang="sv-SE" altLang="sv-SE" sz="1400" dirty="0"/>
              <a:t>stänger sarg och sätter press på 	backen. Jobba brett. Passar hen inte iväg 	bollen kör du över backen.</a:t>
            </a:r>
            <a:endParaRPr lang="sv-SE" altLang="sv-SE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/>
              <a:t>VF</a:t>
            </a:r>
            <a:r>
              <a:rPr lang="sv-SE" altLang="sv-SE" sz="1400" dirty="0"/>
              <a:t>:	Öppna kant. Fall in mot mitt och ner. Stäng 	diagonal.</a:t>
            </a:r>
            <a:endParaRPr lang="sv-SE" altLang="sv-SE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/>
              <a:t>C</a:t>
            </a:r>
            <a:r>
              <a:rPr lang="sv-SE" altLang="sv-SE" sz="1400" dirty="0"/>
              <a:t>:	Sjunk lite. Håll mitten, ha koll på lång 	diagonal. Ansvar för spelare framför mål och 	för slott.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/>
              <a:t>VB</a:t>
            </a:r>
            <a:r>
              <a:rPr lang="sv-SE" altLang="sv-SE" sz="1400" dirty="0"/>
              <a:t>:	Beredd att vinna boll i fickan.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/>
              <a:t>HB</a:t>
            </a:r>
            <a:r>
              <a:rPr lang="sv-SE" altLang="sv-SE" sz="1400" dirty="0"/>
              <a:t>:	Faller in lite men våga håll upp och var 	beredd på diagonal. Stå i 	skottbana. Ansvarar 	för bortre sidan. Kommunicera med </a:t>
            </a:r>
            <a:r>
              <a:rPr lang="sv-SE" altLang="sv-SE" sz="1400" b="1" dirty="0"/>
              <a:t>HF. 	</a:t>
            </a:r>
            <a:r>
              <a:rPr lang="sv-SE" altLang="sv-SE" sz="1400" dirty="0"/>
              <a:t>”Sarg”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b="1" dirty="0"/>
              <a:t>MV</a:t>
            </a:r>
            <a:r>
              <a:rPr lang="sv-SE" altLang="sv-SE" sz="1400" dirty="0"/>
              <a:t>:	Sök fri sikt. Kommunicera.</a:t>
            </a:r>
          </a:p>
        </p:txBody>
      </p:sp>
      <p:sp>
        <p:nvSpPr>
          <p:cNvPr id="30" name="Sexhörning 29">
            <a:extLst>
              <a:ext uri="{FF2B5EF4-FFF2-40B4-BE49-F238E27FC236}">
                <a16:creationId xmlns:a16="http://schemas.microsoft.com/office/drawing/2014/main" id="{512F706F-DE85-423F-BFBD-335971231738}"/>
              </a:ext>
            </a:extLst>
          </p:cNvPr>
          <p:cNvSpPr/>
          <p:nvPr/>
        </p:nvSpPr>
        <p:spPr>
          <a:xfrm>
            <a:off x="2063750" y="3644900"/>
            <a:ext cx="3168650" cy="2305050"/>
          </a:xfrm>
          <a:prstGeom prst="hexagon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4688AA5B-4B10-4E38-B327-3390A3C71596}"/>
              </a:ext>
            </a:extLst>
          </p:cNvPr>
          <p:cNvSpPr/>
          <p:nvPr/>
        </p:nvSpPr>
        <p:spPr>
          <a:xfrm>
            <a:off x="3503614" y="5229225"/>
            <a:ext cx="179387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77991487-481A-436A-89F3-449B2D6C2532}"/>
              </a:ext>
            </a:extLst>
          </p:cNvPr>
          <p:cNvSpPr/>
          <p:nvPr/>
        </p:nvSpPr>
        <p:spPr>
          <a:xfrm>
            <a:off x="2063751" y="4581525"/>
            <a:ext cx="180975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97819D4-39F4-4FF7-8AED-98237F7F6098}"/>
              </a:ext>
            </a:extLst>
          </p:cNvPr>
          <p:cNvSpPr/>
          <p:nvPr/>
        </p:nvSpPr>
        <p:spPr>
          <a:xfrm>
            <a:off x="2566989" y="2997200"/>
            <a:ext cx="180975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dirty="0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8869AFB6-918B-466B-9D5B-B655510A3FF4}"/>
              </a:ext>
            </a:extLst>
          </p:cNvPr>
          <p:cNvSpPr/>
          <p:nvPr/>
        </p:nvSpPr>
        <p:spPr>
          <a:xfrm>
            <a:off x="4440239" y="2997200"/>
            <a:ext cx="179387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dirty="0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703A446-7B6C-4017-B965-B364ED69AD68}"/>
              </a:ext>
            </a:extLst>
          </p:cNvPr>
          <p:cNvSpPr/>
          <p:nvPr/>
        </p:nvSpPr>
        <p:spPr>
          <a:xfrm>
            <a:off x="5016500" y="4724401"/>
            <a:ext cx="179388" cy="1809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 dirty="0"/>
          </a:p>
        </p:txBody>
      </p:sp>
      <p:sp>
        <p:nvSpPr>
          <p:cNvPr id="29707" name="textruta 11">
            <a:extLst>
              <a:ext uri="{FF2B5EF4-FFF2-40B4-BE49-F238E27FC236}">
                <a16:creationId xmlns:a16="http://schemas.microsoft.com/office/drawing/2014/main" id="{47086219-870A-4C89-A9D4-18339D10B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50133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>
                <a:latin typeface="Franklin Gothic Demi Cond" panose="020B0706030402020204" pitchFamily="34" charset="0"/>
              </a:rPr>
              <a:t>HB</a:t>
            </a:r>
          </a:p>
        </p:txBody>
      </p:sp>
      <p:sp>
        <p:nvSpPr>
          <p:cNvPr id="29708" name="textruta 12">
            <a:extLst>
              <a:ext uri="{FF2B5EF4-FFF2-40B4-BE49-F238E27FC236}">
                <a16:creationId xmlns:a16="http://schemas.microsoft.com/office/drawing/2014/main" id="{4B3AE4EC-0CF8-47F0-81E5-3750F591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458152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>
                <a:latin typeface="Franklin Gothic Demi Cond" panose="020B0706030402020204" pitchFamily="34" charset="0"/>
              </a:rPr>
              <a:t>C</a:t>
            </a:r>
          </a:p>
        </p:txBody>
      </p:sp>
      <p:sp>
        <p:nvSpPr>
          <p:cNvPr id="29709" name="textruta 13">
            <a:extLst>
              <a:ext uri="{FF2B5EF4-FFF2-40B4-BE49-F238E27FC236}">
                <a16:creationId xmlns:a16="http://schemas.microsoft.com/office/drawing/2014/main" id="{F4A5A145-AB41-4831-A946-ACC7BEEF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6449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>
                <a:latin typeface="Franklin Gothic Demi Cond" panose="020B0706030402020204" pitchFamily="34" charset="0"/>
              </a:rPr>
              <a:t>HF</a:t>
            </a:r>
          </a:p>
        </p:txBody>
      </p:sp>
      <p:sp>
        <p:nvSpPr>
          <p:cNvPr id="29710" name="textruta 14">
            <a:extLst>
              <a:ext uri="{FF2B5EF4-FFF2-40B4-BE49-F238E27FC236}">
                <a16:creationId xmlns:a16="http://schemas.microsoft.com/office/drawing/2014/main" id="{3E9C5CBE-2D5E-4103-BAE1-20EC6311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6449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>
                <a:latin typeface="Franklin Gothic Demi Cond" panose="020B0706030402020204" pitchFamily="34" charset="0"/>
              </a:rPr>
              <a:t>VF</a:t>
            </a:r>
          </a:p>
        </p:txBody>
      </p:sp>
      <p:sp>
        <p:nvSpPr>
          <p:cNvPr id="29711" name="textruta 15">
            <a:extLst>
              <a:ext uri="{FF2B5EF4-FFF2-40B4-BE49-F238E27FC236}">
                <a16:creationId xmlns:a16="http://schemas.microsoft.com/office/drawing/2014/main" id="{FDA7C829-60D1-4E5F-B1FF-1DBE5895C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0133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>
                <a:latin typeface="Franklin Gothic Demi Cond" panose="020B0706030402020204" pitchFamily="34" charset="0"/>
              </a:rPr>
              <a:t>VB</a:t>
            </a:r>
          </a:p>
        </p:txBody>
      </p:sp>
      <p:cxnSp>
        <p:nvCxnSpPr>
          <p:cNvPr id="32" name="Rak pil 31">
            <a:extLst>
              <a:ext uri="{FF2B5EF4-FFF2-40B4-BE49-F238E27FC236}">
                <a16:creationId xmlns:a16="http://schemas.microsoft.com/office/drawing/2014/main" id="{6FE83511-276D-4053-97F1-31753E23F3E3}"/>
              </a:ext>
            </a:extLst>
          </p:cNvPr>
          <p:cNvCxnSpPr/>
          <p:nvPr/>
        </p:nvCxnSpPr>
        <p:spPr>
          <a:xfrm rot="10800000">
            <a:off x="2855913" y="3068639"/>
            <a:ext cx="1439862" cy="158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 33">
            <a:extLst>
              <a:ext uri="{FF2B5EF4-FFF2-40B4-BE49-F238E27FC236}">
                <a16:creationId xmlns:a16="http://schemas.microsoft.com/office/drawing/2014/main" id="{14AF7E50-8524-4777-A3D5-A901B23D3B32}"/>
              </a:ext>
            </a:extLst>
          </p:cNvPr>
          <p:cNvCxnSpPr/>
          <p:nvPr/>
        </p:nvCxnSpPr>
        <p:spPr>
          <a:xfrm flipV="1">
            <a:off x="4583114" y="4868863"/>
            <a:ext cx="288925" cy="21590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>
            <a:extLst>
              <a:ext uri="{FF2B5EF4-FFF2-40B4-BE49-F238E27FC236}">
                <a16:creationId xmlns:a16="http://schemas.microsoft.com/office/drawing/2014/main" id="{13999F9B-7B83-4C50-8D59-952ECCEB4032}"/>
              </a:ext>
            </a:extLst>
          </p:cNvPr>
          <p:cNvCxnSpPr/>
          <p:nvPr/>
        </p:nvCxnSpPr>
        <p:spPr>
          <a:xfrm rot="16200000" flipV="1">
            <a:off x="2351088" y="4868863"/>
            <a:ext cx="215900" cy="215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åge 20">
            <a:extLst>
              <a:ext uri="{FF2B5EF4-FFF2-40B4-BE49-F238E27FC236}">
                <a16:creationId xmlns:a16="http://schemas.microsoft.com/office/drawing/2014/main" id="{4FD6EC3A-EA8B-4F5B-8111-D3FAE10E4A95}"/>
              </a:ext>
            </a:extLst>
          </p:cNvPr>
          <p:cNvSpPr/>
          <p:nvPr/>
        </p:nvSpPr>
        <p:spPr>
          <a:xfrm rot="987724">
            <a:off x="3957639" y="3175001"/>
            <a:ext cx="865187" cy="792163"/>
          </a:xfrm>
          <a:prstGeom prst="arc">
            <a:avLst/>
          </a:prstGeom>
          <a:ln w="698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/>
          </a:p>
        </p:txBody>
      </p: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41B71967-80E5-43AD-835A-D3494738C165}"/>
              </a:ext>
            </a:extLst>
          </p:cNvPr>
          <p:cNvCxnSpPr/>
          <p:nvPr/>
        </p:nvCxnSpPr>
        <p:spPr>
          <a:xfrm>
            <a:off x="2855913" y="3860801"/>
            <a:ext cx="431800" cy="730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>
            <a:extLst>
              <a:ext uri="{FF2B5EF4-FFF2-40B4-BE49-F238E27FC236}">
                <a16:creationId xmlns:a16="http://schemas.microsoft.com/office/drawing/2014/main" id="{8C871A91-F658-4C2F-B02F-37793A5E27CC}"/>
              </a:ext>
            </a:extLst>
          </p:cNvPr>
          <p:cNvCxnSpPr/>
          <p:nvPr/>
        </p:nvCxnSpPr>
        <p:spPr>
          <a:xfrm rot="16200000" flipH="1">
            <a:off x="3503613" y="5013326"/>
            <a:ext cx="2889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>
            <a:extLst>
              <a:ext uri="{FF2B5EF4-FFF2-40B4-BE49-F238E27FC236}">
                <a16:creationId xmlns:a16="http://schemas.microsoft.com/office/drawing/2014/main" id="{531DB3D8-93A3-4AE6-86CC-CA2ABAF075CB}"/>
              </a:ext>
            </a:extLst>
          </p:cNvPr>
          <p:cNvCxnSpPr/>
          <p:nvPr/>
        </p:nvCxnSpPr>
        <p:spPr>
          <a:xfrm rot="10800000">
            <a:off x="4008438" y="5229225"/>
            <a:ext cx="2159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 49">
            <a:extLst>
              <a:ext uri="{FF2B5EF4-FFF2-40B4-BE49-F238E27FC236}">
                <a16:creationId xmlns:a16="http://schemas.microsoft.com/office/drawing/2014/main" id="{DA2F2940-425B-454B-92F8-8834A41357D6}"/>
              </a:ext>
            </a:extLst>
          </p:cNvPr>
          <p:cNvCxnSpPr/>
          <p:nvPr/>
        </p:nvCxnSpPr>
        <p:spPr>
          <a:xfrm rot="5400000" flipH="1" flipV="1">
            <a:off x="3683795" y="4544220"/>
            <a:ext cx="144463" cy="73025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20" name="Bildobjekt 4">
            <a:extLst>
              <a:ext uri="{FF2B5EF4-FFF2-40B4-BE49-F238E27FC236}">
                <a16:creationId xmlns:a16="http://schemas.microsoft.com/office/drawing/2014/main" id="{E0933471-69B4-4918-8F29-4B0BD266F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38" y="273050"/>
            <a:ext cx="8683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kvinna, man, ung&#10;&#10;Automatiskt genererad beskrivning">
            <a:extLst>
              <a:ext uri="{FF2B5EF4-FFF2-40B4-BE49-F238E27FC236}">
                <a16:creationId xmlns:a16="http://schemas.microsoft.com/office/drawing/2014/main" id="{CE7A441F-5F86-4ECF-B5EA-0E3CE253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566946"/>
            <a:ext cx="4394199" cy="292946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Örebro Innebandy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EEED9DE-EE0F-405A-8B01-1DE04CFD9E6B}"/>
              </a:ext>
            </a:extLst>
          </p:cNvPr>
          <p:cNvSpPr/>
          <p:nvPr/>
        </p:nvSpPr>
        <p:spPr>
          <a:xfrm>
            <a:off x="639018" y="851978"/>
            <a:ext cx="66105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/>
              <a:t>Träningsmängd fakta </a:t>
            </a:r>
          </a:p>
          <a:p>
            <a:r>
              <a:rPr lang="sv-SE" dirty="0"/>
              <a:t>Nedan beräkningar är rekommenderad träningsmängd baserad på 10 000-timmarsregeln för olika åldrar som togs fram och stödjer sig på teorier från den Kanadensiska LTAD modellen (Long Term </a:t>
            </a:r>
            <a:r>
              <a:rPr lang="sv-SE" dirty="0" err="1"/>
              <a:t>Athlete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) som förespråkar både en hälsosam livsstil och elitidrott. </a:t>
            </a:r>
          </a:p>
          <a:p>
            <a:endParaRPr lang="sv-SE" dirty="0"/>
          </a:p>
          <a:p>
            <a:r>
              <a:rPr lang="sv-SE" dirty="0"/>
              <a:t>Detta är en sammanställning utifrån tidigare SIU- modell (Svensk Innebandys utvecklingsmodell) som inte används i dagsläget. Nya SIU modellen är under uppbyggnad med dessa siffror är de senaste vi har som rekommendation och någon form av riktlinje i väntan på uppdatering.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53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person, byggnad, man, spelare&#10;&#10;Automatiskt genererad beskrivning">
            <a:extLst>
              <a:ext uri="{FF2B5EF4-FFF2-40B4-BE49-F238E27FC236}">
                <a16:creationId xmlns:a16="http://schemas.microsoft.com/office/drawing/2014/main" id="{2041F353-67FA-4819-8ADA-75D0A92DD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dirty="0"/>
              <a:t>Örebro Innebandy 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139FCE1-1197-4684-A49E-FD74E165F7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321297"/>
              </p:ext>
            </p:extLst>
          </p:nvPr>
        </p:nvGraphicFramePr>
        <p:xfrm>
          <a:off x="6354011" y="516675"/>
          <a:ext cx="5656759" cy="369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7712DDD0-09F8-4BEC-BED9-B973F239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09135"/>
              </p:ext>
            </p:extLst>
          </p:nvPr>
        </p:nvGraphicFramePr>
        <p:xfrm>
          <a:off x="7044940" y="4292297"/>
          <a:ext cx="4274900" cy="1894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968">
                  <a:extLst>
                    <a:ext uri="{9D8B030D-6E8A-4147-A177-3AD203B41FA5}">
                      <a16:colId xmlns:a16="http://schemas.microsoft.com/office/drawing/2014/main" val="2839668709"/>
                    </a:ext>
                  </a:extLst>
                </a:gridCol>
                <a:gridCol w="719983">
                  <a:extLst>
                    <a:ext uri="{9D8B030D-6E8A-4147-A177-3AD203B41FA5}">
                      <a16:colId xmlns:a16="http://schemas.microsoft.com/office/drawing/2014/main" val="2080535315"/>
                    </a:ext>
                  </a:extLst>
                </a:gridCol>
                <a:gridCol w="719983">
                  <a:extLst>
                    <a:ext uri="{9D8B030D-6E8A-4147-A177-3AD203B41FA5}">
                      <a16:colId xmlns:a16="http://schemas.microsoft.com/office/drawing/2014/main" val="1749894033"/>
                    </a:ext>
                  </a:extLst>
                </a:gridCol>
                <a:gridCol w="719983">
                  <a:extLst>
                    <a:ext uri="{9D8B030D-6E8A-4147-A177-3AD203B41FA5}">
                      <a16:colId xmlns:a16="http://schemas.microsoft.com/office/drawing/2014/main" val="3267208867"/>
                    </a:ext>
                  </a:extLst>
                </a:gridCol>
                <a:gridCol w="719983">
                  <a:extLst>
                    <a:ext uri="{9D8B030D-6E8A-4147-A177-3AD203B41FA5}">
                      <a16:colId xmlns:a16="http://schemas.microsoft.com/office/drawing/2014/main" val="523032619"/>
                    </a:ext>
                  </a:extLst>
                </a:gridCol>
              </a:tblGrid>
              <a:tr h="213899"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Rekommenderad träningsmängd 12-16år, Röd nivå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406423"/>
                  </a:ext>
                </a:extLst>
              </a:tr>
              <a:tr h="20371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Aktivitet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740476"/>
                  </a:ext>
                </a:extLst>
              </a:tr>
              <a:tr h="20371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2-3h skolidrott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406088"/>
                  </a:ext>
                </a:extLst>
              </a:tr>
              <a:tr h="2037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3h aktiv lek/spel på skolgården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085761"/>
                  </a:ext>
                </a:extLst>
              </a:tr>
              <a:tr h="2037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3h spontanidrott lek hemma eller på fritiden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150195"/>
                  </a:ext>
                </a:extLst>
              </a:tr>
              <a:tr h="203714"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4-6h innebandy eller annan sport under sommarsäsongen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526059"/>
                  </a:ext>
                </a:extLst>
              </a:tr>
              <a:tr h="20371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2-4h andra sporter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5997092"/>
                  </a:ext>
                </a:extLst>
              </a:tr>
              <a:tr h="20371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1-2h match i veckan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1611101"/>
                  </a:ext>
                </a:extLst>
              </a:tr>
              <a:tr h="2546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13h till 21h rörelse per vecka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51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72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kvinna, man, ung&#10;&#10;Automatiskt genererad beskrivning">
            <a:extLst>
              <a:ext uri="{FF2B5EF4-FFF2-40B4-BE49-F238E27FC236}">
                <a16:creationId xmlns:a16="http://schemas.microsoft.com/office/drawing/2014/main" id="{CE7A441F-5F86-4ECF-B5EA-0E3CE253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566946"/>
            <a:ext cx="4394199" cy="292946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Örebro Innebandy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EEED9DE-EE0F-405A-8B01-1DE04CFD9E6B}"/>
              </a:ext>
            </a:extLst>
          </p:cNvPr>
          <p:cNvSpPr/>
          <p:nvPr/>
        </p:nvSpPr>
        <p:spPr>
          <a:xfrm>
            <a:off x="622240" y="642253"/>
            <a:ext cx="661052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Avgifter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Medlemsavgift 200kr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Träningsavgift ca 1200kr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Cuper &amp; arrangemang (SM-finalen), lagkassa eller betalning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Försäljning till föreningen vår och höst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Sargvakt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/>
              <a:t>Målsponsorer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400" dirty="0"/>
          </a:p>
          <a:p>
            <a:r>
              <a:rPr lang="sv-SE" sz="1400" b="1" dirty="0"/>
              <a:t>Vad ingår </a:t>
            </a:r>
            <a:endParaRPr lang="sv-SE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sz="1400" dirty="0"/>
              <a:t>Olycksfallsförsäkring via Folksam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sz="1400" dirty="0"/>
              <a:t>Licensiering via förbundet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sz="1400" dirty="0"/>
              <a:t>Avgifter för tränings/matchtider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sz="1400" dirty="0"/>
              <a:t>Avgifter för Serieanmälan till pool eller seriespel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sz="1400" dirty="0"/>
              <a:t>Domararvoden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sz="1400" dirty="0"/>
              <a:t>Fritt inträden till våra seniorlags matcher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/>
              <a:t>Matchställ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/>
              <a:t>Utbildningar för ledare o funktionärer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4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3600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163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kvinna, man, ung&#10;&#10;Automatiskt genererad beskrivning">
            <a:extLst>
              <a:ext uri="{FF2B5EF4-FFF2-40B4-BE49-F238E27FC236}">
                <a16:creationId xmlns:a16="http://schemas.microsoft.com/office/drawing/2014/main" id="{CE7A441F-5F86-4ECF-B5EA-0E3CE253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566946"/>
            <a:ext cx="4394199" cy="292946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Örebro Innebandy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EEED9DE-EE0F-405A-8B01-1DE04CFD9E6B}"/>
              </a:ext>
            </a:extLst>
          </p:cNvPr>
          <p:cNvSpPr/>
          <p:nvPr/>
        </p:nvSpPr>
        <p:spPr>
          <a:xfrm>
            <a:off x="622240" y="642253"/>
            <a:ext cx="6610525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Roller i och kring laget </a:t>
            </a:r>
          </a:p>
          <a:p>
            <a:r>
              <a:rPr lang="sv-SE" sz="1600" u="sng" dirty="0"/>
              <a:t>Föräldragrupp</a:t>
            </a:r>
          </a:p>
          <a:p>
            <a:r>
              <a:rPr lang="sv-SE" sz="1600" dirty="0"/>
              <a:t>-     Sekretariat sansvarig</a:t>
            </a:r>
          </a:p>
          <a:p>
            <a:r>
              <a:rPr lang="sv-SE" sz="1600" dirty="0"/>
              <a:t>-     Kassör – Richard Österdahl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Kiosk – inköp + scheman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Cup + arrangemang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Försäljningsansvarig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Material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Lagledare </a:t>
            </a:r>
          </a:p>
          <a:p>
            <a:pPr marL="285750" indent="-285750">
              <a:buFontTx/>
              <a:buChar char="-"/>
            </a:pPr>
            <a:endParaRPr lang="sv-SE" sz="1600" dirty="0"/>
          </a:p>
          <a:p>
            <a:r>
              <a:rPr lang="sv-SE" sz="1600" u="sng" dirty="0"/>
              <a:t>Sportsligt</a:t>
            </a:r>
            <a:r>
              <a:rPr lang="sv-SE" sz="1600" dirty="0"/>
              <a:t> </a:t>
            </a:r>
          </a:p>
          <a:p>
            <a:endParaRPr lang="sv-SE" sz="1600" dirty="0"/>
          </a:p>
          <a:p>
            <a:r>
              <a:rPr lang="sv-SE" sz="1600" dirty="0"/>
              <a:t>Andreas Wedén, tränare</a:t>
            </a:r>
          </a:p>
          <a:p>
            <a:r>
              <a:rPr lang="sv-SE" sz="1600" dirty="0"/>
              <a:t>Andreas Lundbäck, tränare</a:t>
            </a:r>
          </a:p>
          <a:p>
            <a:r>
              <a:rPr lang="sv-SE" sz="1600" dirty="0"/>
              <a:t>Henrik Axling, tränare</a:t>
            </a:r>
          </a:p>
          <a:p>
            <a:r>
              <a:rPr lang="sv-SE" sz="1600" dirty="0"/>
              <a:t>Richard Österdahl, målvaktstränare </a:t>
            </a:r>
          </a:p>
          <a:p>
            <a:r>
              <a:rPr lang="sv-SE" sz="1600" dirty="0"/>
              <a:t>Daniel Tholin, assisterande</a:t>
            </a:r>
          </a:p>
          <a:p>
            <a:r>
              <a:rPr lang="sv-SE" sz="1600" dirty="0"/>
              <a:t>Johan Lindbom, assisterade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3600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3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kvinna, man, ung&#10;&#10;Automatiskt genererad beskrivning">
            <a:extLst>
              <a:ext uri="{FF2B5EF4-FFF2-40B4-BE49-F238E27FC236}">
                <a16:creationId xmlns:a16="http://schemas.microsoft.com/office/drawing/2014/main" id="{CE7A441F-5F86-4ECF-B5EA-0E3CE253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17" y="1231044"/>
            <a:ext cx="5585268" cy="372351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Örebro Innebandy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EEED9DE-EE0F-405A-8B01-1DE04CFD9E6B}"/>
              </a:ext>
            </a:extLst>
          </p:cNvPr>
          <p:cNvSpPr/>
          <p:nvPr/>
        </p:nvSpPr>
        <p:spPr>
          <a:xfrm>
            <a:off x="639018" y="851978"/>
            <a:ext cx="6610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/>
              <a:t>Agenda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Presentation av ledare och föräldrar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Vår förening och utvecklingsmodell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Spelarutvecklingsmodell, träning och matchning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Tränings och rörelsemängd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Säsongsplanering 2020/2021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Lagkassa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Föräldragrupp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Avgifter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Övriga frågor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B0338A-9BF9-467C-AA15-BF10CC26C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265722"/>
            <a:ext cx="773085" cy="5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Örebro Innebandy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P07/08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3D8A8F6F-6F6C-461A-9F1A-EB3721BEDFC1}"/>
              </a:ext>
            </a:extLst>
          </p:cNvPr>
          <p:cNvSpPr txBox="1"/>
          <p:nvPr/>
        </p:nvSpPr>
        <p:spPr>
          <a:xfrm>
            <a:off x="4937760" y="741610"/>
            <a:ext cx="63137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Säsongsplanering</a:t>
            </a:r>
          </a:p>
          <a:p>
            <a:r>
              <a:rPr lang="sv-SE" sz="1600" dirty="0"/>
              <a:t>- Ni kommer få ett </a:t>
            </a:r>
            <a:r>
              <a:rPr lang="sv-SE" sz="1600" dirty="0" err="1"/>
              <a:t>årshjul</a:t>
            </a:r>
            <a:endParaRPr lang="sv-SE" sz="1600" dirty="0"/>
          </a:p>
          <a:p>
            <a:r>
              <a:rPr lang="sv-SE" sz="2800" dirty="0"/>
              <a:t> </a:t>
            </a:r>
          </a:p>
          <a:p>
            <a:r>
              <a:rPr lang="sv-SE" sz="1400" dirty="0"/>
              <a:t>1. Fokus på att bygga ihop gruppen o skapa bra dynamik. Samarbetsövningar, sätta gemensamma regler för hur vi vill ha det i gruppen och hur vi beter oss mot varandra, motståndare och domare.  Augusti</a:t>
            </a:r>
          </a:p>
          <a:p>
            <a:endParaRPr lang="sv-SE" sz="1400" dirty="0"/>
          </a:p>
          <a:p>
            <a:r>
              <a:rPr lang="sv-SE" sz="1400" dirty="0"/>
              <a:t>2. Kickoff,  September, Höghöjdsbana i Sörbybacken</a:t>
            </a:r>
          </a:p>
          <a:p>
            <a:endParaRPr lang="sv-SE" sz="1400" dirty="0"/>
          </a:p>
          <a:p>
            <a:r>
              <a:rPr lang="sv-SE" sz="1400" dirty="0"/>
              <a:t>3.  Cup/Läger Oktober, Sandviken</a:t>
            </a:r>
          </a:p>
          <a:p>
            <a:endParaRPr lang="sv-SE" sz="1400" dirty="0"/>
          </a:p>
          <a:p>
            <a:r>
              <a:rPr lang="sv-SE" sz="1400" dirty="0"/>
              <a:t>4. Cup kring nyår, Storvreta eller Falun</a:t>
            </a:r>
          </a:p>
          <a:p>
            <a:endParaRPr lang="sv-SE" sz="1400" dirty="0"/>
          </a:p>
          <a:p>
            <a:r>
              <a:rPr lang="sv-SE" sz="1400" dirty="0"/>
              <a:t>5. </a:t>
            </a:r>
            <a:r>
              <a:rPr lang="sv-SE" sz="1400" dirty="0" err="1"/>
              <a:t>Avslutningscup</a:t>
            </a:r>
            <a:r>
              <a:rPr lang="sv-SE" sz="1400" dirty="0"/>
              <a:t> och stänga tävlingssäsongen  </a:t>
            </a:r>
          </a:p>
          <a:p>
            <a:endParaRPr lang="sv-SE" sz="1400" dirty="0"/>
          </a:p>
          <a:p>
            <a:r>
              <a:rPr lang="sv-SE" sz="1400" dirty="0"/>
              <a:t>6. Eftersäsong startar</a:t>
            </a:r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b="1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8115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28C221-785F-4512-B143-9F2BF2D135F6}"/>
              </a:ext>
            </a:extLst>
          </p:cNvPr>
          <p:cNvSpPr/>
          <p:nvPr/>
        </p:nvSpPr>
        <p:spPr>
          <a:xfrm>
            <a:off x="1436354" y="812364"/>
            <a:ext cx="9316676" cy="4662558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ÖREBRO INNEBANDY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547943-A0DC-4C7B-A4ED-1D64FEEAE529}"/>
              </a:ext>
            </a:extLst>
          </p:cNvPr>
          <p:cNvSpPr/>
          <p:nvPr/>
        </p:nvSpPr>
        <p:spPr>
          <a:xfrm>
            <a:off x="4885957" y="2823124"/>
            <a:ext cx="2319358" cy="25358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b="1" dirty="0"/>
              <a:t>IBF Örebro Utveckling</a:t>
            </a:r>
            <a:br>
              <a:rPr lang="sv-SE" dirty="0"/>
            </a:br>
            <a:r>
              <a:rPr lang="sv-SE" dirty="0"/>
              <a:t>HJ/Div2</a:t>
            </a:r>
            <a:br>
              <a:rPr lang="sv-SE" dirty="0"/>
            </a:br>
            <a:r>
              <a:rPr lang="sv-SE" dirty="0"/>
              <a:t>DJ</a:t>
            </a:r>
            <a:br>
              <a:rPr lang="sv-SE" dirty="0"/>
            </a:br>
            <a:r>
              <a:rPr lang="sv-SE" dirty="0"/>
              <a:t>P06/07, F08/09, P08/09, P10, 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120D88-BDA1-463C-8372-3C678A351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03" y="5554662"/>
            <a:ext cx="1381544" cy="10602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C2E5DE-4A69-4005-A54A-8D5AED0A3010}"/>
              </a:ext>
            </a:extLst>
          </p:cNvPr>
          <p:cNvGrpSpPr/>
          <p:nvPr/>
        </p:nvGrpSpPr>
        <p:grpSpPr>
          <a:xfrm>
            <a:off x="1922989" y="2823122"/>
            <a:ext cx="2440363" cy="2535858"/>
            <a:chOff x="779988" y="2416814"/>
            <a:chExt cx="2440363" cy="253585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FBA69E1-BA1E-43A2-8091-541560F9AD0A}"/>
                </a:ext>
              </a:extLst>
            </p:cNvPr>
            <p:cNvSpPr/>
            <p:nvPr/>
          </p:nvSpPr>
          <p:spPr>
            <a:xfrm>
              <a:off x="779988" y="2416814"/>
              <a:ext cx="2440363" cy="253585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 dirty="0"/>
                <a:t>IBF Örebro ungdom</a:t>
              </a:r>
              <a:br>
                <a:rPr lang="sv-SE" dirty="0"/>
              </a:br>
              <a:r>
                <a:rPr lang="sv-SE" dirty="0"/>
                <a:t>Division 1 laget</a:t>
              </a:r>
              <a:br>
                <a:rPr lang="sv-SE" dirty="0"/>
              </a:br>
              <a:r>
                <a:rPr lang="sv-SE" dirty="0"/>
                <a:t>Division 2 (</a:t>
              </a:r>
              <a:r>
                <a:rPr lang="sv-SE" dirty="0" err="1"/>
                <a:t>B-Lag</a:t>
              </a:r>
              <a:r>
                <a:rPr lang="sv-SE" dirty="0"/>
                <a:t>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3CB162-0911-4585-94F7-71C991848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1" t="1616" r="1436" b="1416"/>
            <a:stretch/>
          </p:blipFill>
          <p:spPr>
            <a:xfrm>
              <a:off x="1500620" y="3411814"/>
              <a:ext cx="1040656" cy="127055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D014B9-C576-4A79-8496-B7EFE6CC6BC3}"/>
              </a:ext>
            </a:extLst>
          </p:cNvPr>
          <p:cNvGrpSpPr/>
          <p:nvPr/>
        </p:nvGrpSpPr>
        <p:grpSpPr>
          <a:xfrm>
            <a:off x="7828652" y="2823122"/>
            <a:ext cx="2382802" cy="2535857"/>
            <a:chOff x="6685652" y="2416813"/>
            <a:chExt cx="2382802" cy="25358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548F87E-100D-4006-AA2E-DFFFACF726C2}"/>
                </a:ext>
              </a:extLst>
            </p:cNvPr>
            <p:cNvSpPr/>
            <p:nvPr/>
          </p:nvSpPr>
          <p:spPr>
            <a:xfrm>
              <a:off x="6685652" y="2416813"/>
              <a:ext cx="2382802" cy="253585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 dirty="0"/>
                <a:t>IBF Örebro HERR</a:t>
              </a:r>
              <a:br>
                <a:rPr lang="sv-SE" dirty="0"/>
              </a:br>
              <a:r>
                <a:rPr lang="sv-SE" dirty="0"/>
                <a:t>SSL-Laget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49783A-89C9-454F-BBC2-54972105A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" t="3140" r="50706" b="2982"/>
            <a:stretch/>
          </p:blipFill>
          <p:spPr>
            <a:xfrm>
              <a:off x="7336908" y="3305612"/>
              <a:ext cx="1080290" cy="128551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C6E98F-4440-44A1-9B8B-9EEB6E11F82E}"/>
              </a:ext>
            </a:extLst>
          </p:cNvPr>
          <p:cNvGrpSpPr/>
          <p:nvPr/>
        </p:nvGrpSpPr>
        <p:grpSpPr>
          <a:xfrm>
            <a:off x="4885957" y="928735"/>
            <a:ext cx="2319358" cy="1263530"/>
            <a:chOff x="3742957" y="928735"/>
            <a:chExt cx="2319358" cy="12635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F55B25D-73A7-416B-B3DB-8CB32A4C71BC}"/>
                </a:ext>
              </a:extLst>
            </p:cNvPr>
            <p:cNvSpPr/>
            <p:nvPr/>
          </p:nvSpPr>
          <p:spPr>
            <a:xfrm>
              <a:off x="3742957" y="928735"/>
              <a:ext cx="2319358" cy="126353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 dirty="0"/>
                <a:t>IBF Örebro Alliansförening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0310CA-4BDF-47BF-947D-6277AE8F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642" y="1619612"/>
              <a:ext cx="884100" cy="46415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FF2AF-0BF8-4233-9EB8-5C8AB8BCB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86" y="4576428"/>
            <a:ext cx="884100" cy="4641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9D7166-884A-46A4-9032-D14E75220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92" y="1383079"/>
            <a:ext cx="1381544" cy="1060255"/>
          </a:xfrm>
          <a:prstGeom prst="rect">
            <a:avLst/>
          </a:prstGeom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9FECCCA-9EB5-4312-B677-8C5198F9A6F0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5400000">
            <a:off x="4278976" y="1056460"/>
            <a:ext cx="630857" cy="290246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678B391-ABAF-4B0E-A697-2CA2E4A6465D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16200000" flipH="1">
            <a:off x="7217416" y="1020485"/>
            <a:ext cx="630856" cy="29744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03C986-A9EF-4BD9-A57F-671BE8DA91EF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6045636" y="2192265"/>
            <a:ext cx="0" cy="630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byggnad, man, spelare&#10;&#10;Automatiskt genererad beskrivning">
            <a:extLst>
              <a:ext uri="{FF2B5EF4-FFF2-40B4-BE49-F238E27FC236}">
                <a16:creationId xmlns:a16="http://schemas.microsoft.com/office/drawing/2014/main" id="{2041F353-67FA-4819-8ADA-75D0A92DD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842453" y="643467"/>
            <a:ext cx="4893694" cy="5571066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B6E32460-F576-4432-A8C8-A6A631F8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18" y="1754552"/>
            <a:ext cx="5975383" cy="367485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dirty="0"/>
              <a:t>Örebro Innebandy 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E84540B-0D43-4C02-9AEC-53E84DE05576}"/>
              </a:ext>
            </a:extLst>
          </p:cNvPr>
          <p:cNvSpPr txBox="1"/>
          <p:nvPr/>
        </p:nvSpPr>
        <p:spPr>
          <a:xfrm>
            <a:off x="8369559" y="545636"/>
            <a:ext cx="12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Vår modell</a:t>
            </a:r>
          </a:p>
        </p:txBody>
      </p:sp>
    </p:spTree>
    <p:extLst>
      <p:ext uri="{BB962C8B-B14F-4D97-AF65-F5344CB8AC3E}">
        <p14:creationId xmlns:p14="http://schemas.microsoft.com/office/powerpoint/2010/main" val="118425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3f33ad4a-2871-4dc7-ab3f-8c1fc89252bd" descr="Image">
            <a:extLst>
              <a:ext uri="{FF2B5EF4-FFF2-40B4-BE49-F238E27FC236}">
                <a16:creationId xmlns:a16="http://schemas.microsoft.com/office/drawing/2014/main" id="{C862435B-5593-4E07-A37B-7E2DFC6D848B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471" y="614886"/>
            <a:ext cx="3714044" cy="2519611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/>
              <a:t>Örebro Innebandy  </a:t>
            </a:r>
            <a:endParaRPr lang="sv-SE" dirty="0"/>
          </a:p>
        </p:txBody>
      </p:sp>
      <p:pic>
        <p:nvPicPr>
          <p:cNvPr id="8" name="Bildobjekt 7" descr="En bild som visar byggnad, tecken, sitter, bord&#10;&#10;Automatiskt genererad beskrivning">
            <a:extLst>
              <a:ext uri="{FF2B5EF4-FFF2-40B4-BE49-F238E27FC236}">
                <a16:creationId xmlns:a16="http://schemas.microsoft.com/office/drawing/2014/main" id="{DCE3D13A-F7D9-475D-AACD-72A5C8F2A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7" y="3466633"/>
            <a:ext cx="2744134" cy="2744134"/>
          </a:xfrm>
          <a:prstGeom prst="rect">
            <a:avLst/>
          </a:prstGeom>
        </p:spPr>
      </p:pic>
      <p:pic>
        <p:nvPicPr>
          <p:cNvPr id="10" name="Bildobjekt 9" descr="En bild som visar person, man, byggnad, foto&#10;&#10;Automatiskt genererad beskrivning">
            <a:extLst>
              <a:ext uri="{FF2B5EF4-FFF2-40B4-BE49-F238E27FC236}">
                <a16:creationId xmlns:a16="http://schemas.microsoft.com/office/drawing/2014/main" id="{9718AC62-A8D1-425D-BCD5-629B2091C9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92" y="614886"/>
            <a:ext cx="2688151" cy="2688151"/>
          </a:xfrm>
          <a:prstGeom prst="rect">
            <a:avLst/>
          </a:prstGeom>
        </p:spPr>
      </p:pic>
      <p:pic>
        <p:nvPicPr>
          <p:cNvPr id="1026" name="Picture 2" descr="Bilden kan innehålla: text">
            <a:extLst>
              <a:ext uri="{FF2B5EF4-FFF2-40B4-BE49-F238E27FC236}">
                <a16:creationId xmlns:a16="http://schemas.microsoft.com/office/drawing/2014/main" id="{2D4669E7-33F6-410A-B6E7-1C2041FA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74" y="3511015"/>
            <a:ext cx="2655369" cy="26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622804-127C-4FF3-8457-FCB393FDA6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84" y="2798269"/>
            <a:ext cx="1519802" cy="1152517"/>
          </a:xfrm>
          <a:prstGeom prst="rect">
            <a:avLst/>
          </a:prstGeom>
        </p:spPr>
      </p:pic>
      <p:pic>
        <p:nvPicPr>
          <p:cNvPr id="1028" name="Picture 4" descr="Bilden kan innehålla: en eller flera personer">
            <a:extLst>
              <a:ext uri="{FF2B5EF4-FFF2-40B4-BE49-F238E27FC236}">
                <a16:creationId xmlns:a16="http://schemas.microsoft.com/office/drawing/2014/main" id="{E9B84B32-153D-4500-B407-8E50BBCC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04" y="4127509"/>
            <a:ext cx="1964763" cy="19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6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/>
              <a:t>Örebro Innebandy  </a:t>
            </a:r>
            <a:endParaRPr lang="sv-SE" dirty="0"/>
          </a:p>
        </p:txBody>
      </p:sp>
      <p:pic>
        <p:nvPicPr>
          <p:cNvPr id="13" name="Bildobjekt 12" descr="En bild som visar utomhus, byggnad, svart, man&#10;&#10;Automatiskt genererad beskrivning">
            <a:extLst>
              <a:ext uri="{FF2B5EF4-FFF2-40B4-BE49-F238E27FC236}">
                <a16:creationId xmlns:a16="http://schemas.microsoft.com/office/drawing/2014/main" id="{456B50DE-66BF-4838-9C6D-21C75C77D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87" y="1197478"/>
            <a:ext cx="446304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dirty="0"/>
              <a:t>Örebro Innebandy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4AD11D-6C39-48EA-892F-D8FA75A4C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35" y="988190"/>
            <a:ext cx="7538847" cy="50702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25517BE-9922-4D8E-A320-ADB60B911090}"/>
              </a:ext>
            </a:extLst>
          </p:cNvPr>
          <p:cNvSpPr txBox="1">
            <a:spLocks/>
          </p:cNvSpPr>
          <p:nvPr/>
        </p:nvSpPr>
        <p:spPr>
          <a:xfrm>
            <a:off x="335902" y="237891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SIU </a:t>
            </a:r>
            <a:r>
              <a:rPr lang="en-US" dirty="0" err="1"/>
              <a:t>modellen</a:t>
            </a:r>
            <a:r>
              <a:rPr lang="en-US" dirty="0"/>
              <a:t> = 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modell</a:t>
            </a:r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0DAF508-7CE8-47CD-8434-10111C7CBE45}"/>
              </a:ext>
            </a:extLst>
          </p:cNvPr>
          <p:cNvSpPr/>
          <p:nvPr/>
        </p:nvSpPr>
        <p:spPr>
          <a:xfrm>
            <a:off x="8356060" y="1086199"/>
            <a:ext cx="1475656" cy="99790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rgbClr val="00B050"/>
                </a:solidFill>
              </a:rPr>
              <a:t>Färdighetsnivå före ålder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09450D2-3061-4D07-AB5F-3E74504A8F24}"/>
              </a:ext>
            </a:extLst>
          </p:cNvPr>
          <p:cNvSpPr txBox="1"/>
          <p:nvPr/>
        </p:nvSpPr>
        <p:spPr>
          <a:xfrm>
            <a:off x="7880117" y="2224521"/>
            <a:ext cx="423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Alla våra ledare är utbildade i SIU modellen</a:t>
            </a:r>
          </a:p>
        </p:txBody>
      </p:sp>
    </p:spTree>
    <p:extLst>
      <p:ext uri="{BB962C8B-B14F-4D97-AF65-F5344CB8AC3E}">
        <p14:creationId xmlns:p14="http://schemas.microsoft.com/office/powerpoint/2010/main" val="68237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B4EB9B-4E8A-4280-A61E-F8D7B23F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78" y="643466"/>
            <a:ext cx="5051901" cy="55668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dirty="0"/>
              <a:t>Örebro Innebandy  </a:t>
            </a:r>
          </a:p>
        </p:txBody>
      </p:sp>
    </p:spTree>
    <p:extLst>
      <p:ext uri="{BB962C8B-B14F-4D97-AF65-F5344CB8AC3E}">
        <p14:creationId xmlns:p14="http://schemas.microsoft.com/office/powerpoint/2010/main" val="347129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5517BE-9922-4D8E-A320-ADB60B911090}"/>
              </a:ext>
            </a:extLst>
          </p:cNvPr>
          <p:cNvSpPr txBox="1">
            <a:spLocks/>
          </p:cNvSpPr>
          <p:nvPr/>
        </p:nvSpPr>
        <p:spPr>
          <a:xfrm>
            <a:off x="742950" y="742951"/>
            <a:ext cx="3802924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</a:rPr>
              <a:t>Träningsmodell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v-SE" dirty="0"/>
              <a:t>Örebro Innebandy 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EFD39B2-D73A-41E1-9A90-25DA0DCF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87" y="1352141"/>
            <a:ext cx="66579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6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1059</Words>
  <Application>Microsoft Office PowerPoint</Application>
  <PresentationFormat>Bredbild</PresentationFormat>
  <Paragraphs>240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Franklin Gothic Demi Cond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Spelidé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Axling (Örebro)</dc:creator>
  <cp:lastModifiedBy>User</cp:lastModifiedBy>
  <cp:revision>12</cp:revision>
  <dcterms:created xsi:type="dcterms:W3CDTF">2020-05-18T10:28:15Z</dcterms:created>
  <dcterms:modified xsi:type="dcterms:W3CDTF">2020-05-18T18:30:58Z</dcterms:modified>
</cp:coreProperties>
</file>