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72" r:id="rId3"/>
    <p:sldId id="295" r:id="rId4"/>
    <p:sldId id="297" r:id="rId5"/>
    <p:sldId id="287" r:id="rId6"/>
    <p:sldId id="290" r:id="rId7"/>
    <p:sldId id="289" r:id="rId8"/>
    <p:sldId id="299" r:id="rId9"/>
    <p:sldId id="300" r:id="rId10"/>
    <p:sldId id="266" r:id="rId11"/>
    <p:sldId id="265" r:id="rId12"/>
    <p:sldId id="264" r:id="rId13"/>
    <p:sldId id="269" r:id="rId14"/>
    <p:sldId id="268" r:id="rId15"/>
    <p:sldId id="270" r:id="rId16"/>
    <p:sldId id="263" r:id="rId17"/>
  </p:sldIdLst>
  <p:sldSz cx="9144000" cy="6858000" type="screen4x3"/>
  <p:notesSz cx="6858000" cy="9144000"/>
  <p:defaultTextStyle>
    <a:defPPr>
      <a:defRPr lang="sv-S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2CCF50A-75FC-4485-AEF9-EE9898728FBC}" type="datetimeFigureOut">
              <a:rPr lang="sv-SE"/>
              <a:pPr>
                <a:defRPr/>
              </a:pPr>
              <a:t>2013-05-11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sv-SE" noProof="0" smtClean="0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noProof="0" smtClean="0"/>
              <a:t>Klicka här för att ändra format på bakgrundstexten</a:t>
            </a:r>
          </a:p>
          <a:p>
            <a:pPr lvl="1"/>
            <a:r>
              <a:rPr lang="sv-SE" noProof="0" smtClean="0"/>
              <a:t>Nivå två</a:t>
            </a:r>
          </a:p>
          <a:p>
            <a:pPr lvl="2"/>
            <a:r>
              <a:rPr lang="sv-SE" noProof="0" smtClean="0"/>
              <a:t>Nivå tre</a:t>
            </a:r>
          </a:p>
          <a:p>
            <a:pPr lvl="3"/>
            <a:r>
              <a:rPr lang="sv-SE" noProof="0" smtClean="0"/>
              <a:t>Nivå fyra</a:t>
            </a:r>
          </a:p>
          <a:p>
            <a:pPr lvl="4"/>
            <a:r>
              <a:rPr lang="sv-SE" noProof="0" smtClean="0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5476277-1B92-420D-8B64-E82DFCA40A25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Platshållare för bildobjekt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Platshållare för anteckninga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v-SE" smtClean="0"/>
          </a:p>
        </p:txBody>
      </p:sp>
      <p:sp>
        <p:nvSpPr>
          <p:cNvPr id="30724" name="Platshållare för bildnumm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879674-DE58-469F-BDFB-226C780E18D6}" type="slidenum">
              <a:rPr lang="sv-SE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sv-SE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Platshållare för bildobjekt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Platshållare för anteckninga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v-SE" smtClean="0"/>
          </a:p>
        </p:txBody>
      </p:sp>
      <p:sp>
        <p:nvSpPr>
          <p:cNvPr id="49156" name="Platshållare för bildnumm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87D1DA5-ABAA-4936-998D-6F402CD3E2CC}" type="slidenum">
              <a:rPr lang="sv-SE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sv-SE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Platshållare för bildobjekt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Platshållare för anteckninga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v-SE" smtClean="0"/>
          </a:p>
        </p:txBody>
      </p:sp>
      <p:sp>
        <p:nvSpPr>
          <p:cNvPr id="57348" name="Platshållare för bildnumm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6C7E011-A916-4F52-AC66-F7F6161F36FD}" type="slidenum">
              <a:rPr lang="sv-SE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sv-SE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Platshållare för bildobjekt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Platshållare för anteckninga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v-SE" smtClean="0"/>
          </a:p>
        </p:txBody>
      </p:sp>
      <p:sp>
        <p:nvSpPr>
          <p:cNvPr id="56324" name="Platshållare för bildnumm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E385A64-9CEF-47BB-ACE0-71FC9573FAF1}" type="slidenum">
              <a:rPr lang="sv-SE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sv-SE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Platshållare för bildobjekt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Platshållare för anteckninga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v-SE" smtClean="0"/>
          </a:p>
        </p:txBody>
      </p:sp>
      <p:sp>
        <p:nvSpPr>
          <p:cNvPr id="21508" name="Platshållare för bild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F9FDD72A-E945-430A-A5BE-422561C2E258}" type="slidenum">
              <a:rPr lang="sv-SE" sz="1200">
                <a:latin typeface="Calibri" pitchFamily="34" charset="0"/>
              </a:rPr>
              <a:pPr algn="r"/>
              <a:t>5</a:t>
            </a:fld>
            <a:endParaRPr lang="sv-SE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Platshållare för bildobjekt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Platshållare för anteckninga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sv-SE" smtClean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AD5B6BA-4EA4-42A4-88B3-798DC4CDFE8B}" type="slidenum">
              <a:rPr lang="sv-SE" smtClean="0"/>
              <a:pPr>
                <a:defRPr/>
              </a:pPr>
              <a:t>6</a:t>
            </a:fld>
            <a:endParaRPr lang="sv-S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Platshållare för bildobjekt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Platshållare för anteckninga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v-SE" smtClean="0"/>
          </a:p>
        </p:txBody>
      </p:sp>
      <p:sp>
        <p:nvSpPr>
          <p:cNvPr id="40964" name="Platshållare för bildnumm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F5BCED0-18DD-4316-99A3-8EF5017F6B77}" type="slidenum">
              <a:rPr lang="sv-SE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sv-SE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Platshållare för bildobjekt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Platshållare för anteckninga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sv-SE" smtClean="0"/>
              <a:t>Påklädd = kläder efter väder samt klar vid start.</a:t>
            </a:r>
          </a:p>
        </p:txBody>
      </p:sp>
      <p:sp>
        <p:nvSpPr>
          <p:cNvPr id="46084" name="Platshållare för bildnumm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5BBFC81-E255-49E9-BBC7-18FF4F357439}" type="slidenum">
              <a:rPr lang="sv-SE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sv-SE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Platshållare för bildobjekt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Platshållare för anteckninga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sv-SE" smtClean="0"/>
              <a:t>Kan ni ställa upp på kraven?</a:t>
            </a:r>
          </a:p>
          <a:p>
            <a:pPr eaLnBrk="1" hangingPunct="1">
              <a:spcBef>
                <a:spcPct val="0"/>
              </a:spcBef>
            </a:pPr>
            <a:r>
              <a:rPr lang="sv-SE" smtClean="0"/>
              <a:t>Är spelarkraven rimliga?</a:t>
            </a:r>
          </a:p>
          <a:p>
            <a:pPr eaLnBrk="1" hangingPunct="1">
              <a:spcBef>
                <a:spcPct val="0"/>
              </a:spcBef>
            </a:pPr>
            <a:r>
              <a:rPr lang="sv-SE" smtClean="0"/>
              <a:t>Saknas något?</a:t>
            </a:r>
          </a:p>
        </p:txBody>
      </p:sp>
      <p:sp>
        <p:nvSpPr>
          <p:cNvPr id="47108" name="Platshållare för bildnumm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70BA572-75FB-4BFC-AC3F-8EBAC9D46D55}" type="slidenum">
              <a:rPr lang="sv-SE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sv-SE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Platshållare för bildobjekt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Platshållare för anteckninga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v-SE" smtClean="0"/>
          </a:p>
        </p:txBody>
      </p:sp>
      <p:sp>
        <p:nvSpPr>
          <p:cNvPr id="45060" name="Platshållare för bildnumm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B5E92FA-EFE4-4CBF-A36B-0B08D5CC42C2}" type="slidenum">
              <a:rPr lang="sv-SE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sv-SE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Platshållare för bildobjekt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Platshållare för anteckninga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v-SE" smtClean="0"/>
          </a:p>
        </p:txBody>
      </p:sp>
      <p:sp>
        <p:nvSpPr>
          <p:cNvPr id="43012" name="Platshållare för bildnumm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7150189-13C3-4419-9344-AC8B4591569D}" type="slidenum">
              <a:rPr lang="sv-SE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sv-SE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F5EA8F-3F65-4638-A379-25CBB8B8865A}" type="datetimeFigureOut">
              <a:rPr lang="sv-SE"/>
              <a:pPr>
                <a:defRPr/>
              </a:pPr>
              <a:t>2013-05-11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EA36C8-F18F-4AF1-A84A-95E6139835DD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652C6B-0912-42C9-82BC-CE0B5B07E974}" type="datetimeFigureOut">
              <a:rPr lang="sv-SE"/>
              <a:pPr>
                <a:defRPr/>
              </a:pPr>
              <a:t>2013-05-11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E79302-4B18-487D-A8B8-B91FA1792B3F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3B428D-0888-4947-ACC5-75A7603A7685}" type="datetimeFigureOut">
              <a:rPr lang="sv-SE"/>
              <a:pPr>
                <a:defRPr/>
              </a:pPr>
              <a:t>2013-05-11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64455B-FE74-4D70-81D3-D83BFAD2F710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5B26E0-1CF2-4759-8712-FD01289E6DC7}" type="datetimeFigureOut">
              <a:rPr lang="sv-SE"/>
              <a:pPr>
                <a:defRPr/>
              </a:pPr>
              <a:t>2013-05-11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6D53CB-3407-48DF-8CEB-CFA8EDF548F1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516840-5DC5-446C-BC9B-3F1E4154991E}" type="datetimeFigureOut">
              <a:rPr lang="sv-SE"/>
              <a:pPr>
                <a:defRPr/>
              </a:pPr>
              <a:t>2013-05-11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912EC8-88EB-40B8-90F3-6CF6AAEA645F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7C9751-800B-467E-98AF-20FF235E0F6F}" type="datetimeFigureOut">
              <a:rPr lang="sv-SE"/>
              <a:pPr>
                <a:defRPr/>
              </a:pPr>
              <a:t>2013-05-11</a:t>
            </a:fld>
            <a:endParaRPr lang="sv-SE"/>
          </a:p>
        </p:txBody>
      </p:sp>
      <p:sp>
        <p:nvSpPr>
          <p:cNvPr id="6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320602-0E9B-4302-B4DA-1658584FAD6A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673BE9-C118-4158-9942-05B637083896}" type="datetimeFigureOut">
              <a:rPr lang="sv-SE"/>
              <a:pPr>
                <a:defRPr/>
              </a:pPr>
              <a:t>2013-05-11</a:t>
            </a:fld>
            <a:endParaRPr lang="sv-SE"/>
          </a:p>
        </p:txBody>
      </p:sp>
      <p:sp>
        <p:nvSpPr>
          <p:cNvPr id="8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9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7E3C72-778C-4405-BB7C-82C0D99F8D84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3C7C0E-DB8F-4F07-A925-FF42CE66D578}" type="datetimeFigureOut">
              <a:rPr lang="sv-SE"/>
              <a:pPr>
                <a:defRPr/>
              </a:pPr>
              <a:t>2013-05-11</a:t>
            </a:fld>
            <a:endParaRPr lang="sv-SE"/>
          </a:p>
        </p:txBody>
      </p:sp>
      <p:sp>
        <p:nvSpPr>
          <p:cNvPr id="4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FD34BD-F568-489D-8581-E7F8F029A270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92CAB0-1C05-4157-ACA2-3ECE9A941822}" type="datetimeFigureOut">
              <a:rPr lang="sv-SE"/>
              <a:pPr>
                <a:defRPr/>
              </a:pPr>
              <a:t>2013-05-11</a:t>
            </a:fld>
            <a:endParaRPr lang="sv-SE"/>
          </a:p>
        </p:txBody>
      </p:sp>
      <p:sp>
        <p:nvSpPr>
          <p:cNvPr id="3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4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DC01CB-FA7B-4629-87B9-FACE54F1AFDB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8888ED-DC17-4A4D-B400-B7946E520F61}" type="datetimeFigureOut">
              <a:rPr lang="sv-SE"/>
              <a:pPr>
                <a:defRPr/>
              </a:pPr>
              <a:t>2013-05-11</a:t>
            </a:fld>
            <a:endParaRPr lang="sv-SE"/>
          </a:p>
        </p:txBody>
      </p:sp>
      <p:sp>
        <p:nvSpPr>
          <p:cNvPr id="6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94B349-1EA1-4CBD-8155-4FA8D3786CA6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v-SE" noProof="0" smtClean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3BE367-7578-4430-9F23-4760530791BA}" type="datetimeFigureOut">
              <a:rPr lang="sv-SE"/>
              <a:pPr>
                <a:defRPr/>
              </a:pPr>
              <a:t>2013-05-11</a:t>
            </a:fld>
            <a:endParaRPr lang="sv-SE"/>
          </a:p>
        </p:txBody>
      </p:sp>
      <p:sp>
        <p:nvSpPr>
          <p:cNvPr id="6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B1110A-5145-4B1D-9DA9-393BAD505CA8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Platshållare för rubrik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Klicka här för att ändra format</a:t>
            </a:r>
          </a:p>
        </p:txBody>
      </p:sp>
      <p:sp>
        <p:nvSpPr>
          <p:cNvPr id="1027" name="Platshållare för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C27A79F-C52B-4E09-B9CF-7BAA32A2F141}" type="datetimeFigureOut">
              <a:rPr lang="sv-SE"/>
              <a:pPr>
                <a:defRPr/>
              </a:pPr>
              <a:t>2013-05-11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73A0BC1-8554-4A04-84AB-8D0C1D82978E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4213" y="0"/>
            <a:ext cx="7772400" cy="147002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v-SE" dirty="0" smtClean="0">
                <a:solidFill>
                  <a:schemeClr val="tx2">
                    <a:lumMod val="75000"/>
                  </a:schemeClr>
                </a:solidFill>
                <a:latin typeface="Franklin Gothic Heavy" pitchFamily="34" charset="0"/>
              </a:rPr>
              <a:t>Välkomna!</a:t>
            </a:r>
          </a:p>
        </p:txBody>
      </p:sp>
      <p:pic>
        <p:nvPicPr>
          <p:cNvPr id="2051" name="Picture 4" descr="http://www.cuponline.nu/graphics/cup/teamlogo/9678-100px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188913"/>
            <a:ext cx="720725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Rak 6"/>
          <p:cNvCxnSpPr/>
          <p:nvPr/>
        </p:nvCxnSpPr>
        <p:spPr>
          <a:xfrm>
            <a:off x="179388" y="1196975"/>
            <a:ext cx="84963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ubrik 1"/>
          <p:cNvSpPr txBox="1">
            <a:spLocks/>
          </p:cNvSpPr>
          <p:nvPr/>
        </p:nvSpPr>
        <p:spPr bwMode="auto">
          <a:xfrm>
            <a:off x="684213" y="2319338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sv-SE" sz="4400" dirty="0" err="1">
                <a:solidFill>
                  <a:schemeClr val="tx2">
                    <a:lumMod val="75000"/>
                  </a:schemeClr>
                </a:solidFill>
                <a:latin typeface="Franklin Gothic Heavy" pitchFamily="34" charset="0"/>
                <a:ea typeface="+mj-ea"/>
                <a:cs typeface="+mj-cs"/>
              </a:rPr>
              <a:t>Ope</a:t>
            </a:r>
            <a:r>
              <a:rPr lang="sv-SE" sz="4400" dirty="0">
                <a:solidFill>
                  <a:schemeClr val="tx2">
                    <a:lumMod val="75000"/>
                  </a:schemeClr>
                </a:solidFill>
                <a:latin typeface="Franklin Gothic Heavy" pitchFamily="34" charset="0"/>
                <a:ea typeface="+mj-ea"/>
                <a:cs typeface="+mj-cs"/>
              </a:rPr>
              <a:t> IF pojkar 05 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sv-SE" sz="4400" dirty="0" err="1">
                <a:solidFill>
                  <a:schemeClr val="tx2">
                    <a:lumMod val="75000"/>
                  </a:schemeClr>
                </a:solidFill>
                <a:latin typeface="Franklin Gothic Heavy" pitchFamily="34" charset="0"/>
                <a:ea typeface="+mj-ea"/>
                <a:cs typeface="+mj-cs"/>
              </a:rPr>
              <a:t>Odensala</a:t>
            </a:r>
            <a:r>
              <a:rPr lang="sv-SE" sz="4400" dirty="0">
                <a:solidFill>
                  <a:schemeClr val="tx2">
                    <a:lumMod val="75000"/>
                  </a:schemeClr>
                </a:solidFill>
                <a:latin typeface="Franklin Gothic Heavy" pitchFamily="34" charset="0"/>
                <a:ea typeface="+mj-ea"/>
                <a:cs typeface="+mj-cs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v-SE" dirty="0" smtClean="0">
                <a:solidFill>
                  <a:schemeClr val="tx2">
                    <a:lumMod val="75000"/>
                  </a:schemeClr>
                </a:solidFill>
                <a:latin typeface="Franklin Gothic Heavy" pitchFamily="34" charset="0"/>
              </a:rPr>
              <a:t>Så arbetar vi</a:t>
            </a:r>
          </a:p>
        </p:txBody>
      </p:sp>
      <p:sp>
        <p:nvSpPr>
          <p:cNvPr id="11267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sv-SE" sz="2500" smtClean="0"/>
              <a:t>Alla får vara med (om de vill)</a:t>
            </a:r>
          </a:p>
          <a:p>
            <a:pPr eaLnBrk="1" hangingPunct="1">
              <a:lnSpc>
                <a:spcPct val="80000"/>
              </a:lnSpc>
            </a:pPr>
            <a:r>
              <a:rPr lang="sv-SE" sz="2500" smtClean="0"/>
              <a:t>Se individen</a:t>
            </a:r>
          </a:p>
          <a:p>
            <a:pPr eaLnBrk="1" hangingPunct="1">
              <a:lnSpc>
                <a:spcPct val="80000"/>
              </a:lnSpc>
            </a:pPr>
            <a:r>
              <a:rPr lang="sv-SE" sz="2500" smtClean="0"/>
              <a:t>Försök och våga misslyckas</a:t>
            </a:r>
          </a:p>
          <a:p>
            <a:pPr eaLnBrk="1" hangingPunct="1">
              <a:lnSpc>
                <a:spcPct val="80000"/>
              </a:lnSpc>
            </a:pPr>
            <a:r>
              <a:rPr lang="sv-SE" sz="2500" smtClean="0"/>
              <a:t>Spela bollen (rulla ut från målvakt)</a:t>
            </a:r>
          </a:p>
          <a:p>
            <a:pPr eaLnBrk="1" hangingPunct="1">
              <a:lnSpc>
                <a:spcPct val="80000"/>
              </a:lnSpc>
            </a:pPr>
            <a:r>
              <a:rPr lang="sv-SE" sz="2500" smtClean="0"/>
              <a:t>Teknik </a:t>
            </a:r>
          </a:p>
          <a:p>
            <a:pPr eaLnBrk="1" hangingPunct="1">
              <a:lnSpc>
                <a:spcPct val="80000"/>
              </a:lnSpc>
            </a:pPr>
            <a:r>
              <a:rPr lang="sv-SE" sz="2500" smtClean="0"/>
              <a:t>Vinn som ett lag, förlora som ett lag</a:t>
            </a:r>
          </a:p>
          <a:p>
            <a:pPr eaLnBrk="1" hangingPunct="1">
              <a:lnSpc>
                <a:spcPct val="80000"/>
              </a:lnSpc>
            </a:pPr>
            <a:r>
              <a:rPr lang="sv-SE" sz="2500" smtClean="0"/>
              <a:t>Alla spelar lika mycket, jämna lag, olika lag</a:t>
            </a:r>
          </a:p>
          <a:p>
            <a:pPr eaLnBrk="1" hangingPunct="1">
              <a:lnSpc>
                <a:spcPct val="80000"/>
              </a:lnSpc>
            </a:pPr>
            <a:r>
              <a:rPr lang="sv-SE" sz="2500" smtClean="0"/>
              <a:t>Inga fasta positioner</a:t>
            </a:r>
          </a:p>
          <a:p>
            <a:pPr eaLnBrk="1" hangingPunct="1">
              <a:lnSpc>
                <a:spcPct val="80000"/>
              </a:lnSpc>
            </a:pPr>
            <a:r>
              <a:rPr lang="sv-SE" sz="2500" smtClean="0"/>
              <a:t>Inga tabeller eller skytteligor</a:t>
            </a:r>
          </a:p>
        </p:txBody>
      </p:sp>
      <p:pic>
        <p:nvPicPr>
          <p:cNvPr id="11268" name="Picture 4" descr="http://www.cuponline.nu/graphics/cup/teamlogo/9678-100px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188913"/>
            <a:ext cx="720725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Rak 4"/>
          <p:cNvCxnSpPr/>
          <p:nvPr/>
        </p:nvCxnSpPr>
        <p:spPr>
          <a:xfrm>
            <a:off x="179388" y="1196975"/>
            <a:ext cx="84963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v-SE" dirty="0" smtClean="0">
                <a:solidFill>
                  <a:schemeClr val="tx2">
                    <a:lumMod val="75000"/>
                  </a:schemeClr>
                </a:solidFill>
                <a:latin typeface="Franklin Gothic Heavy" pitchFamily="34" charset="0"/>
              </a:rPr>
              <a:t>Krav på spelare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sv-SE" sz="2700" dirty="0" smtClean="0"/>
              <a:t>Skolan går först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sv-SE" sz="2700" dirty="0" smtClean="0"/>
              <a:t>Visa respekt för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sv-SE" sz="2400" dirty="0" smtClean="0"/>
              <a:t>Lagkamrater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sv-SE" sz="2400" dirty="0" smtClean="0"/>
              <a:t>Domare och motståndare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sv-SE" sz="2400" dirty="0" smtClean="0"/>
              <a:t>Ledare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sv-SE" sz="2700" dirty="0" smtClean="0"/>
              <a:t>Respektera tider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sv-SE" sz="2700" dirty="0" smtClean="0"/>
              <a:t>Anmäl frånvaro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sv-SE" sz="2700" dirty="0" smtClean="0"/>
              <a:t>Kom redo för aktuell aktivitet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sv-SE" sz="2400" dirty="0" smtClean="0"/>
              <a:t>Rätt utrustning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sv-SE" sz="2400" dirty="0" smtClean="0"/>
              <a:t>Påklädd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sv-SE" sz="2700" dirty="0" smtClean="0"/>
              <a:t>Godis- och läskförbud – vatten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sv-SE" sz="2700" dirty="0" smtClean="0"/>
              <a:t>Vårdat språk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sv-SE" sz="2700" dirty="0" smtClean="0"/>
              <a:t>När vi tränar </a:t>
            </a:r>
            <a:r>
              <a:rPr lang="sv-SE" sz="2700" dirty="0" err="1" smtClean="0"/>
              <a:t>tränar</a:t>
            </a:r>
            <a:r>
              <a:rPr lang="sv-SE" sz="2700" dirty="0" smtClean="0"/>
              <a:t> vi, håll fokus.</a:t>
            </a:r>
          </a:p>
          <a:p>
            <a:pPr eaLnBrk="1" hangingPunct="1">
              <a:lnSpc>
                <a:spcPct val="80000"/>
              </a:lnSpc>
              <a:defRPr/>
            </a:pPr>
            <a:endParaRPr lang="sv-SE" sz="2700" dirty="0" smtClean="0"/>
          </a:p>
        </p:txBody>
      </p:sp>
      <p:pic>
        <p:nvPicPr>
          <p:cNvPr id="12292" name="Picture 4" descr="http://www.cuponline.nu/graphics/cup/teamlogo/9678-100px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188913"/>
            <a:ext cx="720725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Rak 4"/>
          <p:cNvCxnSpPr/>
          <p:nvPr/>
        </p:nvCxnSpPr>
        <p:spPr>
          <a:xfrm>
            <a:off x="179388" y="1196975"/>
            <a:ext cx="84963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v-SE" dirty="0" smtClean="0">
                <a:solidFill>
                  <a:schemeClr val="tx2">
                    <a:lumMod val="75000"/>
                  </a:schemeClr>
                </a:solidFill>
                <a:latin typeface="Franklin Gothic Heavy" pitchFamily="34" charset="0"/>
              </a:rPr>
              <a:t>Krav på föräldrar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sv-SE" sz="2700" dirty="0" smtClean="0"/>
              <a:t>Generellt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sv-SE" sz="2400" dirty="0" smtClean="0"/>
              <a:t>Respektera tider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sv-SE" sz="2400" dirty="0" smtClean="0"/>
              <a:t>Ge barnen förutsättning att passa tider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sv-SE" sz="2400" dirty="0" smtClean="0"/>
              <a:t>Hjälp barnen anmäla frånvaro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sv-SE" sz="2400" dirty="0" smtClean="0"/>
              <a:t>Ta upp problem med ledarna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sv-SE" sz="2400" dirty="0" smtClean="0"/>
              <a:t>Lämna utvecklingsförslag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sv-SE" sz="2700" dirty="0" smtClean="0"/>
              <a:t>Matcher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sv-SE" sz="2400" dirty="0" smtClean="0"/>
              <a:t>Svara på anmälningsutskick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sv-SE" sz="2400" dirty="0" smtClean="0"/>
              <a:t>Heja på laget, inte på individer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sv-SE" sz="2400" dirty="0" smtClean="0"/>
              <a:t>Styr inte spelarna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sv-SE" sz="2400" dirty="0" smtClean="0"/>
              <a:t>Respektera domare och motståndare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sv-SE" sz="2400" dirty="0" smtClean="0"/>
              <a:t>Representera </a:t>
            </a:r>
            <a:r>
              <a:rPr lang="sv-SE" sz="2400" dirty="0" err="1" smtClean="0"/>
              <a:t>Ope</a:t>
            </a:r>
            <a:r>
              <a:rPr lang="sv-SE" sz="2400" dirty="0" smtClean="0"/>
              <a:t> IF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sv-SE" sz="2800" dirty="0" smtClean="0"/>
              <a:t>Träningar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sv-SE" sz="2400" dirty="0" smtClean="0"/>
              <a:t>Stör ej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sv-SE" sz="2400" dirty="0" smtClean="0"/>
              <a:t>Hjälp barnen komma rätt utrustade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sv-SE" sz="2400" dirty="0" smtClean="0"/>
              <a:t>Hjälp barnen komma mätta och laddade</a:t>
            </a:r>
          </a:p>
        </p:txBody>
      </p:sp>
      <p:pic>
        <p:nvPicPr>
          <p:cNvPr id="13316" name="Picture 4" descr="http://www.cuponline.nu/graphics/cup/teamlogo/9678-100px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188913"/>
            <a:ext cx="720725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Rak 4"/>
          <p:cNvCxnSpPr/>
          <p:nvPr/>
        </p:nvCxnSpPr>
        <p:spPr>
          <a:xfrm>
            <a:off x="179388" y="1196975"/>
            <a:ext cx="84963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v-SE" dirty="0" smtClean="0">
                <a:solidFill>
                  <a:schemeClr val="tx2">
                    <a:lumMod val="75000"/>
                  </a:schemeClr>
                </a:solidFill>
                <a:latin typeface="Franklin Gothic Heavy" pitchFamily="34" charset="0"/>
              </a:rPr>
              <a:t>Hemsidan</a:t>
            </a:r>
          </a:p>
        </p:txBody>
      </p:sp>
      <p:sp>
        <p:nvSpPr>
          <p:cNvPr id="14339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v-SE" smtClean="0"/>
              <a:t>Kalendern</a:t>
            </a:r>
          </a:p>
          <a:p>
            <a:pPr eaLnBrk="1" hangingPunct="1"/>
            <a:r>
              <a:rPr lang="sv-SE" smtClean="0"/>
              <a:t>E-postutskick</a:t>
            </a:r>
          </a:p>
          <a:p>
            <a:pPr eaLnBrk="1" hangingPunct="1"/>
            <a:r>
              <a:rPr lang="sv-SE" smtClean="0"/>
              <a:t>Anmälningsutskick (svara!)</a:t>
            </a:r>
          </a:p>
          <a:p>
            <a:pPr eaLnBrk="1" hangingPunct="1"/>
            <a:r>
              <a:rPr lang="sv-SE" smtClean="0"/>
              <a:t>SMS-utskick (svara inte!)</a:t>
            </a:r>
          </a:p>
          <a:p>
            <a:pPr eaLnBrk="1" hangingPunct="1"/>
            <a:r>
              <a:rPr lang="sv-SE" smtClean="0"/>
              <a:t>Nyheter</a:t>
            </a:r>
          </a:p>
          <a:p>
            <a:pPr eaLnBrk="1" hangingPunct="1"/>
            <a:r>
              <a:rPr lang="sv-SE" smtClean="0"/>
              <a:t>Närvaro</a:t>
            </a:r>
          </a:p>
          <a:p>
            <a:pPr eaLnBrk="1" hangingPunct="1"/>
            <a:r>
              <a:rPr lang="sv-SE" smtClean="0"/>
              <a:t>Uppdatera kontaktuppgifter</a:t>
            </a:r>
          </a:p>
          <a:p>
            <a:pPr lvl="1" eaLnBrk="1" hangingPunct="1"/>
            <a:r>
              <a:rPr lang="sv-SE" smtClean="0"/>
              <a:t>Renodla e-post och telefon till barn/föräldrar</a:t>
            </a:r>
          </a:p>
        </p:txBody>
      </p:sp>
      <p:pic>
        <p:nvPicPr>
          <p:cNvPr id="14340" name="Picture 4" descr="http://www.cuponline.nu/graphics/cup/teamlogo/9678-100px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188913"/>
            <a:ext cx="720725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Rak 4"/>
          <p:cNvCxnSpPr/>
          <p:nvPr/>
        </p:nvCxnSpPr>
        <p:spPr>
          <a:xfrm>
            <a:off x="179388" y="1196975"/>
            <a:ext cx="84963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v-SE" dirty="0" smtClean="0">
                <a:solidFill>
                  <a:schemeClr val="tx2">
                    <a:lumMod val="75000"/>
                  </a:schemeClr>
                </a:solidFill>
                <a:latin typeface="Franklin Gothic Heavy" pitchFamily="34" charset="0"/>
              </a:rPr>
              <a:t>Lagkassa/Ekonomi</a:t>
            </a:r>
          </a:p>
        </p:txBody>
      </p:sp>
      <p:sp>
        <p:nvSpPr>
          <p:cNvPr id="15363" name="Platshållare för innehåll 2"/>
          <p:cNvSpPr>
            <a:spLocks noGrp="1"/>
          </p:cNvSpPr>
          <p:nvPr>
            <p:ph idx="1"/>
          </p:nvPr>
        </p:nvSpPr>
        <p:spPr>
          <a:xfrm>
            <a:off x="468313" y="1484313"/>
            <a:ext cx="3754437" cy="45259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sv-SE" smtClean="0"/>
              <a:t>Intäkter</a:t>
            </a:r>
          </a:p>
          <a:p>
            <a:pPr lvl="1" eaLnBrk="1" hangingPunct="1">
              <a:lnSpc>
                <a:spcPct val="90000"/>
              </a:lnSpc>
            </a:pPr>
            <a:r>
              <a:rPr lang="sv-SE" smtClean="0"/>
              <a:t>Arbetsinsatser</a:t>
            </a:r>
          </a:p>
          <a:p>
            <a:pPr lvl="1" eaLnBrk="1" hangingPunct="1">
              <a:lnSpc>
                <a:spcPct val="90000"/>
              </a:lnSpc>
            </a:pPr>
            <a:r>
              <a:rPr lang="sv-SE" smtClean="0"/>
              <a:t>Reseersättning</a:t>
            </a:r>
          </a:p>
          <a:p>
            <a:pPr eaLnBrk="1" hangingPunct="1">
              <a:lnSpc>
                <a:spcPct val="90000"/>
              </a:lnSpc>
            </a:pPr>
            <a:r>
              <a:rPr lang="sv-SE" smtClean="0"/>
              <a:t>Utgifter</a:t>
            </a:r>
          </a:p>
          <a:p>
            <a:pPr lvl="1" eaLnBrk="1" hangingPunct="1">
              <a:lnSpc>
                <a:spcPct val="90000"/>
              </a:lnSpc>
            </a:pPr>
            <a:r>
              <a:rPr lang="sv-SE" smtClean="0"/>
              <a:t>Cuper</a:t>
            </a:r>
          </a:p>
          <a:p>
            <a:pPr lvl="1" eaLnBrk="1" hangingPunct="1">
              <a:lnSpc>
                <a:spcPct val="90000"/>
              </a:lnSpc>
            </a:pPr>
            <a:r>
              <a:rPr lang="sv-SE" smtClean="0"/>
              <a:t>Reseersättning</a:t>
            </a:r>
          </a:p>
        </p:txBody>
      </p:sp>
      <p:sp>
        <p:nvSpPr>
          <p:cNvPr id="15364" name="Platshållare för innehåll 2"/>
          <p:cNvSpPr txBox="1">
            <a:spLocks/>
          </p:cNvSpPr>
          <p:nvPr/>
        </p:nvSpPr>
        <p:spPr bwMode="auto">
          <a:xfrm>
            <a:off x="5148263" y="1628775"/>
            <a:ext cx="3754437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sv-SE" sz="3200">
                <a:latin typeface="Calibri" pitchFamily="34" charset="0"/>
              </a:rPr>
              <a:t>Ope IF står för:</a:t>
            </a:r>
          </a:p>
          <a:p>
            <a:pPr marL="742950" lvl="1" indent="-285750">
              <a:spcBef>
                <a:spcPct val="20000"/>
              </a:spcBef>
              <a:buFont typeface="Arial" charset="0"/>
              <a:buChar char="–"/>
            </a:pPr>
            <a:r>
              <a:rPr lang="sv-SE" sz="2800">
                <a:latin typeface="Calibri" pitchFamily="34" charset="0"/>
              </a:rPr>
              <a:t>Cup-avgift</a:t>
            </a:r>
          </a:p>
          <a:p>
            <a:pPr marL="742950" lvl="1" indent="-285750">
              <a:spcBef>
                <a:spcPct val="20000"/>
              </a:spcBef>
              <a:buFont typeface="Arial" charset="0"/>
              <a:buChar char="–"/>
            </a:pPr>
            <a:r>
              <a:rPr lang="sv-SE" sz="2800">
                <a:latin typeface="Calibri" pitchFamily="34" charset="0"/>
              </a:rPr>
              <a:t>Domaravgifter</a:t>
            </a:r>
          </a:p>
          <a:p>
            <a:pPr marL="742950" lvl="1" indent="-285750">
              <a:spcBef>
                <a:spcPct val="20000"/>
              </a:spcBef>
              <a:buFont typeface="Arial" charset="0"/>
              <a:buChar char="–"/>
            </a:pPr>
            <a:r>
              <a:rPr lang="sv-SE" sz="2800">
                <a:latin typeface="Calibri" pitchFamily="34" charset="0"/>
              </a:rPr>
              <a:t>Kläder</a:t>
            </a:r>
          </a:p>
          <a:p>
            <a:pPr marL="742950" lvl="1" indent="-285750">
              <a:spcBef>
                <a:spcPct val="20000"/>
              </a:spcBef>
              <a:buFont typeface="Arial" charset="0"/>
              <a:buChar char="–"/>
            </a:pPr>
            <a:r>
              <a:rPr lang="sv-SE" sz="2800">
                <a:latin typeface="Calibri" pitchFamily="34" charset="0"/>
              </a:rPr>
              <a:t>Bollar</a:t>
            </a:r>
          </a:p>
          <a:p>
            <a:pPr marL="742950" lvl="1" indent="-285750">
              <a:spcBef>
                <a:spcPct val="20000"/>
              </a:spcBef>
              <a:buFont typeface="Arial" charset="0"/>
              <a:buChar char="–"/>
            </a:pPr>
            <a:r>
              <a:rPr lang="sv-SE" sz="2800">
                <a:latin typeface="Calibri" pitchFamily="34" charset="0"/>
              </a:rPr>
              <a:t>Planhyra</a:t>
            </a:r>
          </a:p>
        </p:txBody>
      </p:sp>
      <p:pic>
        <p:nvPicPr>
          <p:cNvPr id="15365" name="Picture 4" descr="http://www.cuponline.nu/graphics/cup/teamlogo/9678-100px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188913"/>
            <a:ext cx="720725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Rak 5"/>
          <p:cNvCxnSpPr/>
          <p:nvPr/>
        </p:nvCxnSpPr>
        <p:spPr>
          <a:xfrm>
            <a:off x="179388" y="1196975"/>
            <a:ext cx="84963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v-SE" dirty="0" smtClean="0">
                <a:solidFill>
                  <a:schemeClr val="tx2">
                    <a:lumMod val="75000"/>
                  </a:schemeClr>
                </a:solidFill>
                <a:latin typeface="Franklin Gothic Heavy" pitchFamily="34" charset="0"/>
              </a:rPr>
              <a:t>Arbetsinsatser</a:t>
            </a:r>
          </a:p>
        </p:txBody>
      </p:sp>
      <p:sp>
        <p:nvSpPr>
          <p:cNvPr id="16387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sv-SE" sz="3000" smtClean="0"/>
              <a:t>Ope-dagen</a:t>
            </a:r>
          </a:p>
          <a:p>
            <a:pPr eaLnBrk="1" hangingPunct="1">
              <a:lnSpc>
                <a:spcPct val="80000"/>
              </a:lnSpc>
            </a:pPr>
            <a:r>
              <a:rPr lang="sv-SE" sz="3000" smtClean="0"/>
              <a:t>Eget sammandrag</a:t>
            </a:r>
          </a:p>
          <a:p>
            <a:pPr eaLnBrk="1" hangingPunct="1">
              <a:lnSpc>
                <a:spcPct val="80000"/>
              </a:lnSpc>
            </a:pPr>
            <a:r>
              <a:rPr lang="sv-SE" sz="3000" smtClean="0"/>
              <a:t>Annat?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endParaRPr lang="sv-SE" sz="3000" smtClean="0"/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endParaRPr lang="sv-SE" sz="3000" smtClean="0"/>
          </a:p>
        </p:txBody>
      </p:sp>
      <p:pic>
        <p:nvPicPr>
          <p:cNvPr id="16388" name="Picture 4" descr="http://www.cuponline.nu/graphics/cup/teamlogo/9678-100px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188913"/>
            <a:ext cx="720725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Rak 4"/>
          <p:cNvCxnSpPr/>
          <p:nvPr/>
        </p:nvCxnSpPr>
        <p:spPr>
          <a:xfrm>
            <a:off x="179388" y="1196975"/>
            <a:ext cx="84963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v-SE" dirty="0" smtClean="0">
                <a:solidFill>
                  <a:schemeClr val="tx2">
                    <a:lumMod val="75000"/>
                  </a:schemeClr>
                </a:solidFill>
                <a:latin typeface="Franklin Gothic Heavy" pitchFamily="34" charset="0"/>
              </a:rPr>
              <a:t>Att göra</a:t>
            </a:r>
          </a:p>
        </p:txBody>
      </p:sp>
      <p:sp>
        <p:nvSpPr>
          <p:cNvPr id="17411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v-SE" smtClean="0"/>
              <a:t>Kontrollera kontaktuppgifter</a:t>
            </a:r>
          </a:p>
          <a:p>
            <a:pPr eaLnBrk="1" hangingPunct="1"/>
            <a:r>
              <a:rPr lang="sv-SE" smtClean="0"/>
              <a:t>Godkänna bilder på hemsidan</a:t>
            </a:r>
          </a:p>
          <a:p>
            <a:pPr eaLnBrk="1" hangingPunct="1"/>
            <a:r>
              <a:rPr lang="sv-SE" smtClean="0"/>
              <a:t>Lämna hälsodeklaration </a:t>
            </a:r>
          </a:p>
        </p:txBody>
      </p:sp>
      <p:pic>
        <p:nvPicPr>
          <p:cNvPr id="17412" name="Picture 4" descr="http://www.cuponline.nu/graphics/cup/teamlogo/9678-100px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188913"/>
            <a:ext cx="720725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Rak 4"/>
          <p:cNvCxnSpPr/>
          <p:nvPr/>
        </p:nvCxnSpPr>
        <p:spPr>
          <a:xfrm>
            <a:off x="179388" y="1196975"/>
            <a:ext cx="84963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v-SE" dirty="0" smtClean="0">
                <a:solidFill>
                  <a:schemeClr val="tx2">
                    <a:lumMod val="75000"/>
                  </a:schemeClr>
                </a:solidFill>
                <a:latin typeface="Franklin Gothic Heavy" pitchFamily="34" charset="0"/>
              </a:rPr>
              <a:t>Info från </a:t>
            </a:r>
            <a:r>
              <a:rPr lang="sv-SE" dirty="0" err="1" smtClean="0">
                <a:solidFill>
                  <a:schemeClr val="tx2">
                    <a:lumMod val="75000"/>
                  </a:schemeClr>
                </a:solidFill>
                <a:latin typeface="Franklin Gothic Heavy" pitchFamily="34" charset="0"/>
              </a:rPr>
              <a:t>Ope</a:t>
            </a:r>
            <a:r>
              <a:rPr lang="sv-SE" dirty="0" smtClean="0">
                <a:solidFill>
                  <a:schemeClr val="tx2">
                    <a:lumMod val="75000"/>
                  </a:schemeClr>
                </a:solidFill>
                <a:latin typeface="Franklin Gothic Heavy" pitchFamily="34" charset="0"/>
              </a:rPr>
              <a:t> IF</a:t>
            </a:r>
          </a:p>
        </p:txBody>
      </p:sp>
      <p:sp>
        <p:nvSpPr>
          <p:cNvPr id="3075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r>
              <a:rPr lang="sv-SE" smtClean="0"/>
              <a:t>Anders Terneblad &amp; Christer Nilsson</a:t>
            </a:r>
          </a:p>
          <a:p>
            <a:pPr eaLnBrk="1" hangingPunct="1">
              <a:buFont typeface="Arial" charset="0"/>
              <a:buNone/>
            </a:pPr>
            <a:endParaRPr lang="sv-SE" smtClean="0"/>
          </a:p>
          <a:p>
            <a:pPr eaLnBrk="1" hangingPunct="1"/>
            <a:r>
              <a:rPr lang="sv-SE" smtClean="0"/>
              <a:t>Organisation</a:t>
            </a:r>
          </a:p>
          <a:p>
            <a:pPr eaLnBrk="1" hangingPunct="1"/>
            <a:r>
              <a:rPr lang="sv-SE" smtClean="0"/>
              <a:t>Policy</a:t>
            </a:r>
          </a:p>
          <a:p>
            <a:pPr eaLnBrk="1" hangingPunct="1"/>
            <a:r>
              <a:rPr lang="sv-SE" smtClean="0"/>
              <a:t>Utbildningsplan</a:t>
            </a:r>
          </a:p>
          <a:p>
            <a:pPr eaLnBrk="1" hangingPunct="1"/>
            <a:r>
              <a:rPr lang="sv-SE" smtClean="0"/>
              <a:t>Medlems- och träningsavgift</a:t>
            </a:r>
          </a:p>
          <a:p>
            <a:pPr eaLnBrk="1" hangingPunct="1"/>
            <a:r>
              <a:rPr lang="sv-SE" smtClean="0"/>
              <a:t>Arbetsinsatser</a:t>
            </a:r>
          </a:p>
          <a:p>
            <a:pPr eaLnBrk="1" hangingPunct="1"/>
            <a:r>
              <a:rPr lang="sv-SE" smtClean="0"/>
              <a:t>Friends</a:t>
            </a:r>
          </a:p>
        </p:txBody>
      </p:sp>
      <p:pic>
        <p:nvPicPr>
          <p:cNvPr id="3076" name="Picture 4" descr="http://www.cuponline.nu/graphics/cup/teamlogo/9678-100px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188913"/>
            <a:ext cx="720725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Rak 4"/>
          <p:cNvCxnSpPr/>
          <p:nvPr/>
        </p:nvCxnSpPr>
        <p:spPr>
          <a:xfrm>
            <a:off x="179388" y="1196975"/>
            <a:ext cx="84963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sv-SE" dirty="0" smtClean="0">
                <a:solidFill>
                  <a:schemeClr val="tx2">
                    <a:lumMod val="75000"/>
                  </a:schemeClr>
                </a:solidFill>
                <a:latin typeface="Franklin Gothic Heavy" pitchFamily="34" charset="0"/>
              </a:rPr>
              <a:t>Ledare</a:t>
            </a:r>
          </a:p>
        </p:txBody>
      </p:sp>
      <p:sp>
        <p:nvSpPr>
          <p:cNvPr id="4099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smtClean="0"/>
              <a:t>Roger Jönsson- </a:t>
            </a:r>
            <a:r>
              <a:rPr lang="sv-SE" sz="2400" smtClean="0"/>
              <a:t>huvudtränare</a:t>
            </a:r>
            <a:endParaRPr lang="sv-SE" smtClean="0"/>
          </a:p>
          <a:p>
            <a:r>
              <a:rPr lang="sv-SE" smtClean="0"/>
              <a:t>Per Karlsson- </a:t>
            </a:r>
            <a:r>
              <a:rPr lang="sv-SE" sz="2400" smtClean="0"/>
              <a:t>tränare</a:t>
            </a:r>
            <a:endParaRPr lang="sv-SE" smtClean="0"/>
          </a:p>
          <a:p>
            <a:r>
              <a:rPr lang="sv-SE" smtClean="0"/>
              <a:t>Lars Olsson - </a:t>
            </a:r>
            <a:r>
              <a:rPr lang="sv-SE" sz="2400" smtClean="0"/>
              <a:t>tränare, friendsansvarig</a:t>
            </a:r>
            <a:endParaRPr lang="sv-SE" smtClean="0"/>
          </a:p>
          <a:p>
            <a:r>
              <a:rPr lang="sv-SE" smtClean="0"/>
              <a:t>Daniel Enfors - </a:t>
            </a:r>
            <a:r>
              <a:rPr lang="sv-SE" sz="2400" smtClean="0"/>
              <a:t>tränare</a:t>
            </a:r>
            <a:endParaRPr lang="sv-SE" smtClean="0"/>
          </a:p>
          <a:p>
            <a:r>
              <a:rPr lang="sv-SE" smtClean="0"/>
              <a:t>Patrik Sandqvist- </a:t>
            </a:r>
            <a:r>
              <a:rPr lang="sv-SE" sz="2400" smtClean="0"/>
              <a:t>tränare</a:t>
            </a:r>
            <a:endParaRPr lang="sv-SE" smtClean="0"/>
          </a:p>
          <a:p>
            <a:r>
              <a:rPr lang="sv-SE" smtClean="0"/>
              <a:t>?- </a:t>
            </a:r>
            <a:r>
              <a:rPr lang="sv-SE" sz="2400" smtClean="0"/>
              <a:t>lagledare</a:t>
            </a:r>
            <a:endParaRPr lang="sv-SE" smtClean="0"/>
          </a:p>
          <a:p>
            <a:endParaRPr lang="sv-SE" smtClean="0"/>
          </a:p>
        </p:txBody>
      </p:sp>
      <p:pic>
        <p:nvPicPr>
          <p:cNvPr id="4100" name="Picture 4" descr="http://www.cuponline.nu/graphics/cup/teamlogo/9678-100px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188913"/>
            <a:ext cx="720725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Rak 4"/>
          <p:cNvCxnSpPr/>
          <p:nvPr/>
        </p:nvCxnSpPr>
        <p:spPr>
          <a:xfrm>
            <a:off x="179388" y="1196975"/>
            <a:ext cx="84963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sv-SE" dirty="0" smtClean="0">
                <a:solidFill>
                  <a:schemeClr val="tx2">
                    <a:lumMod val="75000"/>
                  </a:schemeClr>
                </a:solidFill>
                <a:latin typeface="Franklin Gothic Heavy" pitchFamily="34" charset="0"/>
              </a:rPr>
              <a:t>Övriga ansvariga</a:t>
            </a:r>
          </a:p>
        </p:txBody>
      </p:sp>
      <p:sp>
        <p:nvSpPr>
          <p:cNvPr id="512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smtClean="0"/>
              <a:t>Åsa Ringelid - </a:t>
            </a:r>
            <a:r>
              <a:rPr lang="sv-SE" sz="2400" smtClean="0"/>
              <a:t>kassör</a:t>
            </a:r>
            <a:endParaRPr lang="sv-SE" smtClean="0"/>
          </a:p>
          <a:p>
            <a:r>
              <a:rPr lang="sv-SE" smtClean="0"/>
              <a:t>? – </a:t>
            </a:r>
            <a:r>
              <a:rPr lang="sv-SE" sz="2400" smtClean="0"/>
              <a:t>föräldraansvarig</a:t>
            </a:r>
          </a:p>
          <a:p>
            <a:r>
              <a:rPr lang="sv-SE" sz="2400" smtClean="0"/>
              <a:t>Fler?</a:t>
            </a:r>
            <a:endParaRPr lang="sv-SE" smtClean="0"/>
          </a:p>
        </p:txBody>
      </p:sp>
      <p:pic>
        <p:nvPicPr>
          <p:cNvPr id="5124" name="Picture 4" descr="http://www.cuponline.nu/graphics/cup/teamlogo/9678-100px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188913"/>
            <a:ext cx="720725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Rak 4"/>
          <p:cNvCxnSpPr/>
          <p:nvPr/>
        </p:nvCxnSpPr>
        <p:spPr>
          <a:xfrm>
            <a:off x="179388" y="1196975"/>
            <a:ext cx="84963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ubrik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sv-SE" smtClean="0">
                <a:solidFill>
                  <a:srgbClr val="17375E"/>
                </a:solidFill>
                <a:latin typeface="Franklin Gothic Heavy" pitchFamily="34" charset="0"/>
              </a:rPr>
              <a:t>Vad tränar vi på?</a:t>
            </a:r>
          </a:p>
        </p:txBody>
      </p:sp>
      <p:sp>
        <p:nvSpPr>
          <p:cNvPr id="6147" name="Platshållare för innehåll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r>
              <a:rPr lang="sv-SE" smtClean="0"/>
              <a:t>Fortsätter arbeta med:</a:t>
            </a:r>
          </a:p>
          <a:p>
            <a:pPr eaLnBrk="1" hangingPunct="1"/>
            <a:r>
              <a:rPr lang="sv-SE" smtClean="0"/>
              <a:t>Teknik (driva, dribbla, finta, mottagning)</a:t>
            </a:r>
          </a:p>
          <a:p>
            <a:pPr eaLnBrk="1" hangingPunct="1"/>
            <a:r>
              <a:rPr lang="sv-SE" smtClean="0"/>
              <a:t>Passningsspel</a:t>
            </a:r>
          </a:p>
          <a:p>
            <a:pPr eaLnBrk="1" hangingPunct="1"/>
            <a:r>
              <a:rPr lang="sv-SE" smtClean="0"/>
              <a:t>Skott</a:t>
            </a:r>
          </a:p>
          <a:p>
            <a:pPr eaLnBrk="1" hangingPunct="1"/>
            <a:r>
              <a:rPr lang="sv-SE" smtClean="0"/>
              <a:t>Spel (främst smålag) </a:t>
            </a:r>
          </a:p>
          <a:p>
            <a:pPr eaLnBrk="1" hangingPunct="1"/>
            <a:r>
              <a:rPr lang="sv-SE" smtClean="0"/>
              <a:t>1v1, 2v1</a:t>
            </a:r>
          </a:p>
          <a:p>
            <a:pPr eaLnBrk="1" hangingPunct="1"/>
            <a:r>
              <a:rPr lang="sv-SE" smtClean="0"/>
              <a:t>Värdegrund</a:t>
            </a:r>
          </a:p>
          <a:p>
            <a:pPr eaLnBrk="1" hangingPunct="1"/>
            <a:endParaRPr lang="sv-SE" smtClean="0"/>
          </a:p>
        </p:txBody>
      </p:sp>
      <p:pic>
        <p:nvPicPr>
          <p:cNvPr id="6148" name="Picture 4" descr="http://www.cuponline.nu/graphics/cup/teamlogo/9678-100px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188913"/>
            <a:ext cx="720725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Rak 4"/>
          <p:cNvCxnSpPr/>
          <p:nvPr/>
        </p:nvCxnSpPr>
        <p:spPr>
          <a:xfrm>
            <a:off x="179388" y="1196975"/>
            <a:ext cx="84963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sv-SE" dirty="0" smtClean="0">
                <a:solidFill>
                  <a:schemeClr val="tx2">
                    <a:lumMod val="75000"/>
                  </a:schemeClr>
                </a:solidFill>
                <a:latin typeface="Franklin Gothic Heavy" pitchFamily="34" charset="0"/>
              </a:rPr>
              <a:t>Utrustning</a:t>
            </a:r>
          </a:p>
        </p:txBody>
      </p:sp>
      <p:sp>
        <p:nvSpPr>
          <p:cNvPr id="7171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smtClean="0"/>
              <a:t>Alltid benskydd</a:t>
            </a:r>
          </a:p>
          <a:p>
            <a:r>
              <a:rPr lang="sv-SE" smtClean="0"/>
              <a:t>Rätt klädd</a:t>
            </a:r>
          </a:p>
          <a:p>
            <a:r>
              <a:rPr lang="sv-SE" smtClean="0"/>
              <a:t>Fotbollsskor och hälseneproblem</a:t>
            </a:r>
          </a:p>
          <a:p>
            <a:r>
              <a:rPr lang="sv-SE" smtClean="0"/>
              <a:t>Vattenflaska</a:t>
            </a:r>
          </a:p>
          <a:p>
            <a:endParaRPr lang="sv-SE" smtClean="0"/>
          </a:p>
          <a:p>
            <a:r>
              <a:rPr lang="sv-SE" smtClean="0"/>
              <a:t>Ope-kläder</a:t>
            </a:r>
          </a:p>
        </p:txBody>
      </p:sp>
      <p:pic>
        <p:nvPicPr>
          <p:cNvPr id="7172" name="Picture 4" descr="http://www.cuponline.nu/graphics/cup/teamlogo/9678-100px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188913"/>
            <a:ext cx="720725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Rak 4"/>
          <p:cNvCxnSpPr/>
          <p:nvPr/>
        </p:nvCxnSpPr>
        <p:spPr>
          <a:xfrm>
            <a:off x="179388" y="1196975"/>
            <a:ext cx="84963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v-SE" dirty="0" smtClean="0">
                <a:solidFill>
                  <a:schemeClr val="tx2">
                    <a:lumMod val="75000"/>
                  </a:schemeClr>
                </a:solidFill>
                <a:latin typeface="Franklin Gothic Heavy" pitchFamily="34" charset="0"/>
              </a:rPr>
              <a:t>Riktlinjer</a:t>
            </a:r>
            <a:r>
              <a:rPr lang="sv-SE" dirty="0" smtClean="0"/>
              <a:t> </a:t>
            </a:r>
            <a:r>
              <a:rPr lang="sv-SE" dirty="0" err="1" smtClean="0">
                <a:solidFill>
                  <a:schemeClr val="tx2">
                    <a:lumMod val="75000"/>
                  </a:schemeClr>
                </a:solidFill>
                <a:latin typeface="Franklin Gothic Heavy" pitchFamily="34" charset="0"/>
              </a:rPr>
              <a:t>SvFF/Ope</a:t>
            </a:r>
            <a:endParaRPr lang="sv-SE" dirty="0" smtClean="0">
              <a:solidFill>
                <a:schemeClr val="tx2">
                  <a:lumMod val="75000"/>
                </a:schemeClr>
              </a:solidFill>
              <a:latin typeface="Franklin Gothic Heavy" pitchFamily="34" charset="0"/>
            </a:endParaRPr>
          </a:p>
        </p:txBody>
      </p:sp>
      <p:sp>
        <p:nvSpPr>
          <p:cNvPr id="8195" name="Platshållare för innehåll 2"/>
          <p:cNvSpPr>
            <a:spLocks noGrp="1"/>
          </p:cNvSpPr>
          <p:nvPr>
            <p:ph idx="1"/>
          </p:nvPr>
        </p:nvSpPr>
        <p:spPr>
          <a:xfrm>
            <a:off x="457200" y="1412875"/>
            <a:ext cx="8229600" cy="4525963"/>
          </a:xfrm>
        </p:spPr>
        <p:txBody>
          <a:bodyPr/>
          <a:lstStyle/>
          <a:p>
            <a:pPr eaLnBrk="1" hangingPunct="1"/>
            <a:r>
              <a:rPr lang="sv-SE" smtClean="0"/>
              <a:t>Riktlinjer från SvFF: 3 träningar – 1 match</a:t>
            </a:r>
          </a:p>
        </p:txBody>
      </p:sp>
      <p:pic>
        <p:nvPicPr>
          <p:cNvPr id="8196" name="Picture 4" descr="http://www.cuponline.nu/graphics/cup/teamlogo/9678-100px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188913"/>
            <a:ext cx="720725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Rak 4"/>
          <p:cNvCxnSpPr/>
          <p:nvPr/>
        </p:nvCxnSpPr>
        <p:spPr>
          <a:xfrm>
            <a:off x="179388" y="1196975"/>
            <a:ext cx="84963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1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8763" y="1989138"/>
            <a:ext cx="5635625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ktangel 6"/>
          <p:cNvSpPr/>
          <p:nvPr/>
        </p:nvSpPr>
        <p:spPr>
          <a:xfrm>
            <a:off x="3059113" y="2017713"/>
            <a:ext cx="792162" cy="467995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sv-SE" dirty="0" smtClean="0">
                <a:solidFill>
                  <a:schemeClr val="tx2">
                    <a:lumMod val="75000"/>
                  </a:schemeClr>
                </a:solidFill>
                <a:latin typeface="Franklin Gothic Heavy" pitchFamily="34" charset="0"/>
              </a:rPr>
              <a:t>Matcher</a:t>
            </a:r>
          </a:p>
        </p:txBody>
      </p:sp>
      <p:graphicFrame>
        <p:nvGraphicFramePr>
          <p:cNvPr id="4" name="Tabell 3"/>
          <p:cNvGraphicFramePr>
            <a:graphicFrameLocks noGrp="1"/>
          </p:cNvGraphicFramePr>
          <p:nvPr/>
        </p:nvGraphicFramePr>
        <p:xfrm>
          <a:off x="71438" y="1268413"/>
          <a:ext cx="8964488" cy="30335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5616"/>
                <a:gridCol w="648072"/>
                <a:gridCol w="720080"/>
                <a:gridCol w="5544616"/>
                <a:gridCol w="936104"/>
              </a:tblGrid>
              <a:tr h="453033">
                <a:tc>
                  <a:txBody>
                    <a:bodyPr/>
                    <a:lstStyle/>
                    <a:p>
                      <a:r>
                        <a:rPr lang="sv-SE" dirty="0" smtClean="0"/>
                        <a:t>Tävling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 dirty="0" smtClean="0"/>
                        <a:t>Antal lag</a:t>
                      </a:r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 dirty="0" smtClean="0"/>
                        <a:t>Antal spelare/lag</a:t>
                      </a:r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Erbjudande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 dirty="0" smtClean="0"/>
                        <a:t>Antal matcher</a:t>
                      </a:r>
                      <a:endParaRPr lang="sv-SE" sz="1600" dirty="0"/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r>
                        <a:rPr lang="sv-SE" dirty="0" smtClean="0"/>
                        <a:t>ÖP-liret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2 lag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Ca 10 </a:t>
                      </a:r>
                      <a:r>
                        <a:rPr lang="sv-SE" dirty="0" err="1" smtClean="0"/>
                        <a:t>st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Alla aktiva spelare erbjuds lika många matcher, dock försöker vi hålla ”2-1 regeln”. Dubblering eller extramatch vid behov. Alla spelar lika mycket.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Ca 12</a:t>
                      </a:r>
                      <a:endParaRPr lang="sv-SE" dirty="0"/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r>
                        <a:rPr lang="sv-SE" dirty="0" smtClean="0"/>
                        <a:t>Ås</a:t>
                      </a:r>
                      <a:r>
                        <a:rPr lang="sv-SE" baseline="0" dirty="0" smtClean="0"/>
                        <a:t> </a:t>
                      </a:r>
                      <a:r>
                        <a:rPr lang="sv-SE" dirty="0" smtClean="0"/>
                        <a:t>cup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1-2 lag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dirty="0" smtClean="0"/>
                        <a:t>Ca 10 </a:t>
                      </a:r>
                      <a:r>
                        <a:rPr lang="sv-SE" dirty="0" err="1" smtClean="0"/>
                        <a:t>st</a:t>
                      </a:r>
                      <a:endParaRPr lang="sv-SE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dirty="0" smtClean="0"/>
                        <a:t>Alla aktiva spelare erbjuds att spela. Vid behov delas matcherna mellan spelarna. Alla spelar lika mycket.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dirty="0" smtClean="0"/>
                        <a:t>Ca 3</a:t>
                      </a:r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r>
                        <a:rPr lang="sv-SE" dirty="0" smtClean="0"/>
                        <a:t>Orrviken cup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1-2 lag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dirty="0" smtClean="0"/>
                        <a:t>Ca 10 </a:t>
                      </a:r>
                      <a:r>
                        <a:rPr lang="sv-SE" dirty="0" err="1" smtClean="0"/>
                        <a:t>st</a:t>
                      </a:r>
                      <a:endParaRPr lang="sv-SE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dirty="0" smtClean="0"/>
                        <a:t>Alla aktiva spelare erbjuds att spela. Vid behov delas matcherna mellan spelarna. Alla spelar lika mycket.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dirty="0" smtClean="0"/>
                        <a:t>Ca 3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9251" name="Picture 4" descr="http://www.cuponline.nu/graphics/cup/teamlogo/9678-100px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188913"/>
            <a:ext cx="720725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Rak 5"/>
          <p:cNvCxnSpPr/>
          <p:nvPr/>
        </p:nvCxnSpPr>
        <p:spPr>
          <a:xfrm>
            <a:off x="250825" y="1196975"/>
            <a:ext cx="84963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sv-SE" dirty="0" smtClean="0">
                <a:solidFill>
                  <a:schemeClr val="tx2">
                    <a:lumMod val="75000"/>
                  </a:schemeClr>
                </a:solidFill>
                <a:latin typeface="Franklin Gothic Heavy" pitchFamily="34" charset="0"/>
              </a:rPr>
              <a:t>Tränarutbildning</a:t>
            </a:r>
          </a:p>
        </p:txBody>
      </p:sp>
      <p:pic>
        <p:nvPicPr>
          <p:cNvPr id="1024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125538"/>
            <a:ext cx="4068763" cy="5732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4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54488" y="4221163"/>
            <a:ext cx="4881562" cy="151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5" name="Picture 4" descr="http://www.cuponline.nu/graphics/cup/teamlogo/9678-100px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9388" y="188913"/>
            <a:ext cx="720725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Rak 6"/>
          <p:cNvCxnSpPr/>
          <p:nvPr/>
        </p:nvCxnSpPr>
        <p:spPr>
          <a:xfrm>
            <a:off x="179388" y="1196975"/>
            <a:ext cx="84963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1633</TotalTime>
  <Words>452</Words>
  <Application>Microsoft Office PowerPoint</Application>
  <PresentationFormat>Bildspel på skärmen (4:3)</PresentationFormat>
  <Paragraphs>148</Paragraphs>
  <Slides>16</Slides>
  <Notes>11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16</vt:i4>
      </vt:variant>
    </vt:vector>
  </HeadingPairs>
  <TitlesOfParts>
    <vt:vector size="20" baseType="lpstr">
      <vt:lpstr>Arial</vt:lpstr>
      <vt:lpstr>Calibri</vt:lpstr>
      <vt:lpstr>Franklin Gothic Heavy</vt:lpstr>
      <vt:lpstr>Office-tema</vt:lpstr>
      <vt:lpstr>Välkomna!</vt:lpstr>
      <vt:lpstr>Info från Ope IF</vt:lpstr>
      <vt:lpstr>Ledare</vt:lpstr>
      <vt:lpstr>Övriga ansvariga</vt:lpstr>
      <vt:lpstr>Vad tränar vi på?</vt:lpstr>
      <vt:lpstr>Utrustning</vt:lpstr>
      <vt:lpstr>Riktlinjer SvFF/Ope</vt:lpstr>
      <vt:lpstr>Matcher</vt:lpstr>
      <vt:lpstr>Tränarutbildning</vt:lpstr>
      <vt:lpstr>Så arbetar vi</vt:lpstr>
      <vt:lpstr>Krav på spelare</vt:lpstr>
      <vt:lpstr>Krav på föräldrar</vt:lpstr>
      <vt:lpstr>Hemsidan</vt:lpstr>
      <vt:lpstr>Lagkassa/Ekonomi</vt:lpstr>
      <vt:lpstr>Arbetsinsatser</vt:lpstr>
      <vt:lpstr>Att göra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Bild 1</dc:title>
  <dc:creator>Daniel Enfors</dc:creator>
  <cp:lastModifiedBy>Beckasin</cp:lastModifiedBy>
  <cp:revision>114</cp:revision>
  <dcterms:created xsi:type="dcterms:W3CDTF">2011-09-18T07:27:44Z</dcterms:created>
  <dcterms:modified xsi:type="dcterms:W3CDTF">2013-05-11T12:36:59Z</dcterms:modified>
</cp:coreProperties>
</file>