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85" r:id="rId6"/>
    <p:sldId id="286" r:id="rId7"/>
    <p:sldId id="270" r:id="rId8"/>
    <p:sldId id="287" r:id="rId9"/>
    <p:sldId id="288" r:id="rId10"/>
    <p:sldId id="257" r:id="rId11"/>
    <p:sldId id="258" r:id="rId12"/>
    <p:sldId id="259" r:id="rId13"/>
    <p:sldId id="260" r:id="rId14"/>
    <p:sldId id="261" r:id="rId15"/>
    <p:sldId id="262" r:id="rId16"/>
    <p:sldId id="263" r:id="rId17"/>
    <p:sldId id="264" r:id="rId18"/>
    <p:sldId id="265" r:id="rId19"/>
    <p:sldId id="266" r:id="rId20"/>
    <p:sldId id="281" r:id="rId21"/>
    <p:sldId id="278" r:id="rId22"/>
    <p:sldId id="273" r:id="rId23"/>
    <p:sldId id="279" r:id="rId24"/>
    <p:sldId id="271" r:id="rId25"/>
    <p:sldId id="283" r:id="rId26"/>
    <p:sldId id="272" r:id="rId27"/>
    <p:sldId id="277" r:id="rId28"/>
    <p:sldId id="280" r:id="rId29"/>
    <p:sldId id="289" r:id="rId30"/>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74816" autoAdjust="0"/>
  </p:normalViewPr>
  <p:slideViewPr>
    <p:cSldViewPr>
      <p:cViewPr varScale="1">
        <p:scale>
          <a:sx n="41" d="100"/>
          <a:sy n="41" d="100"/>
        </p:scale>
        <p:origin x="34" y="30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ud Stålhandske" userId="7cf3b3bd-6c64-4165-b673-55af826f541d" providerId="ADAL" clId="{9790B9BA-BF68-4F2F-9CFF-17DC82C4ECA2}"/>
    <pc:docChg chg="modSld">
      <pc:chgData name="Maud Stålhandske" userId="7cf3b3bd-6c64-4165-b673-55af826f541d" providerId="ADAL" clId="{9790B9BA-BF68-4F2F-9CFF-17DC82C4ECA2}" dt="2023-02-17T11:20:52.386" v="257" actId="20577"/>
      <pc:docMkLst>
        <pc:docMk/>
      </pc:docMkLst>
      <pc:sldChg chg="modSp mod">
        <pc:chgData name="Maud Stålhandske" userId="7cf3b3bd-6c64-4165-b673-55af826f541d" providerId="ADAL" clId="{9790B9BA-BF68-4F2F-9CFF-17DC82C4ECA2}" dt="2023-02-17T11:20:52.386" v="257" actId="20577"/>
        <pc:sldMkLst>
          <pc:docMk/>
          <pc:sldMk cId="2840572089" sldId="278"/>
        </pc:sldMkLst>
        <pc:spChg chg="mod">
          <ac:chgData name="Maud Stålhandske" userId="7cf3b3bd-6c64-4165-b673-55af826f541d" providerId="ADAL" clId="{9790B9BA-BF68-4F2F-9CFF-17DC82C4ECA2}" dt="2023-02-17T11:20:52.386" v="257" actId="20577"/>
          <ac:spMkLst>
            <pc:docMk/>
            <pc:sldMk cId="2840572089" sldId="278"/>
            <ac:spMk id="6" creationId="{3A231B60-7FF9-41E9-AAE8-BB12C8807D6C}"/>
          </ac:spMkLst>
        </pc:spChg>
        <pc:spChg chg="mod">
          <ac:chgData name="Maud Stålhandske" userId="7cf3b3bd-6c64-4165-b673-55af826f541d" providerId="ADAL" clId="{9790B9BA-BF68-4F2F-9CFF-17DC82C4ECA2}" dt="2023-02-17T11:18:16.009" v="91" actId="20577"/>
          <ac:spMkLst>
            <pc:docMk/>
            <pc:sldMk cId="2840572089" sldId="278"/>
            <ac:spMk id="7" creationId="{F755EC6A-8796-4B63-8BFD-E1BA4673FD8A}"/>
          </ac:spMkLst>
        </pc:spChg>
        <pc:spChg chg="mod">
          <ac:chgData name="Maud Stålhandske" userId="7cf3b3bd-6c64-4165-b673-55af826f541d" providerId="ADAL" clId="{9790B9BA-BF68-4F2F-9CFF-17DC82C4ECA2}" dt="2023-02-17T11:18:33.861" v="123" actId="20577"/>
          <ac:spMkLst>
            <pc:docMk/>
            <pc:sldMk cId="2840572089" sldId="278"/>
            <ac:spMk id="9" creationId="{8625209C-4B70-4628-B584-E6E0A97C5DB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347" cy="496490"/>
          </a:xfrm>
          <a:prstGeom prst="rect">
            <a:avLst/>
          </a:prstGeom>
        </p:spPr>
        <p:txBody>
          <a:bodyPr vert="horz" lIns="91449" tIns="45725" rIns="91449" bIns="45725" rtlCol="0"/>
          <a:lstStyle>
            <a:lvl1pPr algn="l">
              <a:defRPr sz="1200"/>
            </a:lvl1pPr>
          </a:lstStyle>
          <a:p>
            <a:endParaRPr lang="en-US"/>
          </a:p>
        </p:txBody>
      </p:sp>
      <p:sp>
        <p:nvSpPr>
          <p:cNvPr id="3" name="Date Placeholder 2"/>
          <p:cNvSpPr>
            <a:spLocks noGrp="1"/>
          </p:cNvSpPr>
          <p:nvPr>
            <p:ph type="dt" idx="1"/>
          </p:nvPr>
        </p:nvSpPr>
        <p:spPr>
          <a:xfrm>
            <a:off x="3851343" y="1"/>
            <a:ext cx="2946347" cy="496490"/>
          </a:xfrm>
          <a:prstGeom prst="rect">
            <a:avLst/>
          </a:prstGeom>
        </p:spPr>
        <p:txBody>
          <a:bodyPr vert="horz" lIns="91449" tIns="45725" rIns="91449" bIns="45725" rtlCol="0"/>
          <a:lstStyle>
            <a:lvl1pPr algn="r">
              <a:defRPr sz="1200"/>
            </a:lvl1pPr>
          </a:lstStyle>
          <a:p>
            <a:fld id="{8DCAB763-BBD5-436D-997D-6E7D8D68A1B3}" type="datetimeFigureOut">
              <a:rPr lang="en-US" smtClean="0"/>
              <a:pPr/>
              <a:t>5/5/2023</a:t>
            </a:fld>
            <a:endParaRPr lang="en-US"/>
          </a:p>
        </p:txBody>
      </p:sp>
      <p:sp>
        <p:nvSpPr>
          <p:cNvPr id="4" name="Slide Image Placeholder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449" tIns="45725" rIns="91449" bIns="45725" rtlCol="0" anchor="ctr"/>
          <a:lstStyle/>
          <a:p>
            <a:endParaRPr lang="en-US"/>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1449" tIns="45725" rIns="91449" bIns="457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31600"/>
            <a:ext cx="2946347" cy="496490"/>
          </a:xfrm>
          <a:prstGeom prst="rect">
            <a:avLst/>
          </a:prstGeom>
        </p:spPr>
        <p:txBody>
          <a:bodyPr vert="horz" lIns="91449" tIns="45725" rIns="91449" bIns="45725" rtlCol="0" anchor="b"/>
          <a:lstStyle>
            <a:lvl1pPr algn="l">
              <a:defRPr sz="1200"/>
            </a:lvl1pPr>
          </a:lstStyle>
          <a:p>
            <a:endParaRPr lang="en-US"/>
          </a:p>
        </p:txBody>
      </p:sp>
      <p:sp>
        <p:nvSpPr>
          <p:cNvPr id="7" name="Slide Number Placeholder 6"/>
          <p:cNvSpPr>
            <a:spLocks noGrp="1"/>
          </p:cNvSpPr>
          <p:nvPr>
            <p:ph type="sldNum" sz="quarter" idx="5"/>
          </p:nvPr>
        </p:nvSpPr>
        <p:spPr>
          <a:xfrm>
            <a:off x="3851343" y="9431600"/>
            <a:ext cx="2946347" cy="496490"/>
          </a:xfrm>
          <a:prstGeom prst="rect">
            <a:avLst/>
          </a:prstGeom>
        </p:spPr>
        <p:txBody>
          <a:bodyPr vert="horz" lIns="91449" tIns="45725" rIns="91449" bIns="45725" rtlCol="0" anchor="b"/>
          <a:lstStyle>
            <a:lvl1pPr algn="r">
              <a:defRPr sz="1200"/>
            </a:lvl1pPr>
          </a:lstStyle>
          <a:p>
            <a:fld id="{5650FF4D-175F-4B37-A915-02EB584EB40E}" type="slidenum">
              <a:rPr lang="en-US" smtClean="0"/>
              <a:pPr/>
              <a:t>‹#›</a:t>
            </a:fld>
            <a:endParaRPr lang="en-US"/>
          </a:p>
        </p:txBody>
      </p:sp>
    </p:spTree>
    <p:extLst>
      <p:ext uri="{BB962C8B-B14F-4D97-AF65-F5344CB8AC3E}">
        <p14:creationId xmlns:p14="http://schemas.microsoft.com/office/powerpoint/2010/main" val="212929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a:t>
            </a:fld>
            <a:endParaRPr lang="en-US"/>
          </a:p>
        </p:txBody>
      </p:sp>
    </p:spTree>
    <p:extLst>
      <p:ext uri="{BB962C8B-B14F-4D97-AF65-F5344CB8AC3E}">
        <p14:creationId xmlns:p14="http://schemas.microsoft.com/office/powerpoint/2010/main" val="3211224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Om ngn ny ledare kommer till under säsongen så kom ihåg att informera om detta och registrera ledare på laget.se</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15</a:t>
            </a:fld>
            <a:endParaRPr lang="en-US"/>
          </a:p>
        </p:txBody>
      </p:sp>
    </p:spTree>
    <p:extLst>
      <p:ext uri="{BB962C8B-B14F-4D97-AF65-F5344CB8AC3E}">
        <p14:creationId xmlns:p14="http://schemas.microsoft.com/office/powerpoint/2010/main" val="284543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17</a:t>
            </a:fld>
            <a:endParaRPr lang="en-US"/>
          </a:p>
        </p:txBody>
      </p:sp>
    </p:spTree>
    <p:extLst>
      <p:ext uri="{BB962C8B-B14F-4D97-AF65-F5344CB8AC3E}">
        <p14:creationId xmlns:p14="http://schemas.microsoft.com/office/powerpoint/2010/main" val="2706561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650FF4D-175F-4B37-A915-02EB584EB40E}" type="slidenum">
              <a:rPr lang="en-US" smtClean="0"/>
              <a:pPr/>
              <a:t>19</a:t>
            </a:fld>
            <a:endParaRPr lang="en-US"/>
          </a:p>
        </p:txBody>
      </p:sp>
    </p:spTree>
    <p:extLst>
      <p:ext uri="{BB962C8B-B14F-4D97-AF65-F5344CB8AC3E}">
        <p14:creationId xmlns:p14="http://schemas.microsoft.com/office/powerpoint/2010/main" val="1442591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5650FF4D-175F-4B37-A915-02EB584EB40E}" type="slidenum">
              <a:rPr lang="en-US" smtClean="0"/>
              <a:pPr/>
              <a:t>25</a:t>
            </a:fld>
            <a:endParaRPr lang="en-US"/>
          </a:p>
        </p:txBody>
      </p:sp>
    </p:spTree>
    <p:extLst>
      <p:ext uri="{BB962C8B-B14F-4D97-AF65-F5344CB8AC3E}">
        <p14:creationId xmlns:p14="http://schemas.microsoft.com/office/powerpoint/2010/main" val="259857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Viktigt</a:t>
            </a:r>
            <a:r>
              <a:rPr lang="sv-SE" baseline="0"/>
              <a:t> att ha uttalade roller bland ledare i varje åldersgrupp men man kan även ha uppdrag/roller på föräldrar som inte direkt är ledare. Se till att sprida rollerna så inte ett fåtal personer får göra allt/mycket.</a:t>
            </a:r>
            <a:endParaRPr lang="sv-SE"/>
          </a:p>
        </p:txBody>
      </p:sp>
      <p:sp>
        <p:nvSpPr>
          <p:cNvPr id="4" name="Platshållare för bildnummer 3"/>
          <p:cNvSpPr>
            <a:spLocks noGrp="1"/>
          </p:cNvSpPr>
          <p:nvPr>
            <p:ph type="sldNum" sz="quarter" idx="10"/>
          </p:nvPr>
        </p:nvSpPr>
        <p:spPr/>
        <p:txBody>
          <a:bodyPr/>
          <a:lstStyle/>
          <a:p>
            <a:fld id="{D33B4A4B-2446-4458-8A13-1F719FBB9E96}" type="slidenum">
              <a:rPr lang="sv-SE" smtClean="0"/>
              <a:t>5</a:t>
            </a:fld>
            <a:endParaRPr lang="sv-SE"/>
          </a:p>
        </p:txBody>
      </p:sp>
    </p:spTree>
    <p:extLst>
      <p:ext uri="{BB962C8B-B14F-4D97-AF65-F5344CB8AC3E}">
        <p14:creationId xmlns:p14="http://schemas.microsoft.com/office/powerpoint/2010/main" val="642666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7</a:t>
            </a:fld>
            <a:endParaRPr lang="en-US"/>
          </a:p>
        </p:txBody>
      </p:sp>
    </p:spTree>
    <p:extLst>
      <p:ext uri="{BB962C8B-B14F-4D97-AF65-F5344CB8AC3E}">
        <p14:creationId xmlns:p14="http://schemas.microsoft.com/office/powerpoint/2010/main" val="1827098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b="1" dirty="0"/>
              <a:t>OPE-FÖRÄLDRAR </a:t>
            </a:r>
            <a:endParaRPr lang="sv-SE" dirty="0"/>
          </a:p>
          <a:p>
            <a:r>
              <a:rPr lang="sv-SE" dirty="0"/>
              <a:t> </a:t>
            </a:r>
          </a:p>
          <a:p>
            <a:r>
              <a:rPr lang="sv-SE"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r>
              <a:rPr lang="sv-SE" dirty="0"/>
              <a:t> </a:t>
            </a:r>
          </a:p>
          <a:p>
            <a:r>
              <a:rPr lang="sv-SE" dirty="0"/>
              <a:t>Vi vill att Ope-föräldrar: </a:t>
            </a:r>
          </a:p>
          <a:p>
            <a:r>
              <a:rPr lang="en-GB" dirty="0" err="1"/>
              <a:t>Delar</a:t>
            </a:r>
            <a:r>
              <a:rPr lang="en-GB" dirty="0"/>
              <a:t> </a:t>
            </a:r>
            <a:r>
              <a:rPr lang="en-GB" dirty="0" err="1"/>
              <a:t>Ope</a:t>
            </a:r>
            <a:r>
              <a:rPr lang="en-GB" dirty="0"/>
              <a:t> IF:s policy. </a:t>
            </a:r>
            <a:endParaRPr lang="sv-SE" dirty="0"/>
          </a:p>
          <a:p>
            <a:r>
              <a:rPr lang="sv-SE" dirty="0"/>
              <a:t>Stöttar sina egna och andras barn/ungdomar. </a:t>
            </a:r>
          </a:p>
          <a:p>
            <a:r>
              <a:rPr lang="sv-SE" dirty="0"/>
              <a:t>Besöker träningar och matcher. </a:t>
            </a:r>
          </a:p>
          <a:p>
            <a:r>
              <a:rPr lang="sv-SE" dirty="0"/>
              <a:t>Agerar som representanter för Ope IF i samband med match och träning.  </a:t>
            </a:r>
          </a:p>
          <a:p>
            <a:r>
              <a:rPr lang="sv-SE" dirty="0"/>
              <a:t>Ställer upp som resurspersoner för sitt lag. </a:t>
            </a:r>
          </a:p>
          <a:p>
            <a:r>
              <a:rPr lang="sv-SE" dirty="0"/>
              <a:t>Låter ledarna leda laget på träning och match.  </a:t>
            </a:r>
          </a:p>
          <a:p>
            <a:r>
              <a:rPr lang="sv-SE" dirty="0"/>
              <a:t>Ser till att barnen inte tränar eller spelar match vid sjukdom. </a:t>
            </a:r>
          </a:p>
          <a:p>
            <a:r>
              <a:rPr lang="sv-SE" dirty="0"/>
              <a:t>Solidariskt hjälper till på föreningens arrangemang. </a:t>
            </a:r>
          </a:p>
          <a:p>
            <a:r>
              <a:rPr lang="sv-SE" dirty="0"/>
              <a:t> </a:t>
            </a:r>
          </a:p>
          <a:p>
            <a:endParaRPr lang="sv-SE" dirty="0"/>
          </a:p>
        </p:txBody>
      </p:sp>
      <p:sp>
        <p:nvSpPr>
          <p:cNvPr id="4" name="Slide Number Placeholder 3"/>
          <p:cNvSpPr>
            <a:spLocks noGrp="1"/>
          </p:cNvSpPr>
          <p:nvPr>
            <p:ph type="sldNum" sz="quarter" idx="5"/>
          </p:nvPr>
        </p:nvSpPr>
        <p:spPr/>
        <p:txBody>
          <a:bodyPr/>
          <a:lstStyle/>
          <a:p>
            <a:fld id="{5650FF4D-175F-4B37-A915-02EB584EB40E}" type="slidenum">
              <a:rPr lang="en-US" smtClean="0"/>
              <a:pPr/>
              <a:t>8</a:t>
            </a:fld>
            <a:endParaRPr lang="en-US"/>
          </a:p>
        </p:txBody>
      </p:sp>
    </p:spTree>
    <p:extLst>
      <p:ext uri="{BB962C8B-B14F-4D97-AF65-F5344CB8AC3E}">
        <p14:creationId xmlns:p14="http://schemas.microsoft.com/office/powerpoint/2010/main" val="2129896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650FF4D-175F-4B37-A915-02EB584EB40E}" type="slidenum">
              <a:rPr lang="en-US" smtClean="0"/>
              <a:pPr/>
              <a:t>9</a:t>
            </a:fld>
            <a:endParaRPr lang="en-US"/>
          </a:p>
        </p:txBody>
      </p:sp>
    </p:spTree>
    <p:extLst>
      <p:ext uri="{BB962C8B-B14F-4D97-AF65-F5344CB8AC3E}">
        <p14:creationId xmlns:p14="http://schemas.microsoft.com/office/powerpoint/2010/main" val="679041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Kansliet vill få in vem som står som kassaansvarig för laget!! Alla lag som </a:t>
            </a:r>
            <a:r>
              <a:rPr lang="sv-SE" dirty="0" err="1"/>
              <a:t>ex.vis</a:t>
            </a:r>
            <a:r>
              <a:rPr lang="sv-SE" dirty="0"/>
              <a:t> sålt häften/bingolotter och där fått del av vinst, har ett lagkonto hos Ope IF. Ekonomiavdelningen vill ha en person som står som ansvarig för denna.</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11</a:t>
            </a:fld>
            <a:endParaRPr lang="en-US"/>
          </a:p>
        </p:txBody>
      </p:sp>
    </p:spTree>
    <p:extLst>
      <p:ext uri="{BB962C8B-B14F-4D97-AF65-F5344CB8AC3E}">
        <p14:creationId xmlns:p14="http://schemas.microsoft.com/office/powerpoint/2010/main" val="154472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491">
              <a:defRPr/>
            </a:pPr>
            <a:r>
              <a:rPr lang="sv-SE" dirty="0"/>
              <a:t>Dock kan sk mellanlagring ske på privatkonto i samband med olika aktiviteter som laget utför. Dock skall alltid pengarna överföras till lagkassan efter utfört arbete/uppdrag. Detta sker lämpligast via lagets swishkonto. </a:t>
            </a:r>
          </a:p>
          <a:p>
            <a:endParaRPr lang="sv-SE" dirty="0"/>
          </a:p>
        </p:txBody>
      </p:sp>
      <p:sp>
        <p:nvSpPr>
          <p:cNvPr id="4" name="Slide Number Placeholder 3"/>
          <p:cNvSpPr>
            <a:spLocks noGrp="1"/>
          </p:cNvSpPr>
          <p:nvPr>
            <p:ph type="sldNum" sz="quarter" idx="5"/>
          </p:nvPr>
        </p:nvSpPr>
        <p:spPr/>
        <p:txBody>
          <a:bodyPr/>
          <a:lstStyle/>
          <a:p>
            <a:fld id="{5650FF4D-175F-4B37-A915-02EB584EB40E}" type="slidenum">
              <a:rPr lang="en-US" smtClean="0"/>
              <a:pPr/>
              <a:t>12</a:t>
            </a:fld>
            <a:endParaRPr lang="en-US"/>
          </a:p>
        </p:txBody>
      </p:sp>
    </p:spTree>
    <p:extLst>
      <p:ext uri="{BB962C8B-B14F-4D97-AF65-F5344CB8AC3E}">
        <p14:creationId xmlns:p14="http://schemas.microsoft.com/office/powerpoint/2010/main" val="3786632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Varje lag skall till kansliet delge vem som är ansvarig i laget för lagkassan – förälder.</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13</a:t>
            </a:fld>
            <a:endParaRPr lang="en-US"/>
          </a:p>
        </p:txBody>
      </p:sp>
    </p:spTree>
    <p:extLst>
      <p:ext uri="{BB962C8B-B14F-4D97-AF65-F5344CB8AC3E}">
        <p14:creationId xmlns:p14="http://schemas.microsoft.com/office/powerpoint/2010/main" val="1162606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Kom ihåg, utse en roll/person som Trygghetsansvarig så får dessa mer kött på benen angående vad det betyder men </a:t>
            </a:r>
            <a:r>
              <a:rPr lang="sv-SE" dirty="0" err="1"/>
              <a:t>bl.a</a:t>
            </a:r>
            <a:r>
              <a:rPr lang="sv-SE" dirty="0"/>
              <a:t> att ha koll på att vi har en bra miljö och vi följer vår policy.</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14</a:t>
            </a:fld>
            <a:endParaRPr lang="en-US"/>
          </a:p>
        </p:txBody>
      </p:sp>
    </p:spTree>
    <p:extLst>
      <p:ext uri="{BB962C8B-B14F-4D97-AF65-F5344CB8AC3E}">
        <p14:creationId xmlns:p14="http://schemas.microsoft.com/office/powerpoint/2010/main" val="38942893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91223"/>
            <a:ext cx="7772400" cy="1470025"/>
          </a:xfrm>
        </p:spPr>
        <p:txBody>
          <a:bodyPr/>
          <a:lstStyle>
            <a:lvl1pPr>
              <a:defRPr baseline="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149E1348-C1BC-4A44-B44E-7C84DCB70787}" type="datetimeFigureOut">
              <a:rPr lang="en-US" smtClean="0"/>
              <a:pPr/>
              <a:t>5/5/2023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1027" name="Picture 3" descr="C:\Documents and Settings\Ope\Desktop\Ope IF lagerblad (krans) n2 kopia.JPG"/>
          <p:cNvPicPr>
            <a:picLocks noChangeAspect="1" noChangeArrowheads="1"/>
          </p:cNvPicPr>
          <p:nvPr userDrawn="1"/>
        </p:nvPicPr>
        <p:blipFill>
          <a:blip r:embed="rId2" cstate="print"/>
          <a:srcRect/>
          <a:stretch>
            <a:fillRect/>
          </a:stretch>
        </p:blipFill>
        <p:spPr bwMode="auto">
          <a:xfrm>
            <a:off x="2602800" y="140072"/>
            <a:ext cx="4216400" cy="39370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5/5/2023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5/5/2023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8BC25E-C6F2-446F-B9C8-040945E95AA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 xmlns:a16="http://schemas.microsoft.com/office/drawing/2014/main" id="{0624EA27-7A0C-429A-A3EF-26B504B3DF7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 xmlns:a16="http://schemas.microsoft.com/office/drawing/2014/main" id="{05A1538E-9CE6-4B03-AAD9-F254BA56F6DF}"/>
              </a:ext>
            </a:extLst>
          </p:cNvPr>
          <p:cNvSpPr>
            <a:spLocks noGrp="1"/>
          </p:cNvSpPr>
          <p:nvPr>
            <p:ph type="dt" sz="half" idx="10"/>
          </p:nvPr>
        </p:nvSpPr>
        <p:spPr/>
        <p:txBody>
          <a:bodyPr/>
          <a:lstStyle/>
          <a:p>
            <a:fld id="{0E9DF521-032D-405A-9D61-2941348D280E}" type="datetimeFigureOut">
              <a:rPr lang="en-US" smtClean="0"/>
              <a:t>5/5/2023</a:t>
            </a:fld>
            <a:endParaRPr lang="en-US"/>
          </a:p>
        </p:txBody>
      </p:sp>
      <p:sp>
        <p:nvSpPr>
          <p:cNvPr id="5" name="Footer Placeholder 4">
            <a:extLst>
              <a:ext uri="{FF2B5EF4-FFF2-40B4-BE49-F238E27FC236}">
                <a16:creationId xmlns="" xmlns:a16="http://schemas.microsoft.com/office/drawing/2014/main" id="{7D7D5661-E27D-4066-8FC7-4FD6B46F21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C8A14B4-AC08-4F51-8926-5FADCC3E1DF8}"/>
              </a:ext>
            </a:extLst>
          </p:cNvPr>
          <p:cNvSpPr>
            <a:spLocks noGrp="1"/>
          </p:cNvSpPr>
          <p:nvPr>
            <p:ph type="sldNum" sz="quarter" idx="12"/>
          </p:nvPr>
        </p:nvSpPr>
        <p:spPr/>
        <p:txBody>
          <a:bodyPr/>
          <a:lstStyle/>
          <a:p>
            <a:fld id="{E7103F86-4940-45E7-8FCF-351965E6E662}" type="slidenum">
              <a:rPr lang="en-US" smtClean="0"/>
              <a:t>‹#›</a:t>
            </a:fld>
            <a:endParaRPr lang="en-US"/>
          </a:p>
        </p:txBody>
      </p:sp>
    </p:spTree>
    <p:extLst>
      <p:ext uri="{BB962C8B-B14F-4D97-AF65-F5344CB8AC3E}">
        <p14:creationId xmlns:p14="http://schemas.microsoft.com/office/powerpoint/2010/main" val="284038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5/5/2023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E1348-C1BC-4A44-B44E-7C84DCB70787}" type="datetimeFigureOut">
              <a:rPr lang="en-US" smtClean="0"/>
              <a:pPr/>
              <a:t>5/5/2023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E1348-C1BC-4A44-B44E-7C84DCB70787}" type="datetimeFigureOut">
              <a:rPr lang="en-US" smtClean="0"/>
              <a:pPr/>
              <a:t>5/5/2023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E1348-C1BC-4A44-B44E-7C84DCB70787}" type="datetimeFigureOut">
              <a:rPr lang="en-US" smtClean="0"/>
              <a:pPr/>
              <a:t>5/5/2023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91BA8AAB-46CD-4A04-AD31-79E4D3AE80D0}" type="slidenum">
              <a:rPr lang="en-US" smtClean="0"/>
              <a:pPr/>
              <a:t>‹#›</a:t>
            </a:fld>
            <a:endParaRPr lang="en-US"/>
          </a:p>
        </p:txBody>
      </p:sp>
      <p:pic>
        <p:nvPicPr>
          <p:cNvPr id="10"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E1348-C1BC-4A44-B44E-7C84DCB70787}" type="datetimeFigureOut">
              <a:rPr lang="en-US" smtClean="0"/>
              <a:pPr/>
              <a:t>5/5/2023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91BA8AAB-46CD-4A04-AD31-79E4D3AE80D0}" type="slidenum">
              <a:rPr lang="en-US" smtClean="0"/>
              <a:pPr/>
              <a:t>‹#›</a:t>
            </a:fld>
            <a:endParaRPr lang="en-US"/>
          </a:p>
        </p:txBody>
      </p:sp>
      <p:pic>
        <p:nvPicPr>
          <p:cNvPr id="6"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E1348-C1BC-4A44-B44E-7C84DCB70787}" type="datetimeFigureOut">
              <a:rPr lang="en-US" smtClean="0"/>
              <a:pPr/>
              <a:t>5/5/2023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91BA8AAB-46CD-4A04-AD31-79E4D3AE80D0}" type="slidenum">
              <a:rPr lang="en-US" smtClean="0"/>
              <a:pPr/>
              <a:t>‹#›</a:t>
            </a:fld>
            <a:endParaRPr lang="en-US"/>
          </a:p>
        </p:txBody>
      </p:sp>
      <p:pic>
        <p:nvPicPr>
          <p:cNvPr id="5"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5/5/2023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5/5/2023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E1348-C1BC-4A44-B44E-7C84DCB70787}" type="datetimeFigureOut">
              <a:rPr lang="en-US" smtClean="0"/>
              <a:pPr/>
              <a:t>5/5/2023</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A8AAB-46CD-4A04-AD31-79E4D3AE80D0}" type="slidenum">
              <a:rPr lang="en-US" smtClean="0"/>
              <a:pPr/>
              <a:t>‹#›</a:t>
            </a:fld>
            <a:endParaRPr lang="en-US"/>
          </a:p>
        </p:txBody>
      </p:sp>
      <p:sp>
        <p:nvSpPr>
          <p:cNvPr id="7" name="TextBox 6"/>
          <p:cNvSpPr txBox="1"/>
          <p:nvPr/>
        </p:nvSpPr>
        <p:spPr>
          <a:xfrm>
            <a:off x="3441850" y="6392361"/>
            <a:ext cx="2260299"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200" dirty="0"/>
              <a:t>Ope IF – Möjligheternas</a:t>
            </a:r>
            <a:r>
              <a:rPr lang="sv-SE" sz="1200" baseline="0" dirty="0"/>
              <a:t> Förening</a:t>
            </a:r>
            <a:endParaRPr lang="en-US" sz="12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baseline="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laget.se/OpeIFklubb/Documen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c/Users/Ope/Downloads/12-Spelarutbildningsplan-Ope-IF%20(2).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Föräldramöte</a:t>
            </a:r>
            <a:r>
              <a:rPr lang="en-US" dirty="0"/>
              <a:t> </a:t>
            </a:r>
            <a:r>
              <a:rPr lang="en-US" dirty="0" smtClean="0"/>
              <a:t>P10/U3                     3/4 2023</a:t>
            </a:r>
            <a:endParaRPr lang="en-US" dirty="0"/>
          </a:p>
        </p:txBody>
      </p:sp>
      <p:sp>
        <p:nvSpPr>
          <p:cNvPr id="3" name="Platshållare för bildnummer 2">
            <a:extLst>
              <a:ext uri="{FF2B5EF4-FFF2-40B4-BE49-F238E27FC236}">
                <a16:creationId xmlns="" xmlns:a16="http://schemas.microsoft.com/office/drawing/2014/main" id="{DB6A4B96-5A8E-444D-A39A-9C125B595579}"/>
              </a:ext>
            </a:extLst>
          </p:cNvPr>
          <p:cNvSpPr>
            <a:spLocks noGrp="1"/>
          </p:cNvSpPr>
          <p:nvPr>
            <p:ph type="sldNum" sz="quarter" idx="12"/>
          </p:nvPr>
        </p:nvSpPr>
        <p:spPr/>
        <p:txBody>
          <a:bodyPr/>
          <a:lstStyle/>
          <a:p>
            <a:fld id="{91BA8AAB-46CD-4A04-AD31-79E4D3AE80D0}"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B8A9AF-6DED-4D86-9D51-92133E0D8C75}"/>
              </a:ext>
            </a:extLst>
          </p:cNvPr>
          <p:cNvSpPr>
            <a:spLocks noGrp="1"/>
          </p:cNvSpPr>
          <p:nvPr>
            <p:ph type="title"/>
          </p:nvPr>
        </p:nvSpPr>
        <p:spPr/>
        <p:txBody>
          <a:bodyPr/>
          <a:lstStyle/>
          <a:p>
            <a:r>
              <a:rPr lang="sv-SE" dirty="0"/>
              <a:t>Sponsring - riktlinjer</a:t>
            </a:r>
          </a:p>
        </p:txBody>
      </p:sp>
      <p:sp>
        <p:nvSpPr>
          <p:cNvPr id="3" name="Content Placeholder 2">
            <a:extLst>
              <a:ext uri="{FF2B5EF4-FFF2-40B4-BE49-F238E27FC236}">
                <a16:creationId xmlns="" xmlns:a16="http://schemas.microsoft.com/office/drawing/2014/main" id="{5F95F042-0518-4A0C-B76E-F53D5F73A21C}"/>
              </a:ext>
            </a:extLst>
          </p:cNvPr>
          <p:cNvSpPr>
            <a:spLocks noGrp="1"/>
          </p:cNvSpPr>
          <p:nvPr>
            <p:ph idx="1"/>
          </p:nvPr>
        </p:nvSpPr>
        <p:spPr>
          <a:xfrm>
            <a:off x="457200" y="1268761"/>
            <a:ext cx="8229600" cy="3600399"/>
          </a:xfrm>
        </p:spPr>
        <p:txBody>
          <a:bodyPr>
            <a:normAutofit/>
          </a:bodyPr>
          <a:lstStyle/>
          <a:p>
            <a:r>
              <a:rPr lang="sv-SE" sz="2000" dirty="0"/>
              <a:t>Föreningssponsring</a:t>
            </a:r>
          </a:p>
          <a:p>
            <a:pPr lvl="1"/>
            <a:r>
              <a:rPr lang="sv-SE" sz="1800" dirty="0"/>
              <a:t>Belopp över 5000 kr utgör alltid föreningssponsring.</a:t>
            </a:r>
          </a:p>
          <a:p>
            <a:pPr lvl="1"/>
            <a:r>
              <a:rPr lang="sv-SE" sz="1800" dirty="0"/>
              <a:t>Hela sponsorintäkten används till föreningens gemensamma utgifter och redovisas till medlemmarna.</a:t>
            </a:r>
          </a:p>
          <a:p>
            <a:r>
              <a:rPr lang="sv-SE" sz="2000" dirty="0"/>
              <a:t>Lagsponsring</a:t>
            </a:r>
          </a:p>
          <a:p>
            <a:pPr lvl="1"/>
            <a:r>
              <a:rPr lang="sv-SE" sz="1800" dirty="0"/>
              <a:t>Lagsponsring till enskilt lag beviljas på belopp upp till 5000 kr per säsong och sponsor. </a:t>
            </a:r>
          </a:p>
          <a:p>
            <a:pPr lvl="1"/>
            <a:r>
              <a:rPr lang="sv-SE" sz="1800" dirty="0"/>
              <a:t>Ope IF fakturerar all lagsponsring. Föreningens del redovisas på ett sponsorkonto. </a:t>
            </a:r>
          </a:p>
          <a:p>
            <a:pPr lvl="1"/>
            <a:r>
              <a:rPr lang="sv-SE" sz="1800" dirty="0"/>
              <a:t>Sponsring får inte strida mot av Ope IF redan ingångna sponsringsavtal eller Ope IF policy.</a:t>
            </a:r>
            <a:endParaRPr lang="sv-SE" sz="1600" dirty="0"/>
          </a:p>
          <a:p>
            <a:pPr lvl="1"/>
            <a:endParaRPr lang="sv-SE" sz="1800" dirty="0"/>
          </a:p>
        </p:txBody>
      </p:sp>
      <p:pic>
        <p:nvPicPr>
          <p:cNvPr id="4" name="Picture 3">
            <a:extLst>
              <a:ext uri="{FF2B5EF4-FFF2-40B4-BE49-F238E27FC236}">
                <a16:creationId xmlns="" xmlns:a16="http://schemas.microsoft.com/office/drawing/2014/main" id="{6FDF0360-F14A-4F36-9592-EDC22B0120BC}"/>
              </a:ext>
            </a:extLst>
          </p:cNvPr>
          <p:cNvPicPr>
            <a:picLocks noChangeAspect="1"/>
          </p:cNvPicPr>
          <p:nvPr/>
        </p:nvPicPr>
        <p:blipFill>
          <a:blip r:embed="rId2"/>
          <a:stretch>
            <a:fillRect/>
          </a:stretch>
        </p:blipFill>
        <p:spPr>
          <a:xfrm>
            <a:off x="1187624" y="5013176"/>
            <a:ext cx="6991350" cy="1333500"/>
          </a:xfrm>
          <a:prstGeom prst="rect">
            <a:avLst/>
          </a:prstGeom>
        </p:spPr>
      </p:pic>
      <p:sp>
        <p:nvSpPr>
          <p:cNvPr id="5" name="Platshållare för bildnummer 4">
            <a:extLst>
              <a:ext uri="{FF2B5EF4-FFF2-40B4-BE49-F238E27FC236}">
                <a16:creationId xmlns="" xmlns:a16="http://schemas.microsoft.com/office/drawing/2014/main" id="{69F97DC1-1E96-4E70-A8F3-C3C933D2CD70}"/>
              </a:ext>
            </a:extLst>
          </p:cNvPr>
          <p:cNvSpPr>
            <a:spLocks noGrp="1"/>
          </p:cNvSpPr>
          <p:nvPr>
            <p:ph type="sldNum" sz="quarter" idx="12"/>
          </p:nvPr>
        </p:nvSpPr>
        <p:spPr>
          <a:xfrm>
            <a:off x="7452320" y="6356350"/>
            <a:ext cx="1512168" cy="501650"/>
          </a:xfrm>
        </p:spPr>
        <p:txBody>
          <a:bodyPr/>
          <a:lstStyle/>
          <a:p>
            <a:fld id="{91BA8AAB-46CD-4A04-AD31-79E4D3AE80D0}" type="slidenum">
              <a:rPr lang="en-US" smtClean="0"/>
              <a:pPr/>
              <a:t>10</a:t>
            </a:fld>
            <a:endParaRPr lang="en-US"/>
          </a:p>
        </p:txBody>
      </p:sp>
    </p:spTree>
    <p:extLst>
      <p:ext uri="{BB962C8B-B14F-4D97-AF65-F5344CB8AC3E}">
        <p14:creationId xmlns:p14="http://schemas.microsoft.com/office/powerpoint/2010/main" val="490045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BD5BBA-290E-4588-8FEC-5C968082455A}"/>
              </a:ext>
            </a:extLst>
          </p:cNvPr>
          <p:cNvSpPr>
            <a:spLocks noGrp="1"/>
          </p:cNvSpPr>
          <p:nvPr>
            <p:ph type="title"/>
          </p:nvPr>
        </p:nvSpPr>
        <p:spPr/>
        <p:txBody>
          <a:bodyPr/>
          <a:lstStyle/>
          <a:p>
            <a:r>
              <a:rPr lang="sv-SE" dirty="0"/>
              <a:t>Lagkasseregler</a:t>
            </a:r>
          </a:p>
        </p:txBody>
      </p:sp>
      <p:sp>
        <p:nvSpPr>
          <p:cNvPr id="3" name="Content Placeholder 2">
            <a:extLst>
              <a:ext uri="{FF2B5EF4-FFF2-40B4-BE49-F238E27FC236}">
                <a16:creationId xmlns="" xmlns:a16="http://schemas.microsoft.com/office/drawing/2014/main" id="{91C925CC-9C01-4F1F-87A2-7CF498E9612C}"/>
              </a:ext>
            </a:extLst>
          </p:cNvPr>
          <p:cNvSpPr>
            <a:spLocks noGrp="1"/>
          </p:cNvSpPr>
          <p:nvPr>
            <p:ph idx="1"/>
          </p:nvPr>
        </p:nvSpPr>
        <p:spPr/>
        <p:txBody>
          <a:bodyPr>
            <a:normAutofit/>
          </a:bodyPr>
          <a:lstStyle/>
          <a:p>
            <a:r>
              <a:rPr lang="sv-SE" sz="2000" dirty="0"/>
              <a:t>Bakgrund</a:t>
            </a:r>
          </a:p>
          <a:p>
            <a:pPr lvl="1"/>
            <a:r>
              <a:rPr lang="sv-SE" sz="1800" dirty="0"/>
              <a:t>Föreningen bedriver verksamhet som finansieras bla av </a:t>
            </a:r>
            <a:r>
              <a:rPr lang="sv-SE" sz="1800" b="1" dirty="0"/>
              <a:t>medlems- och träningsavgifter</a:t>
            </a:r>
            <a:r>
              <a:rPr lang="sv-SE" sz="1800" dirty="0"/>
              <a:t>. För pengarna köper vi in bollar, västar, matchställ och annat material. Vi betalar cup- och seriespelsavgifter, domare och planhyror (match och träning). Vi bekostar ett kansli, kanslipersonal och vaktmästare. Föreningen äger fastigheter och anläggningar som ska skötas om och underhållas. Föreningen har även administrativa kostnader för hanteringen av lagkassorna.</a:t>
            </a:r>
          </a:p>
          <a:p>
            <a:pPr marL="457200" lvl="1" indent="0">
              <a:buNone/>
            </a:pPr>
            <a:r>
              <a:rPr lang="sv-SE" sz="1800" dirty="0"/>
              <a:t> </a:t>
            </a:r>
            <a:endParaRPr lang="sv-SE" sz="1600" dirty="0"/>
          </a:p>
          <a:p>
            <a:pPr lvl="1"/>
            <a:r>
              <a:rPr lang="sv-SE" sz="1800" dirty="0"/>
              <a:t>Varje lag i Ope IF har rätt att ha en </a:t>
            </a:r>
            <a:r>
              <a:rPr lang="sv-SE" sz="1800" b="1" dirty="0"/>
              <a:t>egen lagkassa för att finansiera verksamhet som inte klubben finansierar, </a:t>
            </a:r>
            <a:r>
              <a:rPr lang="sv-SE" sz="1800" dirty="0"/>
              <a:t>t.ex. men inte begränsat till träningsläger, kostnader i samband med cuper och andra typer av lagaktiviteter.  Dock skall alla kostnader vara direkt hänförbara till lagets fotbollsverksamhet.</a:t>
            </a:r>
          </a:p>
        </p:txBody>
      </p:sp>
      <p:sp>
        <p:nvSpPr>
          <p:cNvPr id="4" name="Platshållare för bildnummer 3">
            <a:extLst>
              <a:ext uri="{FF2B5EF4-FFF2-40B4-BE49-F238E27FC236}">
                <a16:creationId xmlns="" xmlns:a16="http://schemas.microsoft.com/office/drawing/2014/main" id="{DB353086-4C40-440E-8191-171BCE4ECEB4}"/>
              </a:ext>
            </a:extLst>
          </p:cNvPr>
          <p:cNvSpPr>
            <a:spLocks noGrp="1"/>
          </p:cNvSpPr>
          <p:nvPr>
            <p:ph type="sldNum" sz="quarter" idx="12"/>
          </p:nvPr>
        </p:nvSpPr>
        <p:spPr/>
        <p:txBody>
          <a:bodyPr/>
          <a:lstStyle/>
          <a:p>
            <a:fld id="{91BA8AAB-46CD-4A04-AD31-79E4D3AE80D0}" type="slidenum">
              <a:rPr lang="en-US" smtClean="0"/>
              <a:pPr/>
              <a:t>11</a:t>
            </a:fld>
            <a:endParaRPr lang="en-US"/>
          </a:p>
        </p:txBody>
      </p:sp>
    </p:spTree>
    <p:extLst>
      <p:ext uri="{BB962C8B-B14F-4D97-AF65-F5344CB8AC3E}">
        <p14:creationId xmlns:p14="http://schemas.microsoft.com/office/powerpoint/2010/main" val="3264758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A47746-38C2-4BAE-A9D2-3ABCD5885BED}"/>
              </a:ext>
            </a:extLst>
          </p:cNvPr>
          <p:cNvSpPr>
            <a:spLocks noGrp="1"/>
          </p:cNvSpPr>
          <p:nvPr>
            <p:ph type="title"/>
          </p:nvPr>
        </p:nvSpPr>
        <p:spPr/>
        <p:txBody>
          <a:bodyPr/>
          <a:lstStyle/>
          <a:p>
            <a:r>
              <a:rPr lang="sv-SE" dirty="0"/>
              <a:t>Regler</a:t>
            </a:r>
          </a:p>
        </p:txBody>
      </p:sp>
      <p:sp>
        <p:nvSpPr>
          <p:cNvPr id="3" name="Content Placeholder 2">
            <a:extLst>
              <a:ext uri="{FF2B5EF4-FFF2-40B4-BE49-F238E27FC236}">
                <a16:creationId xmlns="" xmlns:a16="http://schemas.microsoft.com/office/drawing/2014/main" id="{73E06B19-F32E-4372-BA45-8E609780622C}"/>
              </a:ext>
            </a:extLst>
          </p:cNvPr>
          <p:cNvSpPr>
            <a:spLocks noGrp="1"/>
          </p:cNvSpPr>
          <p:nvPr>
            <p:ph idx="1"/>
          </p:nvPr>
        </p:nvSpPr>
        <p:spPr>
          <a:xfrm>
            <a:off x="457200" y="1312168"/>
            <a:ext cx="8363272" cy="4781128"/>
          </a:xfrm>
        </p:spPr>
        <p:txBody>
          <a:bodyPr>
            <a:normAutofit fontScale="92500" lnSpcReduction="10000"/>
          </a:bodyPr>
          <a:lstStyle/>
          <a:p>
            <a:pPr lvl="0"/>
            <a:r>
              <a:rPr lang="sv-SE" sz="1800" dirty="0"/>
              <a:t>Varje lag </a:t>
            </a:r>
            <a:r>
              <a:rPr lang="sv-SE" sz="1800" b="1" dirty="0"/>
              <a:t>har rätt att ha en lagkassa</a:t>
            </a:r>
            <a:r>
              <a:rPr lang="sv-SE" sz="1800" dirty="0"/>
              <a:t> där lagets intäkter och kostnader hanteras.</a:t>
            </a:r>
          </a:p>
          <a:p>
            <a:pPr lvl="0"/>
            <a:r>
              <a:rPr lang="sv-SE" sz="1800" dirty="0"/>
              <a:t>Varje lag ska utse en </a:t>
            </a:r>
            <a:r>
              <a:rPr lang="sv-SE" sz="1800" b="1" dirty="0"/>
              <a:t>ansvarig lagkassör </a:t>
            </a:r>
            <a:r>
              <a:rPr lang="sv-SE" sz="1800" dirty="0"/>
              <a:t>gentemot föreningen. Det är </a:t>
            </a:r>
            <a:r>
              <a:rPr lang="sv-SE" sz="1800" b="1" dirty="0"/>
              <a:t>lagkassören som är ansvarig</a:t>
            </a:r>
            <a:r>
              <a:rPr lang="sv-SE" sz="1800" dirty="0"/>
              <a:t> för att lagkassan sköts enl föreningens regler.</a:t>
            </a:r>
          </a:p>
          <a:p>
            <a:pPr lvl="0"/>
            <a:r>
              <a:rPr lang="sv-SE" sz="1800" dirty="0"/>
              <a:t>Föreningen </a:t>
            </a:r>
            <a:r>
              <a:rPr lang="sv-SE" sz="1800" b="1" dirty="0"/>
              <a:t>godkänner inte att laget öppnar ett eget lagkonto </a:t>
            </a:r>
            <a:r>
              <a:rPr lang="sv-SE" sz="1800" dirty="0"/>
              <a:t>på banken eller förvarar lagets pengar hemma. </a:t>
            </a:r>
            <a:r>
              <a:rPr lang="sv-SE" sz="1800" b="1" dirty="0"/>
              <a:t>Privatkonton accepteras inte. </a:t>
            </a:r>
            <a:r>
              <a:rPr lang="sv-SE" sz="1800" dirty="0"/>
              <a:t>Intäkter som relaterar till försäljning av fika, egna lotter, egna jobb e.d. som laget själv organiserar och hanterar behåller laget till 100%. </a:t>
            </a:r>
          </a:p>
          <a:p>
            <a:pPr lvl="0"/>
            <a:r>
              <a:rPr lang="sv-SE" sz="1800" dirty="0"/>
              <a:t>Varje lag har möjlighet att ha en </a:t>
            </a:r>
            <a:r>
              <a:rPr lang="sv-SE" sz="1800" b="1" dirty="0"/>
              <a:t>handkassa på maximalt 3000 kr för löpande kostnader</a:t>
            </a:r>
            <a:r>
              <a:rPr lang="sv-SE" sz="1800" dirty="0"/>
              <a:t>. </a:t>
            </a:r>
          </a:p>
          <a:p>
            <a:pPr lvl="0"/>
            <a:r>
              <a:rPr lang="sv-SE" sz="1800" dirty="0"/>
              <a:t>För alla för laget betalda arbeten </a:t>
            </a:r>
            <a:r>
              <a:rPr lang="sv-SE" sz="1800" b="1" dirty="0"/>
              <a:t>som anvisats av föreningen skall intäkten redovisas direkt till Ope IF bankgiro. Därefter fördelas nettopengarna enligt 80% till föreningen och 20% som bonus till lagkassan (enligt 80/20-principen). </a:t>
            </a:r>
            <a:r>
              <a:rPr lang="sv-SE" sz="1800" dirty="0"/>
              <a:t>Exempel på sådana arbeten är försäljning av rabatthäften, bingolotter och Sverigelotter. </a:t>
            </a:r>
          </a:p>
          <a:p>
            <a:pPr lvl="0"/>
            <a:r>
              <a:rPr lang="sv-SE" sz="1800" dirty="0"/>
              <a:t>För arbeten i kök och planvärdskap på Storsjöcupen fakturerar Ope IF hela summan (å lagets vägnar) till Storsjöcupen. </a:t>
            </a:r>
            <a:r>
              <a:rPr lang="sv-SE" sz="1800" b="1" dirty="0"/>
              <a:t>Fördelningen av intäkter från Storsjöcupen är att 20 % behålls av Ope IF och 80% går till lagkassan (20/80 principen).</a:t>
            </a:r>
          </a:p>
          <a:p>
            <a:pPr lvl="0"/>
            <a:r>
              <a:rPr lang="sv-SE" sz="1800" dirty="0"/>
              <a:t>Ope IF tar ut en fast avgift för arbete med fakturering, </a:t>
            </a:r>
            <a:r>
              <a:rPr lang="sv-SE" sz="1800" b="1" dirty="0"/>
              <a:t>tillgång till ett swishkonto </a:t>
            </a:r>
            <a:r>
              <a:rPr lang="sv-SE" sz="1800" dirty="0"/>
              <a:t>för laget och </a:t>
            </a:r>
            <a:r>
              <a:rPr lang="sv-SE" sz="1800" b="1" dirty="0"/>
              <a:t>administrativa kostnader om 800 kr per år </a:t>
            </a:r>
            <a:r>
              <a:rPr lang="sv-SE" sz="1800" dirty="0"/>
              <a:t>vilket debiteras lagkassan 30 juni varje år.</a:t>
            </a:r>
          </a:p>
        </p:txBody>
      </p:sp>
      <p:sp>
        <p:nvSpPr>
          <p:cNvPr id="4" name="Platshållare för bildnummer 3">
            <a:extLst>
              <a:ext uri="{FF2B5EF4-FFF2-40B4-BE49-F238E27FC236}">
                <a16:creationId xmlns="" xmlns:a16="http://schemas.microsoft.com/office/drawing/2014/main" id="{87CAFE11-3C64-4C3D-8D37-C7221DA6F3AB}"/>
              </a:ext>
            </a:extLst>
          </p:cNvPr>
          <p:cNvSpPr>
            <a:spLocks noGrp="1"/>
          </p:cNvSpPr>
          <p:nvPr>
            <p:ph type="sldNum" sz="quarter" idx="12"/>
          </p:nvPr>
        </p:nvSpPr>
        <p:spPr/>
        <p:txBody>
          <a:bodyPr/>
          <a:lstStyle/>
          <a:p>
            <a:fld id="{91BA8AAB-46CD-4A04-AD31-79E4D3AE80D0}" type="slidenum">
              <a:rPr lang="en-US" smtClean="0"/>
              <a:pPr/>
              <a:t>12</a:t>
            </a:fld>
            <a:endParaRPr lang="en-US"/>
          </a:p>
        </p:txBody>
      </p:sp>
    </p:spTree>
    <p:extLst>
      <p:ext uri="{BB962C8B-B14F-4D97-AF65-F5344CB8AC3E}">
        <p14:creationId xmlns:p14="http://schemas.microsoft.com/office/powerpoint/2010/main" val="4018879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823182-21A8-4571-A9FE-394D0D210553}"/>
              </a:ext>
            </a:extLst>
          </p:cNvPr>
          <p:cNvSpPr>
            <a:spLocks noGrp="1"/>
          </p:cNvSpPr>
          <p:nvPr>
            <p:ph type="title"/>
          </p:nvPr>
        </p:nvSpPr>
        <p:spPr/>
        <p:txBody>
          <a:bodyPr/>
          <a:lstStyle/>
          <a:p>
            <a:r>
              <a:rPr lang="sv-SE" dirty="0"/>
              <a:t>Varför dessa lagkasseregler?</a:t>
            </a:r>
          </a:p>
        </p:txBody>
      </p:sp>
      <p:sp>
        <p:nvSpPr>
          <p:cNvPr id="3" name="Content Placeholder 2">
            <a:extLst>
              <a:ext uri="{FF2B5EF4-FFF2-40B4-BE49-F238E27FC236}">
                <a16:creationId xmlns="" xmlns:a16="http://schemas.microsoft.com/office/drawing/2014/main" id="{7F00155B-3556-433F-9B28-540A1681101A}"/>
              </a:ext>
            </a:extLst>
          </p:cNvPr>
          <p:cNvSpPr>
            <a:spLocks noGrp="1"/>
          </p:cNvSpPr>
          <p:nvPr>
            <p:ph idx="1"/>
          </p:nvPr>
        </p:nvSpPr>
        <p:spPr>
          <a:xfrm>
            <a:off x="457200" y="1268760"/>
            <a:ext cx="8229600" cy="4857403"/>
          </a:xfrm>
        </p:spPr>
        <p:txBody>
          <a:bodyPr>
            <a:normAutofit lnSpcReduction="10000"/>
          </a:bodyPr>
          <a:lstStyle/>
          <a:p>
            <a:r>
              <a:rPr lang="sv-SE" sz="1600" dirty="0"/>
              <a:t>Styrelsens ansvar</a:t>
            </a:r>
          </a:p>
          <a:p>
            <a:pPr lvl="1"/>
            <a:r>
              <a:rPr lang="sv-SE" sz="1400" dirty="0"/>
              <a:t>Det är </a:t>
            </a:r>
            <a:r>
              <a:rPr lang="sv-SE" sz="1400" b="1" dirty="0"/>
              <a:t>styrelsen i föreningen som är ytterst ansvarig </a:t>
            </a:r>
            <a:r>
              <a:rPr lang="sv-SE" sz="1400" dirty="0"/>
              <a:t>för samtliga transaktioner som sker i föreningens namn.  Styrelsen vill att alla transaktioner i lagkassorna bokförs enligt bokföringslagen vilket sker när lagen har lagkonto i föreningen.</a:t>
            </a:r>
          </a:p>
          <a:p>
            <a:r>
              <a:rPr lang="sv-SE" sz="1600" dirty="0"/>
              <a:t>Juridiska skäl</a:t>
            </a:r>
          </a:p>
          <a:p>
            <a:pPr lvl="1"/>
            <a:r>
              <a:rPr lang="sv-SE" sz="1400" dirty="0"/>
              <a:t>Juridiskt </a:t>
            </a:r>
            <a:r>
              <a:rPr lang="sv-SE" sz="1400" b="1" dirty="0"/>
              <a:t>sett tillhör lagkontona/kassorna föreningen</a:t>
            </a:r>
            <a:r>
              <a:rPr lang="sv-SE" sz="1400" dirty="0"/>
              <a:t>. </a:t>
            </a:r>
          </a:p>
          <a:p>
            <a:r>
              <a:rPr lang="sv-SE" sz="1600" dirty="0"/>
              <a:t>Skattetekniska skäl</a:t>
            </a:r>
          </a:p>
          <a:p>
            <a:pPr lvl="1"/>
            <a:r>
              <a:rPr lang="sv-SE" sz="1400" dirty="0"/>
              <a:t>När lagkontona ingår i föreningen tillser föreningen att </a:t>
            </a:r>
            <a:r>
              <a:rPr lang="sv-SE" sz="1400" b="1" dirty="0"/>
              <a:t>skattelagstiftning sköts korrekt</a:t>
            </a:r>
            <a:r>
              <a:rPr lang="sv-SE" sz="1400" dirty="0"/>
              <a:t>. Om reglerna inte följs riskerar både ledare, spelare och hela föreningen bli skatteskyldig.</a:t>
            </a:r>
          </a:p>
          <a:p>
            <a:r>
              <a:rPr lang="sv-SE" sz="1600" dirty="0"/>
              <a:t>Säkerhetsskäl och skydd för laget</a:t>
            </a:r>
          </a:p>
          <a:p>
            <a:pPr lvl="1"/>
            <a:r>
              <a:rPr lang="sv-SE" sz="1400" dirty="0"/>
              <a:t>Dessa regler är även till för att </a:t>
            </a:r>
            <a:r>
              <a:rPr lang="sv-SE" sz="1400" b="1" dirty="0"/>
              <a:t>undvika oegentligheter och risk för bedrägerier med förskingring av lagkassor.</a:t>
            </a:r>
          </a:p>
          <a:p>
            <a:r>
              <a:rPr lang="sv-SE" sz="1600" dirty="0"/>
              <a:t>Vem äger kassan?</a:t>
            </a:r>
          </a:p>
          <a:p>
            <a:pPr lvl="1"/>
            <a:r>
              <a:rPr lang="sv-SE" sz="1400" b="1" dirty="0"/>
              <a:t>Föreningen äger kassan men laget får disponera innehållet </a:t>
            </a:r>
            <a:r>
              <a:rPr lang="sv-SE" sz="1400" dirty="0"/>
              <a:t>till verksamhet och lagaktiviteter som är knutet till laget och fotboll. Om nya spelare tillkommer skall de ha en lika del av lagkassan som övriga spelare i laget. Man skall således inte behöva "köpa sig in" i kassan. En spelare som slutar har inte rätt till utbetalning av sin del av lagkassan. Om laget upplöses tillfaller medel föreningen. </a:t>
            </a:r>
          </a:p>
          <a:p>
            <a:r>
              <a:rPr lang="sv-SE" sz="1600" dirty="0"/>
              <a:t>Förvarningstider och prognoser till föreningens kassör av betalningsuttag</a:t>
            </a:r>
          </a:p>
          <a:p>
            <a:pPr lvl="1"/>
            <a:r>
              <a:rPr lang="sv-SE" sz="1400" dirty="0"/>
              <a:t>Betalning ur lagkassan upp till 25 000 kr behöver inte förvarnas till föreningens kassör. </a:t>
            </a:r>
          </a:p>
          <a:p>
            <a:pPr lvl="1"/>
            <a:r>
              <a:rPr lang="sv-SE" sz="1400" dirty="0"/>
              <a:t>25 000 kr till 99 000 kr skall förvarnas senast 3 månader före betalning skall göras och över 100 000 kr skall förvarnas senast 6 mån före betalning sa göras. </a:t>
            </a:r>
          </a:p>
        </p:txBody>
      </p:sp>
      <p:sp>
        <p:nvSpPr>
          <p:cNvPr id="4" name="Platshållare för bildnummer 3">
            <a:extLst>
              <a:ext uri="{FF2B5EF4-FFF2-40B4-BE49-F238E27FC236}">
                <a16:creationId xmlns="" xmlns:a16="http://schemas.microsoft.com/office/drawing/2014/main" id="{95C2F74A-B2AA-48C6-A58B-0C87740C1741}"/>
              </a:ext>
            </a:extLst>
          </p:cNvPr>
          <p:cNvSpPr>
            <a:spLocks noGrp="1"/>
          </p:cNvSpPr>
          <p:nvPr>
            <p:ph type="sldNum" sz="quarter" idx="12"/>
          </p:nvPr>
        </p:nvSpPr>
        <p:spPr/>
        <p:txBody>
          <a:bodyPr/>
          <a:lstStyle/>
          <a:p>
            <a:fld id="{91BA8AAB-46CD-4A04-AD31-79E4D3AE80D0}" type="slidenum">
              <a:rPr lang="en-US" smtClean="0"/>
              <a:pPr/>
              <a:t>13</a:t>
            </a:fld>
            <a:endParaRPr lang="en-US"/>
          </a:p>
        </p:txBody>
      </p:sp>
    </p:spTree>
    <p:extLst>
      <p:ext uri="{BB962C8B-B14F-4D97-AF65-F5344CB8AC3E}">
        <p14:creationId xmlns:p14="http://schemas.microsoft.com/office/powerpoint/2010/main" val="25875162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E71A98-5E44-4623-8EE0-59851890FA5A}"/>
              </a:ext>
            </a:extLst>
          </p:cNvPr>
          <p:cNvSpPr>
            <a:spLocks noGrp="1"/>
          </p:cNvSpPr>
          <p:nvPr>
            <p:ph type="title"/>
          </p:nvPr>
        </p:nvSpPr>
        <p:spPr/>
        <p:txBody>
          <a:bodyPr>
            <a:noAutofit/>
          </a:bodyPr>
          <a:lstStyle/>
          <a:p>
            <a:r>
              <a:rPr lang="sv-SE" sz="3600" dirty="0"/>
              <a:t>Handlingsplan mot mobbing, diskriminering och kränkande behandling</a:t>
            </a:r>
          </a:p>
        </p:txBody>
      </p:sp>
      <p:sp>
        <p:nvSpPr>
          <p:cNvPr id="3" name="Content Placeholder 2">
            <a:extLst>
              <a:ext uri="{FF2B5EF4-FFF2-40B4-BE49-F238E27FC236}">
                <a16:creationId xmlns="" xmlns:a16="http://schemas.microsoft.com/office/drawing/2014/main" id="{4F157F98-A234-4B63-9D8E-9171BA42C9ED}"/>
              </a:ext>
            </a:extLst>
          </p:cNvPr>
          <p:cNvSpPr>
            <a:spLocks noGrp="1"/>
          </p:cNvSpPr>
          <p:nvPr>
            <p:ph idx="1"/>
          </p:nvPr>
        </p:nvSpPr>
        <p:spPr/>
        <p:txBody>
          <a:bodyPr>
            <a:normAutofit/>
          </a:bodyPr>
          <a:lstStyle/>
          <a:p>
            <a:r>
              <a:rPr lang="sv-SE" sz="2000" dirty="0"/>
              <a:t>Under 2019 deltog Ope IF i ett projekt med JHIF och Rädda Barnen – High5 för en trygg idrottsmiljö</a:t>
            </a:r>
          </a:p>
          <a:p>
            <a:r>
              <a:rPr lang="sv-SE" sz="2000" dirty="0"/>
              <a:t>Syftet var att ta fram en handlingsplan för en trygg och inkluderande idrott samt att skapa beredskap och rutiner i föreningen för att förebygga, upptäcka och hantera diskriminering, kränkningar och övergrepp.</a:t>
            </a:r>
          </a:p>
          <a:p>
            <a:r>
              <a:rPr lang="sv-SE" sz="2000" dirty="0"/>
              <a:t>I projektet deltog representanter från styrelsen, sektionerna, ledare, föräldrar samt spelare (flickor och pojkar).</a:t>
            </a:r>
          </a:p>
          <a:p>
            <a:r>
              <a:rPr lang="sv-SE" sz="2000" dirty="0"/>
              <a:t>Varje lag ska ha en utsedd Trygghetsansvarig. </a:t>
            </a:r>
          </a:p>
          <a:p>
            <a:pPr marL="0" indent="0">
              <a:buNone/>
            </a:pPr>
            <a:endParaRPr lang="sv-SE" sz="2000" dirty="0"/>
          </a:p>
          <a:p>
            <a:endParaRPr lang="sv-SE" sz="2000" dirty="0"/>
          </a:p>
          <a:p>
            <a:pPr marL="0" indent="0">
              <a:buNone/>
            </a:pPr>
            <a:endParaRPr lang="sv-SE" sz="2000" dirty="0"/>
          </a:p>
        </p:txBody>
      </p:sp>
      <p:sp>
        <p:nvSpPr>
          <p:cNvPr id="4" name="Platshållare för bildnummer 3">
            <a:extLst>
              <a:ext uri="{FF2B5EF4-FFF2-40B4-BE49-F238E27FC236}">
                <a16:creationId xmlns="" xmlns:a16="http://schemas.microsoft.com/office/drawing/2014/main" id="{C95F1D2A-C57E-4562-A61B-198F6A8E18C3}"/>
              </a:ext>
            </a:extLst>
          </p:cNvPr>
          <p:cNvSpPr>
            <a:spLocks noGrp="1"/>
          </p:cNvSpPr>
          <p:nvPr>
            <p:ph type="sldNum" sz="quarter" idx="12"/>
          </p:nvPr>
        </p:nvSpPr>
        <p:spPr/>
        <p:txBody>
          <a:bodyPr/>
          <a:lstStyle/>
          <a:p>
            <a:fld id="{91BA8AAB-46CD-4A04-AD31-79E4D3AE80D0}" type="slidenum">
              <a:rPr lang="en-US" smtClean="0"/>
              <a:pPr/>
              <a:t>14</a:t>
            </a:fld>
            <a:endParaRPr lang="en-US"/>
          </a:p>
        </p:txBody>
      </p:sp>
    </p:spTree>
    <p:extLst>
      <p:ext uri="{BB962C8B-B14F-4D97-AF65-F5344CB8AC3E}">
        <p14:creationId xmlns:p14="http://schemas.microsoft.com/office/powerpoint/2010/main" val="3060958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B3616B-EF47-4059-9F80-2AFF0744F6AD}"/>
              </a:ext>
            </a:extLst>
          </p:cNvPr>
          <p:cNvSpPr>
            <a:spLocks noGrp="1"/>
          </p:cNvSpPr>
          <p:nvPr>
            <p:ph type="title"/>
          </p:nvPr>
        </p:nvSpPr>
        <p:spPr/>
        <p:txBody>
          <a:bodyPr/>
          <a:lstStyle/>
          <a:p>
            <a:r>
              <a:rPr lang="sv-SE" dirty="0"/>
              <a:t>Begränsat registerutdrag</a:t>
            </a:r>
          </a:p>
        </p:txBody>
      </p:sp>
      <p:sp>
        <p:nvSpPr>
          <p:cNvPr id="3" name="Content Placeholder 2">
            <a:extLst>
              <a:ext uri="{FF2B5EF4-FFF2-40B4-BE49-F238E27FC236}">
                <a16:creationId xmlns="" xmlns:a16="http://schemas.microsoft.com/office/drawing/2014/main" id="{79F65D78-2E1D-40CC-AD0F-C5E94BFC701E}"/>
              </a:ext>
            </a:extLst>
          </p:cNvPr>
          <p:cNvSpPr>
            <a:spLocks noGrp="1"/>
          </p:cNvSpPr>
          <p:nvPr>
            <p:ph idx="1"/>
          </p:nvPr>
        </p:nvSpPr>
        <p:spPr>
          <a:xfrm>
            <a:off x="457200" y="1600200"/>
            <a:ext cx="8229600" cy="4709120"/>
          </a:xfrm>
        </p:spPr>
        <p:txBody>
          <a:bodyPr>
            <a:normAutofit lnSpcReduction="10000"/>
          </a:bodyPr>
          <a:lstStyle/>
          <a:p>
            <a:r>
              <a:rPr lang="sv-SE" sz="2000" dirty="0"/>
              <a:t>Bakgrund</a:t>
            </a:r>
          </a:p>
          <a:p>
            <a:pPr lvl="1"/>
            <a:r>
              <a:rPr lang="sv-SE" sz="1800" dirty="0"/>
              <a:t>Från </a:t>
            </a:r>
            <a:r>
              <a:rPr lang="sv-SE" sz="1800" b="1" dirty="0"/>
              <a:t>1 januari 2020 ska alla idrottsföreningar inom RF </a:t>
            </a:r>
            <a:r>
              <a:rPr lang="sv-SE" sz="1800" dirty="0"/>
              <a:t>kontrollera begränsat registerutdrag för ledare som har direkt och regelbunden kontakt med barn.</a:t>
            </a:r>
            <a:endParaRPr lang="sv-SE" sz="2400" dirty="0"/>
          </a:p>
          <a:p>
            <a:pPr lvl="1"/>
            <a:r>
              <a:rPr lang="sv-SE" sz="1800" dirty="0"/>
              <a:t>I detta registerutdrag går det att se om personen är </a:t>
            </a:r>
            <a:r>
              <a:rPr lang="sv-SE" sz="1800" b="1" dirty="0"/>
              <a:t>dömd för något av våra allra grövsta brott</a:t>
            </a:r>
            <a:r>
              <a:rPr lang="sv-SE" sz="1800" dirty="0"/>
              <a:t>: mord, dråp, grov misshandel, människorov, samtliga sexualbrott, barnpornografibrott eller grovt rån.</a:t>
            </a:r>
            <a:endParaRPr lang="sv-SE" sz="2400" dirty="0"/>
          </a:p>
          <a:p>
            <a:pPr lvl="1"/>
            <a:r>
              <a:rPr lang="sv-SE" sz="1800" dirty="0"/>
              <a:t>Att vara ledare och tränare är ett </a:t>
            </a:r>
            <a:r>
              <a:rPr lang="sv-SE" sz="1800" b="1" dirty="0"/>
              <a:t>förtroendeuppdrag </a:t>
            </a:r>
            <a:r>
              <a:rPr lang="sv-SE" sz="1800" dirty="0"/>
              <a:t>och ingen rättighet.</a:t>
            </a:r>
            <a:endParaRPr lang="sv-SE" sz="2400" dirty="0"/>
          </a:p>
          <a:p>
            <a:pPr lvl="1"/>
            <a:r>
              <a:rPr lang="sv-SE" sz="1800" dirty="0"/>
              <a:t>Att begära in dessa utdrag är en del av vårt </a:t>
            </a:r>
            <a:r>
              <a:rPr lang="sv-SE" sz="1800" b="1" dirty="0"/>
              <a:t>förebyggande arbete och något som gäller lika för alla</a:t>
            </a:r>
            <a:r>
              <a:rPr lang="sv-SE" sz="1800" dirty="0"/>
              <a:t>, oavsett hur länge en person verkat i vår förening eller hur väl man känner varandra.</a:t>
            </a:r>
            <a:endParaRPr lang="sv-SE" sz="2400" dirty="0"/>
          </a:p>
          <a:p>
            <a:r>
              <a:rPr lang="sv-SE" sz="2000" dirty="0"/>
              <a:t>Rutin</a:t>
            </a:r>
          </a:p>
          <a:p>
            <a:pPr lvl="1"/>
            <a:r>
              <a:rPr lang="sv-SE" sz="1800" b="1" dirty="0"/>
              <a:t>Samtliga tränare/ledare i föreningen </a:t>
            </a:r>
            <a:r>
              <a:rPr lang="sv-SE" sz="1800" dirty="0"/>
              <a:t>(även sektions och styrelseledamöter)</a:t>
            </a:r>
          </a:p>
          <a:p>
            <a:pPr lvl="1"/>
            <a:r>
              <a:rPr lang="sv-SE" sz="1800" dirty="0"/>
              <a:t>Ska lämnas in </a:t>
            </a:r>
            <a:r>
              <a:rPr lang="sv-SE" sz="1800" b="1" dirty="0"/>
              <a:t>varje år</a:t>
            </a:r>
          </a:p>
          <a:p>
            <a:pPr lvl="1"/>
            <a:r>
              <a:rPr lang="sv-SE" sz="1700" dirty="0"/>
              <a:t>Om registerutdraget innehåller för uppdraget negativ information fattar </a:t>
            </a:r>
            <a:r>
              <a:rPr lang="sv-SE" sz="1700" b="1" dirty="0"/>
              <a:t>huvudstyrelsen beslut </a:t>
            </a:r>
            <a:r>
              <a:rPr lang="sv-SE" sz="1700" dirty="0"/>
              <a:t>kring det och informerar berörd person snarast om följd/konsekvens.</a:t>
            </a:r>
          </a:p>
          <a:p>
            <a:pPr lvl="1"/>
            <a:endParaRPr lang="sv-SE" sz="1800" dirty="0"/>
          </a:p>
        </p:txBody>
      </p:sp>
      <p:sp>
        <p:nvSpPr>
          <p:cNvPr id="4" name="Platshållare för bildnummer 3">
            <a:extLst>
              <a:ext uri="{FF2B5EF4-FFF2-40B4-BE49-F238E27FC236}">
                <a16:creationId xmlns="" xmlns:a16="http://schemas.microsoft.com/office/drawing/2014/main" id="{D388F814-7757-40A3-91D1-DF8A7345127D}"/>
              </a:ext>
            </a:extLst>
          </p:cNvPr>
          <p:cNvSpPr>
            <a:spLocks noGrp="1"/>
          </p:cNvSpPr>
          <p:nvPr>
            <p:ph type="sldNum" sz="quarter" idx="12"/>
          </p:nvPr>
        </p:nvSpPr>
        <p:spPr/>
        <p:txBody>
          <a:bodyPr/>
          <a:lstStyle/>
          <a:p>
            <a:fld id="{91BA8AAB-46CD-4A04-AD31-79E4D3AE80D0}" type="slidenum">
              <a:rPr lang="en-US" smtClean="0"/>
              <a:pPr/>
              <a:t>15</a:t>
            </a:fld>
            <a:endParaRPr lang="en-US"/>
          </a:p>
        </p:txBody>
      </p:sp>
    </p:spTree>
    <p:extLst>
      <p:ext uri="{BB962C8B-B14F-4D97-AF65-F5344CB8AC3E}">
        <p14:creationId xmlns:p14="http://schemas.microsoft.com/office/powerpoint/2010/main" val="1467392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AF9BC1-80CB-4995-B3F3-4D8297B077F3}"/>
              </a:ext>
            </a:extLst>
          </p:cNvPr>
          <p:cNvSpPr>
            <a:spLocks noGrp="1"/>
          </p:cNvSpPr>
          <p:nvPr>
            <p:ph type="title"/>
          </p:nvPr>
        </p:nvSpPr>
        <p:spPr/>
        <p:txBody>
          <a:bodyPr/>
          <a:lstStyle/>
          <a:p>
            <a:r>
              <a:rPr lang="sv-SE" dirty="0"/>
              <a:t>Medlemsinformation</a:t>
            </a:r>
          </a:p>
        </p:txBody>
      </p:sp>
      <p:sp>
        <p:nvSpPr>
          <p:cNvPr id="3" name="Content Placeholder 2">
            <a:extLst>
              <a:ext uri="{FF2B5EF4-FFF2-40B4-BE49-F238E27FC236}">
                <a16:creationId xmlns="" xmlns:a16="http://schemas.microsoft.com/office/drawing/2014/main" id="{06854F4E-026C-4682-81B5-FC9A64D004C3}"/>
              </a:ext>
            </a:extLst>
          </p:cNvPr>
          <p:cNvSpPr>
            <a:spLocks noGrp="1"/>
          </p:cNvSpPr>
          <p:nvPr>
            <p:ph idx="1"/>
          </p:nvPr>
        </p:nvSpPr>
        <p:spPr/>
        <p:txBody>
          <a:bodyPr>
            <a:normAutofit lnSpcReduction="10000"/>
          </a:bodyPr>
          <a:lstStyle/>
          <a:p>
            <a:r>
              <a:rPr lang="sv-SE" sz="2000" dirty="0"/>
              <a:t>Föreningen skickar </a:t>
            </a:r>
            <a:r>
              <a:rPr lang="sv-SE" sz="2000" b="1" dirty="0"/>
              <a:t>elektroniska fakturor via mail </a:t>
            </a:r>
            <a:r>
              <a:rPr lang="sv-SE" sz="2000" dirty="0"/>
              <a:t>genom en funktion på laget.se (Billogram). </a:t>
            </a:r>
          </a:p>
          <a:p>
            <a:r>
              <a:rPr lang="sv-SE" sz="2000" dirty="0"/>
              <a:t>Faktureringen av avgifterna </a:t>
            </a:r>
            <a:r>
              <a:rPr lang="sv-SE" sz="2000" b="1" dirty="0"/>
              <a:t>startar i början av januari </a:t>
            </a:r>
            <a:r>
              <a:rPr lang="sv-SE" sz="2000" dirty="0"/>
              <a:t>och pågår under våren. </a:t>
            </a:r>
          </a:p>
          <a:p>
            <a:r>
              <a:rPr lang="sv-SE" sz="2000" dirty="0"/>
              <a:t>Viktigt att info om spelare och målsmän är korrekta på laget.se </a:t>
            </a:r>
          </a:p>
          <a:p>
            <a:r>
              <a:rPr lang="sv-SE" sz="2000" dirty="0"/>
              <a:t>Avgiften på fakturan är inlagd efter den info som vi har vid tillfället när fakturan skickas. Stämmer inte denna vänligen kontakta föreningen och ny faktura skickas ut.  </a:t>
            </a:r>
          </a:p>
          <a:p>
            <a:r>
              <a:rPr lang="sv-SE" sz="2000" dirty="0"/>
              <a:t>Avgiften på fakturan består av en </a:t>
            </a:r>
            <a:r>
              <a:rPr lang="sv-SE" sz="2000" b="1" dirty="0"/>
              <a:t>medlemsavgift och en träningsavgift</a:t>
            </a:r>
            <a:r>
              <a:rPr lang="sv-SE" sz="2000" dirty="0"/>
              <a:t>. Samtliga spelare och ledare </a:t>
            </a:r>
            <a:r>
              <a:rPr lang="sv-SE" sz="2000" b="1" dirty="0"/>
              <a:t>ska vara medlemmar </a:t>
            </a:r>
            <a:r>
              <a:rPr lang="sv-SE" sz="2000" dirty="0"/>
              <a:t>i föreningen. </a:t>
            </a:r>
          </a:p>
          <a:p>
            <a:r>
              <a:rPr lang="sv-SE" sz="2000" dirty="0"/>
              <a:t>Ej betalda avgifter innebär att spelaren </a:t>
            </a:r>
            <a:r>
              <a:rPr lang="sv-SE" sz="2000" b="1" dirty="0"/>
              <a:t>ej får spela matcher</a:t>
            </a:r>
            <a:r>
              <a:rPr lang="sv-SE" sz="2000" dirty="0"/>
              <a:t>. Lagets lagledare kontrollerar om avgift är erlagd eller ej. </a:t>
            </a:r>
          </a:p>
          <a:p>
            <a:r>
              <a:rPr lang="sv-SE" sz="2000" dirty="0"/>
              <a:t>Föreningen använder sig av </a:t>
            </a:r>
            <a:r>
              <a:rPr lang="sv-SE" sz="2000" b="1" dirty="0"/>
              <a:t>digitala medlemskort via appen laget.se</a:t>
            </a:r>
            <a:r>
              <a:rPr lang="sv-SE" sz="2000" dirty="0"/>
              <a:t>. Vill du ha ett ”vanligt” medlemskort kontakta kansliet. </a:t>
            </a:r>
          </a:p>
          <a:p>
            <a:endParaRPr lang="sv-SE" sz="2000" dirty="0"/>
          </a:p>
        </p:txBody>
      </p:sp>
      <p:sp>
        <p:nvSpPr>
          <p:cNvPr id="4" name="Platshållare för bildnummer 3">
            <a:extLst>
              <a:ext uri="{FF2B5EF4-FFF2-40B4-BE49-F238E27FC236}">
                <a16:creationId xmlns="" xmlns:a16="http://schemas.microsoft.com/office/drawing/2014/main" id="{EA4D330B-C613-4FA4-AA2B-EA6AC7EB97E4}"/>
              </a:ext>
            </a:extLst>
          </p:cNvPr>
          <p:cNvSpPr>
            <a:spLocks noGrp="1"/>
          </p:cNvSpPr>
          <p:nvPr>
            <p:ph type="sldNum" sz="quarter" idx="12"/>
          </p:nvPr>
        </p:nvSpPr>
        <p:spPr/>
        <p:txBody>
          <a:bodyPr/>
          <a:lstStyle/>
          <a:p>
            <a:fld id="{91BA8AAB-46CD-4A04-AD31-79E4D3AE80D0}" type="slidenum">
              <a:rPr lang="en-US" smtClean="0"/>
              <a:pPr/>
              <a:t>16</a:t>
            </a:fld>
            <a:endParaRPr lang="en-US"/>
          </a:p>
        </p:txBody>
      </p:sp>
    </p:spTree>
    <p:extLst>
      <p:ext uri="{BB962C8B-B14F-4D97-AF65-F5344CB8AC3E}">
        <p14:creationId xmlns:p14="http://schemas.microsoft.com/office/powerpoint/2010/main" val="1862445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0EA31D44-80D6-4522-9B1F-C908B7F5B2A8}"/>
              </a:ext>
            </a:extLst>
          </p:cNvPr>
          <p:cNvSpPr>
            <a:spLocks noGrp="1"/>
          </p:cNvSpPr>
          <p:nvPr>
            <p:ph type="title"/>
          </p:nvPr>
        </p:nvSpPr>
        <p:spPr/>
        <p:txBody>
          <a:bodyPr/>
          <a:lstStyle/>
          <a:p>
            <a:r>
              <a:rPr lang="sv-SE" dirty="0"/>
              <a:t>Medlemsavgifter 2023</a:t>
            </a:r>
          </a:p>
        </p:txBody>
      </p:sp>
      <p:sp>
        <p:nvSpPr>
          <p:cNvPr id="3" name="Platshållare för innehåll 2">
            <a:extLst>
              <a:ext uri="{FF2B5EF4-FFF2-40B4-BE49-F238E27FC236}">
                <a16:creationId xmlns="" xmlns:a16="http://schemas.microsoft.com/office/drawing/2014/main" id="{DFEEECBC-FEE4-4D7E-91A9-69AA8FB9724F}"/>
              </a:ext>
            </a:extLst>
          </p:cNvPr>
          <p:cNvSpPr>
            <a:spLocks noGrp="1"/>
          </p:cNvSpPr>
          <p:nvPr>
            <p:ph idx="1"/>
          </p:nvPr>
        </p:nvSpPr>
        <p:spPr/>
        <p:txBody>
          <a:bodyPr>
            <a:normAutofit lnSpcReduction="10000"/>
          </a:bodyPr>
          <a:lstStyle/>
          <a:p>
            <a:r>
              <a:rPr lang="sv-SE" sz="2000" dirty="0"/>
              <a:t>Medlemsavgift Enskild medlem: 250 kr </a:t>
            </a:r>
          </a:p>
          <a:p>
            <a:r>
              <a:rPr lang="sv-SE" sz="2000" dirty="0" err="1"/>
              <a:t>Familjekort</a:t>
            </a:r>
            <a:r>
              <a:rPr lang="sv-SE" sz="2000" dirty="0"/>
              <a:t> för föräldrar och hemmavarande barn: 500 kr </a:t>
            </a:r>
          </a:p>
          <a:p>
            <a:r>
              <a:rPr lang="sv-SE" sz="2000" dirty="0"/>
              <a:t>Träningsavgift Aktiva spelare 7 år gammal (född 2016) 0 kr </a:t>
            </a:r>
          </a:p>
          <a:p>
            <a:r>
              <a:rPr lang="sv-SE" sz="2000" dirty="0"/>
              <a:t>Aktiva spelare 8-9 år gamla (födda mellan 2014-01-01 och 2015-12-31): 500 kr </a:t>
            </a:r>
          </a:p>
          <a:p>
            <a:r>
              <a:rPr lang="sv-SE" sz="2000" dirty="0"/>
              <a:t>Aktiva spelare 10-12 år gamla (födda mellan 2011-01-01 och 2013-12-31): 1000 kr </a:t>
            </a:r>
          </a:p>
          <a:p>
            <a:r>
              <a:rPr lang="sv-SE" sz="2000" dirty="0"/>
              <a:t>Aktiva spelare 13-15 år gamla (födda mellan 2010-01-01 och 2008-12-31): 1500 kr </a:t>
            </a:r>
          </a:p>
          <a:p>
            <a:r>
              <a:rPr lang="sv-SE" sz="2000" dirty="0"/>
              <a:t>Aktiva spelare 16 år och äldre (födda 2007 eller tidigare): 1875 kr</a:t>
            </a:r>
          </a:p>
          <a:p>
            <a:r>
              <a:rPr lang="sv-SE" sz="2000" dirty="0"/>
              <a:t>Aktiva spelare A-lag: 2200kr</a:t>
            </a:r>
          </a:p>
          <a:p>
            <a:pPr marL="0" indent="0">
              <a:buNone/>
            </a:pPr>
            <a:r>
              <a:rPr lang="sv-SE" sz="2000" dirty="0"/>
              <a:t>Betalning Medlems- och träningsavgifterna kommer att hanteras som en elektronisk faktura via e-post med avsändare </a:t>
            </a:r>
            <a:r>
              <a:rPr lang="sv-SE" sz="2000" dirty="0" err="1"/>
              <a:t>Billogram</a:t>
            </a:r>
            <a:r>
              <a:rPr lang="sv-SE" sz="2000" dirty="0"/>
              <a:t>. </a:t>
            </a:r>
          </a:p>
          <a:p>
            <a:pPr marL="0" indent="0">
              <a:buNone/>
            </a:pPr>
            <a:r>
              <a:rPr lang="sv-SE" sz="2000" dirty="0"/>
              <a:t>Fakturorna ska betalas inom 30 dagar. </a:t>
            </a:r>
          </a:p>
        </p:txBody>
      </p:sp>
    </p:spTree>
    <p:extLst>
      <p:ext uri="{BB962C8B-B14F-4D97-AF65-F5344CB8AC3E}">
        <p14:creationId xmlns:p14="http://schemas.microsoft.com/office/powerpoint/2010/main" val="13483354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ubrik 3">
            <a:extLst>
              <a:ext uri="{FF2B5EF4-FFF2-40B4-BE49-F238E27FC236}">
                <a16:creationId xmlns="" xmlns:a16="http://schemas.microsoft.com/office/drawing/2014/main" id="{8C9931BE-F977-4AAA-9924-57F067827FDC}"/>
              </a:ext>
            </a:extLst>
          </p:cNvPr>
          <p:cNvSpPr>
            <a:spLocks noGrp="1"/>
          </p:cNvSpPr>
          <p:nvPr>
            <p:ph type="title"/>
          </p:nvPr>
        </p:nvSpPr>
        <p:spPr/>
        <p:txBody>
          <a:bodyPr/>
          <a:lstStyle/>
          <a:p>
            <a:pPr eaLnBrk="1" hangingPunct="1"/>
            <a:r>
              <a:rPr lang="sv-SE" altLang="sv-SE" dirty="0"/>
              <a:t>Obligatoriska arbetsinsatser </a:t>
            </a:r>
          </a:p>
        </p:txBody>
      </p:sp>
      <p:sp>
        <p:nvSpPr>
          <p:cNvPr id="6" name="Platshållare för innehåll 5">
            <a:extLst>
              <a:ext uri="{FF2B5EF4-FFF2-40B4-BE49-F238E27FC236}">
                <a16:creationId xmlns="" xmlns:a16="http://schemas.microsoft.com/office/drawing/2014/main" id="{3A231B60-7FF9-41E9-AAE8-BB12C8807D6C}"/>
              </a:ext>
            </a:extLst>
          </p:cNvPr>
          <p:cNvSpPr>
            <a:spLocks noGrp="1"/>
          </p:cNvSpPr>
          <p:nvPr>
            <p:ph idx="1"/>
          </p:nvPr>
        </p:nvSpPr>
        <p:spPr>
          <a:xfrm>
            <a:off x="457200" y="1196751"/>
            <a:ext cx="7931224" cy="4752529"/>
          </a:xfrm>
        </p:spPr>
        <p:txBody>
          <a:bodyPr rtlCol="0">
            <a:normAutofit fontScale="25000" lnSpcReduction="20000"/>
          </a:bodyPr>
          <a:lstStyle/>
          <a:p>
            <a:pPr marL="0" indent="0" eaLnBrk="1" fontAlgn="auto" hangingPunct="1">
              <a:spcAft>
                <a:spcPts val="0"/>
              </a:spcAft>
              <a:buNone/>
              <a:defRPr/>
            </a:pPr>
            <a:r>
              <a:rPr lang="sv-SE" sz="5600" b="1" u="sng" dirty="0">
                <a:solidFill>
                  <a:srgbClr val="4F81BD">
                    <a:lumMod val="75000"/>
                  </a:srgbClr>
                </a:solidFill>
              </a:rPr>
              <a:t>Arbetsinsatser för föreningen </a:t>
            </a:r>
            <a:r>
              <a:rPr lang="sv-SE" sz="5600" b="1" dirty="0">
                <a:solidFill>
                  <a:srgbClr val="4F81BD">
                    <a:lumMod val="75000"/>
                  </a:srgbClr>
                </a:solidFill>
              </a:rPr>
              <a:t>		</a:t>
            </a:r>
            <a:r>
              <a:rPr lang="sv-SE" sz="5600" b="1" u="sng" dirty="0">
                <a:solidFill>
                  <a:srgbClr val="4F81BD">
                    <a:lumMod val="75000"/>
                  </a:srgbClr>
                </a:solidFill>
              </a:rPr>
              <a:t>Vem/vilka?</a:t>
            </a:r>
          </a:p>
          <a:p>
            <a:pPr marL="0" indent="0" eaLnBrk="1" fontAlgn="auto" hangingPunct="1">
              <a:spcAft>
                <a:spcPts val="0"/>
              </a:spcAft>
              <a:buNone/>
              <a:defRPr/>
            </a:pPr>
            <a:r>
              <a:rPr lang="sv-SE" sz="5600" dirty="0"/>
              <a:t>För de flesta vuxna innebär det </a:t>
            </a:r>
            <a:r>
              <a:rPr lang="sv-SE" sz="5600" dirty="0" err="1"/>
              <a:t>Storsjöcup</a:t>
            </a:r>
            <a:r>
              <a:rPr lang="sv-SE" sz="5600" dirty="0"/>
              <a:t> + 2 ytterligare insatser + säljinsats</a:t>
            </a:r>
            <a:endParaRPr lang="sv-SE" sz="5600" dirty="0">
              <a:solidFill>
                <a:schemeClr val="accent1">
                  <a:lumMod val="75000"/>
                </a:schemeClr>
              </a:solidFill>
            </a:endParaRPr>
          </a:p>
          <a:p>
            <a:pPr marL="0" indent="0" eaLnBrk="1" fontAlgn="auto" hangingPunct="1">
              <a:spcAft>
                <a:spcPts val="0"/>
              </a:spcAft>
              <a:buNone/>
              <a:defRPr/>
            </a:pPr>
            <a:endParaRPr lang="sv-SE" sz="5600" dirty="0">
              <a:solidFill>
                <a:schemeClr val="accent1">
                  <a:lumMod val="75000"/>
                </a:schemeClr>
              </a:solidFill>
            </a:endParaRPr>
          </a:p>
          <a:p>
            <a:pPr eaLnBrk="1" fontAlgn="auto" hangingPunct="1">
              <a:spcAft>
                <a:spcPts val="0"/>
              </a:spcAft>
              <a:defRPr/>
            </a:pPr>
            <a:endParaRPr lang="sv-SE" sz="5600" dirty="0">
              <a:solidFill>
                <a:srgbClr val="4F81BD">
                  <a:lumMod val="75000"/>
                </a:srgbClr>
              </a:solidFill>
            </a:endParaRPr>
          </a:p>
          <a:p>
            <a:pPr eaLnBrk="1" fontAlgn="auto" hangingPunct="1">
              <a:spcAft>
                <a:spcPts val="0"/>
              </a:spcAft>
              <a:defRPr/>
            </a:pPr>
            <a:endParaRPr lang="sv-SE" sz="5600" dirty="0">
              <a:solidFill>
                <a:srgbClr val="4F81BD">
                  <a:lumMod val="75000"/>
                </a:srgbClr>
              </a:solidFill>
            </a:endParaRPr>
          </a:p>
          <a:p>
            <a:pPr eaLnBrk="1" fontAlgn="auto" hangingPunct="1">
              <a:spcAft>
                <a:spcPts val="0"/>
              </a:spcAft>
              <a:defRPr/>
            </a:pPr>
            <a:endParaRPr lang="sv-SE" sz="5600" dirty="0">
              <a:solidFill>
                <a:srgbClr val="4F81BD">
                  <a:lumMod val="75000"/>
                </a:srgbClr>
              </a:solidFill>
            </a:endParaRPr>
          </a:p>
          <a:p>
            <a:pPr eaLnBrk="1" fontAlgn="auto" hangingPunct="1">
              <a:spcAft>
                <a:spcPts val="0"/>
              </a:spcAft>
              <a:defRPr/>
            </a:pPr>
            <a:endParaRPr lang="sv-SE" sz="5600" dirty="0">
              <a:solidFill>
                <a:srgbClr val="4F81BD">
                  <a:lumMod val="75000"/>
                </a:srgbClr>
              </a:solidFill>
            </a:endParaRPr>
          </a:p>
          <a:p>
            <a:pPr eaLnBrk="1" fontAlgn="auto" hangingPunct="1">
              <a:spcAft>
                <a:spcPts val="0"/>
              </a:spcAft>
              <a:defRPr/>
            </a:pPr>
            <a:endParaRPr lang="sv-SE" sz="5600" dirty="0">
              <a:solidFill>
                <a:srgbClr val="4F81BD">
                  <a:lumMod val="75000"/>
                </a:srgbClr>
              </a:solidFill>
            </a:endParaRPr>
          </a:p>
          <a:p>
            <a:pPr eaLnBrk="1" fontAlgn="auto" hangingPunct="1">
              <a:spcAft>
                <a:spcPts val="0"/>
              </a:spcAft>
              <a:defRPr/>
            </a:pPr>
            <a:endParaRPr lang="sv-SE" sz="5600"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endParaRPr lang="sv-SE" sz="5600" b="1" u="sng" dirty="0">
              <a:solidFill>
                <a:srgbClr val="4F81BD">
                  <a:lumMod val="75000"/>
                </a:srgbClr>
              </a:solidFill>
            </a:endParaRPr>
          </a:p>
          <a:p>
            <a:pPr marL="0" indent="0" eaLnBrk="1" fontAlgn="auto" hangingPunct="1">
              <a:spcAft>
                <a:spcPts val="0"/>
              </a:spcAft>
              <a:buNone/>
              <a:defRPr/>
            </a:pPr>
            <a:r>
              <a:rPr lang="sv-SE" sz="5600" b="1" u="sng" dirty="0" smtClean="0">
                <a:solidFill>
                  <a:srgbClr val="4F81BD">
                    <a:lumMod val="75000"/>
                  </a:srgbClr>
                </a:solidFill>
              </a:rPr>
              <a:t>U3 Laginsatser </a:t>
            </a:r>
            <a:r>
              <a:rPr lang="sv-SE" sz="5600" dirty="0" smtClean="0">
                <a:solidFill>
                  <a:srgbClr val="4F81BD">
                    <a:lumMod val="75000"/>
                  </a:srgbClr>
                </a:solidFill>
              </a:rPr>
              <a:t>Ordna med </a:t>
            </a:r>
            <a:r>
              <a:rPr lang="sv-SE" sz="5600" dirty="0">
                <a:solidFill>
                  <a:srgbClr val="4F81BD">
                    <a:lumMod val="75000"/>
                  </a:srgbClr>
                </a:solidFill>
              </a:rPr>
              <a:t>fikaförsäljning (vinst går till laget)</a:t>
            </a:r>
          </a:p>
          <a:p>
            <a:pPr eaLnBrk="1" fontAlgn="auto" hangingPunct="1">
              <a:spcAft>
                <a:spcPts val="0"/>
              </a:spcAft>
              <a:defRPr/>
            </a:pPr>
            <a:r>
              <a:rPr lang="sv-SE" sz="5600" dirty="0" smtClean="0">
                <a:solidFill>
                  <a:srgbClr val="4F81BD">
                    <a:lumMod val="75000"/>
                  </a:srgbClr>
                </a:solidFill>
              </a:rPr>
              <a:t>Säljuppdrag våren och säljuppdrag hösten. </a:t>
            </a:r>
            <a:endParaRPr lang="sv-SE" sz="5600" dirty="0">
              <a:solidFill>
                <a:srgbClr val="4F81BD">
                  <a:lumMod val="75000"/>
                </a:srgbClr>
              </a:solidFill>
            </a:endParaRPr>
          </a:p>
          <a:p>
            <a:pPr marL="0" indent="0" eaLnBrk="1" fontAlgn="auto" hangingPunct="1">
              <a:spcAft>
                <a:spcPts val="0"/>
              </a:spcAft>
              <a:buNone/>
              <a:defRPr/>
            </a:pPr>
            <a:endParaRPr lang="sv-SE" sz="4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2100" dirty="0">
              <a:solidFill>
                <a:schemeClr val="accent1">
                  <a:lumMod val="75000"/>
                </a:schemeClr>
              </a:solidFill>
            </a:endParaRPr>
          </a:p>
          <a:p>
            <a:pPr marL="0" indent="0" eaLnBrk="1" fontAlgn="auto" hangingPunct="1">
              <a:spcAft>
                <a:spcPts val="0"/>
              </a:spcAft>
              <a:buNone/>
              <a:defRPr/>
            </a:pPr>
            <a:r>
              <a:rPr lang="sv-SE" sz="3400" dirty="0">
                <a:solidFill>
                  <a:schemeClr val="accent1">
                    <a:lumMod val="75000"/>
                  </a:schemeClr>
                </a:solidFill>
              </a:rPr>
              <a:t>*) Kan tillkomma uppgifter</a:t>
            </a:r>
          </a:p>
          <a:p>
            <a:pPr eaLnBrk="1" fontAlgn="auto" hangingPunct="1">
              <a:spcAft>
                <a:spcPts val="0"/>
              </a:spcAft>
              <a:defRPr/>
            </a:pPr>
            <a:endParaRPr lang="sv-SE" dirty="0">
              <a:solidFill>
                <a:schemeClr val="accent1">
                  <a:lumMod val="75000"/>
                </a:schemeClr>
              </a:solidFill>
            </a:endParaRPr>
          </a:p>
          <a:p>
            <a:pPr eaLnBrk="1" fontAlgn="auto" hangingPunct="1">
              <a:spcAft>
                <a:spcPts val="0"/>
              </a:spcAft>
              <a:defRPr/>
            </a:pPr>
            <a:endParaRPr lang="sv-SE" dirty="0">
              <a:solidFill>
                <a:schemeClr val="accent1">
                  <a:lumMod val="75000"/>
                </a:schemeClr>
              </a:solidFill>
            </a:endParaRPr>
          </a:p>
          <a:p>
            <a:pPr eaLnBrk="1" fontAlgn="auto" hangingPunct="1">
              <a:spcAft>
                <a:spcPts val="0"/>
              </a:spcAft>
              <a:defRPr/>
            </a:pPr>
            <a:endParaRPr lang="sv-SE" dirty="0">
              <a:solidFill>
                <a:schemeClr val="accent1">
                  <a:lumMod val="75000"/>
                </a:schemeClr>
              </a:solidFill>
            </a:endParaRPr>
          </a:p>
        </p:txBody>
      </p:sp>
      <p:sp>
        <p:nvSpPr>
          <p:cNvPr id="2" name="Platshållare för bildnummer 1">
            <a:extLst>
              <a:ext uri="{FF2B5EF4-FFF2-40B4-BE49-F238E27FC236}">
                <a16:creationId xmlns="" xmlns:a16="http://schemas.microsoft.com/office/drawing/2014/main" id="{F755779A-2064-4B8A-9FAE-C27B0C6AAA85}"/>
              </a:ext>
            </a:extLst>
          </p:cNvPr>
          <p:cNvSpPr>
            <a:spLocks noGrp="1"/>
          </p:cNvSpPr>
          <p:nvPr>
            <p:ph type="sldNum" sz="quarter" idx="12"/>
          </p:nvPr>
        </p:nvSpPr>
        <p:spPr/>
        <p:txBody>
          <a:bodyPr/>
          <a:lstStyle/>
          <a:p>
            <a:pPr defTabSz="457200"/>
            <a:fld id="{5FFE7CCC-1710-4B7C-A323-22EBAC80F32F}" type="slidenum">
              <a:rPr lang="en-US" altLang="sv-SE">
                <a:latin typeface="Calibri"/>
              </a:rPr>
              <a:pPr defTabSz="457200"/>
              <a:t>18</a:t>
            </a:fld>
            <a:endParaRPr lang="en-US" altLang="sv-SE">
              <a:latin typeface="Calibri"/>
            </a:endParaRPr>
          </a:p>
        </p:txBody>
      </p:sp>
      <p:sp>
        <p:nvSpPr>
          <p:cNvPr id="7" name="textruta 6">
            <a:extLst>
              <a:ext uri="{FF2B5EF4-FFF2-40B4-BE49-F238E27FC236}">
                <a16:creationId xmlns="" xmlns:a16="http://schemas.microsoft.com/office/drawing/2014/main" id="{F755EC6A-8796-4B63-8BFD-E1BA4673FD8A}"/>
              </a:ext>
            </a:extLst>
          </p:cNvPr>
          <p:cNvSpPr txBox="1"/>
          <p:nvPr/>
        </p:nvSpPr>
        <p:spPr>
          <a:xfrm>
            <a:off x="457200" y="1578443"/>
            <a:ext cx="2746648" cy="5262979"/>
          </a:xfrm>
          <a:prstGeom prst="rect">
            <a:avLst/>
          </a:prstGeom>
          <a:noFill/>
        </p:spPr>
        <p:txBody>
          <a:bodyPr wrap="square" rtlCol="0">
            <a:spAutoFit/>
          </a:bodyPr>
          <a:lstStyle/>
          <a:p>
            <a:pPr marL="171450" indent="-171450">
              <a:buFont typeface="Arial" panose="020B0604020202020204" pitchFamily="34" charset="0"/>
              <a:buChar char="•"/>
            </a:pPr>
            <a:r>
              <a:rPr lang="sv-SE" sz="1400" dirty="0">
                <a:solidFill>
                  <a:srgbClr val="4F81BD">
                    <a:lumMod val="75000"/>
                  </a:srgbClr>
                </a:solidFill>
              </a:rPr>
              <a:t>Sälja Dreamstarhäften vår/höst</a:t>
            </a:r>
          </a:p>
          <a:p>
            <a:pPr marL="171450" indent="-171450">
              <a:buFont typeface="Arial" panose="020B0604020202020204" pitchFamily="34" charset="0"/>
              <a:buChar char="•"/>
            </a:pPr>
            <a:r>
              <a:rPr lang="sv-SE" sz="1400" dirty="0">
                <a:solidFill>
                  <a:srgbClr val="4F81BD">
                    <a:lumMod val="75000"/>
                  </a:srgbClr>
                </a:solidFill>
              </a:rPr>
              <a:t>Sälja B-lotter till ”</a:t>
            </a:r>
            <a:r>
              <a:rPr lang="sv-SE" sz="1400" dirty="0" err="1">
                <a:solidFill>
                  <a:srgbClr val="4F81BD">
                    <a:lumMod val="75000"/>
                  </a:srgbClr>
                </a:solidFill>
              </a:rPr>
              <a:t>uppesittar</a:t>
            </a:r>
            <a:r>
              <a:rPr lang="sv-SE" sz="1400" dirty="0">
                <a:solidFill>
                  <a:srgbClr val="4F81BD">
                    <a:lumMod val="75000"/>
                  </a:srgbClr>
                </a:solidFill>
              </a:rPr>
              <a:t>”</a:t>
            </a:r>
          </a:p>
          <a:p>
            <a:pPr marL="171450" indent="-171450">
              <a:buFont typeface="Arial" panose="020B0604020202020204" pitchFamily="34" charset="0"/>
              <a:buChar char="•"/>
            </a:pPr>
            <a:r>
              <a:rPr lang="sv-SE" sz="1400" dirty="0">
                <a:solidFill>
                  <a:srgbClr val="4F81BD">
                    <a:lumMod val="75000"/>
                  </a:srgbClr>
                </a:solidFill>
              </a:rPr>
              <a:t>Bingokontrollanter 2-3ggr/lag/säsong</a:t>
            </a:r>
          </a:p>
          <a:p>
            <a:pPr marL="171450" indent="-171450">
              <a:buFont typeface="Arial" panose="020B0604020202020204" pitchFamily="34" charset="0"/>
              <a:buChar char="•"/>
            </a:pPr>
            <a:r>
              <a:rPr lang="sv-SE" sz="1400" dirty="0">
                <a:solidFill>
                  <a:srgbClr val="4F81BD">
                    <a:lumMod val="75000"/>
                  </a:srgbClr>
                </a:solidFill>
              </a:rPr>
              <a:t>Matchvärdar A-matcher</a:t>
            </a:r>
          </a:p>
          <a:p>
            <a:pPr marL="171450" indent="-171450">
              <a:buFont typeface="Arial" panose="020B0604020202020204" pitchFamily="34" charset="0"/>
              <a:buChar char="•"/>
            </a:pPr>
            <a:r>
              <a:rPr lang="sv-SE" sz="1400" dirty="0">
                <a:solidFill>
                  <a:srgbClr val="4F81BD">
                    <a:lumMod val="75000"/>
                  </a:srgbClr>
                </a:solidFill>
              </a:rPr>
              <a:t>Storsjöcupen tält</a:t>
            </a:r>
          </a:p>
          <a:p>
            <a:pPr marL="171450" indent="-171450">
              <a:buFont typeface="Arial" panose="020B0604020202020204" pitchFamily="34" charset="0"/>
              <a:buChar char="•"/>
            </a:pPr>
            <a:r>
              <a:rPr lang="sv-SE" sz="1400" dirty="0">
                <a:solidFill>
                  <a:srgbClr val="4F81BD">
                    <a:lumMod val="75000"/>
                  </a:srgbClr>
                </a:solidFill>
              </a:rPr>
              <a:t>Storsjöcupen kök/planvärdskap</a:t>
            </a:r>
          </a:p>
          <a:p>
            <a:pPr marL="171450" indent="-171450">
              <a:buFont typeface="Arial" panose="020B0604020202020204" pitchFamily="34" charset="0"/>
              <a:buChar char="•"/>
            </a:pPr>
            <a:r>
              <a:rPr lang="sv-SE" sz="1400" dirty="0">
                <a:solidFill>
                  <a:srgbClr val="4F81BD">
                    <a:lumMod val="75000"/>
                  </a:srgbClr>
                </a:solidFill>
              </a:rPr>
              <a:t>Storsjöcupen ”Camp Furan</a:t>
            </a:r>
          </a:p>
          <a:p>
            <a:pPr marL="171450" indent="-171450">
              <a:buFont typeface="Arial" panose="020B0604020202020204" pitchFamily="34" charset="0"/>
              <a:buChar char="•"/>
            </a:pPr>
            <a:r>
              <a:rPr lang="sv-SE" sz="1400" dirty="0">
                <a:solidFill>
                  <a:srgbClr val="4F81BD">
                    <a:lumMod val="75000"/>
                  </a:srgbClr>
                </a:solidFill>
              </a:rPr>
              <a:t>Storsjöcupen Torvallen</a:t>
            </a:r>
          </a:p>
          <a:p>
            <a:pPr marL="171450" indent="-171450">
              <a:buFont typeface="Arial" panose="020B0604020202020204" pitchFamily="34" charset="0"/>
              <a:buChar char="•"/>
            </a:pPr>
            <a:r>
              <a:rPr lang="sv-SE" sz="1400" dirty="0">
                <a:solidFill>
                  <a:srgbClr val="4F81BD">
                    <a:lumMod val="75000"/>
                  </a:srgbClr>
                </a:solidFill>
              </a:rPr>
              <a:t>Ope-dagen</a:t>
            </a:r>
          </a:p>
          <a:p>
            <a:pPr marL="171450" indent="-171450">
              <a:buFont typeface="Arial" panose="020B0604020202020204" pitchFamily="34" charset="0"/>
              <a:buChar char="•"/>
            </a:pPr>
            <a:r>
              <a:rPr lang="sv-SE" sz="1400" dirty="0">
                <a:solidFill>
                  <a:srgbClr val="4F81BD">
                    <a:lumMod val="75000"/>
                  </a:srgbClr>
                </a:solidFill>
              </a:rPr>
              <a:t>Odenhallen plock o </a:t>
            </a:r>
            <a:r>
              <a:rPr lang="sv-SE" sz="1400" dirty="0" err="1">
                <a:solidFill>
                  <a:srgbClr val="4F81BD">
                    <a:lumMod val="75000"/>
                  </a:srgbClr>
                </a:solidFill>
              </a:rPr>
              <a:t>hyllfix</a:t>
            </a:r>
            <a:endParaRPr lang="sv-SE" sz="1400" dirty="0">
              <a:solidFill>
                <a:srgbClr val="4F81BD">
                  <a:lumMod val="75000"/>
                </a:srgbClr>
              </a:solidFill>
            </a:endParaRPr>
          </a:p>
          <a:p>
            <a:pPr marL="171450" indent="-171450">
              <a:buFont typeface="Arial" panose="020B0604020202020204" pitchFamily="34" charset="0"/>
              <a:buChar char="•"/>
            </a:pPr>
            <a:r>
              <a:rPr lang="sv-SE" sz="1400" dirty="0">
                <a:solidFill>
                  <a:srgbClr val="4F81BD">
                    <a:lumMod val="75000"/>
                  </a:srgbClr>
                </a:solidFill>
              </a:rPr>
              <a:t>Odenhallen städ</a:t>
            </a:r>
          </a:p>
          <a:p>
            <a:pPr marL="171450" indent="-171450">
              <a:buFont typeface="Arial" panose="020B0604020202020204" pitchFamily="34" charset="0"/>
              <a:buChar char="•"/>
            </a:pPr>
            <a:r>
              <a:rPr lang="sv-SE" sz="1400" dirty="0">
                <a:solidFill>
                  <a:srgbClr val="4F81BD">
                    <a:lumMod val="75000"/>
                  </a:srgbClr>
                </a:solidFill>
              </a:rPr>
              <a:t>Nattvandra</a:t>
            </a:r>
          </a:p>
          <a:p>
            <a:pPr marL="171450" indent="-171450">
              <a:buFont typeface="Arial" panose="020B0604020202020204" pitchFamily="34" charset="0"/>
              <a:buChar char="•"/>
            </a:pPr>
            <a:r>
              <a:rPr lang="sv-SE" sz="1400" dirty="0" err="1">
                <a:solidFill>
                  <a:srgbClr val="4F81BD">
                    <a:lumMod val="75000"/>
                  </a:srgbClr>
                </a:solidFill>
              </a:rPr>
              <a:t>Gregoriemarknad</a:t>
            </a:r>
            <a:r>
              <a:rPr lang="sv-SE" sz="1400" dirty="0">
                <a:solidFill>
                  <a:srgbClr val="4F81BD">
                    <a:lumMod val="75000"/>
                  </a:srgbClr>
                </a:solidFill>
              </a:rPr>
              <a:t> städ</a:t>
            </a:r>
          </a:p>
          <a:p>
            <a:pPr marL="171450" indent="-171450">
              <a:buFont typeface="Arial" panose="020B0604020202020204" pitchFamily="34" charset="0"/>
              <a:buChar char="•"/>
            </a:pPr>
            <a:r>
              <a:rPr lang="sv-SE" sz="1400" dirty="0">
                <a:solidFill>
                  <a:srgbClr val="4F81BD">
                    <a:lumMod val="75000"/>
                  </a:srgbClr>
                </a:solidFill>
              </a:rPr>
              <a:t>Coop inventering</a:t>
            </a:r>
          </a:p>
          <a:p>
            <a:pPr marL="171450" indent="-171450">
              <a:buFont typeface="Arial" panose="020B0604020202020204" pitchFamily="34" charset="0"/>
              <a:buChar char="•"/>
            </a:pPr>
            <a:r>
              <a:rPr lang="sv-SE" sz="1400" dirty="0">
                <a:solidFill>
                  <a:srgbClr val="4F81BD">
                    <a:lumMod val="75000"/>
                  </a:srgbClr>
                </a:solidFill>
              </a:rPr>
              <a:t>SCA </a:t>
            </a:r>
            <a:r>
              <a:rPr lang="sv-SE" sz="1400" dirty="0" err="1">
                <a:solidFill>
                  <a:srgbClr val="4F81BD">
                    <a:lumMod val="75000"/>
                  </a:srgbClr>
                </a:solidFill>
              </a:rPr>
              <a:t>plantsättning</a:t>
            </a:r>
            <a:endParaRPr lang="sv-SE" sz="1400" dirty="0">
              <a:solidFill>
                <a:srgbClr val="4F81BD">
                  <a:lumMod val="75000"/>
                </a:srgbClr>
              </a:solidFill>
            </a:endParaRPr>
          </a:p>
          <a:p>
            <a:pPr marL="171450" indent="-171450">
              <a:buFont typeface="Arial" panose="020B0604020202020204" pitchFamily="34" charset="0"/>
              <a:buChar char="•"/>
            </a:pPr>
            <a:r>
              <a:rPr lang="sv-SE" sz="1400" dirty="0" err="1">
                <a:solidFill>
                  <a:srgbClr val="4F81BD">
                    <a:lumMod val="75000"/>
                  </a:srgbClr>
                </a:solidFill>
              </a:rPr>
              <a:t>Vårmässa</a:t>
            </a:r>
            <a:r>
              <a:rPr lang="sv-SE" sz="1400" dirty="0">
                <a:solidFill>
                  <a:srgbClr val="4F81BD">
                    <a:lumMod val="75000"/>
                  </a:srgbClr>
                </a:solidFill>
              </a:rPr>
              <a:t> – Höstmässa</a:t>
            </a:r>
          </a:p>
          <a:p>
            <a:pPr marL="171450" indent="-171450">
              <a:buFont typeface="Arial" panose="020B0604020202020204" pitchFamily="34" charset="0"/>
              <a:buChar char="•"/>
            </a:pPr>
            <a:r>
              <a:rPr lang="sv-SE" sz="1400" dirty="0">
                <a:solidFill>
                  <a:srgbClr val="4F81BD">
                    <a:lumMod val="75000"/>
                  </a:srgbClr>
                </a:solidFill>
              </a:rPr>
              <a:t>Storsjöyran</a:t>
            </a:r>
          </a:p>
          <a:p>
            <a:pPr marL="171450" indent="-171450">
              <a:buFont typeface="Arial" panose="020B0604020202020204" pitchFamily="34" charset="0"/>
              <a:buChar char="•"/>
            </a:pPr>
            <a:r>
              <a:rPr lang="sv-SE" sz="1400" dirty="0" err="1">
                <a:solidFill>
                  <a:srgbClr val="4F81BD">
                    <a:lumMod val="75000"/>
                  </a:srgbClr>
                </a:solidFill>
              </a:rPr>
              <a:t>Oringen</a:t>
            </a:r>
            <a:r>
              <a:rPr lang="sv-SE" sz="1400" dirty="0">
                <a:solidFill>
                  <a:srgbClr val="4F81BD">
                    <a:lumMod val="75000"/>
                  </a:srgbClr>
                </a:solidFill>
              </a:rPr>
              <a:t> MTB</a:t>
            </a:r>
          </a:p>
          <a:p>
            <a:pPr marL="171450" indent="-171450">
              <a:buFont typeface="Arial" panose="020B0604020202020204" pitchFamily="34" charset="0"/>
              <a:buChar char="•"/>
            </a:pPr>
            <a:endParaRPr lang="sv-SE" sz="1400" dirty="0">
              <a:solidFill>
                <a:srgbClr val="4F81BD">
                  <a:lumMod val="75000"/>
                </a:srgbClr>
              </a:solidFill>
            </a:endParaRPr>
          </a:p>
          <a:p>
            <a:pPr marL="171450" indent="-171450">
              <a:buFont typeface="Arial" panose="020B0604020202020204" pitchFamily="34" charset="0"/>
              <a:buChar char="•"/>
            </a:pPr>
            <a:endParaRPr lang="sv-SE" sz="1400" dirty="0">
              <a:solidFill>
                <a:srgbClr val="4F81BD">
                  <a:lumMod val="75000"/>
                </a:srgbClr>
              </a:solidFill>
            </a:endParaRPr>
          </a:p>
          <a:p>
            <a:r>
              <a:rPr lang="sv-SE" sz="1400" dirty="0"/>
              <a:t>Se även </a:t>
            </a:r>
            <a:r>
              <a:rPr lang="sv-SE" sz="1400" dirty="0">
                <a:hlinkClick r:id="rId2"/>
              </a:rPr>
              <a:t>https://www.laget.se/OpeIFklubb/Document</a:t>
            </a:r>
            <a:r>
              <a:rPr lang="sv-SE" sz="1400" dirty="0"/>
              <a:t> Arbetsinsatser</a:t>
            </a:r>
          </a:p>
        </p:txBody>
      </p:sp>
      <p:sp>
        <p:nvSpPr>
          <p:cNvPr id="9" name="textruta 8">
            <a:extLst>
              <a:ext uri="{FF2B5EF4-FFF2-40B4-BE49-F238E27FC236}">
                <a16:creationId xmlns="" xmlns:a16="http://schemas.microsoft.com/office/drawing/2014/main" id="{8625209C-4B70-4628-B584-E6E0A97C5DB1}"/>
              </a:ext>
            </a:extLst>
          </p:cNvPr>
          <p:cNvSpPr txBox="1"/>
          <p:nvPr/>
        </p:nvSpPr>
        <p:spPr>
          <a:xfrm>
            <a:off x="3207296" y="1563259"/>
            <a:ext cx="2746648" cy="5047536"/>
          </a:xfrm>
          <a:prstGeom prst="rect">
            <a:avLst/>
          </a:prstGeom>
          <a:noFill/>
        </p:spPr>
        <p:txBody>
          <a:bodyPr wrap="square" rtlCol="0">
            <a:spAutoFit/>
          </a:bodyPr>
          <a:lstStyle/>
          <a:p>
            <a:pPr marL="171450" indent="-171450">
              <a:buFont typeface="Arial" panose="020B0604020202020204" pitchFamily="34" charset="0"/>
              <a:buChar char="•"/>
            </a:pPr>
            <a:r>
              <a:rPr lang="sv-SE" sz="1400" dirty="0">
                <a:solidFill>
                  <a:srgbClr val="4F81BD">
                    <a:lumMod val="75000"/>
                  </a:srgbClr>
                </a:solidFill>
              </a:rPr>
              <a:t>Alla lag från senior – födda 2014</a:t>
            </a:r>
          </a:p>
          <a:p>
            <a:pPr marL="171450" indent="-171450">
              <a:buFont typeface="Arial" panose="020B0604020202020204" pitchFamily="34" charset="0"/>
              <a:buChar char="•"/>
            </a:pPr>
            <a:r>
              <a:rPr lang="sv-SE" sz="1400" dirty="0">
                <a:solidFill>
                  <a:srgbClr val="4F81BD">
                    <a:lumMod val="75000"/>
                  </a:srgbClr>
                </a:solidFill>
              </a:rPr>
              <a:t>Alla lag från senior – födda 2014</a:t>
            </a:r>
          </a:p>
          <a:p>
            <a:pPr marL="171450" indent="-171450">
              <a:buFont typeface="Arial" panose="020B0604020202020204" pitchFamily="34" charset="0"/>
              <a:buChar char="•"/>
            </a:pPr>
            <a:r>
              <a:rPr lang="sv-SE" sz="1400" dirty="0">
                <a:solidFill>
                  <a:srgbClr val="4F81BD">
                    <a:lumMod val="75000"/>
                  </a:srgbClr>
                </a:solidFill>
              </a:rPr>
              <a:t>Alla lag från senior – födda 2013</a:t>
            </a:r>
          </a:p>
          <a:p>
            <a:pPr marL="171450" indent="-171450">
              <a:buFont typeface="Arial" panose="020B0604020202020204" pitchFamily="34" charset="0"/>
              <a:buChar char="•"/>
            </a:pPr>
            <a:endParaRPr lang="sv-SE" sz="1400" dirty="0" smtClean="0">
              <a:solidFill>
                <a:srgbClr val="4F81BD">
                  <a:lumMod val="75000"/>
                </a:srgbClr>
              </a:solidFill>
            </a:endParaRPr>
          </a:p>
          <a:p>
            <a:pPr marL="171450" indent="-171450">
              <a:buFont typeface="Arial" panose="020B0604020202020204" pitchFamily="34" charset="0"/>
              <a:buChar char="•"/>
            </a:pPr>
            <a:r>
              <a:rPr lang="sv-SE" sz="1400" dirty="0" err="1" smtClean="0">
                <a:solidFill>
                  <a:srgbClr val="4F81BD">
                    <a:lumMod val="75000"/>
                  </a:srgbClr>
                </a:solidFill>
              </a:rPr>
              <a:t>Utv.flick</a:t>
            </a:r>
            <a:r>
              <a:rPr lang="sv-SE" sz="1400" dirty="0" smtClean="0">
                <a:solidFill>
                  <a:srgbClr val="4F81BD">
                    <a:lumMod val="75000"/>
                  </a:srgbClr>
                </a:solidFill>
              </a:rPr>
              <a:t>/U2 </a:t>
            </a:r>
            <a:r>
              <a:rPr lang="sv-SE" sz="1400" dirty="0">
                <a:solidFill>
                  <a:srgbClr val="4F81BD">
                    <a:lumMod val="75000"/>
                  </a:srgbClr>
                </a:solidFill>
              </a:rPr>
              <a:t>– födda 2013</a:t>
            </a:r>
          </a:p>
          <a:p>
            <a:pPr marL="171450" indent="-171450">
              <a:buFont typeface="Arial" panose="020B0604020202020204" pitchFamily="34" charset="0"/>
              <a:buChar char="•"/>
            </a:pPr>
            <a:r>
              <a:rPr lang="sv-SE" sz="1400" dirty="0">
                <a:solidFill>
                  <a:srgbClr val="4F81BD">
                    <a:lumMod val="75000"/>
                  </a:srgbClr>
                </a:solidFill>
              </a:rPr>
              <a:t>Deltagande lag</a:t>
            </a:r>
          </a:p>
          <a:p>
            <a:pPr marL="171450" indent="-171450">
              <a:buFont typeface="Arial" panose="020B0604020202020204" pitchFamily="34" charset="0"/>
              <a:buChar char="•"/>
            </a:pPr>
            <a:r>
              <a:rPr lang="sv-SE" sz="1400" dirty="0">
                <a:solidFill>
                  <a:srgbClr val="4F81BD">
                    <a:lumMod val="75000"/>
                  </a:srgbClr>
                </a:solidFill>
              </a:rPr>
              <a:t>Deltagande lag</a:t>
            </a:r>
          </a:p>
          <a:p>
            <a:pPr marL="171450" indent="-171450">
              <a:buFont typeface="Arial" panose="020B0604020202020204" pitchFamily="34" charset="0"/>
              <a:buChar char="•"/>
            </a:pPr>
            <a:r>
              <a:rPr lang="sv-SE" sz="1400" dirty="0">
                <a:solidFill>
                  <a:srgbClr val="4F81BD">
                    <a:lumMod val="75000"/>
                  </a:srgbClr>
                </a:solidFill>
              </a:rPr>
              <a:t>Dam A</a:t>
            </a:r>
          </a:p>
          <a:p>
            <a:pPr marL="171450" indent="-171450">
              <a:buFont typeface="Arial" panose="020B0604020202020204" pitchFamily="34" charset="0"/>
              <a:buChar char="•"/>
            </a:pPr>
            <a:r>
              <a:rPr lang="sv-SE" sz="1400" dirty="0">
                <a:solidFill>
                  <a:srgbClr val="4F81BD">
                    <a:lumMod val="75000"/>
                  </a:srgbClr>
                </a:solidFill>
              </a:rPr>
              <a:t>Herr A</a:t>
            </a:r>
          </a:p>
          <a:p>
            <a:pPr marL="171450" indent="-171450">
              <a:buFont typeface="Arial" panose="020B0604020202020204" pitchFamily="34" charset="0"/>
              <a:buChar char="•"/>
            </a:pPr>
            <a:r>
              <a:rPr lang="sv-SE" sz="1400" dirty="0">
                <a:solidFill>
                  <a:srgbClr val="4F81BD">
                    <a:lumMod val="75000"/>
                  </a:srgbClr>
                </a:solidFill>
              </a:rPr>
              <a:t>Uppdrag läggs ut på antal lag</a:t>
            </a:r>
          </a:p>
          <a:p>
            <a:pPr marL="171450" indent="-171450">
              <a:buFont typeface="Arial" panose="020B0604020202020204" pitchFamily="34" charset="0"/>
              <a:buChar char="•"/>
            </a:pPr>
            <a:r>
              <a:rPr lang="sv-SE" sz="1400" dirty="0">
                <a:solidFill>
                  <a:srgbClr val="4F81BD">
                    <a:lumMod val="75000"/>
                  </a:srgbClr>
                </a:solidFill>
              </a:rPr>
              <a:t>P o F födda 2008-2011</a:t>
            </a:r>
          </a:p>
          <a:p>
            <a:pPr marL="171450" indent="-171450">
              <a:buFont typeface="Arial" panose="020B0604020202020204" pitchFamily="34" charset="0"/>
              <a:buChar char="•"/>
            </a:pPr>
            <a:r>
              <a:rPr lang="sv-SE" sz="1400" dirty="0">
                <a:solidFill>
                  <a:srgbClr val="4F81BD">
                    <a:lumMod val="75000"/>
                  </a:srgbClr>
                </a:solidFill>
              </a:rPr>
              <a:t>U1 – Dam 2</a:t>
            </a:r>
          </a:p>
          <a:p>
            <a:pPr marL="171450" indent="-171450">
              <a:buFont typeface="Arial" panose="020B0604020202020204" pitchFamily="34" charset="0"/>
              <a:buChar char="•"/>
            </a:pPr>
            <a:r>
              <a:rPr lang="sv-SE" sz="1400" dirty="0">
                <a:solidFill>
                  <a:srgbClr val="4F81BD">
                    <a:lumMod val="75000"/>
                  </a:srgbClr>
                </a:solidFill>
              </a:rPr>
              <a:t>U2/U3 – </a:t>
            </a:r>
            <a:r>
              <a:rPr lang="sv-SE" sz="1400" dirty="0" err="1">
                <a:solidFill>
                  <a:srgbClr val="4F81BD">
                    <a:lumMod val="75000"/>
                  </a:srgbClr>
                </a:solidFill>
              </a:rPr>
              <a:t>Utv.laget</a:t>
            </a:r>
            <a:endParaRPr lang="sv-SE" sz="1400" dirty="0">
              <a:solidFill>
                <a:srgbClr val="4F81BD">
                  <a:lumMod val="75000"/>
                </a:srgbClr>
              </a:solidFill>
            </a:endParaRPr>
          </a:p>
          <a:p>
            <a:pPr marL="171450" indent="-171450">
              <a:buFont typeface="Arial" panose="020B0604020202020204" pitchFamily="34" charset="0"/>
              <a:buChar char="•"/>
            </a:pPr>
            <a:r>
              <a:rPr lang="sv-SE" sz="1400" dirty="0">
                <a:solidFill>
                  <a:srgbClr val="4F81BD">
                    <a:lumMod val="75000"/>
                  </a:srgbClr>
                </a:solidFill>
              </a:rPr>
              <a:t>Dam A</a:t>
            </a:r>
          </a:p>
          <a:p>
            <a:pPr marL="171450" indent="-171450">
              <a:buFont typeface="Arial" panose="020B0604020202020204" pitchFamily="34" charset="0"/>
              <a:buChar char="•"/>
            </a:pPr>
            <a:r>
              <a:rPr lang="sv-SE" sz="1400" dirty="0">
                <a:solidFill>
                  <a:srgbClr val="4F81BD">
                    <a:lumMod val="75000"/>
                  </a:srgbClr>
                </a:solidFill>
              </a:rPr>
              <a:t>Dam A</a:t>
            </a:r>
          </a:p>
          <a:p>
            <a:pPr marL="171450" indent="-171450">
              <a:buFont typeface="Arial" panose="020B0604020202020204" pitchFamily="34" charset="0"/>
              <a:buChar char="•"/>
            </a:pPr>
            <a:r>
              <a:rPr lang="sv-SE" sz="1400" dirty="0">
                <a:solidFill>
                  <a:srgbClr val="4F81BD">
                    <a:lumMod val="75000"/>
                  </a:srgbClr>
                </a:solidFill>
              </a:rPr>
              <a:t>Herr A</a:t>
            </a:r>
          </a:p>
          <a:p>
            <a:pPr marL="171450" indent="-171450">
              <a:buFont typeface="Arial" panose="020B0604020202020204" pitchFamily="34" charset="0"/>
              <a:buChar char="•"/>
            </a:pPr>
            <a:r>
              <a:rPr lang="sv-SE" sz="1400" dirty="0">
                <a:solidFill>
                  <a:srgbClr val="4F81BD">
                    <a:lumMod val="75000"/>
                  </a:srgbClr>
                </a:solidFill>
              </a:rPr>
              <a:t>Dam A o Herr A</a:t>
            </a:r>
          </a:p>
          <a:p>
            <a:pPr marL="171450" indent="-171450">
              <a:buFont typeface="Arial" panose="020B0604020202020204" pitchFamily="34" charset="0"/>
              <a:buChar char="•"/>
            </a:pPr>
            <a:r>
              <a:rPr lang="sv-SE" sz="1400" dirty="0">
                <a:solidFill>
                  <a:srgbClr val="4F81BD">
                    <a:lumMod val="75000"/>
                  </a:srgbClr>
                </a:solidFill>
              </a:rPr>
              <a:t>Alla lag</a:t>
            </a:r>
          </a:p>
          <a:p>
            <a:pPr marL="171450" indent="-171450">
              <a:buFont typeface="Arial" panose="020B0604020202020204" pitchFamily="34" charset="0"/>
              <a:buChar char="•"/>
            </a:pPr>
            <a:r>
              <a:rPr lang="sv-SE" sz="1400" dirty="0">
                <a:solidFill>
                  <a:srgbClr val="4F81BD">
                    <a:lumMod val="75000"/>
                  </a:srgbClr>
                </a:solidFill>
              </a:rPr>
              <a:t>Några utvalda lag </a:t>
            </a:r>
          </a:p>
          <a:p>
            <a:pPr marL="171450" indent="-171450">
              <a:buFont typeface="Arial" panose="020B0604020202020204" pitchFamily="34" charset="0"/>
              <a:buChar char="•"/>
            </a:pPr>
            <a:endParaRPr lang="sv-SE" sz="1400" dirty="0">
              <a:solidFill>
                <a:srgbClr val="4F81BD">
                  <a:lumMod val="75000"/>
                </a:srgbClr>
              </a:solidFill>
            </a:endParaRPr>
          </a:p>
          <a:p>
            <a:pPr marL="171450" indent="-171450">
              <a:buFont typeface="Arial" panose="020B0604020202020204" pitchFamily="34" charset="0"/>
              <a:buChar char="•"/>
            </a:pPr>
            <a:endParaRPr lang="sv-SE" sz="1400" dirty="0">
              <a:solidFill>
                <a:srgbClr val="4F81BD">
                  <a:lumMod val="75000"/>
                </a:srgbClr>
              </a:solidFill>
            </a:endParaRPr>
          </a:p>
          <a:p>
            <a:r>
              <a:rPr lang="sv-SE" sz="1400" dirty="0"/>
              <a:t>OBS alla datum/uppgifter är idag ej lagda, uppdateras eftersom</a:t>
            </a:r>
          </a:p>
        </p:txBody>
      </p:sp>
    </p:spTree>
    <p:extLst>
      <p:ext uri="{BB962C8B-B14F-4D97-AF65-F5344CB8AC3E}">
        <p14:creationId xmlns:p14="http://schemas.microsoft.com/office/powerpoint/2010/main" val="2840572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FA055E-6E4C-4407-8958-18E39E4092E7}"/>
              </a:ext>
            </a:extLst>
          </p:cNvPr>
          <p:cNvSpPr>
            <a:spLocks noGrp="1"/>
          </p:cNvSpPr>
          <p:nvPr>
            <p:ph type="title"/>
          </p:nvPr>
        </p:nvSpPr>
        <p:spPr/>
        <p:txBody>
          <a:bodyPr/>
          <a:lstStyle/>
          <a:p>
            <a:r>
              <a:rPr lang="sv-SE" dirty="0"/>
              <a:t>Länkar till dokument</a:t>
            </a:r>
          </a:p>
        </p:txBody>
      </p:sp>
      <p:sp>
        <p:nvSpPr>
          <p:cNvPr id="3" name="Content Placeholder 2">
            <a:extLst>
              <a:ext uri="{FF2B5EF4-FFF2-40B4-BE49-F238E27FC236}">
                <a16:creationId xmlns="" xmlns:a16="http://schemas.microsoft.com/office/drawing/2014/main" id="{D0270422-A353-4AAD-AF3D-14D176C04B42}"/>
              </a:ext>
            </a:extLst>
          </p:cNvPr>
          <p:cNvSpPr>
            <a:spLocks noGrp="1"/>
          </p:cNvSpPr>
          <p:nvPr>
            <p:ph idx="1"/>
          </p:nvPr>
        </p:nvSpPr>
        <p:spPr/>
        <p:txBody>
          <a:bodyPr>
            <a:normAutofit/>
          </a:bodyPr>
          <a:lstStyle/>
          <a:p>
            <a:r>
              <a:rPr lang="sv-SE" sz="2400" dirty="0">
                <a:hlinkClick r:id="rId3"/>
              </a:rPr>
              <a:t>https://www.laget.se/OpeIFklubb/Document</a:t>
            </a:r>
            <a:r>
              <a:rPr lang="sv-SE" sz="2400" dirty="0"/>
              <a:t> (alla dokument)</a:t>
            </a:r>
          </a:p>
          <a:p>
            <a:pPr marL="0" indent="0">
              <a:buNone/>
            </a:pPr>
            <a:r>
              <a:rPr lang="sv-SE" sz="2400" dirty="0"/>
              <a:t>Kom ihåg att du går in på Ope IF (Välj lag) för att kunna se dokumenten, ej på enskilt lag.</a:t>
            </a:r>
          </a:p>
          <a:p>
            <a:endParaRPr lang="sv-SE" sz="2400" dirty="0"/>
          </a:p>
        </p:txBody>
      </p:sp>
      <p:sp>
        <p:nvSpPr>
          <p:cNvPr id="4" name="Platshållare för bildnummer 3">
            <a:extLst>
              <a:ext uri="{FF2B5EF4-FFF2-40B4-BE49-F238E27FC236}">
                <a16:creationId xmlns="" xmlns:a16="http://schemas.microsoft.com/office/drawing/2014/main" id="{431894C2-5754-4854-9175-ADB9B898C7B8}"/>
              </a:ext>
            </a:extLst>
          </p:cNvPr>
          <p:cNvSpPr>
            <a:spLocks noGrp="1"/>
          </p:cNvSpPr>
          <p:nvPr>
            <p:ph type="sldNum" sz="quarter" idx="12"/>
          </p:nvPr>
        </p:nvSpPr>
        <p:spPr/>
        <p:txBody>
          <a:bodyPr/>
          <a:lstStyle/>
          <a:p>
            <a:fld id="{91BA8AAB-46CD-4A04-AD31-79E4D3AE80D0}" type="slidenum">
              <a:rPr lang="en-US" smtClean="0"/>
              <a:pPr/>
              <a:t>19</a:t>
            </a:fld>
            <a:endParaRPr lang="en-US"/>
          </a:p>
        </p:txBody>
      </p:sp>
    </p:spTree>
    <p:extLst>
      <p:ext uri="{BB962C8B-B14F-4D97-AF65-F5344CB8AC3E}">
        <p14:creationId xmlns:p14="http://schemas.microsoft.com/office/powerpoint/2010/main" val="2451478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877160-141C-4B92-AA40-590DF8394706}"/>
              </a:ext>
            </a:extLst>
          </p:cNvPr>
          <p:cNvSpPr>
            <a:spLocks noGrp="1"/>
          </p:cNvSpPr>
          <p:nvPr>
            <p:ph type="title"/>
          </p:nvPr>
        </p:nvSpPr>
        <p:spPr>
          <a:xfrm>
            <a:off x="467544" y="133689"/>
            <a:ext cx="7499176" cy="363499"/>
          </a:xfrm>
        </p:spPr>
        <p:txBody>
          <a:bodyPr>
            <a:normAutofit fontScale="90000"/>
          </a:bodyPr>
          <a:lstStyle/>
          <a:p>
            <a:r>
              <a:rPr lang="sv-SE" dirty="0"/>
              <a:t>Agenda	</a:t>
            </a:r>
          </a:p>
        </p:txBody>
      </p:sp>
      <p:sp>
        <p:nvSpPr>
          <p:cNvPr id="3" name="Content Placeholder 2">
            <a:extLst>
              <a:ext uri="{FF2B5EF4-FFF2-40B4-BE49-F238E27FC236}">
                <a16:creationId xmlns="" xmlns:a16="http://schemas.microsoft.com/office/drawing/2014/main" id="{F3F6394E-93BD-4241-AB7F-7871ED2BF411}"/>
              </a:ext>
            </a:extLst>
          </p:cNvPr>
          <p:cNvSpPr>
            <a:spLocks noGrp="1"/>
          </p:cNvSpPr>
          <p:nvPr>
            <p:ph idx="1"/>
          </p:nvPr>
        </p:nvSpPr>
        <p:spPr>
          <a:xfrm>
            <a:off x="611560" y="638137"/>
            <a:ext cx="8229600" cy="5760640"/>
          </a:xfrm>
        </p:spPr>
        <p:txBody>
          <a:bodyPr vert="horz" lIns="91440" tIns="45720" rIns="91440" bIns="45720" rtlCol="0" anchor="t">
            <a:noAutofit/>
          </a:bodyPr>
          <a:lstStyle/>
          <a:p>
            <a:pPr marL="457200" lvl="1" indent="0">
              <a:buNone/>
            </a:pPr>
            <a:r>
              <a:rPr lang="sv-SE" sz="1800" dirty="0" smtClean="0"/>
              <a:t>1. </a:t>
            </a:r>
            <a:r>
              <a:rPr lang="sv-SE" sz="1800" b="1" dirty="0" smtClean="0">
                <a:latin typeface="Arial" panose="020B0604020202020204" pitchFamily="34" charset="0"/>
                <a:cs typeface="Arial" panose="020B0604020202020204" pitchFamily="34" charset="0"/>
              </a:rPr>
              <a:t> </a:t>
            </a:r>
            <a:r>
              <a:rPr lang="sv-SE" sz="1800" b="1" dirty="0">
                <a:latin typeface="Arial" panose="020B0604020202020204" pitchFamily="34" charset="0"/>
                <a:cs typeface="Arial" panose="020B0604020202020204" pitchFamily="34" charset="0"/>
              </a:rPr>
              <a:t>Spelartrupp /Ledare /Organisation</a:t>
            </a:r>
          </a:p>
          <a:p>
            <a:pPr marL="457200" lvl="1" indent="0">
              <a:buNone/>
            </a:pPr>
            <a:r>
              <a:rPr lang="sv-SE" sz="1800" b="1" dirty="0">
                <a:latin typeface="Arial" panose="020B0604020202020204" pitchFamily="34" charset="0"/>
                <a:cs typeface="Arial" panose="020B0604020202020204" pitchFamily="34" charset="0"/>
              </a:rPr>
              <a:t>2. Trivselgrupp, föräldraansvarig, sjukvårdsansvarig, Trygg idrott</a:t>
            </a:r>
          </a:p>
          <a:p>
            <a:pPr marL="457200" lvl="1" indent="0">
              <a:buNone/>
            </a:pPr>
            <a:r>
              <a:rPr lang="sv-SE" sz="1800" b="1" dirty="0">
                <a:latin typeface="Arial" panose="020B0604020202020204" pitchFamily="34" charset="0"/>
                <a:cs typeface="Arial" panose="020B0604020202020204" pitchFamily="34" charset="0"/>
              </a:rPr>
              <a:t>3. Enkäten</a:t>
            </a:r>
          </a:p>
          <a:p>
            <a:pPr marL="457200" lvl="1" indent="0">
              <a:buNone/>
            </a:pPr>
            <a:r>
              <a:rPr lang="sv-SE" sz="1800" b="1" dirty="0">
                <a:latin typeface="Arial" panose="020B0604020202020204" pitchFamily="34" charset="0"/>
                <a:cs typeface="Arial" panose="020B0604020202020204" pitchFamily="34" charset="0"/>
              </a:rPr>
              <a:t>4. Vintersäsong: </a:t>
            </a:r>
          </a:p>
          <a:p>
            <a:pPr marL="457200" lvl="1" indent="0">
              <a:buNone/>
            </a:pPr>
            <a:r>
              <a:rPr lang="sv-SE" sz="1800" dirty="0">
                <a:latin typeface="Arial" panose="020B0604020202020204" pitchFamily="34" charset="0"/>
                <a:cs typeface="Arial" panose="020B0604020202020204" pitchFamily="34" charset="0"/>
              </a:rPr>
              <a:t> 	Träningar</a:t>
            </a:r>
          </a:p>
          <a:p>
            <a:pPr marL="457200" lvl="1" indent="0">
              <a:buNone/>
            </a:pPr>
            <a:r>
              <a:rPr lang="sv-SE" sz="1800" dirty="0">
                <a:latin typeface="Arial" panose="020B0604020202020204" pitchFamily="34" charset="0"/>
                <a:cs typeface="Arial" panose="020B0604020202020204" pitchFamily="34" charset="0"/>
              </a:rPr>
              <a:t> 	</a:t>
            </a:r>
            <a:r>
              <a:rPr lang="sv-SE" sz="1800" dirty="0" err="1">
                <a:latin typeface="Arial" panose="020B0604020202020204" pitchFamily="34" charset="0"/>
                <a:cs typeface="Arial" panose="020B0604020202020204" pitchFamily="34" charset="0"/>
              </a:rPr>
              <a:t>Futsal</a:t>
            </a:r>
            <a:r>
              <a:rPr lang="sv-SE" sz="1800" dirty="0">
                <a:latin typeface="Arial" panose="020B0604020202020204" pitchFamily="34" charset="0"/>
                <a:cs typeface="Arial" panose="020B0604020202020204" pitchFamily="34" charset="0"/>
              </a:rPr>
              <a:t>- nytt i vintras -</a:t>
            </a:r>
            <a:r>
              <a:rPr lang="sv-SE" sz="1800" dirty="0" err="1">
                <a:latin typeface="Arial" panose="020B0604020202020204" pitchFamily="34" charset="0"/>
                <a:cs typeface="Arial" panose="020B0604020202020204" pitchFamily="34" charset="0"/>
              </a:rPr>
              <a:t>Futsalcup</a:t>
            </a:r>
            <a:r>
              <a:rPr lang="sv-SE" sz="1800" dirty="0">
                <a:latin typeface="Arial" panose="020B0604020202020204" pitchFamily="34" charset="0"/>
                <a:cs typeface="Arial" panose="020B0604020202020204" pitchFamily="34" charset="0"/>
              </a:rPr>
              <a:t> i </a:t>
            </a:r>
            <a:r>
              <a:rPr lang="sv-SE" sz="1800" dirty="0" smtClean="0">
                <a:latin typeface="Arial" panose="020B0604020202020204" pitchFamily="34" charset="0"/>
                <a:cs typeface="Arial" panose="020B0604020202020204" pitchFamily="34" charset="0"/>
              </a:rPr>
              <a:t>Ås - </a:t>
            </a:r>
            <a:r>
              <a:rPr lang="sv-SE" sz="1800" dirty="0">
                <a:latin typeface="Arial" panose="020B0604020202020204" pitchFamily="34" charset="0"/>
                <a:cs typeface="Arial" panose="020B0604020202020204" pitchFamily="34" charset="0"/>
              </a:rPr>
              <a:t>Fyra sammandrag i </a:t>
            </a:r>
            <a:r>
              <a:rPr lang="sv-SE" sz="1800" dirty="0" err="1">
                <a:latin typeface="Arial" panose="020B0604020202020204" pitchFamily="34" charset="0"/>
                <a:cs typeface="Arial" panose="020B0604020202020204" pitchFamily="34" charset="0"/>
              </a:rPr>
              <a:t>futsalserie</a:t>
            </a:r>
            <a:endParaRPr lang="sv-SE" sz="1800" dirty="0">
              <a:latin typeface="Arial" panose="020B0604020202020204" pitchFamily="34" charset="0"/>
              <a:cs typeface="Arial" panose="020B0604020202020204" pitchFamily="34" charset="0"/>
            </a:endParaRPr>
          </a:p>
          <a:p>
            <a:pPr marL="457200" lvl="1" indent="0">
              <a:buNone/>
            </a:pPr>
            <a:r>
              <a:rPr lang="sv-SE" sz="1800" dirty="0">
                <a:latin typeface="Arial" panose="020B0604020202020204" pitchFamily="34" charset="0"/>
                <a:cs typeface="Arial" panose="020B0604020202020204" pitchFamily="34" charset="0"/>
              </a:rPr>
              <a:t>	</a:t>
            </a:r>
            <a:r>
              <a:rPr lang="sv-SE" sz="1800" dirty="0" smtClean="0">
                <a:latin typeface="Arial" panose="020B0604020202020204" pitchFamily="34" charset="0"/>
                <a:cs typeface="Arial" panose="020B0604020202020204" pitchFamily="34" charset="0"/>
              </a:rPr>
              <a:t>ÖP-</a:t>
            </a:r>
            <a:r>
              <a:rPr lang="sv-SE" sz="1800" dirty="0" err="1" smtClean="0">
                <a:latin typeface="Arial" panose="020B0604020202020204" pitchFamily="34" charset="0"/>
                <a:cs typeface="Arial" panose="020B0604020202020204" pitchFamily="34" charset="0"/>
              </a:rPr>
              <a:t>hallsligan</a:t>
            </a:r>
            <a:r>
              <a:rPr lang="sv-SE" sz="1800" dirty="0" smtClean="0">
                <a:latin typeface="Arial" panose="020B0604020202020204" pitchFamily="34" charset="0"/>
                <a:cs typeface="Arial" panose="020B0604020202020204" pitchFamily="34" charset="0"/>
              </a:rPr>
              <a:t> 3 matcher 9-manna</a:t>
            </a:r>
            <a:endParaRPr lang="sv-SE" sz="1800" dirty="0">
              <a:latin typeface="Arial" panose="020B0604020202020204" pitchFamily="34" charset="0"/>
              <a:cs typeface="Arial" panose="020B0604020202020204" pitchFamily="34" charset="0"/>
            </a:endParaRPr>
          </a:p>
          <a:p>
            <a:pPr marL="457200" lvl="1" indent="0">
              <a:buNone/>
            </a:pPr>
            <a:r>
              <a:rPr lang="sv-SE" sz="1800" dirty="0">
                <a:latin typeface="Arial" panose="020B0604020202020204" pitchFamily="34" charset="0"/>
                <a:cs typeface="Arial" panose="020B0604020202020204" pitchFamily="34" charset="0"/>
              </a:rPr>
              <a:t>5</a:t>
            </a:r>
            <a:r>
              <a:rPr lang="sv-SE" sz="1800" b="1" dirty="0">
                <a:latin typeface="Arial" panose="020B0604020202020204" pitchFamily="34" charset="0"/>
                <a:cs typeface="Arial" panose="020B0604020202020204" pitchFamily="34" charset="0"/>
              </a:rPr>
              <a:t>. Vår/sommarsäsong: </a:t>
            </a:r>
          </a:p>
          <a:p>
            <a:pPr marL="457200" lvl="1" indent="0">
              <a:buNone/>
            </a:pPr>
            <a:r>
              <a:rPr lang="sv-SE" sz="1800" b="1" dirty="0">
                <a:latin typeface="Arial" panose="020B0604020202020204" pitchFamily="34" charset="0"/>
                <a:cs typeface="Arial" panose="020B0604020202020204" pitchFamily="34" charset="0"/>
              </a:rPr>
              <a:t>	</a:t>
            </a:r>
            <a:r>
              <a:rPr lang="sv-SE" sz="1800" dirty="0" smtClean="0">
                <a:latin typeface="Arial" panose="020B0604020202020204" pitchFamily="34" charset="0"/>
                <a:cs typeface="Arial" panose="020B0604020202020204" pitchFamily="34" charset="0"/>
              </a:rPr>
              <a:t>Träningar 3-4 träningar/veckan från v 15</a:t>
            </a:r>
            <a:endParaRPr lang="sv-SE" sz="1800" dirty="0">
              <a:latin typeface="Arial" panose="020B0604020202020204" pitchFamily="34" charset="0"/>
              <a:cs typeface="Arial" panose="020B0604020202020204" pitchFamily="34" charset="0"/>
            </a:endParaRPr>
          </a:p>
          <a:p>
            <a:pPr marL="457200" lvl="1" indent="0">
              <a:buNone/>
            </a:pPr>
            <a:r>
              <a:rPr lang="sv-SE" sz="1800" dirty="0">
                <a:latin typeface="Arial" panose="020B0604020202020204" pitchFamily="34" charset="0"/>
                <a:cs typeface="Arial" panose="020B0604020202020204" pitchFamily="34" charset="0"/>
              </a:rPr>
              <a:t>	Samarbete med P-11 </a:t>
            </a:r>
          </a:p>
          <a:p>
            <a:pPr marL="457200" lvl="1" indent="0">
              <a:buNone/>
            </a:pPr>
            <a:r>
              <a:rPr lang="sv-SE" sz="1800" dirty="0">
                <a:latin typeface="Arial" panose="020B0604020202020204" pitchFamily="34" charset="0"/>
                <a:cs typeface="Arial" panose="020B0604020202020204" pitchFamily="34" charset="0"/>
              </a:rPr>
              <a:t>	Samarbete med P-09</a:t>
            </a:r>
          </a:p>
          <a:p>
            <a:pPr marL="457200" lvl="1" indent="0">
              <a:buNone/>
            </a:pPr>
            <a:r>
              <a:rPr lang="sv-SE" sz="1800" b="1" dirty="0">
                <a:latin typeface="Arial" panose="020B0604020202020204" pitchFamily="34" charset="0"/>
                <a:cs typeface="Arial" panose="020B0604020202020204" pitchFamily="34" charset="0"/>
              </a:rPr>
              <a:t>6. Cuper 2023:</a:t>
            </a:r>
          </a:p>
          <a:p>
            <a:pPr marL="457200" lvl="1" indent="0">
              <a:buNone/>
            </a:pPr>
            <a:r>
              <a:rPr lang="sv-SE" sz="1800" dirty="0">
                <a:latin typeface="Arial" panose="020B0604020202020204" pitchFamily="34" charset="0"/>
                <a:cs typeface="Arial" panose="020B0604020202020204" pitchFamily="34" charset="0"/>
              </a:rPr>
              <a:t>	Hudik cup 16-18 juni</a:t>
            </a:r>
          </a:p>
          <a:p>
            <a:pPr marL="457200" lvl="1" indent="0">
              <a:buNone/>
            </a:pPr>
            <a:r>
              <a:rPr lang="sv-SE" sz="1800" dirty="0">
                <a:latin typeface="Arial" panose="020B0604020202020204" pitchFamily="34" charset="0"/>
                <a:cs typeface="Arial" panose="020B0604020202020204" pitchFamily="34" charset="0"/>
              </a:rPr>
              <a:t>	Storsjöcupen 5-8 juli</a:t>
            </a:r>
          </a:p>
          <a:p>
            <a:pPr marL="457200" lvl="1" indent="0">
              <a:buNone/>
            </a:pPr>
            <a:r>
              <a:rPr lang="sv-SE" sz="1800" b="1" dirty="0">
                <a:latin typeface="Arial" panose="020B0604020202020204" pitchFamily="34" charset="0"/>
                <a:cs typeface="Arial" panose="020B0604020202020204" pitchFamily="34" charset="0"/>
              </a:rPr>
              <a:t>7. Ekonomi/Inkomster:</a:t>
            </a:r>
          </a:p>
          <a:p>
            <a:pPr marL="457200" lvl="1" indent="0">
              <a:buNone/>
            </a:pPr>
            <a:r>
              <a:rPr lang="sv-SE" sz="1800" dirty="0">
                <a:latin typeface="Arial" panose="020B0604020202020204" pitchFamily="34" charset="0"/>
                <a:cs typeface="Arial" panose="020B0604020202020204" pitchFamily="34" charset="0"/>
              </a:rPr>
              <a:t>	Försäljningsinsats våren 2023</a:t>
            </a:r>
          </a:p>
          <a:p>
            <a:pPr marL="457200" lvl="1" indent="0">
              <a:buNone/>
            </a:pPr>
            <a:r>
              <a:rPr lang="sv-SE" sz="1800" dirty="0">
                <a:latin typeface="Arial" panose="020B0604020202020204" pitchFamily="34" charset="0"/>
                <a:cs typeface="Arial" panose="020B0604020202020204" pitchFamily="34" charset="0"/>
              </a:rPr>
              <a:t>	Fikaförsäljning vid </a:t>
            </a:r>
            <a:r>
              <a:rPr lang="sv-SE" sz="1800" dirty="0" smtClean="0">
                <a:latin typeface="Arial" panose="020B0604020202020204" pitchFamily="34" charset="0"/>
                <a:cs typeface="Arial" panose="020B0604020202020204" pitchFamily="34" charset="0"/>
              </a:rPr>
              <a:t>hemmamatcher</a:t>
            </a:r>
          </a:p>
          <a:p>
            <a:pPr marL="457200" lvl="1" indent="0">
              <a:buNone/>
            </a:pPr>
            <a:r>
              <a:rPr lang="sv-SE" sz="1800" dirty="0">
                <a:latin typeface="Arial" panose="020B0604020202020204" pitchFamily="34" charset="0"/>
                <a:cs typeface="Arial" panose="020B0604020202020204" pitchFamily="34" charset="0"/>
              </a:rPr>
              <a:t>	</a:t>
            </a:r>
            <a:r>
              <a:rPr lang="sv-SE" sz="1800" dirty="0" smtClean="0">
                <a:latin typeface="Arial" panose="020B0604020202020204" pitchFamily="34" charset="0"/>
                <a:cs typeface="Arial" panose="020B0604020202020204" pitchFamily="34" charset="0"/>
              </a:rPr>
              <a:t>Övriga förslag</a:t>
            </a:r>
            <a:endParaRPr lang="sv-SE" sz="1800" dirty="0">
              <a:latin typeface="Arial" panose="020B0604020202020204" pitchFamily="34" charset="0"/>
              <a:cs typeface="Arial" panose="020B0604020202020204" pitchFamily="34" charset="0"/>
            </a:endParaRPr>
          </a:p>
          <a:p>
            <a:pPr marL="457200" lvl="1" indent="0">
              <a:buNone/>
            </a:pPr>
            <a:r>
              <a:rPr lang="sv-SE" sz="1800" b="1" dirty="0">
                <a:latin typeface="Arial" panose="020B0604020202020204" pitchFamily="34" charset="0"/>
                <a:cs typeface="Arial" panose="020B0604020202020204" pitchFamily="34" charset="0"/>
              </a:rPr>
              <a:t>8. Övriga frågor</a:t>
            </a:r>
          </a:p>
          <a:p>
            <a:pPr lvl="1">
              <a:buFontTx/>
              <a:buChar char="-"/>
            </a:pPr>
            <a:endParaRPr lang="sv-SE" sz="1800" dirty="0">
              <a:latin typeface="Arial" panose="020B0604020202020204" pitchFamily="34" charset="0"/>
              <a:cs typeface="Arial" panose="020B0604020202020204" pitchFamily="34" charset="0"/>
            </a:endParaRPr>
          </a:p>
        </p:txBody>
      </p:sp>
      <p:sp>
        <p:nvSpPr>
          <p:cNvPr id="4" name="Platshållare för bildnummer 3">
            <a:extLst>
              <a:ext uri="{FF2B5EF4-FFF2-40B4-BE49-F238E27FC236}">
                <a16:creationId xmlns=""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2</a:t>
            </a:fld>
            <a:endParaRPr lang="en-US"/>
          </a:p>
        </p:txBody>
      </p:sp>
    </p:spTree>
    <p:extLst>
      <p:ext uri="{BB962C8B-B14F-4D97-AF65-F5344CB8AC3E}">
        <p14:creationId xmlns:p14="http://schemas.microsoft.com/office/powerpoint/2010/main" val="13038845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1FC7F4E-C8E2-4EC0-8C11-2EDB2440FC28}"/>
              </a:ext>
            </a:extLst>
          </p:cNvPr>
          <p:cNvSpPr>
            <a:spLocks noGrp="1"/>
          </p:cNvSpPr>
          <p:nvPr>
            <p:ph type="title"/>
          </p:nvPr>
        </p:nvSpPr>
        <p:spPr/>
        <p:txBody>
          <a:bodyPr/>
          <a:lstStyle/>
          <a:p>
            <a:r>
              <a:rPr lang="sv-SE" dirty="0"/>
              <a:t>Ökad </a:t>
            </a:r>
            <a:r>
              <a:rPr lang="sv-SE" dirty="0" err="1"/>
              <a:t>kravställan</a:t>
            </a:r>
            <a:r>
              <a:rPr lang="sv-SE" dirty="0"/>
              <a:t> </a:t>
            </a:r>
            <a:endParaRPr lang="sv-SE" sz="1600" dirty="0"/>
          </a:p>
        </p:txBody>
      </p:sp>
      <p:sp>
        <p:nvSpPr>
          <p:cNvPr id="3" name="Content Placeholder 2">
            <a:extLst>
              <a:ext uri="{FF2B5EF4-FFF2-40B4-BE49-F238E27FC236}">
                <a16:creationId xmlns="" xmlns:a16="http://schemas.microsoft.com/office/drawing/2014/main" id="{1C8B9220-BDEB-48DA-9D5C-00356479E763}"/>
              </a:ext>
            </a:extLst>
          </p:cNvPr>
          <p:cNvSpPr>
            <a:spLocks noGrp="1"/>
          </p:cNvSpPr>
          <p:nvPr>
            <p:ph idx="1"/>
          </p:nvPr>
        </p:nvSpPr>
        <p:spPr/>
        <p:txBody>
          <a:bodyPr>
            <a:normAutofit fontScale="85000" lnSpcReduction="20000"/>
          </a:bodyPr>
          <a:lstStyle/>
          <a:p>
            <a:r>
              <a:rPr lang="sv-SE" dirty="0" smtClean="0"/>
              <a:t>Laget.se anmäl alltid om ni kommer eller ej</a:t>
            </a:r>
            <a:endParaRPr lang="sv-SE" dirty="0">
              <a:solidFill>
                <a:srgbClr val="0070C0"/>
              </a:solidFill>
            </a:endParaRPr>
          </a:p>
          <a:p>
            <a:r>
              <a:rPr lang="sv-SE" dirty="0" smtClean="0"/>
              <a:t>Spelar 9-manna. Ökade krav att hålla sin position och göra sina uppgifter för att kunna spela med hela laget.</a:t>
            </a:r>
          </a:p>
          <a:p>
            <a:r>
              <a:rPr lang="sv-SE" dirty="0" smtClean="0"/>
              <a:t>Ointresserade/ofokuserade</a:t>
            </a:r>
            <a:r>
              <a:rPr lang="sv-SE" dirty="0"/>
              <a:t>:</a:t>
            </a:r>
          </a:p>
          <a:p>
            <a:pPr lvl="1"/>
            <a:r>
              <a:rPr lang="sv-SE" dirty="0" smtClean="0"/>
              <a:t>Vi är många spelare. Ledare behöver ha fokus på de som vill spela. </a:t>
            </a:r>
            <a:endParaRPr lang="sv-SE" dirty="0"/>
          </a:p>
          <a:p>
            <a:r>
              <a:rPr lang="sv-SE" dirty="0"/>
              <a:t>Sjuk = kom </a:t>
            </a:r>
            <a:r>
              <a:rPr lang="sv-SE" u="sng" dirty="0"/>
              <a:t>inte</a:t>
            </a:r>
            <a:r>
              <a:rPr lang="sv-SE" dirty="0"/>
              <a:t> på träningarna</a:t>
            </a:r>
          </a:p>
          <a:p>
            <a:r>
              <a:rPr lang="sv-SE" dirty="0"/>
              <a:t>Skadad = kör rehab på träningarna. Försöka öka tillgängligheten från oss ledare.</a:t>
            </a:r>
          </a:p>
          <a:p>
            <a:r>
              <a:rPr lang="sv-SE" dirty="0"/>
              <a:t>Träningsflit och ambition = </a:t>
            </a:r>
            <a:r>
              <a:rPr lang="sv-SE" dirty="0" smtClean="0"/>
              <a:t>mer match även </a:t>
            </a:r>
            <a:r>
              <a:rPr lang="sv-SE" dirty="0" err="1" smtClean="0"/>
              <a:t>samarbetslagen</a:t>
            </a:r>
            <a:endParaRPr lang="sv-SE" dirty="0"/>
          </a:p>
          <a:p>
            <a:pPr lvl="1"/>
            <a:endParaRPr lang="sv-SE" dirty="0"/>
          </a:p>
          <a:p>
            <a:endParaRPr lang="sv-SE" dirty="0"/>
          </a:p>
          <a:p>
            <a:endParaRPr lang="sv-SE" dirty="0"/>
          </a:p>
        </p:txBody>
      </p:sp>
      <p:sp>
        <p:nvSpPr>
          <p:cNvPr id="4" name="Platshållare för bildnummer 3">
            <a:extLst>
              <a:ext uri="{FF2B5EF4-FFF2-40B4-BE49-F238E27FC236}">
                <a16:creationId xmlns="" xmlns:a16="http://schemas.microsoft.com/office/drawing/2014/main" id="{9F57076F-F33A-4141-9BAD-3146D4B7A702}"/>
              </a:ext>
            </a:extLst>
          </p:cNvPr>
          <p:cNvSpPr>
            <a:spLocks noGrp="1"/>
          </p:cNvSpPr>
          <p:nvPr>
            <p:ph type="sldNum" sz="quarter" idx="12"/>
          </p:nvPr>
        </p:nvSpPr>
        <p:spPr/>
        <p:txBody>
          <a:bodyPr/>
          <a:lstStyle/>
          <a:p>
            <a:fld id="{91BA8AAB-46CD-4A04-AD31-79E4D3AE80D0}" type="slidenum">
              <a:rPr lang="en-US" smtClean="0"/>
              <a:pPr/>
              <a:t>20</a:t>
            </a:fld>
            <a:endParaRPr lang="en-US"/>
          </a:p>
        </p:txBody>
      </p:sp>
    </p:spTree>
    <p:extLst>
      <p:ext uri="{BB962C8B-B14F-4D97-AF65-F5344CB8AC3E}">
        <p14:creationId xmlns:p14="http://schemas.microsoft.com/office/powerpoint/2010/main" val="40654299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8DF820-8EEB-4616-8C22-3F4665F5BB31}"/>
              </a:ext>
            </a:extLst>
          </p:cNvPr>
          <p:cNvSpPr>
            <a:spLocks noGrp="1"/>
          </p:cNvSpPr>
          <p:nvPr>
            <p:ph type="title"/>
          </p:nvPr>
        </p:nvSpPr>
        <p:spPr/>
        <p:txBody>
          <a:bodyPr/>
          <a:lstStyle/>
          <a:p>
            <a:r>
              <a:rPr lang="sv-SE" dirty="0"/>
              <a:t>Mål med </a:t>
            </a:r>
            <a:r>
              <a:rPr lang="sv-SE" dirty="0" smtClean="0"/>
              <a:t>verksamheten</a:t>
            </a:r>
            <a:endParaRPr lang="sv-SE" sz="1800" dirty="0"/>
          </a:p>
        </p:txBody>
      </p:sp>
      <p:sp>
        <p:nvSpPr>
          <p:cNvPr id="3" name="Content Placeholder 2">
            <a:extLst>
              <a:ext uri="{FF2B5EF4-FFF2-40B4-BE49-F238E27FC236}">
                <a16:creationId xmlns="" xmlns:a16="http://schemas.microsoft.com/office/drawing/2014/main" id="{2D0EF75B-3119-4D46-AFF0-03A135DA3543}"/>
              </a:ext>
            </a:extLst>
          </p:cNvPr>
          <p:cNvSpPr>
            <a:spLocks noGrp="1"/>
          </p:cNvSpPr>
          <p:nvPr>
            <p:ph idx="1"/>
          </p:nvPr>
        </p:nvSpPr>
        <p:spPr/>
        <p:txBody>
          <a:bodyPr>
            <a:normAutofit fontScale="92500" lnSpcReduction="10000"/>
          </a:bodyPr>
          <a:lstStyle/>
          <a:p>
            <a:r>
              <a:rPr lang="sv-SE" dirty="0"/>
              <a:t>Få så många som möjligt att hålla på så länge som möjligt</a:t>
            </a:r>
          </a:p>
          <a:p>
            <a:r>
              <a:rPr lang="sv-SE" dirty="0"/>
              <a:t>Ha roligt!</a:t>
            </a:r>
          </a:p>
          <a:p>
            <a:r>
              <a:rPr lang="sv-SE" dirty="0"/>
              <a:t>Öka kraven för varje år</a:t>
            </a:r>
          </a:p>
          <a:p>
            <a:r>
              <a:rPr lang="sv-SE" dirty="0"/>
              <a:t>Möjlighet att utvecklas så långt man vill! Stor nivåskillnad mellan de som kommit längst och de som har mest att utveckla</a:t>
            </a:r>
          </a:p>
          <a:p>
            <a:r>
              <a:rPr lang="sv-SE" dirty="0"/>
              <a:t>Skapa föräldrainflytande och spelarinflytande – kom med </a:t>
            </a:r>
            <a:r>
              <a:rPr lang="sv-SE" dirty="0" smtClean="0"/>
              <a:t>idéer. </a:t>
            </a:r>
            <a:endParaRPr lang="sv-SE" dirty="0"/>
          </a:p>
        </p:txBody>
      </p:sp>
      <p:sp>
        <p:nvSpPr>
          <p:cNvPr id="4" name="Platshållare för bildnummer 3">
            <a:extLst>
              <a:ext uri="{FF2B5EF4-FFF2-40B4-BE49-F238E27FC236}">
                <a16:creationId xmlns="" xmlns:a16="http://schemas.microsoft.com/office/drawing/2014/main" id="{1D02583A-6AEE-4797-97AD-6E262D0B8275}"/>
              </a:ext>
            </a:extLst>
          </p:cNvPr>
          <p:cNvSpPr>
            <a:spLocks noGrp="1"/>
          </p:cNvSpPr>
          <p:nvPr>
            <p:ph type="sldNum" sz="quarter" idx="12"/>
          </p:nvPr>
        </p:nvSpPr>
        <p:spPr/>
        <p:txBody>
          <a:bodyPr/>
          <a:lstStyle/>
          <a:p>
            <a:fld id="{91BA8AAB-46CD-4A04-AD31-79E4D3AE80D0}" type="slidenum">
              <a:rPr lang="en-US" smtClean="0"/>
              <a:pPr/>
              <a:t>21</a:t>
            </a:fld>
            <a:endParaRPr lang="en-US"/>
          </a:p>
        </p:txBody>
      </p:sp>
    </p:spTree>
    <p:extLst>
      <p:ext uri="{BB962C8B-B14F-4D97-AF65-F5344CB8AC3E}">
        <p14:creationId xmlns:p14="http://schemas.microsoft.com/office/powerpoint/2010/main" val="11337902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C743E3CD-9BB5-4CDF-8E53-35CC294C7B44}"/>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 xmlns:a16="http://schemas.microsoft.com/office/drawing/2014/main" id="{455971BA-8EDA-4691-8CFC-2DE1612D9024}"/>
              </a:ext>
            </a:extLst>
          </p:cNvPr>
          <p:cNvSpPr>
            <a:spLocks noGrp="1"/>
          </p:cNvSpPr>
          <p:nvPr>
            <p:ph idx="1"/>
          </p:nvPr>
        </p:nvSpPr>
        <p:spPr/>
        <p:txBody>
          <a:bodyPr/>
          <a:lstStyle/>
          <a:p>
            <a:pPr marL="0" indent="0">
              <a:buNone/>
            </a:pPr>
            <a:r>
              <a:rPr lang="sv-SE" dirty="0"/>
              <a:t>Laget.se</a:t>
            </a:r>
          </a:p>
        </p:txBody>
      </p:sp>
      <p:sp>
        <p:nvSpPr>
          <p:cNvPr id="4" name="textruta 3">
            <a:extLst>
              <a:ext uri="{FF2B5EF4-FFF2-40B4-BE49-F238E27FC236}">
                <a16:creationId xmlns="" xmlns:a16="http://schemas.microsoft.com/office/drawing/2014/main" id="{CB298FE4-8BE8-4FD1-8BA2-7E8C767FA012}"/>
              </a:ext>
            </a:extLst>
          </p:cNvPr>
          <p:cNvSpPr txBox="1"/>
          <p:nvPr/>
        </p:nvSpPr>
        <p:spPr>
          <a:xfrm>
            <a:off x="827584" y="2204864"/>
            <a:ext cx="5184576" cy="4154984"/>
          </a:xfrm>
          <a:prstGeom prst="rect">
            <a:avLst/>
          </a:prstGeom>
          <a:noFill/>
        </p:spPr>
        <p:txBody>
          <a:bodyPr wrap="square" rtlCol="0">
            <a:spAutoFit/>
          </a:bodyPr>
          <a:lstStyle/>
          <a:p>
            <a:r>
              <a:rPr lang="sv-SE" sz="1200" dirty="0" err="1"/>
              <a:t>Ope</a:t>
            </a:r>
            <a:r>
              <a:rPr lang="sv-SE" sz="1200" dirty="0"/>
              <a:t> IF har valt laget.se som kommunikationsplattform som ska användas av alla lag i föreningen. </a:t>
            </a:r>
          </a:p>
          <a:p>
            <a:endParaRPr lang="sv-SE" sz="1200" dirty="0"/>
          </a:p>
          <a:p>
            <a:r>
              <a:rPr lang="sv-SE" sz="1200" dirty="0"/>
              <a:t>Via laget.se erbjuds följande funktioner som ska/kan användas:</a:t>
            </a:r>
          </a:p>
          <a:p>
            <a:pPr marL="171450" indent="-171450">
              <a:buFont typeface="Arial" panose="020B0604020202020204" pitchFamily="34" charset="0"/>
              <a:buChar char="•"/>
            </a:pPr>
            <a:r>
              <a:rPr lang="sv-SE" sz="1200" dirty="0"/>
              <a:t>Registrering av spelare och föräldrar</a:t>
            </a:r>
          </a:p>
          <a:p>
            <a:pPr marL="171450" indent="-171450">
              <a:buFont typeface="Arial" panose="020B0604020202020204" pitchFamily="34" charset="0"/>
              <a:buChar char="•"/>
            </a:pPr>
            <a:r>
              <a:rPr lang="sv-SE" sz="1200" dirty="0"/>
              <a:t>Kontaktbok</a:t>
            </a:r>
          </a:p>
          <a:p>
            <a:pPr marL="171450" indent="-171450">
              <a:buFont typeface="Arial" panose="020B0604020202020204" pitchFamily="34" charset="0"/>
              <a:buChar char="•"/>
            </a:pPr>
            <a:r>
              <a:rPr lang="sv-SE" sz="1200" dirty="0"/>
              <a:t>Kalender</a:t>
            </a:r>
          </a:p>
          <a:p>
            <a:pPr marL="171450" indent="-171450">
              <a:buFont typeface="Arial" panose="020B0604020202020204" pitchFamily="34" charset="0"/>
              <a:buChar char="•"/>
            </a:pPr>
            <a:r>
              <a:rPr lang="sv-SE" sz="1200" dirty="0"/>
              <a:t>Aktiviteter och kalender</a:t>
            </a:r>
          </a:p>
          <a:p>
            <a:pPr marL="171450" indent="-171450">
              <a:buFont typeface="Arial" panose="020B0604020202020204" pitchFamily="34" charset="0"/>
              <a:buChar char="•"/>
            </a:pPr>
            <a:r>
              <a:rPr lang="sv-SE" sz="1200" dirty="0"/>
              <a:t>Kallelser till matcher och aktiviteter</a:t>
            </a:r>
          </a:p>
          <a:p>
            <a:pPr marL="171450" indent="-171450">
              <a:buFont typeface="Arial" panose="020B0604020202020204" pitchFamily="34" charset="0"/>
              <a:buChar char="•"/>
            </a:pPr>
            <a:r>
              <a:rPr lang="sv-SE" sz="1200" dirty="0"/>
              <a:t>Närvarorapportering och LOK-stöd</a:t>
            </a:r>
          </a:p>
          <a:p>
            <a:pPr marL="171450" indent="-171450">
              <a:buFont typeface="Arial" panose="020B0604020202020204" pitchFamily="34" charset="0"/>
              <a:buChar char="•"/>
            </a:pPr>
            <a:r>
              <a:rPr lang="sv-SE" sz="1200" dirty="0"/>
              <a:t>Nyheter </a:t>
            </a:r>
          </a:p>
          <a:p>
            <a:pPr marL="171450" indent="-171450">
              <a:buFont typeface="Arial" panose="020B0604020202020204" pitchFamily="34" charset="0"/>
              <a:buChar char="•"/>
            </a:pPr>
            <a:r>
              <a:rPr lang="sv-SE" sz="1200" dirty="0"/>
              <a:t>Utskick via epost och SMS</a:t>
            </a:r>
          </a:p>
          <a:p>
            <a:pPr marL="171450" indent="-171450">
              <a:buFont typeface="Arial" panose="020B0604020202020204" pitchFamily="34" charset="0"/>
              <a:buChar char="•"/>
            </a:pPr>
            <a:r>
              <a:rPr lang="sv-SE" sz="1200" dirty="0"/>
              <a:t>Dokument</a:t>
            </a:r>
          </a:p>
          <a:p>
            <a:pPr marL="171450" indent="-171450">
              <a:buFont typeface="Arial" panose="020B0604020202020204" pitchFamily="34" charset="0"/>
              <a:buChar char="•"/>
            </a:pPr>
            <a:r>
              <a:rPr lang="sv-SE" sz="1200" dirty="0"/>
              <a:t>Serier och cuper</a:t>
            </a:r>
            <a:endParaRPr lang="sv-SE" sz="1200" dirty="0">
              <a:highlight>
                <a:srgbClr val="FFFF00"/>
              </a:highlight>
            </a:endParaRPr>
          </a:p>
          <a:p>
            <a:endParaRPr lang="sv-SE" sz="1200" dirty="0"/>
          </a:p>
          <a:p>
            <a:r>
              <a:rPr lang="sv-SE" sz="1200" dirty="0"/>
              <a:t>Detta kan givetvis kompletteras med andra kommunikationskanaler för intern kommunikation.</a:t>
            </a:r>
          </a:p>
          <a:p>
            <a:r>
              <a:rPr lang="sv-SE" sz="1200" dirty="0"/>
              <a:t>Tänk också på att när laget.se används har Ope IF:s kanslipersonal möjlighet att ta del av information, nå ut med information och hjälpa till. </a:t>
            </a:r>
          </a:p>
          <a:p>
            <a:endParaRPr lang="sv-SE" sz="1200" dirty="0"/>
          </a:p>
          <a:p>
            <a:endParaRPr lang="sv-SE" sz="1200" dirty="0"/>
          </a:p>
          <a:p>
            <a:endParaRPr lang="sv-SE" sz="1200" dirty="0"/>
          </a:p>
        </p:txBody>
      </p:sp>
    </p:spTree>
    <p:extLst>
      <p:ext uri="{BB962C8B-B14F-4D97-AF65-F5344CB8AC3E}">
        <p14:creationId xmlns:p14="http://schemas.microsoft.com/office/powerpoint/2010/main" val="13172353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A94CE7-6160-4478-AFFA-0D8A7ACF2405}"/>
              </a:ext>
            </a:extLst>
          </p:cNvPr>
          <p:cNvSpPr>
            <a:spLocks noGrp="1"/>
          </p:cNvSpPr>
          <p:nvPr>
            <p:ph type="title"/>
          </p:nvPr>
        </p:nvSpPr>
        <p:spPr/>
        <p:txBody>
          <a:bodyPr/>
          <a:lstStyle/>
          <a:p>
            <a:r>
              <a:rPr lang="sv-SE" dirty="0"/>
              <a:t>Föräldragrupp </a:t>
            </a:r>
            <a:r>
              <a:rPr lang="sv-SE" sz="1800" dirty="0" smtClean="0"/>
              <a:t>Magnus och Andreas</a:t>
            </a:r>
            <a:endParaRPr lang="sv-SE" sz="1800" dirty="0"/>
          </a:p>
        </p:txBody>
      </p:sp>
      <p:sp>
        <p:nvSpPr>
          <p:cNvPr id="3" name="Content Placeholder 2">
            <a:extLst>
              <a:ext uri="{FF2B5EF4-FFF2-40B4-BE49-F238E27FC236}">
                <a16:creationId xmlns="" xmlns:a16="http://schemas.microsoft.com/office/drawing/2014/main" id="{CF1BCFB8-BDE2-4CAE-9E41-033BC5F8C6F6}"/>
              </a:ext>
            </a:extLst>
          </p:cNvPr>
          <p:cNvSpPr>
            <a:spLocks noGrp="1"/>
          </p:cNvSpPr>
          <p:nvPr>
            <p:ph idx="1"/>
          </p:nvPr>
        </p:nvSpPr>
        <p:spPr/>
        <p:txBody>
          <a:bodyPr/>
          <a:lstStyle/>
          <a:p>
            <a:r>
              <a:rPr lang="sv-SE" dirty="0"/>
              <a:t>Obligatoriska </a:t>
            </a:r>
            <a:r>
              <a:rPr lang="sv-SE" dirty="0" smtClean="0"/>
              <a:t>arbetsinsatser Magnus plockade fram ett dokument om årets arbetsinsatser</a:t>
            </a:r>
            <a:endParaRPr lang="sv-SE" dirty="0"/>
          </a:p>
          <a:p>
            <a:r>
              <a:rPr lang="sv-SE" dirty="0"/>
              <a:t>Egna </a:t>
            </a:r>
            <a:r>
              <a:rPr lang="sv-SE" dirty="0" smtClean="0"/>
              <a:t>arbetsinsatser Försäljning </a:t>
            </a:r>
            <a:r>
              <a:rPr lang="sv-SE" dirty="0" err="1" smtClean="0"/>
              <a:t>NewBody</a:t>
            </a:r>
            <a:endParaRPr lang="sv-SE" dirty="0"/>
          </a:p>
          <a:p>
            <a:r>
              <a:rPr lang="sv-SE" dirty="0"/>
              <a:t>Ekonomi</a:t>
            </a:r>
          </a:p>
          <a:p>
            <a:r>
              <a:rPr lang="sv-SE" dirty="0" smtClean="0"/>
              <a:t>Kassör</a:t>
            </a:r>
            <a:endParaRPr lang="sv-SE" dirty="0"/>
          </a:p>
        </p:txBody>
      </p:sp>
      <p:sp>
        <p:nvSpPr>
          <p:cNvPr id="4" name="Platshållare för bildnummer 3">
            <a:extLst>
              <a:ext uri="{FF2B5EF4-FFF2-40B4-BE49-F238E27FC236}">
                <a16:creationId xmlns="" xmlns:a16="http://schemas.microsoft.com/office/drawing/2014/main" id="{0849095C-9F3B-4095-A77E-BFE82ED50F82}"/>
              </a:ext>
            </a:extLst>
          </p:cNvPr>
          <p:cNvSpPr>
            <a:spLocks noGrp="1"/>
          </p:cNvSpPr>
          <p:nvPr>
            <p:ph type="sldNum" sz="quarter" idx="12"/>
          </p:nvPr>
        </p:nvSpPr>
        <p:spPr/>
        <p:txBody>
          <a:bodyPr/>
          <a:lstStyle/>
          <a:p>
            <a:fld id="{91BA8AAB-46CD-4A04-AD31-79E4D3AE80D0}" type="slidenum">
              <a:rPr lang="en-US" smtClean="0"/>
              <a:pPr/>
              <a:t>23</a:t>
            </a:fld>
            <a:endParaRPr lang="en-US"/>
          </a:p>
        </p:txBody>
      </p:sp>
    </p:spTree>
    <p:extLst>
      <p:ext uri="{BB962C8B-B14F-4D97-AF65-F5344CB8AC3E}">
        <p14:creationId xmlns:p14="http://schemas.microsoft.com/office/powerpoint/2010/main" val="4148900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5F4370-9C50-49DC-B76C-D8CFD0518433}"/>
              </a:ext>
            </a:extLst>
          </p:cNvPr>
          <p:cNvSpPr>
            <a:spLocks noGrp="1"/>
          </p:cNvSpPr>
          <p:nvPr>
            <p:ph type="title"/>
          </p:nvPr>
        </p:nvSpPr>
        <p:spPr/>
        <p:txBody>
          <a:bodyPr/>
          <a:lstStyle/>
          <a:p>
            <a:r>
              <a:rPr lang="sv-SE" dirty="0"/>
              <a:t>Ekonomi - lagkassan	 </a:t>
            </a:r>
            <a:r>
              <a:rPr lang="sv-SE" sz="1200" dirty="0"/>
              <a:t>(exempel)</a:t>
            </a:r>
          </a:p>
        </p:txBody>
      </p:sp>
      <p:sp>
        <p:nvSpPr>
          <p:cNvPr id="3" name="Content Placeholder 2">
            <a:extLst>
              <a:ext uri="{FF2B5EF4-FFF2-40B4-BE49-F238E27FC236}">
                <a16:creationId xmlns="" xmlns:a16="http://schemas.microsoft.com/office/drawing/2014/main" id="{A6A0A9C2-7B1F-48DD-B42D-B730A5D088ED}"/>
              </a:ext>
            </a:extLst>
          </p:cNvPr>
          <p:cNvSpPr>
            <a:spLocks noGrp="1"/>
          </p:cNvSpPr>
          <p:nvPr>
            <p:ph idx="1"/>
          </p:nvPr>
        </p:nvSpPr>
        <p:spPr/>
        <p:txBody>
          <a:bodyPr/>
          <a:lstStyle/>
          <a:p>
            <a:r>
              <a:rPr lang="sv-SE" dirty="0"/>
              <a:t>Hos Ope: </a:t>
            </a:r>
            <a:r>
              <a:rPr lang="sv-SE" dirty="0" smtClean="0"/>
              <a:t>20 000</a:t>
            </a:r>
            <a:endParaRPr lang="sv-SE" dirty="0"/>
          </a:p>
          <a:p>
            <a:r>
              <a:rPr lang="sv-SE" dirty="0"/>
              <a:t>Övrigt: </a:t>
            </a:r>
            <a:r>
              <a:rPr lang="sv-SE" dirty="0" err="1" smtClean="0"/>
              <a:t>Hudikcup</a:t>
            </a:r>
            <a:r>
              <a:rPr lang="sv-SE" dirty="0" smtClean="0"/>
              <a:t> kostar ca 50 000kr</a:t>
            </a:r>
            <a:endParaRPr lang="sv-SE" dirty="0"/>
          </a:p>
          <a:p>
            <a:endParaRPr lang="sv-SE" dirty="0"/>
          </a:p>
          <a:p>
            <a:pPr marL="0" indent="0">
              <a:buNone/>
            </a:pPr>
            <a:r>
              <a:rPr lang="sv-SE" dirty="0"/>
              <a:t>TOT:</a:t>
            </a:r>
          </a:p>
          <a:p>
            <a:pPr marL="0" indent="0">
              <a:buNone/>
            </a:pPr>
            <a:endParaRPr lang="sv-SE" dirty="0"/>
          </a:p>
          <a:p>
            <a:pPr marL="0" indent="0">
              <a:buNone/>
            </a:pPr>
            <a:r>
              <a:rPr lang="sv-SE" sz="2000" dirty="0"/>
              <a:t>Är ni osäkra på hur mkt pengar ni har på ert </a:t>
            </a:r>
            <a:r>
              <a:rPr lang="sv-SE" sz="2000" dirty="0" err="1"/>
              <a:t>ert</a:t>
            </a:r>
            <a:r>
              <a:rPr lang="sv-SE" sz="2000" dirty="0"/>
              <a:t> lagkonto så kontakta ekonomi@opeif.se  </a:t>
            </a:r>
          </a:p>
        </p:txBody>
      </p:sp>
      <p:sp>
        <p:nvSpPr>
          <p:cNvPr id="4" name="Platshållare för bildnummer 3">
            <a:extLst>
              <a:ext uri="{FF2B5EF4-FFF2-40B4-BE49-F238E27FC236}">
                <a16:creationId xmlns="" xmlns:a16="http://schemas.microsoft.com/office/drawing/2014/main" id="{40D4ED30-1F95-4B0F-9BCB-F10295390C4A}"/>
              </a:ext>
            </a:extLst>
          </p:cNvPr>
          <p:cNvSpPr>
            <a:spLocks noGrp="1"/>
          </p:cNvSpPr>
          <p:nvPr>
            <p:ph type="sldNum" sz="quarter" idx="12"/>
          </p:nvPr>
        </p:nvSpPr>
        <p:spPr/>
        <p:txBody>
          <a:bodyPr/>
          <a:lstStyle/>
          <a:p>
            <a:fld id="{91BA8AAB-46CD-4A04-AD31-79E4D3AE80D0}" type="slidenum">
              <a:rPr lang="en-US" smtClean="0"/>
              <a:pPr/>
              <a:t>24</a:t>
            </a:fld>
            <a:endParaRPr lang="en-US"/>
          </a:p>
        </p:txBody>
      </p:sp>
    </p:spTree>
    <p:extLst>
      <p:ext uri="{BB962C8B-B14F-4D97-AF65-F5344CB8AC3E}">
        <p14:creationId xmlns:p14="http://schemas.microsoft.com/office/powerpoint/2010/main" val="39134286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A94CE7-6160-4478-AFFA-0D8A7ACF2405}"/>
              </a:ext>
            </a:extLst>
          </p:cNvPr>
          <p:cNvSpPr>
            <a:spLocks noGrp="1"/>
          </p:cNvSpPr>
          <p:nvPr>
            <p:ph type="title"/>
          </p:nvPr>
        </p:nvSpPr>
        <p:spPr/>
        <p:txBody>
          <a:bodyPr/>
          <a:lstStyle/>
          <a:p>
            <a:r>
              <a:rPr lang="sv-SE" dirty="0"/>
              <a:t>Tänk nu till! </a:t>
            </a:r>
            <a:r>
              <a:rPr lang="sv-SE" sz="1800" dirty="0"/>
              <a:t>(exempel på frågeställningar/</a:t>
            </a:r>
            <a:r>
              <a:rPr lang="sv-SE" sz="1800" dirty="0" err="1"/>
              <a:t>gr.arbete</a:t>
            </a:r>
            <a:r>
              <a:rPr lang="sv-SE" sz="1800" dirty="0"/>
              <a:t> (”äldre”)?)</a:t>
            </a:r>
          </a:p>
        </p:txBody>
      </p:sp>
      <p:sp>
        <p:nvSpPr>
          <p:cNvPr id="3" name="Content Placeholder 2">
            <a:extLst>
              <a:ext uri="{FF2B5EF4-FFF2-40B4-BE49-F238E27FC236}">
                <a16:creationId xmlns="" xmlns:a16="http://schemas.microsoft.com/office/drawing/2014/main" id="{CF1BCFB8-BDE2-4CAE-9E41-033BC5F8C6F6}"/>
              </a:ext>
            </a:extLst>
          </p:cNvPr>
          <p:cNvSpPr>
            <a:spLocks noGrp="1"/>
          </p:cNvSpPr>
          <p:nvPr>
            <p:ph idx="1"/>
          </p:nvPr>
        </p:nvSpPr>
        <p:spPr/>
        <p:txBody>
          <a:bodyPr/>
          <a:lstStyle/>
          <a:p>
            <a:pPr marL="514350" indent="-514350">
              <a:buAutoNum type="arabicParenR"/>
            </a:pPr>
            <a:r>
              <a:rPr lang="sv-SE" dirty="0"/>
              <a:t>Vi utvecklas olika socialt och fotbollsmässigt</a:t>
            </a:r>
          </a:p>
          <a:p>
            <a:pPr marL="914400" lvl="1" indent="-514350"/>
            <a:r>
              <a:rPr lang="sv-SE" dirty="0"/>
              <a:t>Vilka ska få möjlighet att träna med äldre?</a:t>
            </a:r>
          </a:p>
          <a:p>
            <a:pPr marL="914400" lvl="1" indent="-514350"/>
            <a:r>
              <a:rPr lang="sv-SE" dirty="0"/>
              <a:t>Är det ok att träna/matcha med yngre?</a:t>
            </a:r>
          </a:p>
          <a:p>
            <a:pPr marL="914400" lvl="1" indent="-514350"/>
            <a:r>
              <a:rPr lang="sv-SE" dirty="0"/>
              <a:t>Ska träningsflit premieras?</a:t>
            </a:r>
          </a:p>
          <a:p>
            <a:pPr marL="914400" lvl="1" indent="-514350"/>
            <a:r>
              <a:rPr lang="sv-SE" dirty="0"/>
              <a:t>Är det ok att dela upp gruppen utifrån olika nivåer i fotbollskunskap?</a:t>
            </a:r>
          </a:p>
          <a:p>
            <a:pPr marL="914400" lvl="1" indent="-514350"/>
            <a:r>
              <a:rPr lang="sv-SE" dirty="0"/>
              <a:t>Är det ok att säga att någon som ”stör” inte får vara med på övningen?</a:t>
            </a:r>
          </a:p>
          <a:p>
            <a:pPr marL="914400" lvl="1" indent="-514350">
              <a:buAutoNum type="arabicParenR"/>
            </a:pPr>
            <a:endParaRPr lang="sv-SE" dirty="0"/>
          </a:p>
        </p:txBody>
      </p:sp>
      <p:sp>
        <p:nvSpPr>
          <p:cNvPr id="4" name="Platshållare för bildnummer 3">
            <a:extLst>
              <a:ext uri="{FF2B5EF4-FFF2-40B4-BE49-F238E27FC236}">
                <a16:creationId xmlns="" xmlns:a16="http://schemas.microsoft.com/office/drawing/2014/main" id="{0849095C-9F3B-4095-A77E-BFE82ED50F82}"/>
              </a:ext>
            </a:extLst>
          </p:cNvPr>
          <p:cNvSpPr>
            <a:spLocks noGrp="1"/>
          </p:cNvSpPr>
          <p:nvPr>
            <p:ph type="sldNum" sz="quarter" idx="12"/>
          </p:nvPr>
        </p:nvSpPr>
        <p:spPr/>
        <p:txBody>
          <a:bodyPr/>
          <a:lstStyle/>
          <a:p>
            <a:fld id="{91BA8AAB-46CD-4A04-AD31-79E4D3AE80D0}" type="slidenum">
              <a:rPr lang="en-US" smtClean="0"/>
              <a:pPr/>
              <a:t>25</a:t>
            </a:fld>
            <a:endParaRPr lang="en-US"/>
          </a:p>
        </p:txBody>
      </p:sp>
    </p:spTree>
    <p:extLst>
      <p:ext uri="{BB962C8B-B14F-4D97-AF65-F5344CB8AC3E}">
        <p14:creationId xmlns:p14="http://schemas.microsoft.com/office/powerpoint/2010/main" val="16906454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Övrigt</a:t>
            </a:r>
            <a:endParaRPr lang="sv-SE" dirty="0"/>
          </a:p>
        </p:txBody>
      </p:sp>
      <p:sp>
        <p:nvSpPr>
          <p:cNvPr id="3" name="Platshållare för innehåll 2"/>
          <p:cNvSpPr>
            <a:spLocks noGrp="1"/>
          </p:cNvSpPr>
          <p:nvPr>
            <p:ph idx="1"/>
          </p:nvPr>
        </p:nvSpPr>
        <p:spPr/>
        <p:txBody>
          <a:bodyPr/>
          <a:lstStyle/>
          <a:p>
            <a:r>
              <a:rPr lang="sv-SE" dirty="0" smtClean="0"/>
              <a:t>Vi välkomnade de nya spelarna från Brunflo till </a:t>
            </a:r>
            <a:r>
              <a:rPr lang="sv-SE" dirty="0" err="1" smtClean="0"/>
              <a:t>Ope</a:t>
            </a:r>
            <a:r>
              <a:rPr lang="sv-SE" dirty="0" smtClean="0"/>
              <a:t>. Tyvärr fick Brunflo lägga ned sitt lag men de är välkomna hos oss.</a:t>
            </a:r>
          </a:p>
          <a:p>
            <a:r>
              <a:rPr lang="sv-SE" dirty="0" smtClean="0"/>
              <a:t>Spelarna var för första gången med på föräldramötet också för att få samma information som sina föräldrar och möjlighet att tycka till. </a:t>
            </a:r>
            <a:endParaRPr lang="sv-SE" dirty="0"/>
          </a:p>
        </p:txBody>
      </p:sp>
    </p:spTree>
    <p:extLst>
      <p:ext uri="{BB962C8B-B14F-4D97-AF65-F5344CB8AC3E}">
        <p14:creationId xmlns:p14="http://schemas.microsoft.com/office/powerpoint/2010/main" val="259259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ED035019-DE9B-4AB6-892A-4B630445838E}"/>
              </a:ext>
            </a:extLst>
          </p:cNvPr>
          <p:cNvSpPr>
            <a:spLocks noGrp="1"/>
          </p:cNvSpPr>
          <p:nvPr>
            <p:ph type="title"/>
          </p:nvPr>
        </p:nvSpPr>
        <p:spPr/>
        <p:txBody>
          <a:bodyPr/>
          <a:lstStyle/>
          <a:p>
            <a:r>
              <a:rPr lang="sv-SE" dirty="0"/>
              <a:t>Info från ledarna</a:t>
            </a:r>
          </a:p>
        </p:txBody>
      </p:sp>
      <p:sp>
        <p:nvSpPr>
          <p:cNvPr id="3" name="Platshållare för innehåll 2">
            <a:extLst>
              <a:ext uri="{FF2B5EF4-FFF2-40B4-BE49-F238E27FC236}">
                <a16:creationId xmlns="" xmlns:a16="http://schemas.microsoft.com/office/drawing/2014/main" id="{1F7F772F-E04C-41EC-9F8E-52A22CE44E1C}"/>
              </a:ext>
            </a:extLst>
          </p:cNvPr>
          <p:cNvSpPr>
            <a:spLocks noGrp="1"/>
          </p:cNvSpPr>
          <p:nvPr>
            <p:ph idx="1"/>
          </p:nvPr>
        </p:nvSpPr>
        <p:spPr/>
        <p:txBody>
          <a:bodyPr>
            <a:normAutofit fontScale="92500" lnSpcReduction="20000"/>
          </a:bodyPr>
          <a:lstStyle/>
          <a:p>
            <a:r>
              <a:rPr lang="sv-SE" sz="2400" dirty="0" smtClean="0"/>
              <a:t>31 </a:t>
            </a:r>
            <a:r>
              <a:rPr lang="sv-SE" sz="2400" dirty="0"/>
              <a:t>spelare i dagsläget </a:t>
            </a:r>
          </a:p>
          <a:p>
            <a:r>
              <a:rPr lang="sv-SE" sz="2400" dirty="0"/>
              <a:t>Totalt 5 ledare (Roller) tappat 2 </a:t>
            </a:r>
            <a:r>
              <a:rPr lang="sv-SE" sz="2400" dirty="0" err="1"/>
              <a:t>st</a:t>
            </a:r>
            <a:r>
              <a:rPr lang="sv-SE" sz="2400" dirty="0"/>
              <a:t> från förra säsongen.</a:t>
            </a:r>
            <a:endParaRPr lang="sv-SE" sz="2400" dirty="0">
              <a:cs typeface="Calibri"/>
            </a:endParaRPr>
          </a:p>
          <a:p>
            <a:pPr lvl="1"/>
            <a:r>
              <a:rPr lang="sv-SE" sz="2400" dirty="0"/>
              <a:t>Huvudtränare: Martin Henriksson</a:t>
            </a:r>
            <a:endParaRPr lang="sv-SE" sz="2400" dirty="0">
              <a:cs typeface="Calibri"/>
            </a:endParaRPr>
          </a:p>
          <a:p>
            <a:pPr lvl="1"/>
            <a:r>
              <a:rPr lang="sv-SE" sz="2400" dirty="0"/>
              <a:t>Tränare: Mikael Nordqvist, Anders Brede, Pernilla Westerlund, Marie </a:t>
            </a:r>
            <a:r>
              <a:rPr lang="sv-SE" sz="2400" dirty="0" smtClean="0"/>
              <a:t>Ericson. NY resurs Stefan Pålsson( Albins pappa)</a:t>
            </a:r>
            <a:endParaRPr lang="sv-SE" sz="2400" dirty="0">
              <a:cs typeface="Calibri"/>
            </a:endParaRPr>
          </a:p>
          <a:p>
            <a:pPr lvl="1"/>
            <a:r>
              <a:rPr lang="sv-SE" sz="2400" dirty="0"/>
              <a:t>Sjukvårdsansvarig: Emma </a:t>
            </a:r>
            <a:r>
              <a:rPr lang="sv-SE" sz="2400" dirty="0" err="1" smtClean="0"/>
              <a:t>Tidén</a:t>
            </a:r>
            <a:endParaRPr lang="sv-SE" sz="2400" dirty="0"/>
          </a:p>
          <a:p>
            <a:pPr lvl="1"/>
            <a:r>
              <a:rPr lang="sv-SE" sz="2400" dirty="0"/>
              <a:t>Trygghetsansvarig: </a:t>
            </a:r>
            <a:r>
              <a:rPr lang="sv-SE" sz="2400" dirty="0" smtClean="0"/>
              <a:t>? Måste tillsättas. NY Magnus </a:t>
            </a:r>
            <a:r>
              <a:rPr lang="sv-SE" sz="2400" dirty="0" err="1" smtClean="0"/>
              <a:t>Färggren</a:t>
            </a:r>
            <a:r>
              <a:rPr lang="sv-SE" sz="2400" dirty="0" smtClean="0"/>
              <a:t> (Otis pappa anmälde sig)</a:t>
            </a:r>
            <a:endParaRPr lang="sv-SE" sz="2400" dirty="0"/>
          </a:p>
          <a:p>
            <a:pPr lvl="1"/>
            <a:r>
              <a:rPr lang="sv-SE" sz="2400" dirty="0" smtClean="0"/>
              <a:t>Lagledare</a:t>
            </a:r>
            <a:r>
              <a:rPr lang="sv-SE" sz="2400" dirty="0"/>
              <a:t>: Marie Ericson</a:t>
            </a:r>
            <a:endParaRPr lang="sv-SE" sz="2400" dirty="0">
              <a:cs typeface="Calibri"/>
            </a:endParaRPr>
          </a:p>
          <a:p>
            <a:pPr lvl="1"/>
            <a:r>
              <a:rPr lang="sv-SE" sz="2400" dirty="0" err="1"/>
              <a:t>Lagkassör</a:t>
            </a:r>
            <a:r>
              <a:rPr lang="sv-SE" sz="2400" dirty="0"/>
              <a:t>: Magnus </a:t>
            </a:r>
            <a:r>
              <a:rPr lang="sv-SE" sz="2400" dirty="0" smtClean="0"/>
              <a:t>Engström</a:t>
            </a:r>
            <a:endParaRPr lang="sv-SE" sz="2400" dirty="0"/>
          </a:p>
          <a:p>
            <a:pPr lvl="1"/>
            <a:r>
              <a:rPr lang="sv-SE" sz="2400" dirty="0"/>
              <a:t>Föräldraansvarig: Magnus Engström </a:t>
            </a:r>
            <a:r>
              <a:rPr lang="sv-SE" sz="2400" dirty="0" smtClean="0"/>
              <a:t>NY Andreas Hedman Tures pappa anmälde sig</a:t>
            </a:r>
          </a:p>
          <a:p>
            <a:pPr lvl="1"/>
            <a:r>
              <a:rPr lang="sv-SE" sz="2400" dirty="0" smtClean="0"/>
              <a:t>Trivselansvariga</a:t>
            </a:r>
            <a:r>
              <a:rPr lang="sv-SE" sz="2400" dirty="0"/>
              <a:t>: Anna-Carin </a:t>
            </a:r>
            <a:r>
              <a:rPr lang="sv-SE" sz="2400" dirty="0" err="1"/>
              <a:t>Svedén</a:t>
            </a:r>
            <a:r>
              <a:rPr lang="sv-SE" sz="2400" dirty="0"/>
              <a:t>, Jonna </a:t>
            </a:r>
            <a:r>
              <a:rPr lang="sv-SE" sz="2400" dirty="0" err="1" smtClean="0"/>
              <a:t>Ekavall</a:t>
            </a:r>
            <a:r>
              <a:rPr lang="sv-SE" sz="2400" dirty="0" smtClean="0"/>
              <a:t>. </a:t>
            </a:r>
            <a:endParaRPr lang="sv-SE" sz="2400" dirty="0">
              <a:cs typeface="Calibri"/>
            </a:endParaRPr>
          </a:p>
          <a:p>
            <a:endParaRPr lang="sv-SE" dirty="0"/>
          </a:p>
        </p:txBody>
      </p:sp>
    </p:spTree>
    <p:extLst>
      <p:ext uri="{BB962C8B-B14F-4D97-AF65-F5344CB8AC3E}">
        <p14:creationId xmlns:p14="http://schemas.microsoft.com/office/powerpoint/2010/main" val="2864221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1FC7F4E-C8E2-4EC0-8C11-2EDB2440FC28}"/>
              </a:ext>
            </a:extLst>
          </p:cNvPr>
          <p:cNvSpPr>
            <a:spLocks noGrp="1"/>
          </p:cNvSpPr>
          <p:nvPr>
            <p:ph type="title"/>
          </p:nvPr>
        </p:nvSpPr>
        <p:spPr/>
        <p:txBody>
          <a:bodyPr/>
          <a:lstStyle/>
          <a:p>
            <a:r>
              <a:rPr lang="sv-SE" dirty="0"/>
              <a:t>Säsongsplanering</a:t>
            </a:r>
          </a:p>
        </p:txBody>
      </p:sp>
      <p:sp>
        <p:nvSpPr>
          <p:cNvPr id="3" name="Content Placeholder 2">
            <a:extLst>
              <a:ext uri="{FF2B5EF4-FFF2-40B4-BE49-F238E27FC236}">
                <a16:creationId xmlns="" xmlns:a16="http://schemas.microsoft.com/office/drawing/2014/main" id="{1C8B9220-BDEB-48DA-9D5C-00356479E763}"/>
              </a:ext>
            </a:extLst>
          </p:cNvPr>
          <p:cNvSpPr>
            <a:spLocks noGrp="1"/>
          </p:cNvSpPr>
          <p:nvPr>
            <p:ph idx="1"/>
          </p:nvPr>
        </p:nvSpPr>
        <p:spPr/>
        <p:txBody>
          <a:bodyPr>
            <a:normAutofit fontScale="55000" lnSpcReduction="20000"/>
          </a:bodyPr>
          <a:lstStyle/>
          <a:p>
            <a:r>
              <a:rPr lang="sv-SE" dirty="0"/>
              <a:t>Träningsupplägg </a:t>
            </a:r>
            <a:r>
              <a:rPr lang="sv-SE" dirty="0" smtClean="0"/>
              <a:t>vinter</a:t>
            </a:r>
            <a:endParaRPr lang="sv-SE" sz="1600" dirty="0"/>
          </a:p>
          <a:p>
            <a:pPr lvl="1"/>
            <a:r>
              <a:rPr lang="sv-SE" dirty="0"/>
              <a:t>Fokus individuell teknik, </a:t>
            </a:r>
            <a:r>
              <a:rPr lang="sv-SE" dirty="0" smtClean="0"/>
              <a:t>styrka. </a:t>
            </a:r>
            <a:r>
              <a:rPr lang="sv-SE" dirty="0" err="1" smtClean="0"/>
              <a:t>Futsal</a:t>
            </a:r>
            <a:r>
              <a:rPr lang="sv-SE" dirty="0" smtClean="0"/>
              <a:t>. </a:t>
            </a:r>
            <a:endParaRPr lang="sv-SE" dirty="0"/>
          </a:p>
          <a:p>
            <a:pPr lvl="1"/>
            <a:r>
              <a:rPr lang="sv-SE" dirty="0" smtClean="0"/>
              <a:t>ÅS </a:t>
            </a:r>
            <a:r>
              <a:rPr lang="sv-SE" dirty="0" err="1" smtClean="0"/>
              <a:t>futsalcup</a:t>
            </a:r>
            <a:endParaRPr lang="sv-SE" dirty="0"/>
          </a:p>
          <a:p>
            <a:pPr lvl="1"/>
            <a:r>
              <a:rPr lang="sv-SE" dirty="0" err="1" smtClean="0"/>
              <a:t>Futsalserie</a:t>
            </a:r>
            <a:r>
              <a:rPr lang="sv-SE" dirty="0" smtClean="0"/>
              <a:t> P13 </a:t>
            </a:r>
            <a:endParaRPr lang="sv-SE" dirty="0"/>
          </a:p>
          <a:p>
            <a:r>
              <a:rPr lang="sv-SE" dirty="0"/>
              <a:t>Träningsupplägg </a:t>
            </a:r>
            <a:r>
              <a:rPr lang="sv-SE" dirty="0" smtClean="0"/>
              <a:t>vår</a:t>
            </a:r>
          </a:p>
          <a:p>
            <a:pPr marL="0" indent="0">
              <a:buNone/>
            </a:pPr>
            <a:r>
              <a:rPr lang="sv-SE" dirty="0" smtClean="0"/>
              <a:t>	</a:t>
            </a:r>
            <a:r>
              <a:rPr lang="sv-SE" sz="2600" dirty="0" smtClean="0"/>
              <a:t>3-4 träningar/vecka</a:t>
            </a:r>
          </a:p>
          <a:p>
            <a:pPr marL="0" indent="0">
              <a:buNone/>
            </a:pPr>
            <a:r>
              <a:rPr lang="sv-SE" sz="2600" dirty="0"/>
              <a:t>	</a:t>
            </a:r>
            <a:r>
              <a:rPr lang="sv-SE" sz="2600" dirty="0" smtClean="0"/>
              <a:t>Speluppbyggnad/förhindra speluppbyggnad, Teori, träningsmatcher. ”Bli sin egna tränare”</a:t>
            </a:r>
          </a:p>
          <a:p>
            <a:r>
              <a:rPr lang="sv-SE" sz="3400" dirty="0" smtClean="0"/>
              <a:t>Träningsupplägg sommar </a:t>
            </a:r>
          </a:p>
          <a:p>
            <a:pPr lvl="1"/>
            <a:r>
              <a:rPr lang="sv-SE" sz="3000" dirty="0" smtClean="0"/>
              <a:t>3 träningar/vecka. Matcher. Komma till avslut och göra mål/förhindra</a:t>
            </a:r>
          </a:p>
          <a:p>
            <a:pPr lvl="1"/>
            <a:r>
              <a:rPr lang="sv-SE" sz="3000" dirty="0" smtClean="0"/>
              <a:t>Utifrån matchanalys lägga upp träningen. </a:t>
            </a:r>
            <a:endParaRPr lang="sv-SE" sz="3000" dirty="0"/>
          </a:p>
          <a:p>
            <a:r>
              <a:rPr lang="sv-SE" dirty="0"/>
              <a:t>Cuper </a:t>
            </a:r>
            <a:r>
              <a:rPr lang="sv-SE" dirty="0" smtClean="0"/>
              <a:t>2023 </a:t>
            </a:r>
            <a:r>
              <a:rPr lang="sv-SE" dirty="0" err="1" smtClean="0"/>
              <a:t>Hudikcup</a:t>
            </a:r>
            <a:r>
              <a:rPr lang="sv-SE" dirty="0" smtClean="0"/>
              <a:t> 16-18 juni, Storsjöcupen 5-8 juli, </a:t>
            </a:r>
            <a:r>
              <a:rPr lang="sv-SE" strike="sngStrike" dirty="0" smtClean="0"/>
              <a:t>ICA </a:t>
            </a:r>
            <a:r>
              <a:rPr lang="sv-SE" strike="sngStrike" dirty="0" err="1" smtClean="0"/>
              <a:t>Vallhallacup</a:t>
            </a:r>
            <a:r>
              <a:rPr lang="sv-SE" strike="sngStrike" dirty="0" smtClean="0"/>
              <a:t> Frösön</a:t>
            </a:r>
            <a:endParaRPr lang="sv-SE" strike="sngStrike" dirty="0"/>
          </a:p>
          <a:p>
            <a:r>
              <a:rPr lang="sv-SE" dirty="0" smtClean="0"/>
              <a:t>Extraträningar/samarbeten:</a:t>
            </a:r>
            <a:endParaRPr lang="sv-SE" dirty="0"/>
          </a:p>
          <a:p>
            <a:pPr lvl="1"/>
            <a:r>
              <a:rPr lang="sv-SE" dirty="0" smtClean="0"/>
              <a:t>U3 </a:t>
            </a:r>
            <a:endParaRPr lang="sv-SE" dirty="0"/>
          </a:p>
          <a:p>
            <a:pPr lvl="1"/>
            <a:r>
              <a:rPr lang="sv-SE" dirty="0" smtClean="0"/>
              <a:t>P11. </a:t>
            </a:r>
            <a:endParaRPr lang="sv-SE" dirty="0"/>
          </a:p>
          <a:p>
            <a:pPr lvl="1"/>
            <a:r>
              <a:rPr lang="sv-SE" dirty="0" smtClean="0"/>
              <a:t>Målvaktsfokus</a:t>
            </a:r>
            <a:endParaRPr lang="sv-SE" dirty="0"/>
          </a:p>
        </p:txBody>
      </p:sp>
      <p:sp>
        <p:nvSpPr>
          <p:cNvPr id="4" name="Platshållare för bildnummer 3">
            <a:extLst>
              <a:ext uri="{FF2B5EF4-FFF2-40B4-BE49-F238E27FC236}">
                <a16:creationId xmlns="" xmlns:a16="http://schemas.microsoft.com/office/drawing/2014/main" id="{9DF59945-A1AD-4B29-886A-2480F806108F}"/>
              </a:ext>
            </a:extLst>
          </p:cNvPr>
          <p:cNvSpPr>
            <a:spLocks noGrp="1"/>
          </p:cNvSpPr>
          <p:nvPr>
            <p:ph type="sldNum" sz="quarter" idx="12"/>
          </p:nvPr>
        </p:nvSpPr>
        <p:spPr/>
        <p:txBody>
          <a:bodyPr/>
          <a:lstStyle/>
          <a:p>
            <a:fld id="{91BA8AAB-46CD-4A04-AD31-79E4D3AE80D0}" type="slidenum">
              <a:rPr lang="en-US" smtClean="0"/>
              <a:pPr/>
              <a:t>4</a:t>
            </a:fld>
            <a:endParaRPr lang="en-US"/>
          </a:p>
        </p:txBody>
      </p:sp>
    </p:spTree>
    <p:extLst>
      <p:ext uri="{BB962C8B-B14F-4D97-AF65-F5344CB8AC3E}">
        <p14:creationId xmlns:p14="http://schemas.microsoft.com/office/powerpoint/2010/main" val="1418593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60648"/>
            <a:ext cx="8229600" cy="1143000"/>
          </a:xfrm>
        </p:spPr>
        <p:txBody>
          <a:bodyPr>
            <a:normAutofit fontScale="90000"/>
          </a:bodyPr>
          <a:lstStyle/>
          <a:p>
            <a:r>
              <a:rPr lang="sv-SE" sz="4000" dirty="0">
                <a:solidFill>
                  <a:schemeClr val="tx2"/>
                </a:solidFill>
              </a:rPr>
              <a:t>Organisation </a:t>
            </a:r>
            <a:r>
              <a:rPr lang="sv-SE" sz="4000" dirty="0" err="1">
                <a:solidFill>
                  <a:schemeClr val="tx2"/>
                </a:solidFill>
              </a:rPr>
              <a:t>Ope</a:t>
            </a:r>
            <a:r>
              <a:rPr lang="sv-SE" sz="4000" dirty="0">
                <a:solidFill>
                  <a:schemeClr val="tx2"/>
                </a:solidFill>
              </a:rPr>
              <a:t> pojkar födda </a:t>
            </a:r>
            <a:r>
              <a:rPr lang="sv-SE" sz="4000" dirty="0" smtClean="0">
                <a:solidFill>
                  <a:schemeClr val="tx2"/>
                </a:solidFill>
              </a:rPr>
              <a:t>2010/U3</a:t>
            </a:r>
            <a:r>
              <a:rPr lang="sv-SE" sz="4000" dirty="0"/>
              <a:t/>
            </a:r>
            <a:br>
              <a:rPr lang="sv-SE" sz="4000" dirty="0"/>
            </a:br>
            <a:r>
              <a:rPr lang="sv-SE" sz="1300" dirty="0">
                <a:solidFill>
                  <a:schemeClr val="tx2"/>
                </a:solidFill>
              </a:rPr>
              <a:t>se även </a:t>
            </a:r>
            <a:r>
              <a:rPr lang="sv-SE" sz="1300" dirty="0">
                <a:solidFill>
                  <a:schemeClr val="tx2"/>
                </a:solidFill>
                <a:hlinkClick r:id="rId3">
                  <a:extLst>
                    <a:ext uri="{A12FA001-AC4F-418D-AE19-62706E023703}">
                      <ahyp:hlinkClr xmlns="" xmlns:ahyp="http://schemas.microsoft.com/office/drawing/2018/hyperlinkcolor" val="tx"/>
                    </a:ext>
                  </a:extLst>
                </a:hlinkClick>
              </a:rPr>
              <a:t>file:///C:/Users/Ope/Downloads/12-Spelarutbildningsplan-Ope-IF%20(2).pdf</a:t>
            </a:r>
            <a:r>
              <a:rPr lang="sv-SE" sz="1300" dirty="0">
                <a:solidFill>
                  <a:schemeClr val="tx2"/>
                </a:solidFill>
              </a:rPr>
              <a:t> </a:t>
            </a:r>
          </a:p>
        </p:txBody>
      </p:sp>
      <p:sp>
        <p:nvSpPr>
          <p:cNvPr id="12" name="Platshållare för text 11"/>
          <p:cNvSpPr>
            <a:spLocks noGrp="1"/>
          </p:cNvSpPr>
          <p:nvPr>
            <p:ph type="body" idx="1"/>
          </p:nvPr>
        </p:nvSpPr>
        <p:spPr>
          <a:xfrm>
            <a:off x="827584" y="1556792"/>
            <a:ext cx="2736304" cy="504056"/>
          </a:xfrm>
          <a:solidFill>
            <a:schemeClr val="accent1"/>
          </a:solidFill>
        </p:spPr>
        <p:txBody>
          <a:bodyPr>
            <a:normAutofit/>
          </a:bodyPr>
          <a:lstStyle/>
          <a:p>
            <a:pPr algn="ctr"/>
            <a:r>
              <a:rPr lang="sv-SE" b="0" dirty="0">
                <a:solidFill>
                  <a:schemeClr val="bg1"/>
                </a:solidFill>
              </a:rPr>
              <a:t>Roller</a:t>
            </a:r>
          </a:p>
        </p:txBody>
      </p:sp>
      <p:sp>
        <p:nvSpPr>
          <p:cNvPr id="13" name="Platshållare för innehåll 12"/>
          <p:cNvSpPr>
            <a:spLocks noGrp="1"/>
          </p:cNvSpPr>
          <p:nvPr>
            <p:ph sz="half" idx="2"/>
          </p:nvPr>
        </p:nvSpPr>
        <p:spPr>
          <a:xfrm>
            <a:off x="683568" y="2060848"/>
            <a:ext cx="3603004" cy="4171276"/>
          </a:xfrm>
        </p:spPr>
        <p:txBody>
          <a:bodyPr vert="horz" lIns="91440" tIns="45720" rIns="91440" bIns="45720" rtlCol="0" anchor="t">
            <a:noAutofit/>
          </a:bodyPr>
          <a:lstStyle/>
          <a:p>
            <a:pPr marL="0" indent="0">
              <a:buNone/>
            </a:pPr>
            <a:r>
              <a:rPr lang="sv-SE" sz="1100" dirty="0">
                <a:solidFill>
                  <a:schemeClr val="tx2"/>
                </a:solidFill>
              </a:rPr>
              <a:t>Huvudtränare -</a:t>
            </a:r>
            <a:r>
              <a:rPr lang="sv-SE" sz="1100" dirty="0">
                <a:solidFill>
                  <a:schemeClr val="tx2"/>
                </a:solidFill>
                <a:cs typeface="Calibri"/>
              </a:rPr>
              <a:t> Martin Henriksson</a:t>
            </a:r>
            <a:endParaRPr lang="sv-SE" sz="1100" dirty="0">
              <a:solidFill>
                <a:schemeClr val="tx2"/>
              </a:solidFill>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a:solidFill>
                  <a:schemeClr val="tx2"/>
                </a:solidFill>
              </a:rPr>
              <a:t>Lagledare – Marie Ericson</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smtClean="0">
                <a:solidFill>
                  <a:schemeClr val="tx2"/>
                </a:solidFill>
              </a:rPr>
              <a:t>___</a:t>
            </a:r>
            <a:r>
              <a:rPr lang="sv-SE" sz="1100" dirty="0">
                <a:solidFill>
                  <a:schemeClr val="tx2"/>
                </a:solidFill>
              </a:rPr>
              <a:t>Tränare- Mikael Nordqvist, Anders Brede, Pernilla Westerlund, Marie </a:t>
            </a:r>
            <a:r>
              <a:rPr lang="sv-SE" sz="1100" dirty="0" smtClean="0">
                <a:solidFill>
                  <a:schemeClr val="tx2"/>
                </a:solidFill>
              </a:rPr>
              <a:t>Ericson + Stefan Pålsson</a:t>
            </a:r>
            <a:endParaRPr lang="sv-SE" sz="1100" dirty="0">
              <a:solidFill>
                <a:schemeClr val="tx2"/>
              </a:solidFill>
              <a:cs typeface="Calibri"/>
            </a:endParaRPr>
          </a:p>
          <a:p>
            <a:pPr marL="0" indent="0">
              <a:buNone/>
            </a:pPr>
            <a:r>
              <a:rPr lang="sv-SE" sz="1100" dirty="0" smtClean="0">
                <a:solidFill>
                  <a:schemeClr val="tx2"/>
                </a:solidFill>
              </a:rPr>
              <a:t>_____________________________________________</a:t>
            </a:r>
            <a:endParaRPr lang="sv-SE" sz="1100" dirty="0">
              <a:solidFill>
                <a:schemeClr val="tx2"/>
              </a:solidFill>
            </a:endParaRPr>
          </a:p>
          <a:p>
            <a:pPr marL="0" indent="0">
              <a:buNone/>
            </a:pPr>
            <a:r>
              <a:rPr lang="sv-SE" sz="1100" dirty="0">
                <a:solidFill>
                  <a:schemeClr val="tx2"/>
                </a:solidFill>
              </a:rPr>
              <a:t>Målvakts. Tränare- Anders Brede, </a:t>
            </a:r>
            <a:r>
              <a:rPr lang="sv-SE" sz="1100" dirty="0" err="1" smtClean="0">
                <a:solidFill>
                  <a:schemeClr val="tx2"/>
                </a:solidFill>
              </a:rPr>
              <a:t>Fystränare</a:t>
            </a:r>
            <a:r>
              <a:rPr lang="sv-SE" sz="1100" dirty="0">
                <a:solidFill>
                  <a:schemeClr val="tx2"/>
                </a:solidFill>
              </a:rPr>
              <a:t> </a:t>
            </a:r>
            <a:r>
              <a:rPr lang="sv-SE" sz="1100" dirty="0" smtClean="0">
                <a:solidFill>
                  <a:schemeClr val="tx2"/>
                </a:solidFill>
              </a:rPr>
              <a:t>Mikael N och Lars Zackrisson</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smtClean="0">
                <a:solidFill>
                  <a:schemeClr val="tx2"/>
                </a:solidFill>
              </a:rPr>
              <a:t>Matchvärd?</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a:solidFill>
                  <a:schemeClr val="tx2"/>
                </a:solidFill>
              </a:rPr>
              <a:t>Kommunikation Marie Ericson</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a:solidFill>
                  <a:schemeClr val="tx2"/>
                </a:solidFill>
              </a:rPr>
              <a:t>Sjukvård Emma </a:t>
            </a:r>
            <a:r>
              <a:rPr lang="sv-SE" sz="1100" dirty="0" err="1">
                <a:solidFill>
                  <a:schemeClr val="tx2"/>
                </a:solidFill>
              </a:rPr>
              <a:t>Tidén</a:t>
            </a:r>
            <a:r>
              <a:rPr lang="sv-SE" sz="1100" dirty="0">
                <a:solidFill>
                  <a:schemeClr val="tx2"/>
                </a:solidFill>
              </a:rPr>
              <a:t> ? </a:t>
            </a:r>
            <a:endParaRPr lang="sv-SE" sz="1100" dirty="0">
              <a:solidFill>
                <a:schemeClr val="tx2"/>
              </a:solidFill>
              <a:cs typeface="Calibri"/>
            </a:endParaRPr>
          </a:p>
          <a:p>
            <a:pPr marL="0" indent="0">
              <a:buNone/>
            </a:pPr>
            <a:r>
              <a:rPr lang="sv-SE" sz="1100" u="sng" dirty="0">
                <a:solidFill>
                  <a:schemeClr val="tx2"/>
                </a:solidFill>
              </a:rPr>
              <a:t>			</a:t>
            </a:r>
            <a:r>
              <a:rPr lang="sv-SE" sz="1100" dirty="0">
                <a:solidFill>
                  <a:schemeClr val="tx2"/>
                </a:solidFill>
              </a:rPr>
              <a:t> </a:t>
            </a:r>
          </a:p>
          <a:p>
            <a:pPr marL="0" indent="0">
              <a:buNone/>
            </a:pPr>
            <a:r>
              <a:rPr lang="sv-SE" sz="1100" dirty="0">
                <a:solidFill>
                  <a:schemeClr val="tx2"/>
                </a:solidFill>
              </a:rPr>
              <a:t>Trygghetsansvarig </a:t>
            </a:r>
            <a:r>
              <a:rPr lang="sv-SE" sz="1100" dirty="0" smtClean="0">
                <a:solidFill>
                  <a:schemeClr val="tx2"/>
                </a:solidFill>
              </a:rPr>
              <a:t> Ny Magnus </a:t>
            </a:r>
            <a:r>
              <a:rPr lang="sv-SE" sz="1100" dirty="0" err="1" smtClean="0">
                <a:solidFill>
                  <a:schemeClr val="tx2"/>
                </a:solidFill>
              </a:rPr>
              <a:t>Färggren</a:t>
            </a:r>
            <a:endParaRPr lang="sv-SE" sz="1100" dirty="0" smtClean="0">
              <a:solidFill>
                <a:schemeClr val="tx2"/>
              </a:solidFill>
            </a:endParaRPr>
          </a:p>
          <a:p>
            <a:pPr marL="0" indent="0">
              <a:buNone/>
            </a:pPr>
            <a:r>
              <a:rPr lang="sv-SE" sz="1100" u="sng" dirty="0">
                <a:solidFill>
                  <a:schemeClr val="tx2"/>
                </a:solidFill>
              </a:rPr>
              <a:t>			</a:t>
            </a:r>
          </a:p>
          <a:p>
            <a:pPr marL="0" indent="0">
              <a:buNone/>
            </a:pPr>
            <a:r>
              <a:rPr lang="sv-SE" sz="1100" dirty="0" err="1" smtClean="0">
                <a:solidFill>
                  <a:schemeClr val="tx2"/>
                </a:solidFill>
              </a:rPr>
              <a:t>Lagkassör</a:t>
            </a:r>
            <a:r>
              <a:rPr lang="sv-SE" sz="1100" dirty="0" smtClean="0">
                <a:solidFill>
                  <a:schemeClr val="tx2"/>
                </a:solidFill>
              </a:rPr>
              <a:t> </a:t>
            </a:r>
            <a:r>
              <a:rPr lang="sv-SE" sz="1100" dirty="0">
                <a:solidFill>
                  <a:schemeClr val="tx2"/>
                </a:solidFill>
              </a:rPr>
              <a:t>Magnus Engström?</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smtClean="0">
                <a:solidFill>
                  <a:schemeClr val="tx2"/>
                </a:solidFill>
              </a:rPr>
              <a:t>Material; Anders Pernilla</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a:solidFill>
                  <a:schemeClr val="tx2"/>
                </a:solidFill>
              </a:rPr>
              <a:t>Föräldrar : ALLA     </a:t>
            </a:r>
            <a:endParaRPr lang="sv-SE" sz="1100" dirty="0">
              <a:solidFill>
                <a:schemeClr val="tx2"/>
              </a:solidFill>
              <a:cs typeface="Calibri"/>
            </a:endParaRPr>
          </a:p>
          <a:p>
            <a:pPr marL="0" indent="0">
              <a:buNone/>
            </a:pPr>
            <a:r>
              <a:rPr lang="sv-SE" sz="1100" u="sng" dirty="0">
                <a:solidFill>
                  <a:schemeClr val="tx2"/>
                </a:solidFill>
              </a:rPr>
              <a:t>			</a:t>
            </a:r>
            <a:endParaRPr lang="sv-SE" sz="1100" u="sng" dirty="0">
              <a:solidFill>
                <a:schemeClr val="tx2"/>
              </a:solidFill>
              <a:cs typeface="Calibri"/>
            </a:endParaRPr>
          </a:p>
          <a:p>
            <a:pPr marL="0" indent="0">
              <a:buNone/>
            </a:pPr>
            <a:r>
              <a:rPr lang="sv-SE" sz="1100" dirty="0">
                <a:solidFill>
                  <a:schemeClr val="tx2"/>
                </a:solidFill>
              </a:rPr>
              <a:t>Övriga föräldrar: ALLA</a:t>
            </a:r>
            <a:endParaRPr lang="sv-SE" sz="1100" dirty="0">
              <a:solidFill>
                <a:schemeClr val="tx2"/>
              </a:solidFill>
              <a:cs typeface="Calibri"/>
            </a:endParaRPr>
          </a:p>
          <a:p>
            <a:pPr marL="0" indent="0">
              <a:buNone/>
            </a:pPr>
            <a:r>
              <a:rPr lang="sv-SE" sz="1050" u="sng" dirty="0">
                <a:solidFill>
                  <a:schemeClr val="tx2"/>
                </a:solidFill>
              </a:rPr>
              <a:t>			</a:t>
            </a:r>
            <a:endParaRPr lang="sv-SE" sz="1050" u="sng" dirty="0">
              <a:solidFill>
                <a:schemeClr val="tx2"/>
              </a:solidFill>
              <a:cs typeface="Calibri"/>
            </a:endParaRPr>
          </a:p>
          <a:p>
            <a:pPr marL="0" indent="0">
              <a:buNone/>
            </a:pPr>
            <a:r>
              <a:rPr lang="sv-SE" sz="1050" dirty="0">
                <a:solidFill>
                  <a:schemeClr val="tx2"/>
                </a:solidFill>
              </a:rPr>
              <a:t>                    </a:t>
            </a:r>
            <a:endParaRPr lang="sv-SE" sz="1050" dirty="0">
              <a:solidFill>
                <a:schemeClr val="tx2"/>
              </a:solidFill>
              <a:cs typeface="Calibri"/>
            </a:endParaRPr>
          </a:p>
          <a:p>
            <a:pPr marL="0" indent="0">
              <a:buNone/>
            </a:pPr>
            <a:r>
              <a:rPr lang="sv-SE" sz="1050" dirty="0">
                <a:solidFill>
                  <a:schemeClr val="tx2"/>
                </a:solidFill>
              </a:rPr>
              <a:t>                     </a:t>
            </a:r>
            <a:endParaRPr lang="sv-SE" sz="1050" dirty="0">
              <a:solidFill>
                <a:schemeClr val="tx2"/>
              </a:solidFill>
              <a:cs typeface="Calibri"/>
            </a:endParaRPr>
          </a:p>
          <a:p>
            <a:pPr marL="0" indent="0">
              <a:buNone/>
            </a:pPr>
            <a:endParaRPr lang="sv-SE" sz="1050" dirty="0">
              <a:solidFill>
                <a:schemeClr val="tx2"/>
              </a:solidFill>
            </a:endParaRPr>
          </a:p>
        </p:txBody>
      </p:sp>
      <p:sp>
        <p:nvSpPr>
          <p:cNvPr id="15" name="Platshållare för innehåll 12">
            <a:extLst>
              <a:ext uri="{FF2B5EF4-FFF2-40B4-BE49-F238E27FC236}">
                <a16:creationId xmlns="" xmlns:a16="http://schemas.microsoft.com/office/drawing/2014/main" id="{59AE5453-DB5C-4463-AC2F-773FA7EC5299}"/>
              </a:ext>
            </a:extLst>
          </p:cNvPr>
          <p:cNvSpPr txBox="1">
            <a:spLocks/>
          </p:cNvSpPr>
          <p:nvPr/>
        </p:nvSpPr>
        <p:spPr>
          <a:xfrm>
            <a:off x="4641404" y="2060849"/>
            <a:ext cx="3603004" cy="4100254"/>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None/>
            </a:pPr>
            <a:r>
              <a:rPr lang="sv-SE" sz="4800" u="sng" dirty="0">
                <a:solidFill>
                  <a:schemeClr val="tx2"/>
                </a:solidFill>
              </a:rPr>
              <a:t>Övergripande ansvar. </a:t>
            </a:r>
          </a:p>
          <a:p>
            <a:pPr marL="0" indent="0">
              <a:buNone/>
            </a:pPr>
            <a:r>
              <a:rPr lang="sv-SE" sz="4800" u="sng" dirty="0">
                <a:solidFill>
                  <a:schemeClr val="tx2"/>
                </a:solidFill>
              </a:rPr>
              <a:t>			</a:t>
            </a:r>
          </a:p>
          <a:p>
            <a:pPr marL="0" indent="0">
              <a:buNone/>
            </a:pPr>
            <a:r>
              <a:rPr lang="sv-SE" sz="4800" u="sng" dirty="0">
                <a:solidFill>
                  <a:schemeClr val="tx2"/>
                </a:solidFill>
              </a:rPr>
              <a:t>Kontaktperson för laget i kontakt andra lag/föreningar. </a:t>
            </a:r>
          </a:p>
          <a:p>
            <a:pPr marL="0" indent="0">
              <a:buNone/>
            </a:pPr>
            <a:r>
              <a:rPr lang="sv-SE" sz="4800" u="sng" dirty="0">
                <a:solidFill>
                  <a:schemeClr val="tx2"/>
                </a:solidFill>
              </a:rPr>
              <a:t> 			</a:t>
            </a:r>
          </a:p>
          <a:p>
            <a:pPr marL="0" indent="0">
              <a:buNone/>
            </a:pPr>
            <a:r>
              <a:rPr lang="sv-SE" sz="4800" u="sng" dirty="0">
                <a:solidFill>
                  <a:schemeClr val="tx2"/>
                </a:solidFill>
              </a:rPr>
              <a:t>Assistera HT     </a:t>
            </a:r>
          </a:p>
          <a:p>
            <a:pPr marL="0" indent="0">
              <a:buNone/>
            </a:pPr>
            <a:r>
              <a:rPr lang="sv-SE" sz="4800" u="sng" dirty="0">
                <a:solidFill>
                  <a:schemeClr val="tx2"/>
                </a:solidFill>
              </a:rPr>
              <a:t>			     </a:t>
            </a:r>
          </a:p>
          <a:p>
            <a:pPr marL="0" indent="0">
              <a:buNone/>
            </a:pPr>
            <a:r>
              <a:rPr lang="sv-SE" sz="4800" u="sng" dirty="0" smtClean="0">
                <a:solidFill>
                  <a:schemeClr val="tx2"/>
                </a:solidFill>
              </a:rPr>
              <a:t>–</a:t>
            </a:r>
          </a:p>
          <a:p>
            <a:pPr marL="0" indent="0">
              <a:buNone/>
            </a:pPr>
            <a:endParaRPr lang="sv-SE" sz="4800" u="sng" dirty="0">
              <a:solidFill>
                <a:schemeClr val="tx2"/>
              </a:solidFill>
            </a:endParaRPr>
          </a:p>
          <a:p>
            <a:pPr marL="0" indent="0">
              <a:buNone/>
            </a:pPr>
            <a:r>
              <a:rPr lang="sv-SE" sz="4800" u="sng" dirty="0" smtClean="0">
                <a:solidFill>
                  <a:schemeClr val="tx2"/>
                </a:solidFill>
              </a:rPr>
              <a:t> </a:t>
            </a:r>
            <a:r>
              <a:rPr lang="sv-SE" sz="4800" u="sng" dirty="0" err="1">
                <a:solidFill>
                  <a:schemeClr val="tx2"/>
                </a:solidFill>
              </a:rPr>
              <a:t>Mv</a:t>
            </a:r>
            <a:r>
              <a:rPr lang="sv-SE" sz="4800" u="sng" dirty="0">
                <a:solidFill>
                  <a:schemeClr val="tx2"/>
                </a:solidFill>
              </a:rPr>
              <a:t>-träning </a:t>
            </a:r>
            <a:r>
              <a:rPr lang="sv-SE" sz="4800" u="sng" dirty="0" err="1">
                <a:solidFill>
                  <a:schemeClr val="tx2"/>
                </a:solidFill>
              </a:rPr>
              <a:t>fystr</a:t>
            </a:r>
            <a:r>
              <a:rPr lang="sv-SE" sz="4800" u="sng" dirty="0">
                <a:solidFill>
                  <a:schemeClr val="tx2"/>
                </a:solidFill>
              </a:rPr>
              <a:t> </a:t>
            </a:r>
          </a:p>
          <a:p>
            <a:pPr marL="0" indent="0">
              <a:buNone/>
            </a:pPr>
            <a:r>
              <a:rPr lang="sv-SE" sz="4800" u="sng" dirty="0" smtClean="0">
                <a:solidFill>
                  <a:schemeClr val="tx2"/>
                </a:solidFill>
              </a:rPr>
              <a:t> </a:t>
            </a:r>
            <a:r>
              <a:rPr lang="sv-SE" sz="4800" u="sng" dirty="0">
                <a:solidFill>
                  <a:schemeClr val="tx2"/>
                </a:solidFill>
              </a:rPr>
              <a:t>		</a:t>
            </a:r>
          </a:p>
          <a:p>
            <a:pPr marL="0" indent="0">
              <a:buNone/>
            </a:pPr>
            <a:endParaRPr lang="sv-SE" sz="4800" u="sng" dirty="0">
              <a:solidFill>
                <a:schemeClr val="tx2"/>
              </a:solidFill>
            </a:endParaRPr>
          </a:p>
          <a:p>
            <a:pPr marL="0" indent="0">
              <a:buNone/>
            </a:pPr>
            <a:r>
              <a:rPr lang="sv-SE" sz="4800" u="sng" dirty="0">
                <a:solidFill>
                  <a:schemeClr val="tx2"/>
                </a:solidFill>
              </a:rPr>
              <a:t>Domare - Gäster     </a:t>
            </a:r>
          </a:p>
          <a:p>
            <a:pPr marL="0" indent="0">
              <a:buNone/>
            </a:pPr>
            <a:r>
              <a:rPr lang="sv-SE" sz="4800" u="sng" dirty="0">
                <a:solidFill>
                  <a:schemeClr val="tx2"/>
                </a:solidFill>
              </a:rPr>
              <a:t>			</a:t>
            </a:r>
          </a:p>
          <a:p>
            <a:pPr marL="0" indent="0">
              <a:buNone/>
            </a:pPr>
            <a:r>
              <a:rPr lang="sv-SE" sz="4800" u="sng" dirty="0">
                <a:solidFill>
                  <a:schemeClr val="tx2"/>
                </a:solidFill>
              </a:rPr>
              <a:t>Hemsida, info, förteckningar	</a:t>
            </a:r>
          </a:p>
          <a:p>
            <a:pPr marL="0" indent="0">
              <a:buNone/>
            </a:pPr>
            <a:r>
              <a:rPr lang="sv-SE" sz="4800" u="sng" dirty="0">
                <a:solidFill>
                  <a:schemeClr val="tx2"/>
                </a:solidFill>
              </a:rPr>
              <a:t>			</a:t>
            </a:r>
          </a:p>
          <a:p>
            <a:pPr marL="0" indent="0">
              <a:buNone/>
            </a:pPr>
            <a:r>
              <a:rPr lang="sv-SE" sz="4800" u="sng" dirty="0">
                <a:solidFill>
                  <a:schemeClr val="tx2"/>
                </a:solidFill>
              </a:rPr>
              <a:t>Sjukvårdsväska, omhändertagande</a:t>
            </a:r>
          </a:p>
          <a:p>
            <a:pPr marL="0" indent="0">
              <a:buNone/>
            </a:pPr>
            <a:r>
              <a:rPr lang="sv-SE" sz="4800" u="sng" dirty="0">
                <a:solidFill>
                  <a:schemeClr val="tx2"/>
                </a:solidFill>
              </a:rPr>
              <a:t>			</a:t>
            </a:r>
          </a:p>
          <a:p>
            <a:pPr marL="0" indent="0">
              <a:buNone/>
            </a:pPr>
            <a:r>
              <a:rPr lang="sv-SE" sz="4800" u="sng" dirty="0">
                <a:solidFill>
                  <a:schemeClr val="tx2"/>
                </a:solidFill>
              </a:rPr>
              <a:t>Förebyggande o främjande trygghetsarbete</a:t>
            </a:r>
          </a:p>
          <a:p>
            <a:pPr marL="0" indent="0">
              <a:buNone/>
            </a:pPr>
            <a:r>
              <a:rPr lang="sv-SE" sz="4800" u="sng" dirty="0">
                <a:solidFill>
                  <a:schemeClr val="tx2"/>
                </a:solidFill>
              </a:rPr>
              <a:t>			</a:t>
            </a:r>
          </a:p>
          <a:p>
            <a:pPr marL="0" indent="0">
              <a:buNone/>
            </a:pPr>
            <a:r>
              <a:rPr lang="sv-SE" sz="4800" u="sng" dirty="0">
                <a:solidFill>
                  <a:schemeClr val="tx2"/>
                </a:solidFill>
              </a:rPr>
              <a:t>Lagkassa </a:t>
            </a:r>
            <a:r>
              <a:rPr lang="sv-SE" sz="4800" u="sng" dirty="0" err="1">
                <a:solidFill>
                  <a:schemeClr val="tx2"/>
                </a:solidFill>
              </a:rPr>
              <a:t>m.m</a:t>
            </a:r>
            <a:endParaRPr lang="sv-SE" sz="4800" u="sng" dirty="0">
              <a:solidFill>
                <a:schemeClr val="tx2"/>
              </a:solidFill>
            </a:endParaRPr>
          </a:p>
          <a:p>
            <a:pPr marL="0" indent="0">
              <a:buNone/>
            </a:pPr>
            <a:r>
              <a:rPr lang="sv-SE" sz="4800" u="sng" dirty="0">
                <a:solidFill>
                  <a:schemeClr val="tx2"/>
                </a:solidFill>
              </a:rPr>
              <a:t>			</a:t>
            </a:r>
          </a:p>
          <a:p>
            <a:pPr marL="0" indent="0">
              <a:buNone/>
            </a:pPr>
            <a:r>
              <a:rPr lang="sv-SE" sz="4800" u="sng" dirty="0">
                <a:solidFill>
                  <a:schemeClr val="tx2"/>
                </a:solidFill>
              </a:rPr>
              <a:t>Material, tvätt </a:t>
            </a:r>
            <a:r>
              <a:rPr lang="sv-SE" sz="4800" u="sng" dirty="0" err="1">
                <a:solidFill>
                  <a:schemeClr val="tx2"/>
                </a:solidFill>
              </a:rPr>
              <a:t>m.m</a:t>
            </a:r>
            <a:endParaRPr lang="sv-SE" sz="4800" u="sng" dirty="0">
              <a:solidFill>
                <a:schemeClr val="tx2"/>
              </a:solidFill>
            </a:endParaRPr>
          </a:p>
          <a:p>
            <a:pPr marL="0" indent="0">
              <a:buNone/>
            </a:pPr>
            <a:r>
              <a:rPr lang="sv-SE" sz="4800" u="sng" dirty="0">
                <a:solidFill>
                  <a:schemeClr val="tx2"/>
                </a:solidFill>
              </a:rPr>
              <a:t>			</a:t>
            </a:r>
          </a:p>
          <a:p>
            <a:pPr marL="0" indent="0">
              <a:buNone/>
            </a:pPr>
            <a:r>
              <a:rPr lang="sv-SE" sz="4800" u="sng" dirty="0">
                <a:solidFill>
                  <a:schemeClr val="tx2"/>
                </a:solidFill>
              </a:rPr>
              <a:t>Evenemang-Trivselgruppen, arbetsinsatser-Alla</a:t>
            </a:r>
          </a:p>
          <a:p>
            <a:pPr marL="0" indent="0">
              <a:buNone/>
            </a:pPr>
            <a:r>
              <a:rPr lang="sv-SE" sz="4800" u="sng" dirty="0">
                <a:solidFill>
                  <a:schemeClr val="tx2"/>
                </a:solidFill>
              </a:rPr>
              <a:t>			</a:t>
            </a:r>
          </a:p>
          <a:p>
            <a:pPr marL="0" indent="0">
              <a:buNone/>
            </a:pPr>
            <a:r>
              <a:rPr lang="sv-SE" sz="4800" u="sng" dirty="0">
                <a:solidFill>
                  <a:schemeClr val="tx2"/>
                </a:solidFill>
              </a:rPr>
              <a:t>Stöttar, skjutsar, arbetsinsatser </a:t>
            </a:r>
            <a:r>
              <a:rPr lang="sv-SE" sz="4800" u="sng" dirty="0" err="1">
                <a:solidFill>
                  <a:schemeClr val="tx2"/>
                </a:solidFill>
              </a:rPr>
              <a:t>m.m</a:t>
            </a:r>
            <a:endParaRPr lang="sv-SE" sz="4800" u="sng" dirty="0">
              <a:solidFill>
                <a:schemeClr val="tx2"/>
              </a:solidFill>
            </a:endParaRPr>
          </a:p>
          <a:p>
            <a:pPr marL="0" indent="0">
              <a:buNone/>
            </a:pPr>
            <a:r>
              <a:rPr lang="sv-SE" sz="4800" u="sng" dirty="0">
                <a:solidFill>
                  <a:schemeClr val="tx2"/>
                </a:solidFill>
              </a:rPr>
              <a:t>			</a:t>
            </a:r>
          </a:p>
          <a:p>
            <a:pPr marL="0" indent="0">
              <a:buNone/>
            </a:pPr>
            <a:r>
              <a:rPr lang="sv-SE" sz="4800" u="sng" dirty="0">
                <a:solidFill>
                  <a:schemeClr val="tx2"/>
                </a:solidFill>
              </a:rPr>
              <a:t>                     </a:t>
            </a:r>
          </a:p>
          <a:p>
            <a:pPr marL="0" indent="0">
              <a:buNone/>
            </a:pPr>
            <a:r>
              <a:rPr lang="sv-SE" sz="2800" u="sng" dirty="0">
                <a:solidFill>
                  <a:schemeClr val="tx2"/>
                </a:solidFill>
              </a:rPr>
              <a:t>                    </a:t>
            </a:r>
          </a:p>
          <a:p>
            <a:pPr marL="0" indent="0">
              <a:buNone/>
            </a:pPr>
            <a:r>
              <a:rPr lang="sv-SE" sz="2800" u="sng" dirty="0">
                <a:solidFill>
                  <a:schemeClr val="tx2"/>
                </a:solidFill>
              </a:rPr>
              <a:t>                  </a:t>
            </a:r>
          </a:p>
          <a:p>
            <a:pPr marL="0" indent="0">
              <a:buFont typeface="Arial" pitchFamily="34" charset="0"/>
              <a:buNone/>
            </a:pPr>
            <a:endParaRPr lang="sv-SE" dirty="0">
              <a:solidFill>
                <a:schemeClr val="tx2"/>
              </a:solidFill>
            </a:endParaRPr>
          </a:p>
          <a:p>
            <a:pPr marL="0" indent="0">
              <a:buFont typeface="Arial" pitchFamily="34" charset="0"/>
              <a:buNone/>
            </a:pPr>
            <a:r>
              <a:rPr lang="sv-SE" sz="2000" dirty="0">
                <a:solidFill>
                  <a:schemeClr val="tx2"/>
                </a:solidFill>
              </a:rPr>
              <a:t>     </a:t>
            </a:r>
          </a:p>
        </p:txBody>
      </p:sp>
      <p:sp>
        <p:nvSpPr>
          <p:cNvPr id="16" name="Platshållare för text 11">
            <a:extLst>
              <a:ext uri="{FF2B5EF4-FFF2-40B4-BE49-F238E27FC236}">
                <a16:creationId xmlns="" xmlns:a16="http://schemas.microsoft.com/office/drawing/2014/main" id="{33CD08B3-AB4C-4007-B4BC-20371CF96ECA}"/>
              </a:ext>
            </a:extLst>
          </p:cNvPr>
          <p:cNvSpPr>
            <a:spLocks noGrp="1"/>
          </p:cNvSpPr>
          <p:nvPr>
            <p:ph type="body" sz="quarter" idx="3"/>
          </p:nvPr>
        </p:nvSpPr>
        <p:spPr>
          <a:xfrm>
            <a:off x="4641404" y="1480629"/>
            <a:ext cx="3240088" cy="503237"/>
          </a:xfrm>
          <a:solidFill>
            <a:schemeClr val="accent1"/>
          </a:solidFill>
        </p:spPr>
        <p:txBody>
          <a:bodyPr>
            <a:normAutofit/>
          </a:bodyPr>
          <a:lstStyle/>
          <a:p>
            <a:pPr algn="ctr"/>
            <a:r>
              <a:rPr lang="sv-SE" b="0" dirty="0">
                <a:solidFill>
                  <a:schemeClr val="bg1"/>
                </a:solidFill>
              </a:rPr>
              <a:t>Ansvar</a:t>
            </a:r>
          </a:p>
        </p:txBody>
      </p:sp>
    </p:spTree>
    <p:extLst>
      <p:ext uri="{BB962C8B-B14F-4D97-AF65-F5344CB8AC3E}">
        <p14:creationId xmlns:p14="http://schemas.microsoft.com/office/powerpoint/2010/main" val="1628952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BC9083-DB6C-4EAC-BD7E-74C14CBF5990}"/>
              </a:ext>
            </a:extLst>
          </p:cNvPr>
          <p:cNvSpPr>
            <a:spLocks noGrp="1"/>
          </p:cNvSpPr>
          <p:nvPr>
            <p:ph type="ctrTitle"/>
          </p:nvPr>
        </p:nvSpPr>
        <p:spPr>
          <a:xfrm>
            <a:off x="935701" y="1043215"/>
            <a:ext cx="6858000" cy="651956"/>
          </a:xfrm>
        </p:spPr>
        <p:txBody>
          <a:bodyPr>
            <a:noAutofit/>
          </a:bodyPr>
          <a:lstStyle/>
          <a:p>
            <a:r>
              <a:rPr lang="sv-SE" sz="4350" dirty="0"/>
              <a:t>Försäljning</a:t>
            </a:r>
            <a:endParaRPr lang="en-US" sz="4350" dirty="0"/>
          </a:p>
        </p:txBody>
      </p:sp>
      <p:sp>
        <p:nvSpPr>
          <p:cNvPr id="4" name="Subtitle 2">
            <a:extLst>
              <a:ext uri="{FF2B5EF4-FFF2-40B4-BE49-F238E27FC236}">
                <a16:creationId xmlns="" xmlns:a16="http://schemas.microsoft.com/office/drawing/2014/main" id="{E741BA5D-F32B-4FE4-B6AE-CD807E1E0E52}"/>
              </a:ext>
            </a:extLst>
          </p:cNvPr>
          <p:cNvSpPr txBox="1">
            <a:spLocks/>
          </p:cNvSpPr>
          <p:nvPr/>
        </p:nvSpPr>
        <p:spPr>
          <a:xfrm>
            <a:off x="997300" y="2021959"/>
            <a:ext cx="7691597" cy="3851653"/>
          </a:xfrm>
          <a:prstGeom prst="rect">
            <a:avLst/>
          </a:prstGeom>
        </p:spPr>
        <p:txBody>
          <a:bodyPr vert="horz" lIns="68580" tIns="34290" rIns="68580" bIns="3429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342900">
              <a:spcBef>
                <a:spcPct val="20000"/>
              </a:spcBef>
              <a:spcAft>
                <a:spcPts val="450"/>
              </a:spcAft>
              <a:buSzPct val="80000"/>
            </a:pPr>
            <a:r>
              <a:rPr lang="sv-SE" sz="2100" dirty="0"/>
              <a:t>På tidigare föräldramöten har vi bestämt att vi ska en säljinsats under våren och en under hösten</a:t>
            </a:r>
          </a:p>
          <a:p>
            <a:pPr marL="428625" indent="-428625" algn="l" defTabSz="342900">
              <a:spcBef>
                <a:spcPct val="20000"/>
              </a:spcBef>
              <a:spcAft>
                <a:spcPts val="450"/>
              </a:spcAft>
              <a:buSzPct val="80000"/>
              <a:buFont typeface="Arial" panose="020B0604020202020204" pitchFamily="34" charset="0"/>
              <a:buChar char="•"/>
            </a:pPr>
            <a:r>
              <a:rPr lang="sv-SE" sz="1800" dirty="0"/>
              <a:t>Ansvaret för detta kommer att vara rullande</a:t>
            </a:r>
          </a:p>
          <a:p>
            <a:pPr marL="428625" indent="-428625" algn="l" defTabSz="342900">
              <a:spcBef>
                <a:spcPct val="20000"/>
              </a:spcBef>
              <a:spcAft>
                <a:spcPts val="450"/>
              </a:spcAft>
              <a:buSzPct val="80000"/>
              <a:buFont typeface="Arial" panose="020B0604020202020204" pitchFamily="34" charset="0"/>
              <a:buChar char="•"/>
            </a:pPr>
            <a:r>
              <a:rPr lang="sv-SE" sz="1800" dirty="0"/>
              <a:t>Anmäler ingen sig frivilligt kommer föräldragruppen tilldela uppgiften till någon</a:t>
            </a:r>
          </a:p>
          <a:p>
            <a:pPr marL="428625" indent="-428625" algn="l" defTabSz="342900">
              <a:spcBef>
                <a:spcPct val="20000"/>
              </a:spcBef>
              <a:spcAft>
                <a:spcPts val="450"/>
              </a:spcAft>
              <a:buSzPct val="80000"/>
              <a:buFont typeface="Arial" panose="020B0604020202020204" pitchFamily="34" charset="0"/>
              <a:buChar char="•"/>
            </a:pPr>
            <a:endParaRPr lang="sv-SE" sz="2100" dirty="0"/>
          </a:p>
          <a:p>
            <a:pPr marL="428625" indent="-428625" algn="l" defTabSz="342900">
              <a:spcBef>
                <a:spcPct val="20000"/>
              </a:spcBef>
              <a:spcAft>
                <a:spcPts val="450"/>
              </a:spcAft>
              <a:buSzPct val="80000"/>
              <a:buFont typeface="Arial" panose="020B0604020202020204" pitchFamily="34" charset="0"/>
              <a:buChar char="•"/>
            </a:pPr>
            <a:r>
              <a:rPr lang="sv-SE" sz="1800" dirty="0"/>
              <a:t>Ivars föräldrar ansvarade för en säljinsats våren 2022 (New Body), ingen säljinsats har blivit under </a:t>
            </a:r>
            <a:r>
              <a:rPr lang="sv-SE" sz="1800" dirty="0" smtClean="0"/>
              <a:t>hösten </a:t>
            </a:r>
            <a:r>
              <a:rPr lang="sv-SE" sz="1800" dirty="0"/>
              <a:t>2022</a:t>
            </a:r>
            <a:r>
              <a:rPr lang="sv-SE" sz="1800" dirty="0" smtClean="0"/>
              <a:t>.</a:t>
            </a:r>
          </a:p>
          <a:p>
            <a:pPr marL="428625" indent="-428625" algn="l" defTabSz="342900">
              <a:spcBef>
                <a:spcPct val="20000"/>
              </a:spcBef>
              <a:spcAft>
                <a:spcPts val="450"/>
              </a:spcAft>
              <a:buSzPct val="80000"/>
              <a:buFont typeface="Arial" panose="020B0604020202020204" pitchFamily="34" charset="0"/>
              <a:buChar char="•"/>
            </a:pPr>
            <a:r>
              <a:rPr lang="sv-SE" sz="1800" dirty="0" smtClean="0"/>
              <a:t>Våren 2023 New </a:t>
            </a:r>
            <a:r>
              <a:rPr lang="sv-SE" sz="1800" dirty="0" err="1" smtClean="0"/>
              <a:t>NewBody</a:t>
            </a:r>
            <a:r>
              <a:rPr lang="sv-SE" sz="1800" dirty="0" smtClean="0"/>
              <a:t>!</a:t>
            </a:r>
            <a:endParaRPr lang="sv-SE" sz="1800" dirty="0"/>
          </a:p>
          <a:p>
            <a:pPr marL="428625" indent="-428625" algn="l" defTabSz="342900">
              <a:spcBef>
                <a:spcPct val="20000"/>
              </a:spcBef>
              <a:spcAft>
                <a:spcPts val="450"/>
              </a:spcAft>
              <a:buSzPct val="80000"/>
              <a:buFont typeface="Arial" panose="020B0604020202020204" pitchFamily="34" charset="0"/>
              <a:buChar char="•"/>
            </a:pPr>
            <a:endParaRPr lang="sv-SE" sz="2100" dirty="0"/>
          </a:p>
          <a:p>
            <a:pPr algn="l" defTabSz="342900">
              <a:spcBef>
                <a:spcPct val="20000"/>
              </a:spcBef>
              <a:spcAft>
                <a:spcPts val="450"/>
              </a:spcAft>
              <a:buSzPct val="80000"/>
            </a:pPr>
            <a:r>
              <a:rPr lang="sv-SE" sz="2100" b="1" dirty="0">
                <a:sym typeface="Wingdings" panose="05000000000000000000" pitchFamily="2" charset="2"/>
              </a:rPr>
              <a:t>	 Intäkterna ska i första hand finansiera kommande </a:t>
            </a:r>
            <a:r>
              <a:rPr lang="sv-SE" sz="2100" b="1" dirty="0" smtClean="0">
                <a:sym typeface="Wingdings" panose="05000000000000000000" pitchFamily="2" charset="2"/>
              </a:rPr>
              <a:t>cuper</a:t>
            </a:r>
          </a:p>
          <a:p>
            <a:pPr algn="l" defTabSz="342900">
              <a:spcBef>
                <a:spcPct val="20000"/>
              </a:spcBef>
              <a:spcAft>
                <a:spcPts val="450"/>
              </a:spcAft>
              <a:buSzPct val="80000"/>
            </a:pPr>
            <a:endParaRPr lang="sv-SE" sz="2100" b="1" dirty="0">
              <a:sym typeface="Wingdings" panose="05000000000000000000" pitchFamily="2" charset="2"/>
            </a:endParaRPr>
          </a:p>
          <a:p>
            <a:pPr marL="342900" indent="-342900" algn="l" defTabSz="342900">
              <a:spcBef>
                <a:spcPct val="20000"/>
              </a:spcBef>
              <a:spcAft>
                <a:spcPts val="450"/>
              </a:spcAft>
              <a:buSzPct val="80000"/>
              <a:buFont typeface="Arial" panose="020B0604020202020204" pitchFamily="34" charset="0"/>
              <a:buChar char="•"/>
            </a:pPr>
            <a:r>
              <a:rPr lang="sv-SE" sz="2100" b="1" dirty="0" smtClean="0"/>
              <a:t>Fikaförsäljning på hemmamatcher. </a:t>
            </a:r>
            <a:r>
              <a:rPr lang="sv-SE" sz="2100" dirty="0" smtClean="0"/>
              <a:t>Rutiner. Ansvariga. </a:t>
            </a:r>
            <a:endParaRPr lang="sv-SE" sz="2100" b="1" dirty="0"/>
          </a:p>
          <a:p>
            <a:pPr marL="428625" indent="-428625" algn="l" defTabSz="342900">
              <a:spcBef>
                <a:spcPct val="20000"/>
              </a:spcBef>
              <a:spcAft>
                <a:spcPts val="450"/>
              </a:spcAft>
              <a:buSzPct val="80000"/>
              <a:buFont typeface="Arial" panose="020B0604020202020204" pitchFamily="34" charset="0"/>
              <a:buChar char="•"/>
            </a:pPr>
            <a:endParaRPr lang="sv-SE" sz="2100" dirty="0"/>
          </a:p>
          <a:p>
            <a:pPr algn="l" defTabSz="342900">
              <a:spcBef>
                <a:spcPct val="20000"/>
              </a:spcBef>
              <a:spcAft>
                <a:spcPts val="450"/>
              </a:spcAft>
              <a:buSzPct val="80000"/>
            </a:pPr>
            <a:r>
              <a:rPr lang="sv-SE" sz="2100" dirty="0"/>
              <a:t>Har någon kontaker för att kunna få extra jobb?</a:t>
            </a:r>
          </a:p>
          <a:p>
            <a:pPr algn="l"/>
            <a:endParaRPr lang="sv-SE" sz="1950" b="1" dirty="0"/>
          </a:p>
          <a:p>
            <a:pPr marL="257175" indent="-257175" algn="l">
              <a:buFont typeface="Arial" panose="020B0604020202020204" pitchFamily="34" charset="0"/>
              <a:buChar char="•"/>
            </a:pPr>
            <a:endParaRPr lang="sv-SE" sz="1350" dirty="0"/>
          </a:p>
        </p:txBody>
      </p:sp>
    </p:spTree>
    <p:extLst>
      <p:ext uri="{BB962C8B-B14F-4D97-AF65-F5344CB8AC3E}">
        <p14:creationId xmlns:p14="http://schemas.microsoft.com/office/powerpoint/2010/main" val="473603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877160-141C-4B92-AA40-590DF8394706}"/>
              </a:ext>
            </a:extLst>
          </p:cNvPr>
          <p:cNvSpPr>
            <a:spLocks noGrp="1"/>
          </p:cNvSpPr>
          <p:nvPr>
            <p:ph type="title"/>
          </p:nvPr>
        </p:nvSpPr>
        <p:spPr/>
        <p:txBody>
          <a:bodyPr/>
          <a:lstStyle/>
          <a:p>
            <a:r>
              <a:rPr lang="sv-SE" dirty="0"/>
              <a:t>Agenda	</a:t>
            </a:r>
          </a:p>
        </p:txBody>
      </p:sp>
      <p:sp>
        <p:nvSpPr>
          <p:cNvPr id="3" name="Content Placeholder 2">
            <a:extLst>
              <a:ext uri="{FF2B5EF4-FFF2-40B4-BE49-F238E27FC236}">
                <a16:creationId xmlns="" xmlns:a16="http://schemas.microsoft.com/office/drawing/2014/main" id="{F3F6394E-93BD-4241-AB7F-7871ED2BF411}"/>
              </a:ext>
            </a:extLst>
          </p:cNvPr>
          <p:cNvSpPr>
            <a:spLocks noGrp="1"/>
          </p:cNvSpPr>
          <p:nvPr>
            <p:ph idx="1"/>
          </p:nvPr>
        </p:nvSpPr>
        <p:spPr>
          <a:xfrm>
            <a:off x="457200" y="1124744"/>
            <a:ext cx="8229600" cy="4968551"/>
          </a:xfrm>
        </p:spPr>
        <p:txBody>
          <a:bodyPr>
            <a:normAutofit/>
          </a:bodyPr>
          <a:lstStyle/>
          <a:p>
            <a:r>
              <a:rPr lang="sv-SE" sz="2000" dirty="0"/>
              <a:t>Info från föreningen</a:t>
            </a:r>
          </a:p>
          <a:p>
            <a:pPr lvl="1"/>
            <a:r>
              <a:rPr lang="sv-SE" sz="1800" dirty="0"/>
              <a:t>Vision – Värdegrund – Policy</a:t>
            </a:r>
          </a:p>
          <a:p>
            <a:pPr lvl="1"/>
            <a:r>
              <a:rPr lang="sv-SE" sz="1800" dirty="0"/>
              <a:t>Sponsorpolicy, Lagkasseregler</a:t>
            </a:r>
          </a:p>
          <a:p>
            <a:pPr lvl="1"/>
            <a:r>
              <a:rPr lang="sv-SE" sz="1800" dirty="0"/>
              <a:t>Handlingsplan mot mobbing, diskriminering och kränkande behandling</a:t>
            </a:r>
          </a:p>
          <a:p>
            <a:pPr lvl="1"/>
            <a:r>
              <a:rPr lang="sv-SE" sz="1800" dirty="0"/>
              <a:t>Rutin för Begränsat registerutdrag för ledare</a:t>
            </a:r>
          </a:p>
          <a:p>
            <a:pPr lvl="1"/>
            <a:r>
              <a:rPr lang="sv-SE" sz="1800" dirty="0"/>
              <a:t>Medlemsinfo</a:t>
            </a:r>
          </a:p>
          <a:p>
            <a:pPr lvl="1"/>
            <a:r>
              <a:rPr lang="sv-SE" sz="1800" dirty="0"/>
              <a:t>Ovan hittar man på </a:t>
            </a:r>
            <a:r>
              <a:rPr lang="sv-SE" sz="1800" dirty="0">
                <a:hlinkClick r:id="rId3"/>
              </a:rPr>
              <a:t>https://www.laget.se/OpeIFklubb/Document</a:t>
            </a:r>
            <a:r>
              <a:rPr lang="sv-SE" sz="1800" dirty="0"/>
              <a:t> </a:t>
            </a:r>
          </a:p>
          <a:p>
            <a:pPr marL="0" indent="0">
              <a:buNone/>
            </a:pPr>
            <a:endParaRPr lang="sv-SE" sz="1800" dirty="0" smtClean="0"/>
          </a:p>
          <a:p>
            <a:pPr marL="457200" lvl="1" indent="0">
              <a:buNone/>
            </a:pPr>
            <a:endParaRPr lang="sv-SE" sz="1800" dirty="0"/>
          </a:p>
        </p:txBody>
      </p:sp>
      <p:sp>
        <p:nvSpPr>
          <p:cNvPr id="4" name="Platshållare för bildnummer 3">
            <a:extLst>
              <a:ext uri="{FF2B5EF4-FFF2-40B4-BE49-F238E27FC236}">
                <a16:creationId xmlns=""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7</a:t>
            </a:fld>
            <a:endParaRPr lang="en-US"/>
          </a:p>
        </p:txBody>
      </p:sp>
    </p:spTree>
    <p:extLst>
      <p:ext uri="{BB962C8B-B14F-4D97-AF65-F5344CB8AC3E}">
        <p14:creationId xmlns:p14="http://schemas.microsoft.com/office/powerpoint/2010/main" val="2986680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E658B5-8041-421D-83EB-EE1F9ABDE950}"/>
              </a:ext>
            </a:extLst>
          </p:cNvPr>
          <p:cNvSpPr>
            <a:spLocks noGrp="1"/>
          </p:cNvSpPr>
          <p:nvPr>
            <p:ph type="title"/>
          </p:nvPr>
        </p:nvSpPr>
        <p:spPr/>
        <p:txBody>
          <a:bodyPr/>
          <a:lstStyle/>
          <a:p>
            <a:r>
              <a:rPr lang="sv-SE" dirty="0"/>
              <a:t>Vision – Värdgrund - Policy</a:t>
            </a:r>
          </a:p>
        </p:txBody>
      </p:sp>
      <p:sp>
        <p:nvSpPr>
          <p:cNvPr id="3" name="Content Placeholder 2">
            <a:extLst>
              <a:ext uri="{FF2B5EF4-FFF2-40B4-BE49-F238E27FC236}">
                <a16:creationId xmlns="" xmlns:a16="http://schemas.microsoft.com/office/drawing/2014/main" id="{3F1857E0-B9D8-4CCC-9344-4593FDBFA7EF}"/>
              </a:ext>
            </a:extLst>
          </p:cNvPr>
          <p:cNvSpPr>
            <a:spLocks noGrp="1"/>
          </p:cNvSpPr>
          <p:nvPr>
            <p:ph idx="1"/>
          </p:nvPr>
        </p:nvSpPr>
        <p:spPr>
          <a:xfrm>
            <a:off x="457200" y="1423317"/>
            <a:ext cx="8435280" cy="4525963"/>
          </a:xfrm>
        </p:spPr>
        <p:txBody>
          <a:bodyPr>
            <a:normAutofit fontScale="92500" lnSpcReduction="10000"/>
          </a:bodyPr>
          <a:lstStyle/>
          <a:p>
            <a:r>
              <a:rPr lang="sv-SE" sz="2400" dirty="0"/>
              <a:t>Vision</a:t>
            </a:r>
          </a:p>
          <a:p>
            <a:pPr lvl="1"/>
            <a:r>
              <a:rPr lang="sv-SE" sz="2000" dirty="0"/>
              <a:t>Ope IF - Möjligheternas Förening</a:t>
            </a:r>
          </a:p>
          <a:p>
            <a:r>
              <a:rPr lang="sv-SE" sz="2400" dirty="0"/>
              <a:t>Vår gemensamma värdegrund</a:t>
            </a:r>
          </a:p>
          <a:p>
            <a:pPr lvl="1"/>
            <a:r>
              <a:rPr lang="sv-SE" sz="2000" dirty="0"/>
              <a:t>KAMRATSKAP</a:t>
            </a:r>
          </a:p>
          <a:p>
            <a:pPr lvl="1"/>
            <a:r>
              <a:rPr lang="sv-SE" sz="2000" dirty="0"/>
              <a:t>GLÄDJE</a:t>
            </a:r>
          </a:p>
          <a:p>
            <a:pPr lvl="1"/>
            <a:r>
              <a:rPr lang="sv-SE" sz="2000" dirty="0"/>
              <a:t>ENGAGEMANG</a:t>
            </a:r>
          </a:p>
          <a:p>
            <a:r>
              <a:rPr lang="sv-SE" sz="2400" dirty="0"/>
              <a:t>Policy (delar av den som gäller för föräldrar)</a:t>
            </a:r>
          </a:p>
          <a:p>
            <a:pPr lvl="1"/>
            <a:r>
              <a:rPr lang="sv-SE" sz="2100"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pPr lvl="1"/>
            <a:r>
              <a:rPr lang="sv-SE" sz="2000" dirty="0"/>
              <a:t>Ett </a:t>
            </a:r>
            <a:r>
              <a:rPr lang="sv-SE" sz="2000" u="sng" dirty="0"/>
              <a:t>aktivt föräldraengagemang</a:t>
            </a:r>
            <a:r>
              <a:rPr lang="sv-SE" sz="2000" dirty="0"/>
              <a:t> underlättar vår strävan, att Opes spelare ska kännetecknas som </a:t>
            </a:r>
            <a:r>
              <a:rPr lang="sv-SE" sz="2000" b="1" dirty="0"/>
              <a:t>ENGAGERADE</a:t>
            </a:r>
            <a:r>
              <a:rPr lang="sv-SE" sz="2000" dirty="0"/>
              <a:t>, känna </a:t>
            </a:r>
            <a:r>
              <a:rPr lang="sv-SE" sz="2000" b="1" dirty="0"/>
              <a:t>GLÄDJE</a:t>
            </a:r>
            <a:r>
              <a:rPr lang="sv-SE" sz="2000" dirty="0"/>
              <a:t> vara goda kamrater, </a:t>
            </a:r>
            <a:r>
              <a:rPr lang="sv-SE" sz="2000" b="1" dirty="0"/>
              <a:t>KAMRATSKAP</a:t>
            </a:r>
            <a:r>
              <a:rPr lang="sv-SE" sz="2000" dirty="0"/>
              <a:t>, såväl sportsligt som socialt. </a:t>
            </a:r>
          </a:p>
          <a:p>
            <a:pPr lvl="1"/>
            <a:endParaRPr lang="sv-SE" sz="2000" dirty="0"/>
          </a:p>
          <a:p>
            <a:pPr marL="457200" lvl="1" indent="0">
              <a:buNone/>
            </a:pPr>
            <a:endParaRPr lang="sv-SE" sz="2000" dirty="0"/>
          </a:p>
          <a:p>
            <a:pPr marL="457200" lvl="1" indent="0">
              <a:buNone/>
            </a:pPr>
            <a:endParaRPr lang="sv-SE" sz="2000" dirty="0"/>
          </a:p>
          <a:p>
            <a:pPr lvl="1"/>
            <a:endParaRPr lang="sv-SE" sz="2000" dirty="0"/>
          </a:p>
          <a:p>
            <a:pPr lvl="1"/>
            <a:endParaRPr lang="sv-SE" sz="2000" dirty="0"/>
          </a:p>
        </p:txBody>
      </p:sp>
      <p:sp>
        <p:nvSpPr>
          <p:cNvPr id="4" name="Platshållare för bildnummer 3">
            <a:extLst>
              <a:ext uri="{FF2B5EF4-FFF2-40B4-BE49-F238E27FC236}">
                <a16:creationId xmlns="" xmlns:a16="http://schemas.microsoft.com/office/drawing/2014/main" id="{CF82D976-E8A9-4C07-BA0F-2048D97AB163}"/>
              </a:ext>
            </a:extLst>
          </p:cNvPr>
          <p:cNvSpPr>
            <a:spLocks noGrp="1"/>
          </p:cNvSpPr>
          <p:nvPr>
            <p:ph type="sldNum" sz="quarter" idx="12"/>
          </p:nvPr>
        </p:nvSpPr>
        <p:spPr/>
        <p:txBody>
          <a:bodyPr/>
          <a:lstStyle/>
          <a:p>
            <a:fld id="{91BA8AAB-46CD-4A04-AD31-79E4D3AE80D0}" type="slidenum">
              <a:rPr lang="en-US" smtClean="0"/>
              <a:pPr/>
              <a:t>8</a:t>
            </a:fld>
            <a:endParaRPr lang="en-US"/>
          </a:p>
        </p:txBody>
      </p:sp>
    </p:spTree>
    <p:extLst>
      <p:ext uri="{BB962C8B-B14F-4D97-AF65-F5344CB8AC3E}">
        <p14:creationId xmlns:p14="http://schemas.microsoft.com/office/powerpoint/2010/main" val="1790818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66EDA9-4012-4CEC-9A9D-D6A53C4841ED}"/>
              </a:ext>
            </a:extLst>
          </p:cNvPr>
          <p:cNvSpPr>
            <a:spLocks noGrp="1"/>
          </p:cNvSpPr>
          <p:nvPr>
            <p:ph type="title"/>
          </p:nvPr>
        </p:nvSpPr>
        <p:spPr/>
        <p:txBody>
          <a:bodyPr/>
          <a:lstStyle/>
          <a:p>
            <a:r>
              <a:rPr lang="sv-SE" dirty="0"/>
              <a:t>Sponsorpolicy</a:t>
            </a:r>
          </a:p>
        </p:txBody>
      </p:sp>
      <p:sp>
        <p:nvSpPr>
          <p:cNvPr id="3" name="Content Placeholder 2">
            <a:extLst>
              <a:ext uri="{FF2B5EF4-FFF2-40B4-BE49-F238E27FC236}">
                <a16:creationId xmlns="" xmlns:a16="http://schemas.microsoft.com/office/drawing/2014/main" id="{B65EE6D7-F53C-4A8B-99C7-40E38DFE656D}"/>
              </a:ext>
            </a:extLst>
          </p:cNvPr>
          <p:cNvSpPr>
            <a:spLocks noGrp="1"/>
          </p:cNvSpPr>
          <p:nvPr>
            <p:ph idx="1"/>
          </p:nvPr>
        </p:nvSpPr>
        <p:spPr>
          <a:xfrm>
            <a:off x="457200" y="1207293"/>
            <a:ext cx="8435280" cy="5030019"/>
          </a:xfrm>
        </p:spPr>
        <p:txBody>
          <a:bodyPr>
            <a:normAutofit/>
          </a:bodyPr>
          <a:lstStyle/>
          <a:p>
            <a:r>
              <a:rPr lang="sv-SE" sz="1800" dirty="0"/>
              <a:t>Spelare och lag som representerar Ope IF skall ha </a:t>
            </a:r>
            <a:r>
              <a:rPr lang="sv-SE" sz="1800" b="1" dirty="0"/>
              <a:t>samma grundförutsättningar utifrån ålder och serienivå att utöva sin sport och utvecklas</a:t>
            </a:r>
            <a:r>
              <a:rPr lang="sv-SE" sz="1800" dirty="0"/>
              <a:t>. Ope IF:s styrelse skall vara garant för detta.</a:t>
            </a:r>
          </a:p>
          <a:p>
            <a:r>
              <a:rPr lang="sv-SE" sz="1800" dirty="0"/>
              <a:t>Vi arbetar också för att utveckla </a:t>
            </a:r>
            <a:r>
              <a:rPr lang="sv-SE" sz="1800" b="1" dirty="0"/>
              <a:t>Ope IF VISION: MÖJLIGHETERNAS FÖRENING!</a:t>
            </a:r>
            <a:r>
              <a:rPr lang="sv-SE" sz="1800" dirty="0"/>
              <a:t> Samt arbeta med vår gemensamma värdegrund, </a:t>
            </a:r>
            <a:r>
              <a:rPr lang="sv-SE" sz="1800" b="1" dirty="0"/>
              <a:t>KAMRATSKAP – GLÄDJE – ENGAGEMANG</a:t>
            </a:r>
            <a:r>
              <a:rPr lang="sv-SE" sz="1800" dirty="0"/>
              <a:t> och därigenom utveckla en stark föreningskänsla. Det är därför viktigt att</a:t>
            </a:r>
            <a:r>
              <a:rPr lang="sv-SE" sz="1800" b="1" dirty="0"/>
              <a:t> </a:t>
            </a:r>
            <a:r>
              <a:rPr lang="sv-SE" sz="1800" dirty="0"/>
              <a:t>klubbens profil följs på matchdräkter och gemensamt inköpta träningskläder.</a:t>
            </a:r>
          </a:p>
          <a:p>
            <a:r>
              <a:rPr lang="sv-SE" sz="1800" dirty="0"/>
              <a:t>Vår strävan är att ha ett </a:t>
            </a:r>
            <a:r>
              <a:rPr lang="sv-SE" sz="1800" b="1" dirty="0"/>
              <a:t>långsiktigt samarbete med våra sponsorer</a:t>
            </a:r>
            <a:r>
              <a:rPr lang="sv-SE" sz="1800" dirty="0"/>
              <a:t>. En fungerande strategi för att attrahera nya sponsorer är mycket viktigt, liksom att vårda de vi redan har.</a:t>
            </a:r>
          </a:p>
          <a:p>
            <a:r>
              <a:rPr lang="sv-SE" sz="1800" dirty="0"/>
              <a:t>Förslag på möjliga sponsorer och idéer om nya former av sponsring förs vidare till Ope IF:s Styrelse. Vi som stor förening måste ha en </a:t>
            </a:r>
            <a:r>
              <a:rPr lang="sv-SE" sz="1800" b="1" dirty="0"/>
              <a:t>enhetlig och strukturerad </a:t>
            </a:r>
            <a:r>
              <a:rPr lang="sv-SE" sz="1800" dirty="0"/>
              <a:t>modell för arbetet mot företag. Om företag blir kontaktade av Ope IF från olika håll skapas en </a:t>
            </a:r>
            <a:r>
              <a:rPr lang="sv-SE" sz="1800" b="1" dirty="0"/>
              <a:t>förvirring och ger ett oseriöst intryck</a:t>
            </a:r>
            <a:r>
              <a:rPr lang="sv-SE" sz="1800" dirty="0"/>
              <a:t>. Därför styrs och koordineras allt arbete kring sponsring av styrelsen. </a:t>
            </a:r>
          </a:p>
          <a:p>
            <a:r>
              <a:rPr lang="sv-SE" sz="1800" dirty="0"/>
              <a:t>Föreningen </a:t>
            </a:r>
            <a:r>
              <a:rPr lang="sv-SE" sz="1800" b="1" dirty="0"/>
              <a:t>tar inte emot sponsring som främjar tobak, alkohol och droger</a:t>
            </a:r>
            <a:r>
              <a:rPr lang="sv-SE" sz="1800" dirty="0"/>
              <a:t>.</a:t>
            </a:r>
            <a:endParaRPr lang="sv-SE" sz="600" dirty="0"/>
          </a:p>
          <a:p>
            <a:endParaRPr lang="sv-SE" sz="1800" dirty="0"/>
          </a:p>
          <a:p>
            <a:endParaRPr lang="sv-SE" sz="1800" dirty="0"/>
          </a:p>
          <a:p>
            <a:endParaRPr lang="sv-SE" sz="1800" dirty="0"/>
          </a:p>
          <a:p>
            <a:endParaRPr lang="sv-SE" sz="1800" dirty="0"/>
          </a:p>
          <a:p>
            <a:endParaRPr lang="sv-SE" sz="1800" dirty="0"/>
          </a:p>
          <a:p>
            <a:endParaRPr lang="sv-SE" sz="1800" dirty="0"/>
          </a:p>
          <a:p>
            <a:endParaRPr lang="sv-SE" sz="1800" dirty="0"/>
          </a:p>
        </p:txBody>
      </p:sp>
      <p:sp>
        <p:nvSpPr>
          <p:cNvPr id="4" name="Platshållare för bildnummer 3">
            <a:extLst>
              <a:ext uri="{FF2B5EF4-FFF2-40B4-BE49-F238E27FC236}">
                <a16:creationId xmlns="" xmlns:a16="http://schemas.microsoft.com/office/drawing/2014/main" id="{30FAC733-AF3D-404F-A12B-215090FAD47D}"/>
              </a:ext>
            </a:extLst>
          </p:cNvPr>
          <p:cNvSpPr>
            <a:spLocks noGrp="1"/>
          </p:cNvSpPr>
          <p:nvPr>
            <p:ph type="sldNum" sz="quarter" idx="12"/>
          </p:nvPr>
        </p:nvSpPr>
        <p:spPr/>
        <p:txBody>
          <a:bodyPr/>
          <a:lstStyle/>
          <a:p>
            <a:fld id="{91BA8AAB-46CD-4A04-AD31-79E4D3AE80D0}" type="slidenum">
              <a:rPr lang="en-US" smtClean="0"/>
              <a:pPr/>
              <a:t>9</a:t>
            </a:fld>
            <a:endParaRPr lang="en-US"/>
          </a:p>
        </p:txBody>
      </p:sp>
    </p:spTree>
    <p:extLst>
      <p:ext uri="{BB962C8B-B14F-4D97-AF65-F5344CB8AC3E}">
        <p14:creationId xmlns:p14="http://schemas.microsoft.com/office/powerpoint/2010/main" val="776988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sma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d97a704-38a8-4d7b-a2b2-2f40ad700f9f">
      <Terms xmlns="http://schemas.microsoft.com/office/infopath/2007/PartnerControls"/>
    </lcf76f155ced4ddcb4097134ff3c332f>
    <TaxCatchAll xmlns="c63cdb64-2549-4190-83fe-e0a096f6fa6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B9339B67CCE484A8DC2313BB333C1C5" ma:contentTypeVersion="12" ma:contentTypeDescription="Skapa ett nytt dokument." ma:contentTypeScope="" ma:versionID="aa844c98b49aa2f2dd6690bf98673c1a">
  <xsd:schema xmlns:xsd="http://www.w3.org/2001/XMLSchema" xmlns:xs="http://www.w3.org/2001/XMLSchema" xmlns:p="http://schemas.microsoft.com/office/2006/metadata/properties" xmlns:ns2="1d97a704-38a8-4d7b-a2b2-2f40ad700f9f" xmlns:ns3="c63cdb64-2549-4190-83fe-e0a096f6fa67" targetNamespace="http://schemas.microsoft.com/office/2006/metadata/properties" ma:root="true" ma:fieldsID="7619f171bf49f111b4dfbbe62481b879" ns2:_="" ns3:_="">
    <xsd:import namespace="1d97a704-38a8-4d7b-a2b2-2f40ad700f9f"/>
    <xsd:import namespace="c63cdb64-2549-4190-83fe-e0a096f6fa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97a704-38a8-4d7b-a2b2-2f40ad700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ildmarkeringar" ma:readOnly="false" ma:fieldId="{5cf76f15-5ced-4ddc-b409-7134ff3c332f}" ma:taxonomyMulti="true" ma:sspId="21dd889e-25c1-433c-8e86-335c4d5c810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63cdb64-2549-4190-83fe-e0a096f6fa6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76a9528-25f2-4683-8bc8-ba2347f7970c}" ma:internalName="TaxCatchAll" ma:showField="CatchAllData" ma:web="c63cdb64-2549-4190-83fe-e0a096f6fa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6E3F60-B386-4C6E-8D95-4382095293C1}">
  <ds:schemaRefs>
    <ds:schemaRef ds:uri="http://schemas.microsoft.com/sharepoint/v3/contenttype/forms"/>
  </ds:schemaRefs>
</ds:datastoreItem>
</file>

<file path=customXml/itemProps2.xml><?xml version="1.0" encoding="utf-8"?>
<ds:datastoreItem xmlns:ds="http://schemas.openxmlformats.org/officeDocument/2006/customXml" ds:itemID="{A6AD39E2-42A5-40F5-9FC6-635D56DE637A}">
  <ds:schemaRefs>
    <ds:schemaRef ds:uri="1d97a704-38a8-4d7b-a2b2-2f40ad700f9f"/>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c63cdb64-2549-4190-83fe-e0a096f6fa67"/>
    <ds:schemaRef ds:uri="http://www.w3.org/XML/1998/namespace"/>
  </ds:schemaRefs>
</ds:datastoreItem>
</file>

<file path=customXml/itemProps3.xml><?xml version="1.0" encoding="utf-8"?>
<ds:datastoreItem xmlns:ds="http://schemas.openxmlformats.org/officeDocument/2006/customXml" ds:itemID="{3DBEC5F4-92B8-4BD6-B906-76F1ED0002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97a704-38a8-4d7b-a2b2-2f40ad700f9f"/>
    <ds:schemaRef ds:uri="c63cdb64-2549-4190-83fe-e0a096f6fa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presentationsmall</Template>
  <TotalTime>13405</TotalTime>
  <Words>2591</Words>
  <Application>Microsoft Office PowerPoint</Application>
  <PresentationFormat>Bildspel på skärmen (4:3)</PresentationFormat>
  <Paragraphs>436</Paragraphs>
  <Slides>26</Slides>
  <Notes>13</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26</vt:i4>
      </vt:variant>
    </vt:vector>
  </HeadingPairs>
  <TitlesOfParts>
    <vt:vector size="30" baseType="lpstr">
      <vt:lpstr>Arial</vt:lpstr>
      <vt:lpstr>Calibri</vt:lpstr>
      <vt:lpstr>Wingdings</vt:lpstr>
      <vt:lpstr>Presentationsmall</vt:lpstr>
      <vt:lpstr>Föräldramöte P10/U3                     3/4 2023</vt:lpstr>
      <vt:lpstr>Agenda </vt:lpstr>
      <vt:lpstr>Info från ledarna</vt:lpstr>
      <vt:lpstr>Säsongsplanering</vt:lpstr>
      <vt:lpstr>Organisation Ope pojkar födda 2010/U3 se även file:///C:/Users/Ope/Downloads/12-Spelarutbildningsplan-Ope-IF%20(2).pdf </vt:lpstr>
      <vt:lpstr>Försäljning</vt:lpstr>
      <vt:lpstr>Agenda </vt:lpstr>
      <vt:lpstr>Vision – Värdgrund - Policy</vt:lpstr>
      <vt:lpstr>Sponsorpolicy</vt:lpstr>
      <vt:lpstr>Sponsring - riktlinjer</vt:lpstr>
      <vt:lpstr>Lagkasseregler</vt:lpstr>
      <vt:lpstr>Regler</vt:lpstr>
      <vt:lpstr>Varför dessa lagkasseregler?</vt:lpstr>
      <vt:lpstr>Handlingsplan mot mobbing, diskriminering och kränkande behandling</vt:lpstr>
      <vt:lpstr>Begränsat registerutdrag</vt:lpstr>
      <vt:lpstr>Medlemsinformation</vt:lpstr>
      <vt:lpstr>Medlemsavgifter 2023</vt:lpstr>
      <vt:lpstr>Obligatoriska arbetsinsatser </vt:lpstr>
      <vt:lpstr>Länkar till dokument</vt:lpstr>
      <vt:lpstr>Ökad kravställan </vt:lpstr>
      <vt:lpstr>Mål med verksamheten</vt:lpstr>
      <vt:lpstr>Kommunikation</vt:lpstr>
      <vt:lpstr>Föräldragrupp Magnus och Andreas</vt:lpstr>
      <vt:lpstr>Ekonomi - lagkassan  (exempel)</vt:lpstr>
      <vt:lpstr>Tänk nu till! (exempel på frågeställningar/gr.arbete (”äldre”)?)</vt:lpstr>
      <vt:lpstr>Övrigt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Anna-Karin Broström</dc:creator>
  <cp:lastModifiedBy>martin henriksson</cp:lastModifiedBy>
  <cp:revision>90</cp:revision>
  <cp:lastPrinted>2022-03-02T13:33:50Z</cp:lastPrinted>
  <dcterms:created xsi:type="dcterms:W3CDTF">2020-03-07T14:28:19Z</dcterms:created>
  <dcterms:modified xsi:type="dcterms:W3CDTF">2023-05-05T14:38:39Z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0x010100101064C9F43F694E90DA989C4756DEA8</vt:lpwstr>
  </property>
  <property fmtid="{D5CDD505-2E9C-101B-9397-08002B2CF9AE}" pid="3" name="MediaServiceImageTags">
    <vt:lpwstr/>
  </property>
</Properties>
</file>