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9"/>
  </p:notesMasterIdLst>
  <p:sldIdLst>
    <p:sldId id="256" r:id="rId5"/>
    <p:sldId id="257" r:id="rId6"/>
    <p:sldId id="286" r:id="rId7"/>
    <p:sldId id="282" r:id="rId8"/>
    <p:sldId id="289" r:id="rId9"/>
    <p:sldId id="290" r:id="rId10"/>
    <p:sldId id="291" r:id="rId11"/>
    <p:sldId id="292" r:id="rId12"/>
    <p:sldId id="270" r:id="rId13"/>
    <p:sldId id="279" r:id="rId14"/>
    <p:sldId id="271" r:id="rId15"/>
    <p:sldId id="283" r:id="rId16"/>
    <p:sldId id="258" r:id="rId17"/>
    <p:sldId id="259" r:id="rId18"/>
    <p:sldId id="260" r:id="rId19"/>
    <p:sldId id="261" r:id="rId20"/>
    <p:sldId id="262" r:id="rId21"/>
    <p:sldId id="263" r:id="rId22"/>
    <p:sldId id="264" r:id="rId23"/>
    <p:sldId id="265" r:id="rId24"/>
    <p:sldId id="266" r:id="rId25"/>
    <p:sldId id="281" r:id="rId26"/>
    <p:sldId id="278" r:id="rId27"/>
    <p:sldId id="273" r:id="rId28"/>
  </p:sldIdLst>
  <p:sldSz cx="9144000" cy="6858000" type="screen4x3"/>
  <p:notesSz cx="6799263" cy="9929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ie Ericson" initials="ME" lastIdx="1" clrIdx="0">
    <p:extLst>
      <p:ext uri="{19B8F6BF-5375-455C-9EA6-DF929625EA0E}">
        <p15:presenceInfo xmlns:p15="http://schemas.microsoft.com/office/powerpoint/2012/main" userId="S::marie.ericson@lfz.se::81600ecb-e383-4c7d-b370-f527d807c49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50" d="100"/>
          <a:sy n="150" d="100"/>
        </p:scale>
        <p:origin x="4632"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commentAuthors" Target="commentAuthors.xml"/><Relationship Id="rId8" Type="http://schemas.openxmlformats.org/officeDocument/2006/relationships/slide" Target="slides/slide4.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2-04-01T16:52:39.656" idx="1">
    <p:pos x="1903" y="3422"/>
    <p:text/>
    <p:extLst>
      <p:ext uri="{C676402C-5697-4E1C-873F-D02D1690AC5C}">
        <p15:threadingInfo xmlns:p15="http://schemas.microsoft.com/office/powerpoint/2012/main" timeZoneBias="-12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6347" cy="496490"/>
          </a:xfrm>
          <a:prstGeom prst="rect">
            <a:avLst/>
          </a:prstGeom>
        </p:spPr>
        <p:txBody>
          <a:bodyPr vert="horz" lIns="91449" tIns="45725" rIns="91449" bIns="45725" rtlCol="0"/>
          <a:lstStyle>
            <a:lvl1pPr algn="l">
              <a:defRPr sz="1200"/>
            </a:lvl1pPr>
          </a:lstStyle>
          <a:p>
            <a:endParaRPr lang="en-US"/>
          </a:p>
        </p:txBody>
      </p:sp>
      <p:sp>
        <p:nvSpPr>
          <p:cNvPr id="3" name="Date Placeholder 2"/>
          <p:cNvSpPr>
            <a:spLocks noGrp="1"/>
          </p:cNvSpPr>
          <p:nvPr>
            <p:ph type="dt" idx="1"/>
          </p:nvPr>
        </p:nvSpPr>
        <p:spPr>
          <a:xfrm>
            <a:off x="3851343" y="1"/>
            <a:ext cx="2946347" cy="496490"/>
          </a:xfrm>
          <a:prstGeom prst="rect">
            <a:avLst/>
          </a:prstGeom>
        </p:spPr>
        <p:txBody>
          <a:bodyPr vert="horz" lIns="91449" tIns="45725" rIns="91449" bIns="45725" rtlCol="0"/>
          <a:lstStyle>
            <a:lvl1pPr algn="r">
              <a:defRPr sz="1200"/>
            </a:lvl1pPr>
          </a:lstStyle>
          <a:p>
            <a:fld id="{8DCAB763-BBD5-436D-997D-6E7D8D68A1B3}" type="datetimeFigureOut">
              <a:rPr lang="en-US" smtClean="0"/>
              <a:pPr/>
              <a:t>4/4/2022</a:t>
            </a:fld>
            <a:endParaRPr lang="en-US"/>
          </a:p>
        </p:txBody>
      </p:sp>
      <p:sp>
        <p:nvSpPr>
          <p:cNvPr id="4" name="Slide Image Placeholder 3"/>
          <p:cNvSpPr>
            <a:spLocks noGrp="1" noRot="1" noChangeAspect="1"/>
          </p:cNvSpPr>
          <p:nvPr>
            <p:ph type="sldImg" idx="2"/>
          </p:nvPr>
        </p:nvSpPr>
        <p:spPr>
          <a:xfrm>
            <a:off x="917575" y="744538"/>
            <a:ext cx="4964113" cy="3722687"/>
          </a:xfrm>
          <a:prstGeom prst="rect">
            <a:avLst/>
          </a:prstGeom>
          <a:noFill/>
          <a:ln w="12700">
            <a:solidFill>
              <a:prstClr val="black"/>
            </a:solidFill>
          </a:ln>
        </p:spPr>
        <p:txBody>
          <a:bodyPr vert="horz" lIns="91449" tIns="45725" rIns="91449" bIns="45725" rtlCol="0" anchor="ctr"/>
          <a:lstStyle/>
          <a:p>
            <a:endParaRPr lang="en-US"/>
          </a:p>
        </p:txBody>
      </p:sp>
      <p:sp>
        <p:nvSpPr>
          <p:cNvPr id="5" name="Notes Placeholder 4"/>
          <p:cNvSpPr>
            <a:spLocks noGrp="1"/>
          </p:cNvSpPr>
          <p:nvPr>
            <p:ph type="body" sz="quarter" idx="3"/>
          </p:nvPr>
        </p:nvSpPr>
        <p:spPr>
          <a:xfrm>
            <a:off x="679927" y="4716662"/>
            <a:ext cx="5439410" cy="4468416"/>
          </a:xfrm>
          <a:prstGeom prst="rect">
            <a:avLst/>
          </a:prstGeom>
        </p:spPr>
        <p:txBody>
          <a:bodyPr vert="horz" lIns="91449" tIns="45725" rIns="91449" bIns="45725"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9431600"/>
            <a:ext cx="2946347" cy="496490"/>
          </a:xfrm>
          <a:prstGeom prst="rect">
            <a:avLst/>
          </a:prstGeom>
        </p:spPr>
        <p:txBody>
          <a:bodyPr vert="horz" lIns="91449" tIns="45725" rIns="91449" bIns="45725" rtlCol="0" anchor="b"/>
          <a:lstStyle>
            <a:lvl1pPr algn="l">
              <a:defRPr sz="1200"/>
            </a:lvl1pPr>
          </a:lstStyle>
          <a:p>
            <a:endParaRPr lang="en-US"/>
          </a:p>
        </p:txBody>
      </p:sp>
      <p:sp>
        <p:nvSpPr>
          <p:cNvPr id="7" name="Slide Number Placeholder 6"/>
          <p:cNvSpPr>
            <a:spLocks noGrp="1"/>
          </p:cNvSpPr>
          <p:nvPr>
            <p:ph type="sldNum" sz="quarter" idx="5"/>
          </p:nvPr>
        </p:nvSpPr>
        <p:spPr>
          <a:xfrm>
            <a:off x="3851343" y="9431600"/>
            <a:ext cx="2946347" cy="496490"/>
          </a:xfrm>
          <a:prstGeom prst="rect">
            <a:avLst/>
          </a:prstGeom>
        </p:spPr>
        <p:txBody>
          <a:bodyPr vert="horz" lIns="91449" tIns="45725" rIns="91449" bIns="45725" rtlCol="0" anchor="b"/>
          <a:lstStyle>
            <a:lvl1pPr algn="r">
              <a:defRPr sz="1200"/>
            </a:lvl1pPr>
          </a:lstStyle>
          <a:p>
            <a:fld id="{5650FF4D-175F-4B37-A915-02EB584EB40E}" type="slidenum">
              <a:rPr lang="en-US" smtClean="0"/>
              <a:pPr/>
              <a:t>‹#›</a:t>
            </a:fld>
            <a:endParaRPr lang="en-US"/>
          </a:p>
        </p:txBody>
      </p:sp>
    </p:spTree>
    <p:extLst>
      <p:ext uri="{BB962C8B-B14F-4D97-AF65-F5344CB8AC3E}">
        <p14:creationId xmlns:p14="http://schemas.microsoft.com/office/powerpoint/2010/main" val="21292923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a:t>Lägg till agenda från laget.</a:t>
            </a:r>
          </a:p>
        </p:txBody>
      </p:sp>
      <p:sp>
        <p:nvSpPr>
          <p:cNvPr id="4" name="Platshållare för bildnummer 3"/>
          <p:cNvSpPr>
            <a:spLocks noGrp="1"/>
          </p:cNvSpPr>
          <p:nvPr>
            <p:ph type="sldNum" sz="quarter" idx="5"/>
          </p:nvPr>
        </p:nvSpPr>
        <p:spPr/>
        <p:txBody>
          <a:bodyPr/>
          <a:lstStyle/>
          <a:p>
            <a:fld id="{5650FF4D-175F-4B37-A915-02EB584EB40E}" type="slidenum">
              <a:rPr lang="en-US" smtClean="0"/>
              <a:pPr/>
              <a:t>2</a:t>
            </a:fld>
            <a:endParaRPr lang="en-US"/>
          </a:p>
        </p:txBody>
      </p:sp>
    </p:spTree>
    <p:extLst>
      <p:ext uri="{BB962C8B-B14F-4D97-AF65-F5344CB8AC3E}">
        <p14:creationId xmlns:p14="http://schemas.microsoft.com/office/powerpoint/2010/main" val="18270981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a:t>Se även tidigare ”Lagkassor” där det beskrivs vad avgifterna går till i föreningen.</a:t>
            </a:r>
          </a:p>
        </p:txBody>
      </p:sp>
      <p:sp>
        <p:nvSpPr>
          <p:cNvPr id="4" name="Platshållare för bildnummer 3"/>
          <p:cNvSpPr>
            <a:spLocks noGrp="1"/>
          </p:cNvSpPr>
          <p:nvPr>
            <p:ph type="sldNum" sz="quarter" idx="5"/>
          </p:nvPr>
        </p:nvSpPr>
        <p:spPr/>
        <p:txBody>
          <a:bodyPr/>
          <a:lstStyle/>
          <a:p>
            <a:fld id="{5650FF4D-175F-4B37-A915-02EB584EB40E}" type="slidenum">
              <a:rPr lang="en-US" smtClean="0"/>
              <a:pPr/>
              <a:t>22</a:t>
            </a:fld>
            <a:endParaRPr lang="en-US"/>
          </a:p>
        </p:txBody>
      </p:sp>
    </p:spTree>
    <p:extLst>
      <p:ext uri="{BB962C8B-B14F-4D97-AF65-F5344CB8AC3E}">
        <p14:creationId xmlns:p14="http://schemas.microsoft.com/office/powerpoint/2010/main" val="27065613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5650FF4D-175F-4B37-A915-02EB584EB40E}" type="slidenum">
              <a:rPr lang="en-US" smtClean="0"/>
              <a:pPr/>
              <a:t>24</a:t>
            </a:fld>
            <a:endParaRPr lang="en-US"/>
          </a:p>
        </p:txBody>
      </p:sp>
    </p:spTree>
    <p:extLst>
      <p:ext uri="{BB962C8B-B14F-4D97-AF65-F5344CB8AC3E}">
        <p14:creationId xmlns:p14="http://schemas.microsoft.com/office/powerpoint/2010/main" val="14425910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a:t>Viktigt</a:t>
            </a:r>
            <a:r>
              <a:rPr lang="sv-SE" baseline="0"/>
              <a:t> att ha uttalade roller bland ledare i varje åldersgrupp men man kan även ha uppdrag/roller på föräldrar som inte direkt är ledare. Se till att sprida rollerna så inte ett fåtal personer får göra allt/mycket.</a:t>
            </a:r>
            <a:endParaRPr lang="sv-SE"/>
          </a:p>
        </p:txBody>
      </p:sp>
      <p:sp>
        <p:nvSpPr>
          <p:cNvPr id="4" name="Platshållare för bildnummer 3"/>
          <p:cNvSpPr>
            <a:spLocks noGrp="1"/>
          </p:cNvSpPr>
          <p:nvPr>
            <p:ph type="sldNum" sz="quarter" idx="10"/>
          </p:nvPr>
        </p:nvSpPr>
        <p:spPr/>
        <p:txBody>
          <a:bodyPr/>
          <a:lstStyle/>
          <a:p>
            <a:fld id="{D33B4A4B-2446-4458-8A13-1F719FBB9E96}" type="slidenum">
              <a:rPr lang="sv-SE" smtClean="0"/>
              <a:t>4</a:t>
            </a:fld>
            <a:endParaRPr lang="sv-SE"/>
          </a:p>
        </p:txBody>
      </p:sp>
    </p:spTree>
    <p:extLst>
      <p:ext uri="{BB962C8B-B14F-4D97-AF65-F5344CB8AC3E}">
        <p14:creationId xmlns:p14="http://schemas.microsoft.com/office/powerpoint/2010/main" val="39682035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v-SE" b="1"/>
              <a:t>OPE-FÖRÄLDRAR </a:t>
            </a:r>
            <a:endParaRPr lang="sv-SE"/>
          </a:p>
          <a:p>
            <a:r>
              <a:rPr lang="sv-SE"/>
              <a:t> </a:t>
            </a:r>
          </a:p>
          <a:p>
            <a:r>
              <a:rPr lang="sv-SE"/>
              <a:t>Ungdomars förhållande till idrott beror mycket på föräldrarnas inflytande och påverkan. Därför är det viktigt att vi har ett väl utvecklat samarbete mellan ledare och föräldrar. Vi ser det som mycket värdefullt att föräldrar involveras i vår ungdomsverksamhet. </a:t>
            </a:r>
          </a:p>
          <a:p>
            <a:r>
              <a:rPr lang="sv-SE"/>
              <a:t> </a:t>
            </a:r>
          </a:p>
          <a:p>
            <a:r>
              <a:rPr lang="sv-SE"/>
              <a:t>Vi vill att Ope-föräldrar: </a:t>
            </a:r>
          </a:p>
          <a:p>
            <a:r>
              <a:rPr lang="en-GB" err="1"/>
              <a:t>Delar</a:t>
            </a:r>
            <a:r>
              <a:rPr lang="en-GB"/>
              <a:t> </a:t>
            </a:r>
            <a:r>
              <a:rPr lang="en-GB" err="1"/>
              <a:t>Ope</a:t>
            </a:r>
            <a:r>
              <a:rPr lang="en-GB"/>
              <a:t> IF:s policy. </a:t>
            </a:r>
            <a:endParaRPr lang="sv-SE"/>
          </a:p>
          <a:p>
            <a:r>
              <a:rPr lang="sv-SE"/>
              <a:t>Stöttar sina egna och andras barn/ungdomar. </a:t>
            </a:r>
          </a:p>
          <a:p>
            <a:r>
              <a:rPr lang="sv-SE"/>
              <a:t>Besöker träningar och matcher. </a:t>
            </a:r>
          </a:p>
          <a:p>
            <a:r>
              <a:rPr lang="sv-SE"/>
              <a:t>Agerar som representanter för Ope IF i samband med match och träning.  </a:t>
            </a:r>
          </a:p>
          <a:p>
            <a:r>
              <a:rPr lang="sv-SE"/>
              <a:t>Ställer upp som resurspersoner för sitt lag. </a:t>
            </a:r>
          </a:p>
          <a:p>
            <a:r>
              <a:rPr lang="sv-SE"/>
              <a:t>Låter ledarna leda laget på träning och match.  </a:t>
            </a:r>
          </a:p>
          <a:p>
            <a:r>
              <a:rPr lang="sv-SE"/>
              <a:t>Ser till att barnen inte tränar eller spelar match vid sjukdom. </a:t>
            </a:r>
          </a:p>
          <a:p>
            <a:r>
              <a:rPr lang="sv-SE"/>
              <a:t>Solidariskt hjälper till på föreningens arrangemang. </a:t>
            </a:r>
          </a:p>
          <a:p>
            <a:r>
              <a:rPr lang="sv-SE"/>
              <a:t> </a:t>
            </a:r>
          </a:p>
          <a:p>
            <a:endParaRPr lang="sv-SE"/>
          </a:p>
        </p:txBody>
      </p:sp>
      <p:sp>
        <p:nvSpPr>
          <p:cNvPr id="4" name="Slide Number Placeholder 3"/>
          <p:cNvSpPr>
            <a:spLocks noGrp="1"/>
          </p:cNvSpPr>
          <p:nvPr>
            <p:ph type="sldNum" sz="quarter" idx="5"/>
          </p:nvPr>
        </p:nvSpPr>
        <p:spPr/>
        <p:txBody>
          <a:bodyPr/>
          <a:lstStyle/>
          <a:p>
            <a:fld id="{5650FF4D-175F-4B37-A915-02EB584EB40E}" type="slidenum">
              <a:rPr lang="en-US" smtClean="0"/>
              <a:pPr/>
              <a:t>13</a:t>
            </a:fld>
            <a:endParaRPr lang="en-US"/>
          </a:p>
        </p:txBody>
      </p:sp>
    </p:spTree>
    <p:extLst>
      <p:ext uri="{BB962C8B-B14F-4D97-AF65-F5344CB8AC3E}">
        <p14:creationId xmlns:p14="http://schemas.microsoft.com/office/powerpoint/2010/main" val="21298962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5650FF4D-175F-4B37-A915-02EB584EB40E}" type="slidenum">
              <a:rPr lang="en-US" smtClean="0"/>
              <a:pPr/>
              <a:t>14</a:t>
            </a:fld>
            <a:endParaRPr lang="en-US"/>
          </a:p>
        </p:txBody>
      </p:sp>
    </p:spTree>
    <p:extLst>
      <p:ext uri="{BB962C8B-B14F-4D97-AF65-F5344CB8AC3E}">
        <p14:creationId xmlns:p14="http://schemas.microsoft.com/office/powerpoint/2010/main" val="6790410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a:t>Kansliet vill få in vem som står som kassaansvarig för laget!! Alla lag som </a:t>
            </a:r>
            <a:r>
              <a:rPr lang="sv-SE" err="1"/>
              <a:t>ex.vis</a:t>
            </a:r>
            <a:r>
              <a:rPr lang="sv-SE"/>
              <a:t> sålt häften/bingolotter och där fått del av vinst, har ett lagkonto hos Ope IF. Ekonomiavdelningen vill ha en person som står som ansvarig för denna.</a:t>
            </a:r>
          </a:p>
        </p:txBody>
      </p:sp>
      <p:sp>
        <p:nvSpPr>
          <p:cNvPr id="4" name="Platshållare för bildnummer 3"/>
          <p:cNvSpPr>
            <a:spLocks noGrp="1"/>
          </p:cNvSpPr>
          <p:nvPr>
            <p:ph type="sldNum" sz="quarter" idx="5"/>
          </p:nvPr>
        </p:nvSpPr>
        <p:spPr/>
        <p:txBody>
          <a:bodyPr/>
          <a:lstStyle/>
          <a:p>
            <a:fld id="{5650FF4D-175F-4B37-A915-02EB584EB40E}" type="slidenum">
              <a:rPr lang="en-US" smtClean="0"/>
              <a:pPr/>
              <a:t>16</a:t>
            </a:fld>
            <a:endParaRPr lang="en-US"/>
          </a:p>
        </p:txBody>
      </p:sp>
    </p:spTree>
    <p:extLst>
      <p:ext uri="{BB962C8B-B14F-4D97-AF65-F5344CB8AC3E}">
        <p14:creationId xmlns:p14="http://schemas.microsoft.com/office/powerpoint/2010/main" val="1544727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491">
              <a:defRPr/>
            </a:pPr>
            <a:r>
              <a:rPr lang="sv-SE"/>
              <a:t>Dock kan sk mellanlagring ske på privatkonto i samband med olika aktiviteter som laget utför. Dock skall alltid pengarna överföras till lagkassan efter utfört arbete/uppdrag. Detta sker lämpligast via lagets swishkonto. </a:t>
            </a:r>
          </a:p>
          <a:p>
            <a:endParaRPr lang="sv-SE"/>
          </a:p>
        </p:txBody>
      </p:sp>
      <p:sp>
        <p:nvSpPr>
          <p:cNvPr id="4" name="Slide Number Placeholder 3"/>
          <p:cNvSpPr>
            <a:spLocks noGrp="1"/>
          </p:cNvSpPr>
          <p:nvPr>
            <p:ph type="sldNum" sz="quarter" idx="5"/>
          </p:nvPr>
        </p:nvSpPr>
        <p:spPr/>
        <p:txBody>
          <a:bodyPr/>
          <a:lstStyle/>
          <a:p>
            <a:fld id="{5650FF4D-175F-4B37-A915-02EB584EB40E}" type="slidenum">
              <a:rPr lang="en-US" smtClean="0"/>
              <a:pPr/>
              <a:t>17</a:t>
            </a:fld>
            <a:endParaRPr lang="en-US"/>
          </a:p>
        </p:txBody>
      </p:sp>
    </p:spTree>
    <p:extLst>
      <p:ext uri="{BB962C8B-B14F-4D97-AF65-F5344CB8AC3E}">
        <p14:creationId xmlns:p14="http://schemas.microsoft.com/office/powerpoint/2010/main" val="37866323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a:t>Varje lag skall till kansliet delge vem som är ansvarig i laget för lagkassan – förälder.</a:t>
            </a:r>
          </a:p>
        </p:txBody>
      </p:sp>
      <p:sp>
        <p:nvSpPr>
          <p:cNvPr id="4" name="Platshållare för bildnummer 3"/>
          <p:cNvSpPr>
            <a:spLocks noGrp="1"/>
          </p:cNvSpPr>
          <p:nvPr>
            <p:ph type="sldNum" sz="quarter" idx="5"/>
          </p:nvPr>
        </p:nvSpPr>
        <p:spPr/>
        <p:txBody>
          <a:bodyPr/>
          <a:lstStyle/>
          <a:p>
            <a:fld id="{5650FF4D-175F-4B37-A915-02EB584EB40E}" type="slidenum">
              <a:rPr lang="en-US" smtClean="0"/>
              <a:pPr/>
              <a:t>18</a:t>
            </a:fld>
            <a:endParaRPr lang="en-US"/>
          </a:p>
        </p:txBody>
      </p:sp>
    </p:spTree>
    <p:extLst>
      <p:ext uri="{BB962C8B-B14F-4D97-AF65-F5344CB8AC3E}">
        <p14:creationId xmlns:p14="http://schemas.microsoft.com/office/powerpoint/2010/main" val="11626069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a:t>Kom ihåg, utse en roll/person som Trygghetsansvarig så får dessa mer kött på benen angående vad det betyder men </a:t>
            </a:r>
            <a:r>
              <a:rPr lang="sv-SE" err="1"/>
              <a:t>bl.a</a:t>
            </a:r>
            <a:r>
              <a:rPr lang="sv-SE"/>
              <a:t> att ha koll på att vi har en bra miljö och vi följer vår policy.</a:t>
            </a:r>
          </a:p>
        </p:txBody>
      </p:sp>
      <p:sp>
        <p:nvSpPr>
          <p:cNvPr id="4" name="Platshållare för bildnummer 3"/>
          <p:cNvSpPr>
            <a:spLocks noGrp="1"/>
          </p:cNvSpPr>
          <p:nvPr>
            <p:ph type="sldNum" sz="quarter" idx="5"/>
          </p:nvPr>
        </p:nvSpPr>
        <p:spPr/>
        <p:txBody>
          <a:bodyPr/>
          <a:lstStyle/>
          <a:p>
            <a:fld id="{5650FF4D-175F-4B37-A915-02EB584EB40E}" type="slidenum">
              <a:rPr lang="en-US" smtClean="0"/>
              <a:pPr/>
              <a:t>19</a:t>
            </a:fld>
            <a:endParaRPr lang="en-US"/>
          </a:p>
        </p:txBody>
      </p:sp>
    </p:spTree>
    <p:extLst>
      <p:ext uri="{BB962C8B-B14F-4D97-AF65-F5344CB8AC3E}">
        <p14:creationId xmlns:p14="http://schemas.microsoft.com/office/powerpoint/2010/main" val="38942893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a:t>Om ngn ny ledare kommer till under säsongen så kom ihåg att informera om detta och registrera ledare på laget.se</a:t>
            </a:r>
          </a:p>
        </p:txBody>
      </p:sp>
      <p:sp>
        <p:nvSpPr>
          <p:cNvPr id="4" name="Platshållare för bildnummer 3"/>
          <p:cNvSpPr>
            <a:spLocks noGrp="1"/>
          </p:cNvSpPr>
          <p:nvPr>
            <p:ph type="sldNum" sz="quarter" idx="5"/>
          </p:nvPr>
        </p:nvSpPr>
        <p:spPr/>
        <p:txBody>
          <a:bodyPr/>
          <a:lstStyle/>
          <a:p>
            <a:fld id="{5650FF4D-175F-4B37-A915-02EB584EB40E}" type="slidenum">
              <a:rPr lang="en-US" smtClean="0"/>
              <a:pPr/>
              <a:t>20</a:t>
            </a:fld>
            <a:endParaRPr lang="en-US"/>
          </a:p>
        </p:txBody>
      </p:sp>
    </p:spTree>
    <p:extLst>
      <p:ext uri="{BB962C8B-B14F-4D97-AF65-F5344CB8AC3E}">
        <p14:creationId xmlns:p14="http://schemas.microsoft.com/office/powerpoint/2010/main" val="28454344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ubrikbi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191223"/>
            <a:ext cx="7772400" cy="1470025"/>
          </a:xfrm>
        </p:spPr>
        <p:txBody>
          <a:bodyPr/>
          <a:lstStyle>
            <a:lvl1pPr>
              <a:defRPr baseline="0"/>
            </a:lvl1pPr>
          </a:lstStyle>
          <a:p>
            <a:r>
              <a:rPr lang="en-US"/>
              <a:t>Click to edit Master title style</a:t>
            </a:r>
          </a:p>
        </p:txBody>
      </p:sp>
      <p:sp>
        <p:nvSpPr>
          <p:cNvPr id="4" name="Date Placeholder 3"/>
          <p:cNvSpPr>
            <a:spLocks noGrp="1"/>
          </p:cNvSpPr>
          <p:nvPr>
            <p:ph type="dt" sz="half" idx="10"/>
          </p:nvPr>
        </p:nvSpPr>
        <p:spPr/>
        <p:txBody>
          <a:bodyPr/>
          <a:lstStyle/>
          <a:p>
            <a:fld id="{149E1348-C1BC-4A44-B44E-7C84DCB70787}" type="datetimeFigureOut">
              <a:rPr lang="en-US" smtClean="0"/>
              <a:pPr/>
              <a:t>4/4/2022</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91BA8AAB-46CD-4A04-AD31-79E4D3AE80D0}" type="slidenum">
              <a:rPr lang="en-US" smtClean="0"/>
              <a:pPr/>
              <a:t>‹#›</a:t>
            </a:fld>
            <a:endParaRPr lang="en-US"/>
          </a:p>
        </p:txBody>
      </p:sp>
      <p:pic>
        <p:nvPicPr>
          <p:cNvPr id="1027" name="Picture 3" descr="C:\Documents and Settings\Ope\Desktop\Ope IF lagerblad (krans) n2 kopia.JPG"/>
          <p:cNvPicPr>
            <a:picLocks noChangeAspect="1" noChangeArrowheads="1"/>
          </p:cNvPicPr>
          <p:nvPr userDrawn="1"/>
        </p:nvPicPr>
        <p:blipFill>
          <a:blip r:embed="rId2" cstate="print"/>
          <a:srcRect/>
          <a:stretch>
            <a:fillRect/>
          </a:stretch>
        </p:blipFill>
        <p:spPr bwMode="auto">
          <a:xfrm>
            <a:off x="2602800" y="140072"/>
            <a:ext cx="4216400" cy="3937000"/>
          </a:xfrm>
          <a:prstGeom prst="rect">
            <a:avLst/>
          </a:prstGeom>
          <a:noFill/>
        </p:spPr>
      </p:pic>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49E1348-C1BC-4A44-B44E-7C84DCB70787}" type="datetimeFigureOut">
              <a:rPr lang="en-US" smtClean="0"/>
              <a:pPr/>
              <a:t>4/4/2022</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91BA8AAB-46CD-4A04-AD31-79E4D3AE80D0}" type="slidenum">
              <a:rPr lang="en-US" smtClean="0"/>
              <a:pPr/>
              <a:t>‹#›</a:t>
            </a:fld>
            <a:endParaRPr lang="en-US"/>
          </a:p>
        </p:txBody>
      </p:sp>
      <p:pic>
        <p:nvPicPr>
          <p:cNvPr id="7" name="Picture 2" descr="C:\Documents and Settings\Ope\Desktop\Namnlöst-2utan kopia.JPG"/>
          <p:cNvPicPr>
            <a:picLocks noChangeAspect="1" noChangeArrowheads="1"/>
          </p:cNvPicPr>
          <p:nvPr userDrawn="1"/>
        </p:nvPicPr>
        <p:blipFill>
          <a:blip r:embed="rId2" cstate="print"/>
          <a:srcRect/>
          <a:stretch>
            <a:fillRect/>
          </a:stretch>
        </p:blipFill>
        <p:spPr bwMode="auto">
          <a:xfrm>
            <a:off x="107504" y="116632"/>
            <a:ext cx="648072" cy="706621"/>
          </a:xfrm>
          <a:prstGeom prst="rect">
            <a:avLst/>
          </a:prstGeom>
          <a:noFill/>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49E1348-C1BC-4A44-B44E-7C84DCB70787}" type="datetimeFigureOut">
              <a:rPr lang="en-US" smtClean="0"/>
              <a:pPr/>
              <a:t>4/4/2022</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91BA8AAB-46CD-4A04-AD31-79E4D3AE80D0}" type="slidenum">
              <a:rPr lang="en-US" smtClean="0"/>
              <a:pPr/>
              <a:t>‹#›</a:t>
            </a:fld>
            <a:endParaRPr lang="en-US"/>
          </a:p>
        </p:txBody>
      </p:sp>
      <p:pic>
        <p:nvPicPr>
          <p:cNvPr id="7" name="Picture 2" descr="C:\Documents and Settings\Ope\Desktop\Namnlöst-2utan kopia.JPG"/>
          <p:cNvPicPr>
            <a:picLocks noChangeAspect="1" noChangeArrowheads="1"/>
          </p:cNvPicPr>
          <p:nvPr userDrawn="1"/>
        </p:nvPicPr>
        <p:blipFill>
          <a:blip r:embed="rId2" cstate="print"/>
          <a:srcRect/>
          <a:stretch>
            <a:fillRect/>
          </a:stretch>
        </p:blipFill>
        <p:spPr bwMode="auto">
          <a:xfrm>
            <a:off x="107504" y="116632"/>
            <a:ext cx="648072" cy="706621"/>
          </a:xfrm>
          <a:prstGeom prst="rect">
            <a:avLst/>
          </a:prstGeom>
          <a:noFill/>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8BC25E-C6F2-446F-B9C8-040945E95AAF}"/>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0624EA27-7A0C-429A-A3EF-26B504B3DF7A}"/>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05A1538E-9CE6-4B03-AAD9-F254BA56F6DF}"/>
              </a:ext>
            </a:extLst>
          </p:cNvPr>
          <p:cNvSpPr>
            <a:spLocks noGrp="1"/>
          </p:cNvSpPr>
          <p:nvPr>
            <p:ph type="dt" sz="half" idx="10"/>
          </p:nvPr>
        </p:nvSpPr>
        <p:spPr/>
        <p:txBody>
          <a:bodyPr/>
          <a:lstStyle/>
          <a:p>
            <a:fld id="{0E9DF521-032D-405A-9D61-2941348D280E}" type="datetimeFigureOut">
              <a:rPr lang="en-US" smtClean="0"/>
              <a:t>4/4/2022</a:t>
            </a:fld>
            <a:endParaRPr lang="en-US"/>
          </a:p>
        </p:txBody>
      </p:sp>
      <p:sp>
        <p:nvSpPr>
          <p:cNvPr id="5" name="Footer Placeholder 4">
            <a:extLst>
              <a:ext uri="{FF2B5EF4-FFF2-40B4-BE49-F238E27FC236}">
                <a16:creationId xmlns:a16="http://schemas.microsoft.com/office/drawing/2014/main" id="{7D7D5661-E27D-4066-8FC7-4FD6B46F21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8A14B4-AC08-4F51-8926-5FADCC3E1DF8}"/>
              </a:ext>
            </a:extLst>
          </p:cNvPr>
          <p:cNvSpPr>
            <a:spLocks noGrp="1"/>
          </p:cNvSpPr>
          <p:nvPr>
            <p:ph type="sldNum" sz="quarter" idx="12"/>
          </p:nvPr>
        </p:nvSpPr>
        <p:spPr/>
        <p:txBody>
          <a:bodyPr/>
          <a:lstStyle/>
          <a:p>
            <a:fld id="{E7103F86-4940-45E7-8FCF-351965E6E662}" type="slidenum">
              <a:rPr lang="en-US" smtClean="0"/>
              <a:t>‹#›</a:t>
            </a:fld>
            <a:endParaRPr lang="en-US"/>
          </a:p>
        </p:txBody>
      </p:sp>
    </p:spTree>
    <p:extLst>
      <p:ext uri="{BB962C8B-B14F-4D97-AF65-F5344CB8AC3E}">
        <p14:creationId xmlns:p14="http://schemas.microsoft.com/office/powerpoint/2010/main" val="35530194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49E1348-C1BC-4A44-B44E-7C84DCB70787}" type="datetimeFigureOut">
              <a:rPr lang="en-US" smtClean="0"/>
              <a:pPr/>
              <a:t>4/4/2022</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91BA8AAB-46CD-4A04-AD31-79E4D3AE80D0}" type="slidenum">
              <a:rPr lang="en-US" smtClean="0"/>
              <a:pPr/>
              <a:t>‹#›</a:t>
            </a:fld>
            <a:endParaRPr lang="en-US"/>
          </a:p>
        </p:txBody>
      </p:sp>
      <p:pic>
        <p:nvPicPr>
          <p:cNvPr id="8" name="Picture 2" descr="C:\Documents and Settings\Ope\Desktop\Namnlöst-2utan kopia.JPG"/>
          <p:cNvPicPr>
            <a:picLocks noChangeAspect="1" noChangeArrowheads="1"/>
          </p:cNvPicPr>
          <p:nvPr userDrawn="1"/>
        </p:nvPicPr>
        <p:blipFill>
          <a:blip r:embed="rId2" cstate="print"/>
          <a:srcRect/>
          <a:stretch>
            <a:fillRect/>
          </a:stretch>
        </p:blipFill>
        <p:spPr bwMode="auto">
          <a:xfrm>
            <a:off x="107504" y="116632"/>
            <a:ext cx="648072" cy="706621"/>
          </a:xfrm>
          <a:prstGeom prst="rect">
            <a:avLst/>
          </a:prstGeom>
          <a:noFill/>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49E1348-C1BC-4A44-B44E-7C84DCB70787}" type="datetimeFigureOut">
              <a:rPr lang="en-US" smtClean="0"/>
              <a:pPr/>
              <a:t>4/4/2022</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91BA8AAB-46CD-4A04-AD31-79E4D3AE80D0}" type="slidenum">
              <a:rPr lang="en-US" smtClean="0"/>
              <a:pPr/>
              <a:t>‹#›</a:t>
            </a:fld>
            <a:endParaRPr lang="en-US"/>
          </a:p>
        </p:txBody>
      </p:sp>
      <p:pic>
        <p:nvPicPr>
          <p:cNvPr id="7" name="Picture 2" descr="C:\Documents and Settings\Ope\Desktop\Namnlöst-2utan kopia.JPG"/>
          <p:cNvPicPr>
            <a:picLocks noChangeAspect="1" noChangeArrowheads="1"/>
          </p:cNvPicPr>
          <p:nvPr userDrawn="1"/>
        </p:nvPicPr>
        <p:blipFill>
          <a:blip r:embed="rId2" cstate="print"/>
          <a:srcRect/>
          <a:stretch>
            <a:fillRect/>
          </a:stretch>
        </p:blipFill>
        <p:spPr bwMode="auto">
          <a:xfrm>
            <a:off x="107504" y="116632"/>
            <a:ext cx="648072" cy="706621"/>
          </a:xfrm>
          <a:prstGeom prst="rect">
            <a:avLst/>
          </a:prstGeom>
          <a:noFill/>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49E1348-C1BC-4A44-B44E-7C84DCB70787}" type="datetimeFigureOut">
              <a:rPr lang="en-US" smtClean="0"/>
              <a:pPr/>
              <a:t>4/4/2022</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91BA8AAB-46CD-4A04-AD31-79E4D3AE80D0}" type="slidenum">
              <a:rPr lang="en-US" smtClean="0"/>
              <a:pPr/>
              <a:t>‹#›</a:t>
            </a:fld>
            <a:endParaRPr lang="en-US"/>
          </a:p>
        </p:txBody>
      </p:sp>
      <p:pic>
        <p:nvPicPr>
          <p:cNvPr id="8" name="Picture 2" descr="C:\Documents and Settings\Ope\Desktop\Namnlöst-2utan kopia.JPG"/>
          <p:cNvPicPr>
            <a:picLocks noChangeAspect="1" noChangeArrowheads="1"/>
          </p:cNvPicPr>
          <p:nvPr userDrawn="1"/>
        </p:nvPicPr>
        <p:blipFill>
          <a:blip r:embed="rId2" cstate="print"/>
          <a:srcRect/>
          <a:stretch>
            <a:fillRect/>
          </a:stretch>
        </p:blipFill>
        <p:spPr bwMode="auto">
          <a:xfrm>
            <a:off x="107504" y="116632"/>
            <a:ext cx="648072" cy="706621"/>
          </a:xfrm>
          <a:prstGeom prst="rect">
            <a:avLst/>
          </a:prstGeom>
          <a:noFill/>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49E1348-C1BC-4A44-B44E-7C84DCB70787}" type="datetimeFigureOut">
              <a:rPr lang="en-US" smtClean="0"/>
              <a:pPr/>
              <a:t>4/4/2022</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91BA8AAB-46CD-4A04-AD31-79E4D3AE80D0}" type="slidenum">
              <a:rPr lang="en-US" smtClean="0"/>
              <a:pPr/>
              <a:t>‹#›</a:t>
            </a:fld>
            <a:endParaRPr lang="en-US"/>
          </a:p>
        </p:txBody>
      </p:sp>
      <p:pic>
        <p:nvPicPr>
          <p:cNvPr id="10" name="Picture 2" descr="C:\Documents and Settings\Ope\Desktop\Namnlöst-2utan kopia.JPG"/>
          <p:cNvPicPr>
            <a:picLocks noChangeAspect="1" noChangeArrowheads="1"/>
          </p:cNvPicPr>
          <p:nvPr userDrawn="1"/>
        </p:nvPicPr>
        <p:blipFill>
          <a:blip r:embed="rId2" cstate="print"/>
          <a:srcRect/>
          <a:stretch>
            <a:fillRect/>
          </a:stretch>
        </p:blipFill>
        <p:spPr bwMode="auto">
          <a:xfrm>
            <a:off x="107504" y="116632"/>
            <a:ext cx="648072" cy="706621"/>
          </a:xfrm>
          <a:prstGeom prst="rect">
            <a:avLst/>
          </a:prstGeom>
          <a:noFill/>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49E1348-C1BC-4A44-B44E-7C84DCB70787}" type="datetimeFigureOut">
              <a:rPr lang="en-US" smtClean="0"/>
              <a:pPr/>
              <a:t>4/4/2022</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91BA8AAB-46CD-4A04-AD31-79E4D3AE80D0}" type="slidenum">
              <a:rPr lang="en-US" smtClean="0"/>
              <a:pPr/>
              <a:t>‹#›</a:t>
            </a:fld>
            <a:endParaRPr lang="en-US"/>
          </a:p>
        </p:txBody>
      </p:sp>
      <p:pic>
        <p:nvPicPr>
          <p:cNvPr id="6" name="Picture 2" descr="C:\Documents and Settings\Ope\Desktop\Namnlöst-2utan kopia.JPG"/>
          <p:cNvPicPr>
            <a:picLocks noChangeAspect="1" noChangeArrowheads="1"/>
          </p:cNvPicPr>
          <p:nvPr userDrawn="1"/>
        </p:nvPicPr>
        <p:blipFill>
          <a:blip r:embed="rId2" cstate="print"/>
          <a:srcRect/>
          <a:stretch>
            <a:fillRect/>
          </a:stretch>
        </p:blipFill>
        <p:spPr bwMode="auto">
          <a:xfrm>
            <a:off x="107504" y="116632"/>
            <a:ext cx="648072" cy="706621"/>
          </a:xfrm>
          <a:prstGeom prst="rect">
            <a:avLst/>
          </a:prstGeom>
          <a:noFill/>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9E1348-C1BC-4A44-B44E-7C84DCB70787}" type="datetimeFigureOut">
              <a:rPr lang="en-US" smtClean="0"/>
              <a:pPr/>
              <a:t>4/4/2022</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91BA8AAB-46CD-4A04-AD31-79E4D3AE80D0}" type="slidenum">
              <a:rPr lang="en-US" smtClean="0"/>
              <a:pPr/>
              <a:t>‹#›</a:t>
            </a:fld>
            <a:endParaRPr lang="en-US"/>
          </a:p>
        </p:txBody>
      </p:sp>
      <p:pic>
        <p:nvPicPr>
          <p:cNvPr id="5" name="Picture 2" descr="C:\Documents and Settings\Ope\Desktop\Namnlöst-2utan kopia.JPG"/>
          <p:cNvPicPr>
            <a:picLocks noChangeAspect="1" noChangeArrowheads="1"/>
          </p:cNvPicPr>
          <p:nvPr userDrawn="1"/>
        </p:nvPicPr>
        <p:blipFill>
          <a:blip r:embed="rId2" cstate="print"/>
          <a:srcRect/>
          <a:stretch>
            <a:fillRect/>
          </a:stretch>
        </p:blipFill>
        <p:spPr bwMode="auto">
          <a:xfrm>
            <a:off x="107504" y="116632"/>
            <a:ext cx="648072" cy="706621"/>
          </a:xfrm>
          <a:prstGeom prst="rect">
            <a:avLst/>
          </a:prstGeom>
          <a:noFill/>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49E1348-C1BC-4A44-B44E-7C84DCB70787}" type="datetimeFigureOut">
              <a:rPr lang="en-US" smtClean="0"/>
              <a:pPr/>
              <a:t>4/4/2022</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91BA8AAB-46CD-4A04-AD31-79E4D3AE80D0}" type="slidenum">
              <a:rPr lang="en-US" smtClean="0"/>
              <a:pPr/>
              <a:t>‹#›</a:t>
            </a:fld>
            <a:endParaRPr lang="en-US"/>
          </a:p>
        </p:txBody>
      </p:sp>
      <p:pic>
        <p:nvPicPr>
          <p:cNvPr id="8" name="Picture 2" descr="C:\Documents and Settings\Ope\Desktop\Namnlöst-2utan kopia.JPG"/>
          <p:cNvPicPr>
            <a:picLocks noChangeAspect="1" noChangeArrowheads="1"/>
          </p:cNvPicPr>
          <p:nvPr userDrawn="1"/>
        </p:nvPicPr>
        <p:blipFill>
          <a:blip r:embed="rId2" cstate="print"/>
          <a:srcRect/>
          <a:stretch>
            <a:fillRect/>
          </a:stretch>
        </p:blipFill>
        <p:spPr bwMode="auto">
          <a:xfrm>
            <a:off x="107504" y="116632"/>
            <a:ext cx="648072" cy="706621"/>
          </a:xfrm>
          <a:prstGeom prst="rect">
            <a:avLst/>
          </a:prstGeom>
          <a:noFill/>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49E1348-C1BC-4A44-B44E-7C84DCB70787}" type="datetimeFigureOut">
              <a:rPr lang="en-US" smtClean="0"/>
              <a:pPr/>
              <a:t>4/4/2022</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91BA8AAB-46CD-4A04-AD31-79E4D3AE80D0}" type="slidenum">
              <a:rPr lang="en-US" smtClean="0"/>
              <a:pPr/>
              <a:t>‹#›</a:t>
            </a:fld>
            <a:endParaRPr lang="en-US"/>
          </a:p>
        </p:txBody>
      </p:sp>
      <p:pic>
        <p:nvPicPr>
          <p:cNvPr id="8" name="Picture 2" descr="C:\Documents and Settings\Ope\Desktop\Namnlöst-2utan kopia.JPG"/>
          <p:cNvPicPr>
            <a:picLocks noChangeAspect="1" noChangeArrowheads="1"/>
          </p:cNvPicPr>
          <p:nvPr userDrawn="1"/>
        </p:nvPicPr>
        <p:blipFill>
          <a:blip r:embed="rId2" cstate="print"/>
          <a:srcRect/>
          <a:stretch>
            <a:fillRect/>
          </a:stretch>
        </p:blipFill>
        <p:spPr bwMode="auto">
          <a:xfrm>
            <a:off x="107504" y="116632"/>
            <a:ext cx="648072" cy="706621"/>
          </a:xfrm>
          <a:prstGeom prst="rect">
            <a:avLst/>
          </a:prstGeom>
          <a:noFill/>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v-SE"/>
              <a:t>Klicka här för att ändra format</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9E1348-C1BC-4A44-B44E-7C84DCB70787}" type="datetimeFigureOut">
              <a:rPr lang="en-US" smtClean="0"/>
              <a:pPr/>
              <a:t>4/4/2022</a:t>
            </a:fld>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BA8AAB-46CD-4A04-AD31-79E4D3AE80D0}" type="slidenum">
              <a:rPr lang="en-US" smtClean="0"/>
              <a:pPr/>
              <a:t>‹#›</a:t>
            </a:fld>
            <a:endParaRPr lang="en-US"/>
          </a:p>
        </p:txBody>
      </p:sp>
      <p:sp>
        <p:nvSpPr>
          <p:cNvPr id="7" name="TextBox 6"/>
          <p:cNvSpPr txBox="1"/>
          <p:nvPr/>
        </p:nvSpPr>
        <p:spPr>
          <a:xfrm>
            <a:off x="3441850" y="6392361"/>
            <a:ext cx="2260299" cy="276999"/>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200"/>
              <a:t>Ope IF – Möjligheternas</a:t>
            </a:r>
            <a:r>
              <a:rPr lang="sv-SE" sz="1200" baseline="0"/>
              <a:t> Förening</a:t>
            </a:r>
            <a:endParaRPr lang="en-US" sz="1200"/>
          </a:p>
        </p:txBody>
      </p:sp>
      <p:sp>
        <p:nvSpPr>
          <p:cNvPr id="5" name="MSIPCMContentMarking" descr="{&quot;HashCode&quot;:-979992696,&quot;Placement&quot;:&quot;Footer&quot;,&quot;Top&quot;:522.0343,&quot;Left&quot;:309.69165,&quot;SlideWidth&quot;:720,&quot;SlideHeight&quot;:540}">
            <a:extLst>
              <a:ext uri="{FF2B5EF4-FFF2-40B4-BE49-F238E27FC236}">
                <a16:creationId xmlns:a16="http://schemas.microsoft.com/office/drawing/2014/main" id="{58EF9E49-AF17-4D12-AD34-7114827A48B8}"/>
              </a:ext>
            </a:extLst>
          </p:cNvPr>
          <p:cNvSpPr txBox="1"/>
          <p:nvPr userDrawn="1"/>
        </p:nvSpPr>
        <p:spPr>
          <a:xfrm>
            <a:off x="3933084" y="6629836"/>
            <a:ext cx="1277831" cy="228163"/>
          </a:xfrm>
          <a:prstGeom prst="rect">
            <a:avLst/>
          </a:prstGeom>
          <a:noFill/>
        </p:spPr>
        <p:txBody>
          <a:bodyPr vert="horz" wrap="square" lIns="0" tIns="0" rIns="0" bIns="0" rtlCol="0" anchor="ctr" anchorCtr="1">
            <a:spAutoFit/>
          </a:bodyPr>
          <a:lstStyle/>
          <a:p>
            <a:pPr algn="ctr">
              <a:spcBef>
                <a:spcPts val="0"/>
              </a:spcBef>
              <a:spcAft>
                <a:spcPts val="0"/>
              </a:spcAft>
            </a:pPr>
            <a:r>
              <a:rPr lang="sv-SE" sz="800">
                <a:solidFill>
                  <a:srgbClr val="000000"/>
                </a:solidFill>
                <a:latin typeface="Calibri" panose="020F0502020204030204" pitchFamily="34" charset="0"/>
              </a:rPr>
              <a:t>Informationsklass: Privat</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baseline="0">
          <a:solidFill>
            <a:schemeClr val="accent1">
              <a:lumMod val="75000"/>
            </a:schemeClr>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baseline="0">
          <a:solidFill>
            <a:schemeClr val="accent1">
              <a:lumMod val="7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baseline="0">
          <a:solidFill>
            <a:schemeClr val="tx2">
              <a:lumMod val="60000"/>
              <a:lumOff val="40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baseline="0">
          <a:solidFill>
            <a:schemeClr val="tx2">
              <a:lumMod val="60000"/>
              <a:lumOff val="40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baseline="0">
          <a:solidFill>
            <a:schemeClr val="tx2">
              <a:lumMod val="60000"/>
              <a:lumOff val="40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baseline="0">
          <a:solidFill>
            <a:schemeClr val="tx2">
              <a:lumMod val="60000"/>
              <a:lumOff val="40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laget.se/OpeIFklubb/Document"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comments" Target="../comments/commen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www.laget.se/OpeIFklubb/Document"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www.laget.se/OpeIFklubb/Document"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C:/Users/Ope/Downloads/12-Spelarutbildningsplan-Ope-IF%20(2).pdf" TargetMode="External"/><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err="1"/>
              <a:t>Föräldramöte</a:t>
            </a:r>
            <a:r>
              <a:rPr lang="en-US"/>
              <a:t> </a:t>
            </a:r>
            <a:br>
              <a:rPr lang="en-US"/>
            </a:br>
            <a:r>
              <a:rPr lang="en-US" err="1"/>
              <a:t>Ope</a:t>
            </a:r>
            <a:r>
              <a:rPr lang="en-US"/>
              <a:t> P10</a:t>
            </a:r>
            <a:br>
              <a:rPr lang="en-US"/>
            </a:br>
            <a:r>
              <a:rPr lang="en-US"/>
              <a:t>4/4 2022</a:t>
            </a:r>
          </a:p>
        </p:txBody>
      </p:sp>
      <p:sp>
        <p:nvSpPr>
          <p:cNvPr id="3" name="Platshållare för bildnummer 2">
            <a:extLst>
              <a:ext uri="{FF2B5EF4-FFF2-40B4-BE49-F238E27FC236}">
                <a16:creationId xmlns:a16="http://schemas.microsoft.com/office/drawing/2014/main" id="{DB6A4B96-5A8E-444D-A39A-9C125B595579}"/>
              </a:ext>
            </a:extLst>
          </p:cNvPr>
          <p:cNvSpPr>
            <a:spLocks noGrp="1"/>
          </p:cNvSpPr>
          <p:nvPr>
            <p:ph type="sldNum" sz="quarter" idx="12"/>
          </p:nvPr>
        </p:nvSpPr>
        <p:spPr/>
        <p:txBody>
          <a:bodyPr/>
          <a:lstStyle/>
          <a:p>
            <a:fld id="{91BA8AAB-46CD-4A04-AD31-79E4D3AE80D0}" type="slidenum">
              <a:rPr lang="en-US" smtClean="0"/>
              <a:pPr/>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FC7F4E-C8E2-4EC0-8C11-2EDB2440FC28}"/>
              </a:ext>
            </a:extLst>
          </p:cNvPr>
          <p:cNvSpPr>
            <a:spLocks noGrp="1"/>
          </p:cNvSpPr>
          <p:nvPr>
            <p:ph type="title"/>
          </p:nvPr>
        </p:nvSpPr>
        <p:spPr/>
        <p:txBody>
          <a:bodyPr/>
          <a:lstStyle/>
          <a:p>
            <a:r>
              <a:rPr lang="sv-SE" dirty="0"/>
              <a:t>Ökad </a:t>
            </a:r>
            <a:r>
              <a:rPr lang="sv-SE" dirty="0" err="1"/>
              <a:t>kravställan</a:t>
            </a:r>
            <a:endParaRPr lang="sv-SE" dirty="0" err="1">
              <a:cs typeface="Calibri"/>
            </a:endParaRPr>
          </a:p>
        </p:txBody>
      </p:sp>
      <p:sp>
        <p:nvSpPr>
          <p:cNvPr id="3" name="Content Placeholder 2">
            <a:extLst>
              <a:ext uri="{FF2B5EF4-FFF2-40B4-BE49-F238E27FC236}">
                <a16:creationId xmlns:a16="http://schemas.microsoft.com/office/drawing/2014/main" id="{1C8B9220-BDEB-48DA-9D5C-00356479E763}"/>
              </a:ext>
            </a:extLst>
          </p:cNvPr>
          <p:cNvSpPr>
            <a:spLocks noGrp="1"/>
          </p:cNvSpPr>
          <p:nvPr>
            <p:ph idx="1"/>
          </p:nvPr>
        </p:nvSpPr>
        <p:spPr/>
        <p:txBody>
          <a:bodyPr vert="horz" lIns="91440" tIns="45720" rIns="91440" bIns="45720" rtlCol="0" anchor="t">
            <a:normAutofit/>
          </a:bodyPr>
          <a:lstStyle/>
          <a:p>
            <a:r>
              <a:rPr lang="sv-SE" dirty="0"/>
              <a:t>Svara ALLTID på kallelserna som går ut innan sista svarstid passerat. Vid sjukdom efter sista svarstid kontakta en ledare så snart som möjligt.</a:t>
            </a:r>
          </a:p>
          <a:p>
            <a:r>
              <a:rPr lang="sv-SE" dirty="0">
                <a:solidFill>
                  <a:srgbClr val="376092"/>
                </a:solidFill>
                <a:cs typeface="Calibri"/>
              </a:rPr>
              <a:t>Föräldrar ska ALLTID </a:t>
            </a:r>
            <a:r>
              <a:rPr lang="sv-SE" dirty="0" err="1">
                <a:solidFill>
                  <a:srgbClr val="376092"/>
                </a:solidFill>
                <a:cs typeface="Calibri"/>
              </a:rPr>
              <a:t>swisha</a:t>
            </a:r>
            <a:r>
              <a:rPr lang="sv-SE" dirty="0">
                <a:solidFill>
                  <a:srgbClr val="376092"/>
                </a:solidFill>
                <a:cs typeface="Calibri"/>
              </a:rPr>
              <a:t> chauffören till bortamatch 10 kr/mil. Måste bli bättre på detta!</a:t>
            </a:r>
          </a:p>
          <a:p>
            <a:pPr marL="0" indent="0">
              <a:buNone/>
            </a:pPr>
            <a:endParaRPr lang="sv-SE" dirty="0">
              <a:cs typeface="Calibri"/>
            </a:endParaRPr>
          </a:p>
          <a:p>
            <a:endParaRPr lang="sv-SE"/>
          </a:p>
          <a:p>
            <a:endParaRPr lang="sv-SE">
              <a:cs typeface="Calibri"/>
            </a:endParaRPr>
          </a:p>
        </p:txBody>
      </p:sp>
      <p:sp>
        <p:nvSpPr>
          <p:cNvPr id="4" name="Platshållare för bildnummer 3">
            <a:extLst>
              <a:ext uri="{FF2B5EF4-FFF2-40B4-BE49-F238E27FC236}">
                <a16:creationId xmlns:a16="http://schemas.microsoft.com/office/drawing/2014/main" id="{9F57076F-F33A-4141-9BAD-3146D4B7A702}"/>
              </a:ext>
            </a:extLst>
          </p:cNvPr>
          <p:cNvSpPr>
            <a:spLocks noGrp="1"/>
          </p:cNvSpPr>
          <p:nvPr>
            <p:ph type="sldNum" sz="quarter" idx="12"/>
          </p:nvPr>
        </p:nvSpPr>
        <p:spPr/>
        <p:txBody>
          <a:bodyPr/>
          <a:lstStyle/>
          <a:p>
            <a:fld id="{91BA8AAB-46CD-4A04-AD31-79E4D3AE80D0}" type="slidenum">
              <a:rPr lang="en-US" smtClean="0"/>
              <a:pPr/>
              <a:t>10</a:t>
            </a:fld>
            <a:endParaRPr lang="en-US"/>
          </a:p>
        </p:txBody>
      </p:sp>
    </p:spTree>
    <p:extLst>
      <p:ext uri="{BB962C8B-B14F-4D97-AF65-F5344CB8AC3E}">
        <p14:creationId xmlns:p14="http://schemas.microsoft.com/office/powerpoint/2010/main" val="40654299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8DF820-8EEB-4616-8C22-3F4665F5BB31}"/>
              </a:ext>
            </a:extLst>
          </p:cNvPr>
          <p:cNvSpPr>
            <a:spLocks noGrp="1"/>
          </p:cNvSpPr>
          <p:nvPr>
            <p:ph type="title"/>
          </p:nvPr>
        </p:nvSpPr>
        <p:spPr/>
        <p:txBody>
          <a:bodyPr/>
          <a:lstStyle/>
          <a:p>
            <a:r>
              <a:rPr lang="sv-SE" dirty="0">
                <a:cs typeface="Calibri"/>
              </a:rPr>
              <a:t>Hudik Cup</a:t>
            </a:r>
          </a:p>
        </p:txBody>
      </p:sp>
      <p:sp>
        <p:nvSpPr>
          <p:cNvPr id="3" name="Content Placeholder 2">
            <a:extLst>
              <a:ext uri="{FF2B5EF4-FFF2-40B4-BE49-F238E27FC236}">
                <a16:creationId xmlns:a16="http://schemas.microsoft.com/office/drawing/2014/main" id="{2D0EF75B-3119-4D46-AFF0-03A135DA3543}"/>
              </a:ext>
            </a:extLst>
          </p:cNvPr>
          <p:cNvSpPr>
            <a:spLocks noGrp="1"/>
          </p:cNvSpPr>
          <p:nvPr>
            <p:ph idx="1"/>
          </p:nvPr>
        </p:nvSpPr>
        <p:spPr>
          <a:xfrm>
            <a:off x="457200" y="1233578"/>
            <a:ext cx="8100204" cy="4892585"/>
          </a:xfrm>
        </p:spPr>
        <p:txBody>
          <a:bodyPr vert="horz" lIns="91440" tIns="45720" rIns="91440" bIns="45720" rtlCol="0" anchor="t">
            <a:normAutofit fontScale="55000" lnSpcReduction="20000"/>
          </a:bodyPr>
          <a:lstStyle/>
          <a:p>
            <a:pPr marL="0" indent="0">
              <a:buNone/>
            </a:pPr>
            <a:r>
              <a:rPr lang="sv-SE" dirty="0">
                <a:cs typeface="Calibri"/>
              </a:rPr>
              <a:t>- Definitiv anmälan görs genom att svara på ny kallelse på Laget.se (kommer inom kort) samt </a:t>
            </a:r>
            <a:r>
              <a:rPr lang="sv-SE" dirty="0" err="1">
                <a:cs typeface="Calibri"/>
              </a:rPr>
              <a:t>swisha</a:t>
            </a:r>
            <a:r>
              <a:rPr lang="sv-SE" dirty="0">
                <a:cs typeface="Calibri"/>
              </a:rPr>
              <a:t> 800 kr till vårt lagkonto 0702761430 "Magnus Engström" </a:t>
            </a:r>
            <a:r>
              <a:rPr lang="sv-SE" u="sng" dirty="0">
                <a:cs typeface="Calibri"/>
              </a:rPr>
              <a:t>SENAST 27 April!</a:t>
            </a:r>
            <a:r>
              <a:rPr lang="sv-SE" dirty="0">
                <a:cs typeface="Calibri"/>
              </a:rPr>
              <a:t> efter det ska deltagarlista skickas till cupen och då går det inte att komplettera med ytterligare spelare.</a:t>
            </a:r>
          </a:p>
          <a:p>
            <a:pPr marL="0" indent="0">
              <a:buNone/>
            </a:pPr>
            <a:r>
              <a:rPr lang="sv-SE" dirty="0">
                <a:cs typeface="Calibri"/>
              </a:rPr>
              <a:t>- Kostnad per spelare är ca 1500 kronor. Lagkassan står för ca 700 kr/spelare. </a:t>
            </a:r>
          </a:p>
          <a:p>
            <a:pPr marL="0" indent="0">
              <a:buNone/>
            </a:pPr>
            <a:r>
              <a:rPr lang="sv-SE" dirty="0">
                <a:cs typeface="Calibri"/>
              </a:rPr>
              <a:t>- 2 lag anmälda.</a:t>
            </a:r>
          </a:p>
          <a:p>
            <a:pPr marL="0" indent="0">
              <a:buNone/>
            </a:pPr>
            <a:r>
              <a:rPr lang="sv-SE" dirty="0">
                <a:cs typeface="Calibri"/>
              </a:rPr>
              <a:t>- Vi kommer att åka gemensam buss med </a:t>
            </a:r>
            <a:r>
              <a:rPr lang="sv-SE" dirty="0" err="1">
                <a:cs typeface="Calibri"/>
              </a:rPr>
              <a:t>Ope</a:t>
            </a:r>
            <a:r>
              <a:rPr lang="sv-SE" dirty="0">
                <a:cs typeface="Calibri"/>
              </a:rPr>
              <a:t> dit fredag 17/6 (vet ej tid ännu, skolavslutning samma dag) och hem söndag när alla </a:t>
            </a:r>
            <a:r>
              <a:rPr lang="sv-SE" dirty="0" err="1">
                <a:cs typeface="Calibri"/>
              </a:rPr>
              <a:t>opelag</a:t>
            </a:r>
            <a:r>
              <a:rPr lang="sv-SE" dirty="0">
                <a:cs typeface="Calibri"/>
              </a:rPr>
              <a:t> är klara.</a:t>
            </a:r>
          </a:p>
          <a:p>
            <a:pPr marL="0" indent="0">
              <a:buNone/>
            </a:pPr>
            <a:r>
              <a:rPr lang="sv-SE" dirty="0">
                <a:cs typeface="Calibri"/>
              </a:rPr>
              <a:t>- Vi bor och äter på skola. Föräldrar fixar resa och boende själva.</a:t>
            </a:r>
            <a:endParaRPr lang="sv-SE" dirty="0"/>
          </a:p>
          <a:p>
            <a:pPr marL="0" indent="0">
              <a:buNone/>
            </a:pPr>
            <a:r>
              <a:rPr lang="sv-SE" dirty="0">
                <a:cs typeface="Calibri"/>
              </a:rPr>
              <a:t>- Det är föräldrars ansvar att hämta barnen om de blir sjuka eller inte klarar av att sova borta själv med laget.</a:t>
            </a:r>
          </a:p>
          <a:p>
            <a:pPr marL="0" indent="0">
              <a:buNone/>
            </a:pPr>
            <a:r>
              <a:rPr lang="sv-SE" dirty="0">
                <a:cs typeface="Calibri"/>
              </a:rPr>
              <a:t>- Eventuella allergier/specialkost ska skickas med vid anmälan av deltagande. Går att fylla i på kallelsen på laget.se annars kontakta Marie Ericson- Senast 27 april.</a:t>
            </a:r>
          </a:p>
          <a:p>
            <a:pPr marL="0" indent="0">
              <a:buNone/>
            </a:pPr>
            <a:r>
              <a:rPr lang="sv-SE" dirty="0">
                <a:cs typeface="Calibri"/>
              </a:rPr>
              <a:t>-Alla föräldrar måste godkänna att vi får lämna barnens personuppgifter till cupen.</a:t>
            </a:r>
          </a:p>
          <a:p>
            <a:pPr marL="0" indent="0">
              <a:buNone/>
            </a:pPr>
            <a:r>
              <a:rPr lang="sv-SE" dirty="0">
                <a:cs typeface="Calibri"/>
              </a:rPr>
              <a:t>-</a:t>
            </a:r>
          </a:p>
          <a:p>
            <a:pPr marL="0" indent="0">
              <a:buNone/>
            </a:pPr>
            <a:endParaRPr lang="sv-SE" dirty="0">
              <a:cs typeface="Calibri"/>
            </a:endParaRPr>
          </a:p>
        </p:txBody>
      </p:sp>
      <p:sp>
        <p:nvSpPr>
          <p:cNvPr id="4" name="Platshållare för bildnummer 3">
            <a:extLst>
              <a:ext uri="{FF2B5EF4-FFF2-40B4-BE49-F238E27FC236}">
                <a16:creationId xmlns:a16="http://schemas.microsoft.com/office/drawing/2014/main" id="{1D02583A-6AEE-4797-97AD-6E262D0B8275}"/>
              </a:ext>
            </a:extLst>
          </p:cNvPr>
          <p:cNvSpPr>
            <a:spLocks noGrp="1"/>
          </p:cNvSpPr>
          <p:nvPr>
            <p:ph type="sldNum" sz="quarter" idx="12"/>
          </p:nvPr>
        </p:nvSpPr>
        <p:spPr/>
        <p:txBody>
          <a:bodyPr/>
          <a:lstStyle/>
          <a:p>
            <a:fld id="{91BA8AAB-46CD-4A04-AD31-79E4D3AE80D0}" type="slidenum">
              <a:rPr lang="en-US" smtClean="0"/>
              <a:pPr/>
              <a:t>11</a:t>
            </a:fld>
            <a:endParaRPr lang="en-US"/>
          </a:p>
        </p:txBody>
      </p:sp>
    </p:spTree>
    <p:extLst>
      <p:ext uri="{BB962C8B-B14F-4D97-AF65-F5344CB8AC3E}">
        <p14:creationId xmlns:p14="http://schemas.microsoft.com/office/powerpoint/2010/main" val="11337902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743E3CD-9BB5-4CDF-8E53-35CC294C7B44}"/>
              </a:ext>
            </a:extLst>
          </p:cNvPr>
          <p:cNvSpPr>
            <a:spLocks noGrp="1"/>
          </p:cNvSpPr>
          <p:nvPr>
            <p:ph type="title"/>
          </p:nvPr>
        </p:nvSpPr>
        <p:spPr/>
        <p:txBody>
          <a:bodyPr/>
          <a:lstStyle/>
          <a:p>
            <a:r>
              <a:rPr lang="sv-SE" dirty="0">
                <a:ea typeface="+mj-lt"/>
                <a:cs typeface="+mj-lt"/>
              </a:rPr>
              <a:t>Ekonomi - lagkassan </a:t>
            </a:r>
            <a:endParaRPr lang="sv-SE" dirty="0"/>
          </a:p>
        </p:txBody>
      </p:sp>
      <p:sp>
        <p:nvSpPr>
          <p:cNvPr id="3" name="Platshållare för innehåll 2">
            <a:extLst>
              <a:ext uri="{FF2B5EF4-FFF2-40B4-BE49-F238E27FC236}">
                <a16:creationId xmlns:a16="http://schemas.microsoft.com/office/drawing/2014/main" id="{455971BA-8EDA-4691-8CFC-2DE1612D9024}"/>
              </a:ext>
            </a:extLst>
          </p:cNvPr>
          <p:cNvSpPr>
            <a:spLocks noGrp="1"/>
          </p:cNvSpPr>
          <p:nvPr>
            <p:ph idx="1"/>
          </p:nvPr>
        </p:nvSpPr>
        <p:spPr/>
        <p:txBody>
          <a:bodyPr vert="horz" lIns="91440" tIns="45720" rIns="91440" bIns="45720" rtlCol="0" anchor="t">
            <a:normAutofit fontScale="62500" lnSpcReduction="20000"/>
          </a:bodyPr>
          <a:lstStyle/>
          <a:p>
            <a:pPr>
              <a:buFont typeface="Arial"/>
              <a:buChar char="•"/>
            </a:pPr>
            <a:r>
              <a:rPr lang="sv-SE" dirty="0">
                <a:ea typeface="+mn-lt"/>
                <a:cs typeface="+mn-lt"/>
              </a:rPr>
              <a:t>Hos </a:t>
            </a:r>
            <a:r>
              <a:rPr lang="sv-SE" dirty="0" err="1">
                <a:ea typeface="+mn-lt"/>
                <a:cs typeface="+mn-lt"/>
              </a:rPr>
              <a:t>Ope</a:t>
            </a:r>
            <a:r>
              <a:rPr lang="sv-SE" dirty="0">
                <a:ea typeface="+mn-lt"/>
                <a:cs typeface="+mn-lt"/>
              </a:rPr>
              <a:t>: ca 37 000 kr</a:t>
            </a:r>
            <a:endParaRPr lang="en-US">
              <a:ea typeface="+mn-lt"/>
              <a:cs typeface="+mn-lt"/>
            </a:endParaRPr>
          </a:p>
          <a:p>
            <a:pPr>
              <a:buFont typeface="Arial"/>
              <a:buChar char="•"/>
            </a:pPr>
            <a:r>
              <a:rPr lang="sv-SE" dirty="0">
                <a:ea typeface="+mn-lt"/>
                <a:cs typeface="+mn-lt"/>
              </a:rPr>
              <a:t>Övrigt: ca 9 000 kr</a:t>
            </a:r>
            <a:endParaRPr lang="en-US">
              <a:ea typeface="+mn-lt"/>
              <a:cs typeface="+mn-lt"/>
            </a:endParaRPr>
          </a:p>
          <a:p>
            <a:pPr marL="0" indent="0">
              <a:buNone/>
            </a:pPr>
            <a:r>
              <a:rPr lang="sv-SE" dirty="0">
                <a:ea typeface="+mn-lt"/>
                <a:cs typeface="+mn-lt"/>
              </a:rPr>
              <a:t>TOT: 46 000 kr. </a:t>
            </a:r>
            <a:endParaRPr lang="en-US">
              <a:ea typeface="+mn-lt"/>
              <a:cs typeface="+mn-lt"/>
            </a:endParaRPr>
          </a:p>
          <a:p>
            <a:pPr marL="0" indent="0">
              <a:buNone/>
            </a:pPr>
            <a:endParaRPr lang="sv-SE" dirty="0">
              <a:ea typeface="+mn-lt"/>
              <a:cs typeface="+mn-lt"/>
            </a:endParaRPr>
          </a:p>
          <a:p>
            <a:pPr marL="0" indent="0">
              <a:buNone/>
            </a:pPr>
            <a:r>
              <a:rPr lang="sv-SE" dirty="0">
                <a:ea typeface="+mn-lt"/>
                <a:cs typeface="+mn-lt"/>
              </a:rPr>
              <a:t>Hudik cup ca 27 000 kr från lagkassan efter alla betalt 800 kr var.</a:t>
            </a:r>
          </a:p>
          <a:p>
            <a:pPr marL="0" indent="0">
              <a:buNone/>
            </a:pPr>
            <a:r>
              <a:rPr lang="sv-SE" dirty="0">
                <a:ea typeface="+mn-lt"/>
                <a:cs typeface="+mn-lt"/>
              </a:rPr>
              <a:t>Storsjöcupen: 600 kr per deltagare ca 18 000 kr vid 30 spelare. Här tänker vi att alla får betala 300 kr/spelare? Ok? (Lag i. "medlemsföreningarna" får sedan tillbaka 300 kronor per spelare till laget då vi är medlemsförening men pengarna måste ut först innan vi får tillbaka. </a:t>
            </a:r>
          </a:p>
          <a:p>
            <a:pPr marL="0" indent="0">
              <a:buNone/>
            </a:pPr>
            <a:endParaRPr lang="sv-SE" dirty="0">
              <a:ea typeface="+mn-lt"/>
              <a:cs typeface="+mn-lt"/>
            </a:endParaRPr>
          </a:p>
          <a:p>
            <a:pPr marL="0" indent="0">
              <a:buNone/>
            </a:pPr>
            <a:r>
              <a:rPr lang="sv-SE" dirty="0">
                <a:ea typeface="+mn-lt"/>
                <a:cs typeface="+mn-lt"/>
              </a:rPr>
              <a:t>Då blir det totalt från lagkassan för båda cuperna ca 36 000 kr. </a:t>
            </a:r>
          </a:p>
          <a:p>
            <a:pPr marL="0" indent="0">
              <a:buNone/>
            </a:pPr>
            <a:r>
              <a:rPr lang="sv-SE" dirty="0">
                <a:ea typeface="+mn-lt"/>
                <a:cs typeface="+mn-lt"/>
              </a:rPr>
              <a:t>Har då 10 000 kronor kvar + säljinsatsen vi gör nu med </a:t>
            </a:r>
            <a:r>
              <a:rPr lang="sv-SE" dirty="0" err="1">
                <a:ea typeface="+mn-lt"/>
                <a:cs typeface="+mn-lt"/>
              </a:rPr>
              <a:t>Newbody</a:t>
            </a:r>
            <a:r>
              <a:rPr lang="sv-SE" dirty="0">
                <a:ea typeface="+mn-lt"/>
                <a:cs typeface="+mn-lt"/>
              </a:rPr>
              <a:t> samt ca 9000 vi får tillbaka från storsjöcupen senare. Sen nya föräldrainsatser, häften, bingolotter mm för att kunna köra cuper nästa år igen. </a:t>
            </a:r>
            <a:endParaRPr lang="sv-SE" dirty="0"/>
          </a:p>
        </p:txBody>
      </p:sp>
      <p:sp>
        <p:nvSpPr>
          <p:cNvPr id="4" name="textruta 3">
            <a:extLst>
              <a:ext uri="{FF2B5EF4-FFF2-40B4-BE49-F238E27FC236}">
                <a16:creationId xmlns:a16="http://schemas.microsoft.com/office/drawing/2014/main" id="{CB298FE4-8BE8-4FD1-8BA2-7E8C767FA012}"/>
              </a:ext>
            </a:extLst>
          </p:cNvPr>
          <p:cNvSpPr txBox="1"/>
          <p:nvPr/>
        </p:nvSpPr>
        <p:spPr>
          <a:xfrm>
            <a:off x="827584" y="2204864"/>
            <a:ext cx="5184576" cy="830997"/>
          </a:xfrm>
          <a:prstGeom prst="rect">
            <a:avLst/>
          </a:prstGeom>
          <a:noFill/>
        </p:spPr>
        <p:txBody>
          <a:bodyPr wrap="square" lIns="91440" tIns="45720" rIns="91440" bIns="45720" rtlCol="0" anchor="t">
            <a:spAutoFit/>
          </a:bodyPr>
          <a:lstStyle/>
          <a:p>
            <a:endParaRPr lang="sv-SE" sz="1200" dirty="0">
              <a:cs typeface="Calibri"/>
            </a:endParaRPr>
          </a:p>
          <a:p>
            <a:endParaRPr lang="sv-SE" sz="1200"/>
          </a:p>
          <a:p>
            <a:endParaRPr lang="sv-SE" sz="1200"/>
          </a:p>
          <a:p>
            <a:endParaRPr lang="sv-SE" sz="1200"/>
          </a:p>
        </p:txBody>
      </p:sp>
    </p:spTree>
    <p:extLst>
      <p:ext uri="{BB962C8B-B14F-4D97-AF65-F5344CB8AC3E}">
        <p14:creationId xmlns:p14="http://schemas.microsoft.com/office/powerpoint/2010/main" val="13172353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658B5-8041-421D-83EB-EE1F9ABDE950}"/>
              </a:ext>
            </a:extLst>
          </p:cNvPr>
          <p:cNvSpPr>
            <a:spLocks noGrp="1"/>
          </p:cNvSpPr>
          <p:nvPr>
            <p:ph type="title"/>
          </p:nvPr>
        </p:nvSpPr>
        <p:spPr/>
        <p:txBody>
          <a:bodyPr/>
          <a:lstStyle/>
          <a:p>
            <a:r>
              <a:rPr lang="sv-SE"/>
              <a:t>Vision – Värdgrund - Policy</a:t>
            </a:r>
          </a:p>
        </p:txBody>
      </p:sp>
      <p:sp>
        <p:nvSpPr>
          <p:cNvPr id="3" name="Content Placeholder 2">
            <a:extLst>
              <a:ext uri="{FF2B5EF4-FFF2-40B4-BE49-F238E27FC236}">
                <a16:creationId xmlns:a16="http://schemas.microsoft.com/office/drawing/2014/main" id="{3F1857E0-B9D8-4CCC-9344-4593FDBFA7EF}"/>
              </a:ext>
            </a:extLst>
          </p:cNvPr>
          <p:cNvSpPr>
            <a:spLocks noGrp="1"/>
          </p:cNvSpPr>
          <p:nvPr>
            <p:ph idx="1"/>
          </p:nvPr>
        </p:nvSpPr>
        <p:spPr>
          <a:xfrm>
            <a:off x="457200" y="1423317"/>
            <a:ext cx="8435280" cy="4525963"/>
          </a:xfrm>
        </p:spPr>
        <p:txBody>
          <a:bodyPr>
            <a:normAutofit fontScale="92500" lnSpcReduction="10000"/>
          </a:bodyPr>
          <a:lstStyle/>
          <a:p>
            <a:r>
              <a:rPr lang="sv-SE" sz="2400"/>
              <a:t>Vision</a:t>
            </a:r>
          </a:p>
          <a:p>
            <a:pPr lvl="1"/>
            <a:r>
              <a:rPr lang="sv-SE" sz="2000"/>
              <a:t>Ope IF - Möjligheternas Förening</a:t>
            </a:r>
          </a:p>
          <a:p>
            <a:r>
              <a:rPr lang="sv-SE" sz="2400"/>
              <a:t>Vår gemensamma värdegrund</a:t>
            </a:r>
          </a:p>
          <a:p>
            <a:pPr lvl="1"/>
            <a:r>
              <a:rPr lang="sv-SE" sz="2000"/>
              <a:t>KAMRATSKAP</a:t>
            </a:r>
          </a:p>
          <a:p>
            <a:pPr lvl="1"/>
            <a:r>
              <a:rPr lang="sv-SE" sz="2000"/>
              <a:t>GLÄDJE</a:t>
            </a:r>
          </a:p>
          <a:p>
            <a:pPr lvl="1"/>
            <a:r>
              <a:rPr lang="sv-SE" sz="2000"/>
              <a:t>ENGAGEMANG</a:t>
            </a:r>
          </a:p>
          <a:p>
            <a:r>
              <a:rPr lang="sv-SE" sz="2400"/>
              <a:t>Policy (delar av den som gäller för föräldrar)</a:t>
            </a:r>
          </a:p>
          <a:p>
            <a:pPr lvl="1"/>
            <a:r>
              <a:rPr lang="sv-SE" sz="2100"/>
              <a:t>Ungdomars förhållande till idrott beror mycket på föräldrarnas inflytande och påverkan. Därför är det viktigt att vi har ett väl utvecklat samarbete mellan ledare och föräldrar. Vi ser det som mycket värdefullt att föräldrar involveras i vår ungdomsverksamhet. </a:t>
            </a:r>
          </a:p>
          <a:p>
            <a:pPr lvl="1"/>
            <a:r>
              <a:rPr lang="sv-SE" sz="2000"/>
              <a:t>Ett </a:t>
            </a:r>
            <a:r>
              <a:rPr lang="sv-SE" sz="2000" u="sng"/>
              <a:t>aktivt föräldraengagemang</a:t>
            </a:r>
            <a:r>
              <a:rPr lang="sv-SE" sz="2000"/>
              <a:t> underlättar vår strävan, att Opes spelare ska kännetecknas som </a:t>
            </a:r>
            <a:r>
              <a:rPr lang="sv-SE" sz="2000" b="1"/>
              <a:t>ENGAGERADE</a:t>
            </a:r>
            <a:r>
              <a:rPr lang="sv-SE" sz="2000"/>
              <a:t>, känna </a:t>
            </a:r>
            <a:r>
              <a:rPr lang="sv-SE" sz="2000" b="1"/>
              <a:t>GLÄDJE</a:t>
            </a:r>
            <a:r>
              <a:rPr lang="sv-SE" sz="2000"/>
              <a:t> vara goda kamrater, </a:t>
            </a:r>
            <a:r>
              <a:rPr lang="sv-SE" sz="2000" b="1"/>
              <a:t>KAMRATSKAP</a:t>
            </a:r>
            <a:r>
              <a:rPr lang="sv-SE" sz="2000"/>
              <a:t>, såväl sportsligt som socialt. </a:t>
            </a:r>
          </a:p>
          <a:p>
            <a:pPr lvl="1"/>
            <a:endParaRPr lang="sv-SE" sz="2000"/>
          </a:p>
          <a:p>
            <a:pPr marL="457200" lvl="1" indent="0">
              <a:buNone/>
            </a:pPr>
            <a:endParaRPr lang="sv-SE" sz="2000"/>
          </a:p>
          <a:p>
            <a:pPr marL="457200" lvl="1" indent="0">
              <a:buNone/>
            </a:pPr>
            <a:endParaRPr lang="sv-SE" sz="2000"/>
          </a:p>
          <a:p>
            <a:pPr lvl="1"/>
            <a:endParaRPr lang="sv-SE" sz="2000"/>
          </a:p>
          <a:p>
            <a:pPr lvl="1"/>
            <a:endParaRPr lang="sv-SE" sz="2000"/>
          </a:p>
        </p:txBody>
      </p:sp>
      <p:sp>
        <p:nvSpPr>
          <p:cNvPr id="4" name="Platshållare för bildnummer 3">
            <a:extLst>
              <a:ext uri="{FF2B5EF4-FFF2-40B4-BE49-F238E27FC236}">
                <a16:creationId xmlns:a16="http://schemas.microsoft.com/office/drawing/2014/main" id="{CF82D976-E8A9-4C07-BA0F-2048D97AB163}"/>
              </a:ext>
            </a:extLst>
          </p:cNvPr>
          <p:cNvSpPr>
            <a:spLocks noGrp="1"/>
          </p:cNvSpPr>
          <p:nvPr>
            <p:ph type="sldNum" sz="quarter" idx="12"/>
          </p:nvPr>
        </p:nvSpPr>
        <p:spPr/>
        <p:txBody>
          <a:bodyPr/>
          <a:lstStyle/>
          <a:p>
            <a:fld id="{91BA8AAB-46CD-4A04-AD31-79E4D3AE80D0}" type="slidenum">
              <a:rPr lang="en-US" smtClean="0"/>
              <a:pPr/>
              <a:t>13</a:t>
            </a:fld>
            <a:endParaRPr lang="en-US"/>
          </a:p>
        </p:txBody>
      </p:sp>
    </p:spTree>
    <p:extLst>
      <p:ext uri="{BB962C8B-B14F-4D97-AF65-F5344CB8AC3E}">
        <p14:creationId xmlns:p14="http://schemas.microsoft.com/office/powerpoint/2010/main" val="17908187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6EDA9-4012-4CEC-9A9D-D6A53C4841ED}"/>
              </a:ext>
            </a:extLst>
          </p:cNvPr>
          <p:cNvSpPr>
            <a:spLocks noGrp="1"/>
          </p:cNvSpPr>
          <p:nvPr>
            <p:ph type="title"/>
          </p:nvPr>
        </p:nvSpPr>
        <p:spPr/>
        <p:txBody>
          <a:bodyPr/>
          <a:lstStyle/>
          <a:p>
            <a:r>
              <a:rPr lang="sv-SE"/>
              <a:t>Sponsorpolicy</a:t>
            </a:r>
          </a:p>
        </p:txBody>
      </p:sp>
      <p:sp>
        <p:nvSpPr>
          <p:cNvPr id="3" name="Content Placeholder 2">
            <a:extLst>
              <a:ext uri="{FF2B5EF4-FFF2-40B4-BE49-F238E27FC236}">
                <a16:creationId xmlns:a16="http://schemas.microsoft.com/office/drawing/2014/main" id="{B65EE6D7-F53C-4A8B-99C7-40E38DFE656D}"/>
              </a:ext>
            </a:extLst>
          </p:cNvPr>
          <p:cNvSpPr>
            <a:spLocks noGrp="1"/>
          </p:cNvSpPr>
          <p:nvPr>
            <p:ph idx="1"/>
          </p:nvPr>
        </p:nvSpPr>
        <p:spPr>
          <a:xfrm>
            <a:off x="457200" y="1207293"/>
            <a:ext cx="8435280" cy="5030019"/>
          </a:xfrm>
        </p:spPr>
        <p:txBody>
          <a:bodyPr>
            <a:normAutofit/>
          </a:bodyPr>
          <a:lstStyle/>
          <a:p>
            <a:r>
              <a:rPr lang="sv-SE" sz="1800"/>
              <a:t>Spelare och lag som representerar Ope IF skall ha </a:t>
            </a:r>
            <a:r>
              <a:rPr lang="sv-SE" sz="1800" b="1"/>
              <a:t>samma grundförutsättningar utifrån ålder och serienivå att utöva sin sport och utvecklas</a:t>
            </a:r>
            <a:r>
              <a:rPr lang="sv-SE" sz="1800"/>
              <a:t>. Ope IF:s styrelse skall vara garant för detta.</a:t>
            </a:r>
          </a:p>
          <a:p>
            <a:r>
              <a:rPr lang="sv-SE" sz="1800"/>
              <a:t>Vi arbetar också för att utveckla </a:t>
            </a:r>
            <a:r>
              <a:rPr lang="sv-SE" sz="1800" b="1"/>
              <a:t>Ope IF VISION: MÖJLIGHETERNAS FÖRENING!</a:t>
            </a:r>
            <a:r>
              <a:rPr lang="sv-SE" sz="1800"/>
              <a:t> Samt arbeta med vår gemensamma värdegrund, </a:t>
            </a:r>
            <a:r>
              <a:rPr lang="sv-SE" sz="1800" b="1"/>
              <a:t>KAMRATSKAP – GLÄDJE – ENGAGEMANG</a:t>
            </a:r>
            <a:r>
              <a:rPr lang="sv-SE" sz="1800"/>
              <a:t> och därigenom utveckla en stark föreningskänsla. Det är därför viktigt att</a:t>
            </a:r>
            <a:r>
              <a:rPr lang="sv-SE" sz="1800" b="1"/>
              <a:t> </a:t>
            </a:r>
            <a:r>
              <a:rPr lang="sv-SE" sz="1800"/>
              <a:t>klubbens profil följs på matchdräkter och gemensamt inköpta träningskläder.</a:t>
            </a:r>
          </a:p>
          <a:p>
            <a:r>
              <a:rPr lang="sv-SE" sz="1800"/>
              <a:t>Vår strävan är att ha ett </a:t>
            </a:r>
            <a:r>
              <a:rPr lang="sv-SE" sz="1800" b="1"/>
              <a:t>långsiktigt samarbete med våra sponsorer</a:t>
            </a:r>
            <a:r>
              <a:rPr lang="sv-SE" sz="1800"/>
              <a:t>. En fungerande strategi för att attrahera nya sponsorer är mycket viktigt, liksom att vårda de vi redan har.</a:t>
            </a:r>
          </a:p>
          <a:p>
            <a:r>
              <a:rPr lang="sv-SE" sz="1800"/>
              <a:t>Förslag på möjliga sponsorer och idéer om nya former av sponsring förs vidare till Ope IF:s Styrelse. Vi som stor förening måste ha en </a:t>
            </a:r>
            <a:r>
              <a:rPr lang="sv-SE" sz="1800" b="1"/>
              <a:t>enhetlig och strukturerad </a:t>
            </a:r>
            <a:r>
              <a:rPr lang="sv-SE" sz="1800"/>
              <a:t>modell för arbetet mot företag. Om företag blir kontaktade av Ope IF från olika håll skapas en </a:t>
            </a:r>
            <a:r>
              <a:rPr lang="sv-SE" sz="1800" b="1"/>
              <a:t>förvirring och ger ett oseriöst intryck</a:t>
            </a:r>
            <a:r>
              <a:rPr lang="sv-SE" sz="1800"/>
              <a:t>. Därför styrs och koordineras allt arbete kring sponsring av styrelsen. </a:t>
            </a:r>
          </a:p>
          <a:p>
            <a:r>
              <a:rPr lang="sv-SE" sz="1800"/>
              <a:t>Föreningen </a:t>
            </a:r>
            <a:r>
              <a:rPr lang="sv-SE" sz="1800" b="1"/>
              <a:t>tar inte emot sponsring som främjar tobak, alkohol och droger</a:t>
            </a:r>
            <a:r>
              <a:rPr lang="sv-SE" sz="1800"/>
              <a:t>.</a:t>
            </a:r>
            <a:endParaRPr lang="sv-SE" sz="600"/>
          </a:p>
          <a:p>
            <a:endParaRPr lang="sv-SE" sz="1800"/>
          </a:p>
          <a:p>
            <a:endParaRPr lang="sv-SE" sz="1800"/>
          </a:p>
          <a:p>
            <a:endParaRPr lang="sv-SE" sz="1800"/>
          </a:p>
          <a:p>
            <a:endParaRPr lang="sv-SE" sz="1800"/>
          </a:p>
          <a:p>
            <a:endParaRPr lang="sv-SE" sz="1800"/>
          </a:p>
          <a:p>
            <a:endParaRPr lang="sv-SE" sz="1800"/>
          </a:p>
          <a:p>
            <a:endParaRPr lang="sv-SE" sz="1800"/>
          </a:p>
        </p:txBody>
      </p:sp>
      <p:sp>
        <p:nvSpPr>
          <p:cNvPr id="4" name="Platshållare för bildnummer 3">
            <a:extLst>
              <a:ext uri="{FF2B5EF4-FFF2-40B4-BE49-F238E27FC236}">
                <a16:creationId xmlns:a16="http://schemas.microsoft.com/office/drawing/2014/main" id="{30FAC733-AF3D-404F-A12B-215090FAD47D}"/>
              </a:ext>
            </a:extLst>
          </p:cNvPr>
          <p:cNvSpPr>
            <a:spLocks noGrp="1"/>
          </p:cNvSpPr>
          <p:nvPr>
            <p:ph type="sldNum" sz="quarter" idx="12"/>
          </p:nvPr>
        </p:nvSpPr>
        <p:spPr/>
        <p:txBody>
          <a:bodyPr/>
          <a:lstStyle/>
          <a:p>
            <a:fld id="{91BA8AAB-46CD-4A04-AD31-79E4D3AE80D0}" type="slidenum">
              <a:rPr lang="en-US" smtClean="0"/>
              <a:pPr/>
              <a:t>14</a:t>
            </a:fld>
            <a:endParaRPr lang="en-US"/>
          </a:p>
        </p:txBody>
      </p:sp>
    </p:spTree>
    <p:extLst>
      <p:ext uri="{BB962C8B-B14F-4D97-AF65-F5344CB8AC3E}">
        <p14:creationId xmlns:p14="http://schemas.microsoft.com/office/powerpoint/2010/main" val="7769884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B8A9AF-6DED-4D86-9D51-92133E0D8C75}"/>
              </a:ext>
            </a:extLst>
          </p:cNvPr>
          <p:cNvSpPr>
            <a:spLocks noGrp="1"/>
          </p:cNvSpPr>
          <p:nvPr>
            <p:ph type="title"/>
          </p:nvPr>
        </p:nvSpPr>
        <p:spPr/>
        <p:txBody>
          <a:bodyPr/>
          <a:lstStyle/>
          <a:p>
            <a:r>
              <a:rPr lang="sv-SE"/>
              <a:t>Sponsring - riktlinjer</a:t>
            </a:r>
          </a:p>
        </p:txBody>
      </p:sp>
      <p:sp>
        <p:nvSpPr>
          <p:cNvPr id="3" name="Content Placeholder 2">
            <a:extLst>
              <a:ext uri="{FF2B5EF4-FFF2-40B4-BE49-F238E27FC236}">
                <a16:creationId xmlns:a16="http://schemas.microsoft.com/office/drawing/2014/main" id="{5F95F042-0518-4A0C-B76E-F53D5F73A21C}"/>
              </a:ext>
            </a:extLst>
          </p:cNvPr>
          <p:cNvSpPr>
            <a:spLocks noGrp="1"/>
          </p:cNvSpPr>
          <p:nvPr>
            <p:ph idx="1"/>
          </p:nvPr>
        </p:nvSpPr>
        <p:spPr>
          <a:xfrm>
            <a:off x="457200" y="1268761"/>
            <a:ext cx="8229600" cy="3600399"/>
          </a:xfrm>
        </p:spPr>
        <p:txBody>
          <a:bodyPr>
            <a:normAutofit/>
          </a:bodyPr>
          <a:lstStyle/>
          <a:p>
            <a:r>
              <a:rPr lang="sv-SE" sz="2000"/>
              <a:t>Föreningssponsring</a:t>
            </a:r>
          </a:p>
          <a:p>
            <a:pPr lvl="1"/>
            <a:r>
              <a:rPr lang="sv-SE" sz="1800"/>
              <a:t>Belopp över 5000 kr utgör alltid föreningssponsring.</a:t>
            </a:r>
          </a:p>
          <a:p>
            <a:pPr lvl="1"/>
            <a:r>
              <a:rPr lang="sv-SE" sz="1800"/>
              <a:t>Hela sponsorintäkten används till föreningens gemensamma utgifter och redovisas till medlemmarna.</a:t>
            </a:r>
          </a:p>
          <a:p>
            <a:r>
              <a:rPr lang="sv-SE" sz="2000"/>
              <a:t>Lagsponsring</a:t>
            </a:r>
          </a:p>
          <a:p>
            <a:pPr lvl="1"/>
            <a:r>
              <a:rPr lang="sv-SE" sz="1800"/>
              <a:t>Lagsponsring till enskilt lag beviljas på belopp upp till 5000 kr per säsong och sponsor. </a:t>
            </a:r>
          </a:p>
          <a:p>
            <a:pPr lvl="1"/>
            <a:r>
              <a:rPr lang="sv-SE" sz="1800"/>
              <a:t>Ope IF fakturerar all lagsponsring. Föreningens del redovisas på ett sponsorkonto. </a:t>
            </a:r>
          </a:p>
          <a:p>
            <a:pPr lvl="1"/>
            <a:r>
              <a:rPr lang="sv-SE" sz="1800"/>
              <a:t>Sponsring får inte strida mot av Ope IF redan ingångna sponsringsavtal eller Ope IF policy.</a:t>
            </a:r>
            <a:endParaRPr lang="sv-SE" sz="1600"/>
          </a:p>
          <a:p>
            <a:pPr lvl="1"/>
            <a:endParaRPr lang="sv-SE" sz="1800"/>
          </a:p>
        </p:txBody>
      </p:sp>
      <p:pic>
        <p:nvPicPr>
          <p:cNvPr id="4" name="Picture 3">
            <a:extLst>
              <a:ext uri="{FF2B5EF4-FFF2-40B4-BE49-F238E27FC236}">
                <a16:creationId xmlns:a16="http://schemas.microsoft.com/office/drawing/2014/main" id="{6FDF0360-F14A-4F36-9592-EDC22B0120BC}"/>
              </a:ext>
            </a:extLst>
          </p:cNvPr>
          <p:cNvPicPr>
            <a:picLocks noChangeAspect="1"/>
          </p:cNvPicPr>
          <p:nvPr/>
        </p:nvPicPr>
        <p:blipFill>
          <a:blip r:embed="rId2"/>
          <a:stretch>
            <a:fillRect/>
          </a:stretch>
        </p:blipFill>
        <p:spPr>
          <a:xfrm>
            <a:off x="1187624" y="5013176"/>
            <a:ext cx="6991350" cy="1333500"/>
          </a:xfrm>
          <a:prstGeom prst="rect">
            <a:avLst/>
          </a:prstGeom>
        </p:spPr>
      </p:pic>
      <p:sp>
        <p:nvSpPr>
          <p:cNvPr id="5" name="Platshållare för bildnummer 4">
            <a:extLst>
              <a:ext uri="{FF2B5EF4-FFF2-40B4-BE49-F238E27FC236}">
                <a16:creationId xmlns:a16="http://schemas.microsoft.com/office/drawing/2014/main" id="{69F97DC1-1E96-4E70-A8F3-C3C933D2CD70}"/>
              </a:ext>
            </a:extLst>
          </p:cNvPr>
          <p:cNvSpPr>
            <a:spLocks noGrp="1"/>
          </p:cNvSpPr>
          <p:nvPr>
            <p:ph type="sldNum" sz="quarter" idx="12"/>
          </p:nvPr>
        </p:nvSpPr>
        <p:spPr>
          <a:xfrm>
            <a:off x="7452320" y="6356350"/>
            <a:ext cx="1512168" cy="501650"/>
          </a:xfrm>
        </p:spPr>
        <p:txBody>
          <a:bodyPr/>
          <a:lstStyle/>
          <a:p>
            <a:fld id="{91BA8AAB-46CD-4A04-AD31-79E4D3AE80D0}" type="slidenum">
              <a:rPr lang="en-US" smtClean="0"/>
              <a:pPr/>
              <a:t>15</a:t>
            </a:fld>
            <a:endParaRPr lang="en-US"/>
          </a:p>
        </p:txBody>
      </p:sp>
    </p:spTree>
    <p:extLst>
      <p:ext uri="{BB962C8B-B14F-4D97-AF65-F5344CB8AC3E}">
        <p14:creationId xmlns:p14="http://schemas.microsoft.com/office/powerpoint/2010/main" val="4900458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BD5BBA-290E-4588-8FEC-5C968082455A}"/>
              </a:ext>
            </a:extLst>
          </p:cNvPr>
          <p:cNvSpPr>
            <a:spLocks noGrp="1"/>
          </p:cNvSpPr>
          <p:nvPr>
            <p:ph type="title"/>
          </p:nvPr>
        </p:nvSpPr>
        <p:spPr/>
        <p:txBody>
          <a:bodyPr/>
          <a:lstStyle/>
          <a:p>
            <a:r>
              <a:rPr lang="sv-SE"/>
              <a:t>Lagkasseregler</a:t>
            </a:r>
          </a:p>
        </p:txBody>
      </p:sp>
      <p:sp>
        <p:nvSpPr>
          <p:cNvPr id="3" name="Content Placeholder 2">
            <a:extLst>
              <a:ext uri="{FF2B5EF4-FFF2-40B4-BE49-F238E27FC236}">
                <a16:creationId xmlns:a16="http://schemas.microsoft.com/office/drawing/2014/main" id="{91C925CC-9C01-4F1F-87A2-7CF498E9612C}"/>
              </a:ext>
            </a:extLst>
          </p:cNvPr>
          <p:cNvSpPr>
            <a:spLocks noGrp="1"/>
          </p:cNvSpPr>
          <p:nvPr>
            <p:ph idx="1"/>
          </p:nvPr>
        </p:nvSpPr>
        <p:spPr/>
        <p:txBody>
          <a:bodyPr>
            <a:normAutofit/>
          </a:bodyPr>
          <a:lstStyle/>
          <a:p>
            <a:r>
              <a:rPr lang="sv-SE" sz="2000"/>
              <a:t>Bakgrund</a:t>
            </a:r>
          </a:p>
          <a:p>
            <a:pPr lvl="1"/>
            <a:r>
              <a:rPr lang="sv-SE" sz="1800"/>
              <a:t>Föreningen bedriver verksamhet som finansieras bla av </a:t>
            </a:r>
            <a:r>
              <a:rPr lang="sv-SE" sz="1800" b="1"/>
              <a:t>medlems- och träningsavgifter</a:t>
            </a:r>
            <a:r>
              <a:rPr lang="sv-SE" sz="1800"/>
              <a:t>. För pengarna köper vi in bollar, västar, matchställ och annat material. Vi betalar cup- och seriespelsavgifter, domare och planhyror (match och träning). Vi bekostar ett kansli, kanslipersonal och vaktmästare. Föreningen äger fastigheter och anläggningar som ska skötas om och underhållas. Föreningen har även administrativa kostnader för hanteringen av lagkassorna.</a:t>
            </a:r>
          </a:p>
          <a:p>
            <a:pPr marL="457200" lvl="1" indent="0">
              <a:buNone/>
            </a:pPr>
            <a:r>
              <a:rPr lang="sv-SE" sz="1800"/>
              <a:t> </a:t>
            </a:r>
            <a:endParaRPr lang="sv-SE" sz="1600"/>
          </a:p>
          <a:p>
            <a:pPr lvl="1"/>
            <a:r>
              <a:rPr lang="sv-SE" sz="1800"/>
              <a:t>Varje lag i Ope IF har rätt att ha en </a:t>
            </a:r>
            <a:r>
              <a:rPr lang="sv-SE" sz="1800" b="1"/>
              <a:t>egen lagkassa för att finansiera verksamhet som inte klubben finansierar, </a:t>
            </a:r>
            <a:r>
              <a:rPr lang="sv-SE" sz="1800"/>
              <a:t>t.ex. men inte begränsat till träningsläger, kostnader i samband med cuper och andra typer av lagaktiviteter.  Dock skall alla kostnader vara direkt hänförbara till lagets fotbollsverksamhet.</a:t>
            </a:r>
          </a:p>
        </p:txBody>
      </p:sp>
      <p:sp>
        <p:nvSpPr>
          <p:cNvPr id="4" name="Platshållare för bildnummer 3">
            <a:extLst>
              <a:ext uri="{FF2B5EF4-FFF2-40B4-BE49-F238E27FC236}">
                <a16:creationId xmlns:a16="http://schemas.microsoft.com/office/drawing/2014/main" id="{DB353086-4C40-440E-8191-171BCE4ECEB4}"/>
              </a:ext>
            </a:extLst>
          </p:cNvPr>
          <p:cNvSpPr>
            <a:spLocks noGrp="1"/>
          </p:cNvSpPr>
          <p:nvPr>
            <p:ph type="sldNum" sz="quarter" idx="12"/>
          </p:nvPr>
        </p:nvSpPr>
        <p:spPr/>
        <p:txBody>
          <a:bodyPr/>
          <a:lstStyle/>
          <a:p>
            <a:fld id="{91BA8AAB-46CD-4A04-AD31-79E4D3AE80D0}" type="slidenum">
              <a:rPr lang="en-US" smtClean="0"/>
              <a:pPr/>
              <a:t>16</a:t>
            </a:fld>
            <a:endParaRPr lang="en-US"/>
          </a:p>
        </p:txBody>
      </p:sp>
    </p:spTree>
    <p:extLst>
      <p:ext uri="{BB962C8B-B14F-4D97-AF65-F5344CB8AC3E}">
        <p14:creationId xmlns:p14="http://schemas.microsoft.com/office/powerpoint/2010/main" val="32647588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A47746-38C2-4BAE-A9D2-3ABCD5885BED}"/>
              </a:ext>
            </a:extLst>
          </p:cNvPr>
          <p:cNvSpPr>
            <a:spLocks noGrp="1"/>
          </p:cNvSpPr>
          <p:nvPr>
            <p:ph type="title"/>
          </p:nvPr>
        </p:nvSpPr>
        <p:spPr/>
        <p:txBody>
          <a:bodyPr/>
          <a:lstStyle/>
          <a:p>
            <a:r>
              <a:rPr lang="sv-SE"/>
              <a:t>Regler</a:t>
            </a:r>
          </a:p>
        </p:txBody>
      </p:sp>
      <p:sp>
        <p:nvSpPr>
          <p:cNvPr id="3" name="Content Placeholder 2">
            <a:extLst>
              <a:ext uri="{FF2B5EF4-FFF2-40B4-BE49-F238E27FC236}">
                <a16:creationId xmlns:a16="http://schemas.microsoft.com/office/drawing/2014/main" id="{73E06B19-F32E-4372-BA45-8E609780622C}"/>
              </a:ext>
            </a:extLst>
          </p:cNvPr>
          <p:cNvSpPr>
            <a:spLocks noGrp="1"/>
          </p:cNvSpPr>
          <p:nvPr>
            <p:ph idx="1"/>
          </p:nvPr>
        </p:nvSpPr>
        <p:spPr>
          <a:xfrm>
            <a:off x="457200" y="1312168"/>
            <a:ext cx="8363272" cy="4781128"/>
          </a:xfrm>
        </p:spPr>
        <p:txBody>
          <a:bodyPr>
            <a:normAutofit fontScale="92500" lnSpcReduction="10000"/>
          </a:bodyPr>
          <a:lstStyle/>
          <a:p>
            <a:pPr lvl="0"/>
            <a:r>
              <a:rPr lang="sv-SE" sz="1800"/>
              <a:t>Varje lag </a:t>
            </a:r>
            <a:r>
              <a:rPr lang="sv-SE" sz="1800" b="1"/>
              <a:t>har rätt att ha en lagkassa</a:t>
            </a:r>
            <a:r>
              <a:rPr lang="sv-SE" sz="1800"/>
              <a:t> där lagets intäkter och kostnader hanteras.</a:t>
            </a:r>
          </a:p>
          <a:p>
            <a:pPr lvl="0"/>
            <a:r>
              <a:rPr lang="sv-SE" sz="1800"/>
              <a:t>Varje lag ska utse en </a:t>
            </a:r>
            <a:r>
              <a:rPr lang="sv-SE" sz="1800" b="1"/>
              <a:t>ansvarig lagkassör </a:t>
            </a:r>
            <a:r>
              <a:rPr lang="sv-SE" sz="1800"/>
              <a:t>gentemot föreningen. Det är </a:t>
            </a:r>
            <a:r>
              <a:rPr lang="sv-SE" sz="1800" b="1"/>
              <a:t>lagkassören som är ansvarig</a:t>
            </a:r>
            <a:r>
              <a:rPr lang="sv-SE" sz="1800"/>
              <a:t> för att lagkassan sköts enl föreningens regler.</a:t>
            </a:r>
          </a:p>
          <a:p>
            <a:pPr lvl="0"/>
            <a:r>
              <a:rPr lang="sv-SE" sz="1800"/>
              <a:t>Föreningen </a:t>
            </a:r>
            <a:r>
              <a:rPr lang="sv-SE" sz="1800" b="1"/>
              <a:t>godkänner inte att laget öppnar ett eget lagkonto </a:t>
            </a:r>
            <a:r>
              <a:rPr lang="sv-SE" sz="1800"/>
              <a:t>på banken eller förvarar lagets pengar hemma. </a:t>
            </a:r>
            <a:r>
              <a:rPr lang="sv-SE" sz="1800" b="1"/>
              <a:t>Privatkonton accepteras inte. </a:t>
            </a:r>
            <a:r>
              <a:rPr lang="sv-SE" sz="1800"/>
              <a:t>Intäkter som relaterar till försäljning av fika, egna lotter, egna jobb e.d. som laget själv organiserar och hanterar behåller laget till 100%. </a:t>
            </a:r>
          </a:p>
          <a:p>
            <a:pPr lvl="0"/>
            <a:r>
              <a:rPr lang="sv-SE" sz="1800"/>
              <a:t>Varje lag har möjlighet att ha en </a:t>
            </a:r>
            <a:r>
              <a:rPr lang="sv-SE" sz="1800" b="1"/>
              <a:t>handkassa på maximalt 3000 kr för löpande kostnader</a:t>
            </a:r>
            <a:r>
              <a:rPr lang="sv-SE" sz="1800"/>
              <a:t>. </a:t>
            </a:r>
          </a:p>
          <a:p>
            <a:pPr lvl="0"/>
            <a:r>
              <a:rPr lang="sv-SE" sz="1800"/>
              <a:t>För alla för laget betalda arbeten </a:t>
            </a:r>
            <a:r>
              <a:rPr lang="sv-SE" sz="1800" b="1"/>
              <a:t>som anvisats av föreningen skall intäkten redovisas direkt till Ope IF bankgiro. Därefter fördelas nettopengarna enligt 80% till föreningen och 20% som bonus till lagkassan (enligt 80/20-principen). </a:t>
            </a:r>
            <a:r>
              <a:rPr lang="sv-SE" sz="1800"/>
              <a:t>Exempel på sådana arbeten är försäljning av rabatthäften, bingolotter och Sverigelotter. </a:t>
            </a:r>
          </a:p>
          <a:p>
            <a:pPr lvl="0"/>
            <a:r>
              <a:rPr lang="sv-SE" sz="1800"/>
              <a:t>För arbeten i kök och planvärdskap på Storsjöcupen fakturerar Ope IF hela summan (å lagets vägnar) till Storsjöcupen. </a:t>
            </a:r>
            <a:r>
              <a:rPr lang="sv-SE" sz="1800" b="1"/>
              <a:t>Fördelningen av intäkter från Storsjöcupen är att 20 % behålls av Ope IF och 80% går till lagkassan (20/80 principen).</a:t>
            </a:r>
          </a:p>
          <a:p>
            <a:pPr lvl="0"/>
            <a:r>
              <a:rPr lang="sv-SE" sz="1800"/>
              <a:t>Ope IF tar ut en fast avgift för arbete med fakturering, </a:t>
            </a:r>
            <a:r>
              <a:rPr lang="sv-SE" sz="1800" b="1"/>
              <a:t>tillgång till ett swishkonto </a:t>
            </a:r>
            <a:r>
              <a:rPr lang="sv-SE" sz="1800"/>
              <a:t>för laget och </a:t>
            </a:r>
            <a:r>
              <a:rPr lang="sv-SE" sz="1800" b="1"/>
              <a:t>administrativa kostnader om 800 kr per år </a:t>
            </a:r>
            <a:r>
              <a:rPr lang="sv-SE" sz="1800"/>
              <a:t>vilket debiteras lagkassan 30 juni varje år.</a:t>
            </a:r>
          </a:p>
        </p:txBody>
      </p:sp>
      <p:sp>
        <p:nvSpPr>
          <p:cNvPr id="4" name="Platshållare för bildnummer 3">
            <a:extLst>
              <a:ext uri="{FF2B5EF4-FFF2-40B4-BE49-F238E27FC236}">
                <a16:creationId xmlns:a16="http://schemas.microsoft.com/office/drawing/2014/main" id="{87CAFE11-3C64-4C3D-8D37-C7221DA6F3AB}"/>
              </a:ext>
            </a:extLst>
          </p:cNvPr>
          <p:cNvSpPr>
            <a:spLocks noGrp="1"/>
          </p:cNvSpPr>
          <p:nvPr>
            <p:ph type="sldNum" sz="quarter" idx="12"/>
          </p:nvPr>
        </p:nvSpPr>
        <p:spPr/>
        <p:txBody>
          <a:bodyPr/>
          <a:lstStyle/>
          <a:p>
            <a:fld id="{91BA8AAB-46CD-4A04-AD31-79E4D3AE80D0}" type="slidenum">
              <a:rPr lang="en-US" smtClean="0"/>
              <a:pPr/>
              <a:t>17</a:t>
            </a:fld>
            <a:endParaRPr lang="en-US"/>
          </a:p>
        </p:txBody>
      </p:sp>
    </p:spTree>
    <p:extLst>
      <p:ext uri="{BB962C8B-B14F-4D97-AF65-F5344CB8AC3E}">
        <p14:creationId xmlns:p14="http://schemas.microsoft.com/office/powerpoint/2010/main" val="40188796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823182-21A8-4571-A9FE-394D0D210553}"/>
              </a:ext>
            </a:extLst>
          </p:cNvPr>
          <p:cNvSpPr>
            <a:spLocks noGrp="1"/>
          </p:cNvSpPr>
          <p:nvPr>
            <p:ph type="title"/>
          </p:nvPr>
        </p:nvSpPr>
        <p:spPr/>
        <p:txBody>
          <a:bodyPr/>
          <a:lstStyle/>
          <a:p>
            <a:r>
              <a:rPr lang="sv-SE"/>
              <a:t>Varför dessa lagkasseregler?</a:t>
            </a:r>
          </a:p>
        </p:txBody>
      </p:sp>
      <p:sp>
        <p:nvSpPr>
          <p:cNvPr id="3" name="Content Placeholder 2">
            <a:extLst>
              <a:ext uri="{FF2B5EF4-FFF2-40B4-BE49-F238E27FC236}">
                <a16:creationId xmlns:a16="http://schemas.microsoft.com/office/drawing/2014/main" id="{7F00155B-3556-433F-9B28-540A1681101A}"/>
              </a:ext>
            </a:extLst>
          </p:cNvPr>
          <p:cNvSpPr>
            <a:spLocks noGrp="1"/>
          </p:cNvSpPr>
          <p:nvPr>
            <p:ph idx="1"/>
          </p:nvPr>
        </p:nvSpPr>
        <p:spPr>
          <a:xfrm>
            <a:off x="457200" y="1268760"/>
            <a:ext cx="8229600" cy="4857403"/>
          </a:xfrm>
        </p:spPr>
        <p:txBody>
          <a:bodyPr>
            <a:normAutofit lnSpcReduction="10000"/>
          </a:bodyPr>
          <a:lstStyle/>
          <a:p>
            <a:r>
              <a:rPr lang="sv-SE" sz="1600"/>
              <a:t>Styrelsens ansvar</a:t>
            </a:r>
          </a:p>
          <a:p>
            <a:pPr lvl="1"/>
            <a:r>
              <a:rPr lang="sv-SE" sz="1400"/>
              <a:t>Det är </a:t>
            </a:r>
            <a:r>
              <a:rPr lang="sv-SE" sz="1400" b="1"/>
              <a:t>styrelsen i föreningen som är ytterst ansvarig </a:t>
            </a:r>
            <a:r>
              <a:rPr lang="sv-SE" sz="1400"/>
              <a:t>för samtliga transaktioner som sker i föreningens namn.  Styrelsen vill att alla transaktioner i lagkassorna bokförs enligt bokföringslagen vilket sker när lagen har lagkonto i föreningen.</a:t>
            </a:r>
          </a:p>
          <a:p>
            <a:r>
              <a:rPr lang="sv-SE" sz="1600"/>
              <a:t>Juridiska skäl</a:t>
            </a:r>
          </a:p>
          <a:p>
            <a:pPr lvl="1"/>
            <a:r>
              <a:rPr lang="sv-SE" sz="1400"/>
              <a:t>Juridiskt </a:t>
            </a:r>
            <a:r>
              <a:rPr lang="sv-SE" sz="1400" b="1"/>
              <a:t>sett tillhör lagkontona/kassorna föreningen</a:t>
            </a:r>
            <a:r>
              <a:rPr lang="sv-SE" sz="1400"/>
              <a:t>. </a:t>
            </a:r>
          </a:p>
          <a:p>
            <a:r>
              <a:rPr lang="sv-SE" sz="1600"/>
              <a:t>Skattetekniska skäl</a:t>
            </a:r>
          </a:p>
          <a:p>
            <a:pPr lvl="1"/>
            <a:r>
              <a:rPr lang="sv-SE" sz="1400"/>
              <a:t>När lagkontona ingår i föreningen tillser föreningen att </a:t>
            </a:r>
            <a:r>
              <a:rPr lang="sv-SE" sz="1400" b="1"/>
              <a:t>skattelagstiftning sköts korrekt</a:t>
            </a:r>
            <a:r>
              <a:rPr lang="sv-SE" sz="1400"/>
              <a:t>. Om reglerna inte följs riskerar både ledare, spelare och hela föreningen bli skatteskyldig.</a:t>
            </a:r>
          </a:p>
          <a:p>
            <a:r>
              <a:rPr lang="sv-SE" sz="1600"/>
              <a:t>Säkerhetsskäl och skydd för laget</a:t>
            </a:r>
          </a:p>
          <a:p>
            <a:pPr lvl="1"/>
            <a:r>
              <a:rPr lang="sv-SE" sz="1400"/>
              <a:t>Dessa regler är även till för att </a:t>
            </a:r>
            <a:r>
              <a:rPr lang="sv-SE" sz="1400" b="1"/>
              <a:t>undvika oegentligheter och risk för bedrägerier med förskingring av lagkassor.</a:t>
            </a:r>
          </a:p>
          <a:p>
            <a:r>
              <a:rPr lang="sv-SE" sz="1600"/>
              <a:t>Vem äger kassan?</a:t>
            </a:r>
          </a:p>
          <a:p>
            <a:pPr lvl="1"/>
            <a:r>
              <a:rPr lang="sv-SE" sz="1400" b="1"/>
              <a:t>Föreningen äger kassan men laget får disponera innehållet </a:t>
            </a:r>
            <a:r>
              <a:rPr lang="sv-SE" sz="1400"/>
              <a:t>till verksamhet och lagaktiviteter som är knutet till laget och fotboll. Om nya spelare tillkommer skall de ha en lika del av lagkassan som övriga spelare i laget. Man skall således inte behöva "köpa sig in" i kassan. En spelare som slutar har inte rätt till utbetalning av sin del av lagkassan. Om laget upplöses tillfaller medel föreningen. </a:t>
            </a:r>
          </a:p>
          <a:p>
            <a:r>
              <a:rPr lang="sv-SE" sz="1600"/>
              <a:t>Förvarningstider och prognoser till föreningens kassör av betalningsuttag</a:t>
            </a:r>
          </a:p>
          <a:p>
            <a:pPr lvl="1"/>
            <a:r>
              <a:rPr lang="sv-SE" sz="1400"/>
              <a:t>Betalning ur lagkassan upp till 25 000 kr behöver inte förvarnas till föreningens kassör. </a:t>
            </a:r>
          </a:p>
          <a:p>
            <a:pPr lvl="1"/>
            <a:r>
              <a:rPr lang="sv-SE" sz="1400"/>
              <a:t>25 000 kr till 99 000 kr skall förvarnas senast 3 månader före betalning skall göras och över 100 000 kr skall förvarnas senast 6 mån före betalning sa göras. </a:t>
            </a:r>
          </a:p>
        </p:txBody>
      </p:sp>
      <p:sp>
        <p:nvSpPr>
          <p:cNvPr id="4" name="Platshållare för bildnummer 3">
            <a:extLst>
              <a:ext uri="{FF2B5EF4-FFF2-40B4-BE49-F238E27FC236}">
                <a16:creationId xmlns:a16="http://schemas.microsoft.com/office/drawing/2014/main" id="{95C2F74A-B2AA-48C6-A58B-0C87740C1741}"/>
              </a:ext>
            </a:extLst>
          </p:cNvPr>
          <p:cNvSpPr>
            <a:spLocks noGrp="1"/>
          </p:cNvSpPr>
          <p:nvPr>
            <p:ph type="sldNum" sz="quarter" idx="12"/>
          </p:nvPr>
        </p:nvSpPr>
        <p:spPr/>
        <p:txBody>
          <a:bodyPr/>
          <a:lstStyle/>
          <a:p>
            <a:fld id="{91BA8AAB-46CD-4A04-AD31-79E4D3AE80D0}" type="slidenum">
              <a:rPr lang="en-US" smtClean="0"/>
              <a:pPr/>
              <a:t>18</a:t>
            </a:fld>
            <a:endParaRPr lang="en-US"/>
          </a:p>
        </p:txBody>
      </p:sp>
    </p:spTree>
    <p:extLst>
      <p:ext uri="{BB962C8B-B14F-4D97-AF65-F5344CB8AC3E}">
        <p14:creationId xmlns:p14="http://schemas.microsoft.com/office/powerpoint/2010/main" val="25875162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E71A98-5E44-4623-8EE0-59851890FA5A}"/>
              </a:ext>
            </a:extLst>
          </p:cNvPr>
          <p:cNvSpPr>
            <a:spLocks noGrp="1"/>
          </p:cNvSpPr>
          <p:nvPr>
            <p:ph type="title"/>
          </p:nvPr>
        </p:nvSpPr>
        <p:spPr/>
        <p:txBody>
          <a:bodyPr>
            <a:noAutofit/>
          </a:bodyPr>
          <a:lstStyle/>
          <a:p>
            <a:r>
              <a:rPr lang="sv-SE" sz="3600"/>
              <a:t>Handlingsplan mot mobbing, diskriminering och kränkande behandling</a:t>
            </a:r>
          </a:p>
        </p:txBody>
      </p:sp>
      <p:sp>
        <p:nvSpPr>
          <p:cNvPr id="3" name="Content Placeholder 2">
            <a:extLst>
              <a:ext uri="{FF2B5EF4-FFF2-40B4-BE49-F238E27FC236}">
                <a16:creationId xmlns:a16="http://schemas.microsoft.com/office/drawing/2014/main" id="{4F157F98-A234-4B63-9D8E-9171BA42C9ED}"/>
              </a:ext>
            </a:extLst>
          </p:cNvPr>
          <p:cNvSpPr>
            <a:spLocks noGrp="1"/>
          </p:cNvSpPr>
          <p:nvPr>
            <p:ph idx="1"/>
          </p:nvPr>
        </p:nvSpPr>
        <p:spPr/>
        <p:txBody>
          <a:bodyPr>
            <a:normAutofit/>
          </a:bodyPr>
          <a:lstStyle/>
          <a:p>
            <a:r>
              <a:rPr lang="sv-SE" sz="2000"/>
              <a:t>Under 2019 deltog Ope IF i ett projekt med JHIF och Rädda Barnen – High5 för en trygg idrottsmiljö</a:t>
            </a:r>
          </a:p>
          <a:p>
            <a:r>
              <a:rPr lang="sv-SE" sz="2000"/>
              <a:t>Syftet var att ta fram en handlingsplan för en trygg och inkluderande idrott samt att skapa beredskap och rutiner i föreningen för att förebygga, upptäcka och hantera diskriminering, kränkningar och övergrepp.</a:t>
            </a:r>
          </a:p>
          <a:p>
            <a:r>
              <a:rPr lang="sv-SE" sz="2000"/>
              <a:t>I projektet deltog representanter från styrelsen, sektionerna, ledare, föräldrar samt spelare (flickor och pojkar).</a:t>
            </a:r>
          </a:p>
          <a:p>
            <a:r>
              <a:rPr lang="sv-SE" sz="2000"/>
              <a:t>Varje lag ska ha en utsedd Trygghetsansvarig. </a:t>
            </a:r>
          </a:p>
          <a:p>
            <a:pPr marL="0" indent="0">
              <a:buNone/>
            </a:pPr>
            <a:endParaRPr lang="sv-SE" sz="2000"/>
          </a:p>
          <a:p>
            <a:endParaRPr lang="sv-SE" sz="2000"/>
          </a:p>
          <a:p>
            <a:pPr marL="0" indent="0">
              <a:buNone/>
            </a:pPr>
            <a:endParaRPr lang="sv-SE" sz="2000"/>
          </a:p>
        </p:txBody>
      </p:sp>
      <p:sp>
        <p:nvSpPr>
          <p:cNvPr id="4" name="Platshållare för bildnummer 3">
            <a:extLst>
              <a:ext uri="{FF2B5EF4-FFF2-40B4-BE49-F238E27FC236}">
                <a16:creationId xmlns:a16="http://schemas.microsoft.com/office/drawing/2014/main" id="{C95F1D2A-C57E-4562-A61B-198F6A8E18C3}"/>
              </a:ext>
            </a:extLst>
          </p:cNvPr>
          <p:cNvSpPr>
            <a:spLocks noGrp="1"/>
          </p:cNvSpPr>
          <p:nvPr>
            <p:ph type="sldNum" sz="quarter" idx="12"/>
          </p:nvPr>
        </p:nvSpPr>
        <p:spPr/>
        <p:txBody>
          <a:bodyPr/>
          <a:lstStyle/>
          <a:p>
            <a:fld id="{91BA8AAB-46CD-4A04-AD31-79E4D3AE80D0}" type="slidenum">
              <a:rPr lang="en-US" smtClean="0"/>
              <a:pPr/>
              <a:t>19</a:t>
            </a:fld>
            <a:endParaRPr lang="en-US"/>
          </a:p>
        </p:txBody>
      </p:sp>
    </p:spTree>
    <p:extLst>
      <p:ext uri="{BB962C8B-B14F-4D97-AF65-F5344CB8AC3E}">
        <p14:creationId xmlns:p14="http://schemas.microsoft.com/office/powerpoint/2010/main" val="30609582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877160-141C-4B92-AA40-590DF8394706}"/>
              </a:ext>
            </a:extLst>
          </p:cNvPr>
          <p:cNvSpPr>
            <a:spLocks noGrp="1"/>
          </p:cNvSpPr>
          <p:nvPr>
            <p:ph type="title"/>
          </p:nvPr>
        </p:nvSpPr>
        <p:spPr/>
        <p:txBody>
          <a:bodyPr/>
          <a:lstStyle/>
          <a:p>
            <a:r>
              <a:rPr lang="sv-SE"/>
              <a:t>Agenda	</a:t>
            </a:r>
          </a:p>
        </p:txBody>
      </p:sp>
      <p:sp>
        <p:nvSpPr>
          <p:cNvPr id="3" name="Content Placeholder 2">
            <a:extLst>
              <a:ext uri="{FF2B5EF4-FFF2-40B4-BE49-F238E27FC236}">
                <a16:creationId xmlns:a16="http://schemas.microsoft.com/office/drawing/2014/main" id="{F3F6394E-93BD-4241-AB7F-7871ED2BF411}"/>
              </a:ext>
            </a:extLst>
          </p:cNvPr>
          <p:cNvSpPr>
            <a:spLocks noGrp="1"/>
          </p:cNvSpPr>
          <p:nvPr>
            <p:ph idx="1"/>
          </p:nvPr>
        </p:nvSpPr>
        <p:spPr>
          <a:xfrm>
            <a:off x="457200" y="1124744"/>
            <a:ext cx="8229600" cy="4968551"/>
          </a:xfrm>
        </p:spPr>
        <p:txBody>
          <a:bodyPr vert="horz" lIns="91440" tIns="45720" rIns="91440" bIns="45720" rtlCol="0" anchor="t">
            <a:normAutofit fontScale="92500" lnSpcReduction="10000"/>
          </a:bodyPr>
          <a:lstStyle/>
          <a:p>
            <a:pPr marL="457200" lvl="1" indent="0">
              <a:buNone/>
            </a:pPr>
            <a:endParaRPr lang="sv-SE" sz="1800" dirty="0"/>
          </a:p>
          <a:p>
            <a:r>
              <a:rPr lang="sv-SE" sz="2200" dirty="0"/>
              <a:t>Info för laget</a:t>
            </a:r>
            <a:endParaRPr lang="sv-SE" sz="2200" dirty="0">
              <a:cs typeface="Calibri"/>
            </a:endParaRPr>
          </a:p>
          <a:p>
            <a:pPr lvl="1">
              <a:buFontTx/>
              <a:buChar char="-"/>
            </a:pPr>
            <a:r>
              <a:rPr lang="sv-SE" sz="1800" dirty="0"/>
              <a:t>Spelartrupp /Ledare /Organisation</a:t>
            </a:r>
          </a:p>
          <a:p>
            <a:pPr lvl="1">
              <a:buFontTx/>
              <a:buChar char="-"/>
            </a:pPr>
            <a:r>
              <a:rPr lang="sv-SE" sz="1800" dirty="0">
                <a:cs typeface="Calibri"/>
              </a:rPr>
              <a:t>Info från Trivselansvariga (Anna-Carin, Jonna, Per)</a:t>
            </a:r>
          </a:p>
          <a:p>
            <a:pPr lvl="1">
              <a:buFontTx/>
              <a:buChar char="-"/>
            </a:pPr>
            <a:r>
              <a:rPr lang="sv-SE" sz="1800" dirty="0"/>
              <a:t>Info från Stella vår trygghetsansvarige</a:t>
            </a:r>
            <a:endParaRPr lang="sv-SE" sz="1800" dirty="0">
              <a:cs typeface="Calibri"/>
            </a:endParaRPr>
          </a:p>
          <a:p>
            <a:pPr lvl="1">
              <a:buFontTx/>
              <a:buChar char="-"/>
            </a:pPr>
            <a:r>
              <a:rPr lang="sv-SE" sz="1800" dirty="0"/>
              <a:t>Jobbinsatser 2022 (Föräldraansvarig Mattias </a:t>
            </a:r>
            <a:r>
              <a:rPr lang="sv-SE" sz="1800" dirty="0" err="1"/>
              <a:t>Benerfalk</a:t>
            </a:r>
            <a:r>
              <a:rPr lang="sv-SE" sz="1800" dirty="0"/>
              <a:t>)</a:t>
            </a:r>
            <a:endParaRPr lang="sv-SE" sz="1800" dirty="0">
              <a:cs typeface="Calibri"/>
            </a:endParaRPr>
          </a:p>
          <a:p>
            <a:pPr lvl="1">
              <a:buFontTx/>
              <a:buChar char="-"/>
            </a:pPr>
            <a:r>
              <a:rPr lang="sv-SE" sz="1800" dirty="0"/>
              <a:t>Ekonomi (Kassör Mattias </a:t>
            </a:r>
            <a:r>
              <a:rPr lang="sv-SE" sz="1800" dirty="0" err="1"/>
              <a:t>Benerfalk</a:t>
            </a:r>
            <a:r>
              <a:rPr lang="sv-SE" sz="1800" dirty="0"/>
              <a:t>)</a:t>
            </a:r>
            <a:endParaRPr lang="sv-SE" sz="1800" dirty="0">
              <a:cs typeface="Calibri"/>
            </a:endParaRPr>
          </a:p>
          <a:p>
            <a:pPr lvl="1">
              <a:buFontTx/>
              <a:buChar char="-"/>
            </a:pPr>
            <a:r>
              <a:rPr lang="sv-SE" sz="1800" dirty="0"/>
              <a:t>Säsongsplanering 2022</a:t>
            </a:r>
            <a:endParaRPr lang="sv-SE" sz="1800" dirty="0">
              <a:cs typeface="Calibri"/>
            </a:endParaRPr>
          </a:p>
          <a:p>
            <a:pPr lvl="1">
              <a:buFontTx/>
              <a:buChar char="-"/>
            </a:pPr>
            <a:r>
              <a:rPr lang="sv-SE" sz="1800" dirty="0"/>
              <a:t>Hudik Cup och Storsjöcupen</a:t>
            </a:r>
            <a:endParaRPr lang="sv-SE" sz="1800" dirty="0">
              <a:cs typeface="Calibri"/>
            </a:endParaRPr>
          </a:p>
          <a:p>
            <a:pPr lvl="1">
              <a:buFontTx/>
              <a:buChar char="-"/>
            </a:pPr>
            <a:endParaRPr lang="sv-SE" sz="1800" dirty="0"/>
          </a:p>
          <a:p>
            <a:r>
              <a:rPr lang="sv-SE" sz="2000" dirty="0"/>
              <a:t>Info från föreningen</a:t>
            </a:r>
          </a:p>
          <a:p>
            <a:pPr lvl="1"/>
            <a:r>
              <a:rPr lang="sv-SE" sz="1800" dirty="0"/>
              <a:t>Vision – Värdegrund – Policy</a:t>
            </a:r>
            <a:endParaRPr lang="sv-SE" sz="1800" dirty="0">
              <a:cs typeface="Calibri"/>
            </a:endParaRPr>
          </a:p>
          <a:p>
            <a:pPr lvl="1"/>
            <a:r>
              <a:rPr lang="sv-SE" sz="1800" dirty="0"/>
              <a:t>Sponsorpolicy, Lagkasseregler</a:t>
            </a:r>
            <a:endParaRPr lang="sv-SE" sz="1800" dirty="0">
              <a:cs typeface="Calibri"/>
            </a:endParaRPr>
          </a:p>
          <a:p>
            <a:pPr lvl="1"/>
            <a:r>
              <a:rPr lang="sv-SE" sz="1800" dirty="0"/>
              <a:t>Handlingsplan mot mobbing, diskriminering och kränkande behandling</a:t>
            </a:r>
            <a:endParaRPr lang="sv-SE" sz="1800" dirty="0">
              <a:cs typeface="Calibri"/>
            </a:endParaRPr>
          </a:p>
          <a:p>
            <a:pPr lvl="1"/>
            <a:r>
              <a:rPr lang="sv-SE" sz="1800" dirty="0"/>
              <a:t>Rutin för Begränsat registerutdrag för ledare</a:t>
            </a:r>
            <a:endParaRPr lang="sv-SE" sz="1800" dirty="0">
              <a:cs typeface="Calibri"/>
            </a:endParaRPr>
          </a:p>
          <a:p>
            <a:pPr lvl="1"/>
            <a:r>
              <a:rPr lang="sv-SE" sz="1800" dirty="0"/>
              <a:t>Medlemsinfo</a:t>
            </a:r>
            <a:endParaRPr lang="sv-SE" sz="1800" dirty="0">
              <a:cs typeface="Calibri"/>
            </a:endParaRPr>
          </a:p>
          <a:p>
            <a:pPr lvl="1"/>
            <a:r>
              <a:rPr lang="sv-SE" sz="1800" dirty="0"/>
              <a:t>Ovan hittar man på </a:t>
            </a:r>
            <a:r>
              <a:rPr lang="sv-SE" sz="1800" dirty="0">
                <a:hlinkClick r:id="rId3"/>
              </a:rPr>
              <a:t>https://www.laget.se/OpeIFklubb/Document</a:t>
            </a:r>
            <a:r>
              <a:rPr lang="sv-SE" sz="1800" dirty="0"/>
              <a:t> </a:t>
            </a:r>
            <a:endParaRPr lang="sv-SE" sz="1800" dirty="0">
              <a:cs typeface="Calibri"/>
            </a:endParaRPr>
          </a:p>
          <a:p>
            <a:pPr lvl="1">
              <a:buFontTx/>
              <a:buChar char="-"/>
            </a:pPr>
            <a:endParaRPr lang="sv-SE" sz="1800" dirty="0"/>
          </a:p>
        </p:txBody>
      </p:sp>
      <p:sp>
        <p:nvSpPr>
          <p:cNvPr id="4" name="Platshållare för bildnummer 3">
            <a:extLst>
              <a:ext uri="{FF2B5EF4-FFF2-40B4-BE49-F238E27FC236}">
                <a16:creationId xmlns:a16="http://schemas.microsoft.com/office/drawing/2014/main" id="{80DD7CE4-F96D-4017-A34D-08BFAB86384B}"/>
              </a:ext>
            </a:extLst>
          </p:cNvPr>
          <p:cNvSpPr>
            <a:spLocks noGrp="1"/>
          </p:cNvSpPr>
          <p:nvPr>
            <p:ph type="sldNum" sz="quarter" idx="12"/>
          </p:nvPr>
        </p:nvSpPr>
        <p:spPr/>
        <p:txBody>
          <a:bodyPr/>
          <a:lstStyle/>
          <a:p>
            <a:fld id="{91BA8AAB-46CD-4A04-AD31-79E4D3AE80D0}" type="slidenum">
              <a:rPr lang="en-US" smtClean="0"/>
              <a:pPr/>
              <a:t>2</a:t>
            </a:fld>
            <a:endParaRPr lang="en-US"/>
          </a:p>
        </p:txBody>
      </p:sp>
      <p:sp>
        <p:nvSpPr>
          <p:cNvPr id="5" name="textruta 4">
            <a:extLst>
              <a:ext uri="{FF2B5EF4-FFF2-40B4-BE49-F238E27FC236}">
                <a16:creationId xmlns:a16="http://schemas.microsoft.com/office/drawing/2014/main" id="{FCFAD100-F9F5-900C-59B5-39196EEA7CF1}"/>
              </a:ext>
            </a:extLst>
          </p:cNvPr>
          <p:cNvSpPr txBox="1"/>
          <p:nvPr/>
        </p:nvSpPr>
        <p:spPr>
          <a:xfrm>
            <a:off x="3200400" y="3200400"/>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sv-SE" dirty="0">
              <a:cs typeface="Calibri"/>
            </a:endParaRPr>
          </a:p>
        </p:txBody>
      </p:sp>
    </p:spTree>
    <p:extLst>
      <p:ext uri="{BB962C8B-B14F-4D97-AF65-F5344CB8AC3E}">
        <p14:creationId xmlns:p14="http://schemas.microsoft.com/office/powerpoint/2010/main" val="29866800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3616B-EF47-4059-9F80-2AFF0744F6AD}"/>
              </a:ext>
            </a:extLst>
          </p:cNvPr>
          <p:cNvSpPr>
            <a:spLocks noGrp="1"/>
          </p:cNvSpPr>
          <p:nvPr>
            <p:ph type="title"/>
          </p:nvPr>
        </p:nvSpPr>
        <p:spPr/>
        <p:txBody>
          <a:bodyPr/>
          <a:lstStyle/>
          <a:p>
            <a:r>
              <a:rPr lang="sv-SE"/>
              <a:t>Begränsat registerutdrag</a:t>
            </a:r>
          </a:p>
        </p:txBody>
      </p:sp>
      <p:sp>
        <p:nvSpPr>
          <p:cNvPr id="3" name="Content Placeholder 2">
            <a:extLst>
              <a:ext uri="{FF2B5EF4-FFF2-40B4-BE49-F238E27FC236}">
                <a16:creationId xmlns:a16="http://schemas.microsoft.com/office/drawing/2014/main" id="{79F65D78-2E1D-40CC-AD0F-C5E94BFC701E}"/>
              </a:ext>
            </a:extLst>
          </p:cNvPr>
          <p:cNvSpPr>
            <a:spLocks noGrp="1"/>
          </p:cNvSpPr>
          <p:nvPr>
            <p:ph idx="1"/>
          </p:nvPr>
        </p:nvSpPr>
        <p:spPr>
          <a:xfrm>
            <a:off x="457200" y="1600200"/>
            <a:ext cx="8229600" cy="4709120"/>
          </a:xfrm>
        </p:spPr>
        <p:txBody>
          <a:bodyPr>
            <a:normAutofit lnSpcReduction="10000"/>
          </a:bodyPr>
          <a:lstStyle/>
          <a:p>
            <a:r>
              <a:rPr lang="sv-SE" sz="2000"/>
              <a:t>Bakgrund</a:t>
            </a:r>
          </a:p>
          <a:p>
            <a:pPr lvl="1"/>
            <a:r>
              <a:rPr lang="sv-SE" sz="1800"/>
              <a:t>Från </a:t>
            </a:r>
            <a:r>
              <a:rPr lang="sv-SE" sz="1800" b="1"/>
              <a:t>1 januari 2020 ska alla idrottsföreningar inom RF </a:t>
            </a:r>
            <a:r>
              <a:rPr lang="sv-SE" sz="1800"/>
              <a:t>kontrollera begränsat registerutdrag för ledare som har direkt och regelbunden kontakt med barn.</a:t>
            </a:r>
            <a:endParaRPr lang="sv-SE" sz="2400"/>
          </a:p>
          <a:p>
            <a:pPr lvl="1"/>
            <a:r>
              <a:rPr lang="sv-SE" sz="1800"/>
              <a:t>I detta registerutdrag går det att se om personen är </a:t>
            </a:r>
            <a:r>
              <a:rPr lang="sv-SE" sz="1800" b="1"/>
              <a:t>dömd för något av våra allra grövsta brott</a:t>
            </a:r>
            <a:r>
              <a:rPr lang="sv-SE" sz="1800"/>
              <a:t>: mord, dråp, grov misshandel, människorov, samtliga sexualbrott, barnpornografibrott eller grovt rån.</a:t>
            </a:r>
            <a:endParaRPr lang="sv-SE" sz="2400"/>
          </a:p>
          <a:p>
            <a:pPr lvl="1"/>
            <a:r>
              <a:rPr lang="sv-SE" sz="1800"/>
              <a:t>Att vara ledare och tränare är ett </a:t>
            </a:r>
            <a:r>
              <a:rPr lang="sv-SE" sz="1800" b="1"/>
              <a:t>förtroendeuppdrag </a:t>
            </a:r>
            <a:r>
              <a:rPr lang="sv-SE" sz="1800"/>
              <a:t>och ingen rättighet.</a:t>
            </a:r>
            <a:endParaRPr lang="sv-SE" sz="2400"/>
          </a:p>
          <a:p>
            <a:pPr lvl="1"/>
            <a:r>
              <a:rPr lang="sv-SE" sz="1800"/>
              <a:t>Att begära in dessa utdrag är en del av vårt </a:t>
            </a:r>
            <a:r>
              <a:rPr lang="sv-SE" sz="1800" b="1"/>
              <a:t>förebyggande arbete och något som gäller lika för alla</a:t>
            </a:r>
            <a:r>
              <a:rPr lang="sv-SE" sz="1800"/>
              <a:t>, oavsett hur länge en person verkat i vår förening eller hur väl man känner varandra.</a:t>
            </a:r>
            <a:endParaRPr lang="sv-SE" sz="2400"/>
          </a:p>
          <a:p>
            <a:r>
              <a:rPr lang="sv-SE" sz="2000"/>
              <a:t>Rutin</a:t>
            </a:r>
          </a:p>
          <a:p>
            <a:pPr lvl="1"/>
            <a:r>
              <a:rPr lang="sv-SE" sz="1800" b="1"/>
              <a:t>Samtliga tränare/ledare i föreningen </a:t>
            </a:r>
            <a:r>
              <a:rPr lang="sv-SE" sz="1800"/>
              <a:t>(även sektions och styrelseledamöter)</a:t>
            </a:r>
          </a:p>
          <a:p>
            <a:pPr lvl="1"/>
            <a:r>
              <a:rPr lang="sv-SE" sz="1800"/>
              <a:t>Ska lämnas in </a:t>
            </a:r>
            <a:r>
              <a:rPr lang="sv-SE" sz="1800" b="1"/>
              <a:t>varje år</a:t>
            </a:r>
          </a:p>
          <a:p>
            <a:pPr lvl="1"/>
            <a:r>
              <a:rPr lang="sv-SE" sz="1700"/>
              <a:t>Om registerutdraget innehåller för uppdraget negativ information fattar </a:t>
            </a:r>
            <a:r>
              <a:rPr lang="sv-SE" sz="1700" b="1"/>
              <a:t>huvudstyrelsen beslut </a:t>
            </a:r>
            <a:r>
              <a:rPr lang="sv-SE" sz="1700"/>
              <a:t>kring det och informerar berörd person snarast om följd/konsekvens.</a:t>
            </a:r>
          </a:p>
          <a:p>
            <a:pPr lvl="1"/>
            <a:endParaRPr lang="sv-SE" sz="1800"/>
          </a:p>
        </p:txBody>
      </p:sp>
      <p:sp>
        <p:nvSpPr>
          <p:cNvPr id="4" name="Platshållare för bildnummer 3">
            <a:extLst>
              <a:ext uri="{FF2B5EF4-FFF2-40B4-BE49-F238E27FC236}">
                <a16:creationId xmlns:a16="http://schemas.microsoft.com/office/drawing/2014/main" id="{D388F814-7757-40A3-91D1-DF8A7345127D}"/>
              </a:ext>
            </a:extLst>
          </p:cNvPr>
          <p:cNvSpPr>
            <a:spLocks noGrp="1"/>
          </p:cNvSpPr>
          <p:nvPr>
            <p:ph type="sldNum" sz="quarter" idx="12"/>
          </p:nvPr>
        </p:nvSpPr>
        <p:spPr/>
        <p:txBody>
          <a:bodyPr/>
          <a:lstStyle/>
          <a:p>
            <a:fld id="{91BA8AAB-46CD-4A04-AD31-79E4D3AE80D0}" type="slidenum">
              <a:rPr lang="en-US" smtClean="0"/>
              <a:pPr/>
              <a:t>20</a:t>
            </a:fld>
            <a:endParaRPr lang="en-US"/>
          </a:p>
        </p:txBody>
      </p:sp>
    </p:spTree>
    <p:extLst>
      <p:ext uri="{BB962C8B-B14F-4D97-AF65-F5344CB8AC3E}">
        <p14:creationId xmlns:p14="http://schemas.microsoft.com/office/powerpoint/2010/main" val="14673924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AF9BC1-80CB-4995-B3F3-4D8297B077F3}"/>
              </a:ext>
            </a:extLst>
          </p:cNvPr>
          <p:cNvSpPr>
            <a:spLocks noGrp="1"/>
          </p:cNvSpPr>
          <p:nvPr>
            <p:ph type="title"/>
          </p:nvPr>
        </p:nvSpPr>
        <p:spPr/>
        <p:txBody>
          <a:bodyPr/>
          <a:lstStyle/>
          <a:p>
            <a:r>
              <a:rPr lang="sv-SE"/>
              <a:t>Medlemsinformation</a:t>
            </a:r>
          </a:p>
        </p:txBody>
      </p:sp>
      <p:sp>
        <p:nvSpPr>
          <p:cNvPr id="3" name="Content Placeholder 2">
            <a:extLst>
              <a:ext uri="{FF2B5EF4-FFF2-40B4-BE49-F238E27FC236}">
                <a16:creationId xmlns:a16="http://schemas.microsoft.com/office/drawing/2014/main" id="{06854F4E-026C-4682-81B5-FC9A64D004C3}"/>
              </a:ext>
            </a:extLst>
          </p:cNvPr>
          <p:cNvSpPr>
            <a:spLocks noGrp="1"/>
          </p:cNvSpPr>
          <p:nvPr>
            <p:ph idx="1"/>
          </p:nvPr>
        </p:nvSpPr>
        <p:spPr/>
        <p:txBody>
          <a:bodyPr>
            <a:normAutofit lnSpcReduction="10000"/>
          </a:bodyPr>
          <a:lstStyle/>
          <a:p>
            <a:r>
              <a:rPr lang="sv-SE" sz="2000"/>
              <a:t>Föreningen skickar </a:t>
            </a:r>
            <a:r>
              <a:rPr lang="sv-SE" sz="2000" b="1"/>
              <a:t>elektroniska fakturor via mail </a:t>
            </a:r>
            <a:r>
              <a:rPr lang="sv-SE" sz="2000"/>
              <a:t>genom en funktion på laget.se (Billogram). </a:t>
            </a:r>
          </a:p>
          <a:p>
            <a:r>
              <a:rPr lang="sv-SE" sz="2000"/>
              <a:t>Faktureringen av avgifterna </a:t>
            </a:r>
            <a:r>
              <a:rPr lang="sv-SE" sz="2000" b="1"/>
              <a:t>startar i början av januari </a:t>
            </a:r>
            <a:r>
              <a:rPr lang="sv-SE" sz="2000"/>
              <a:t>och pågår under våren. </a:t>
            </a:r>
          </a:p>
          <a:p>
            <a:r>
              <a:rPr lang="sv-SE" sz="2000"/>
              <a:t>Viktigt att info om spelare och målsmän är korrekta på laget.se </a:t>
            </a:r>
          </a:p>
          <a:p>
            <a:r>
              <a:rPr lang="sv-SE" sz="2000"/>
              <a:t>Avgiften på fakturan är inlagd efter den info som vi har vid tillfället när fakturan skickas. Stämmer inte denna vänligen kontakta föreningen och ny faktura skickas ut.  </a:t>
            </a:r>
          </a:p>
          <a:p>
            <a:r>
              <a:rPr lang="sv-SE" sz="2000"/>
              <a:t>Avgiften på fakturan består av en </a:t>
            </a:r>
            <a:r>
              <a:rPr lang="sv-SE" sz="2000" b="1"/>
              <a:t>medlemsavgift och en träningsavgift</a:t>
            </a:r>
            <a:r>
              <a:rPr lang="sv-SE" sz="2000"/>
              <a:t>. Samtliga spelare och ledare </a:t>
            </a:r>
            <a:r>
              <a:rPr lang="sv-SE" sz="2000" b="1"/>
              <a:t>ska vara medlemmar </a:t>
            </a:r>
            <a:r>
              <a:rPr lang="sv-SE" sz="2000"/>
              <a:t>i föreningen. </a:t>
            </a:r>
          </a:p>
          <a:p>
            <a:r>
              <a:rPr lang="sv-SE" sz="2000"/>
              <a:t>Ej betalda avgifter innebär att spelaren </a:t>
            </a:r>
            <a:r>
              <a:rPr lang="sv-SE" sz="2000" b="1"/>
              <a:t>ej får spela matcher</a:t>
            </a:r>
            <a:r>
              <a:rPr lang="sv-SE" sz="2000"/>
              <a:t>. Lagets lagledare kontrollerar om avgift är erlagd eller ej. </a:t>
            </a:r>
          </a:p>
          <a:p>
            <a:r>
              <a:rPr lang="sv-SE" sz="2000"/>
              <a:t>Föreningen använder sig av </a:t>
            </a:r>
            <a:r>
              <a:rPr lang="sv-SE" sz="2000" b="1"/>
              <a:t>digitala medlemskort via appen laget.se</a:t>
            </a:r>
            <a:r>
              <a:rPr lang="sv-SE" sz="2000"/>
              <a:t>. Vill du ha ett ”vanligt” medlemskort kontakta kansliet. </a:t>
            </a:r>
          </a:p>
          <a:p>
            <a:endParaRPr lang="sv-SE" sz="2000"/>
          </a:p>
        </p:txBody>
      </p:sp>
      <p:sp>
        <p:nvSpPr>
          <p:cNvPr id="4" name="Platshållare för bildnummer 3">
            <a:extLst>
              <a:ext uri="{FF2B5EF4-FFF2-40B4-BE49-F238E27FC236}">
                <a16:creationId xmlns:a16="http://schemas.microsoft.com/office/drawing/2014/main" id="{EA4D330B-C613-4FA4-AA2B-EA6AC7EB97E4}"/>
              </a:ext>
            </a:extLst>
          </p:cNvPr>
          <p:cNvSpPr>
            <a:spLocks noGrp="1"/>
          </p:cNvSpPr>
          <p:nvPr>
            <p:ph type="sldNum" sz="quarter" idx="12"/>
          </p:nvPr>
        </p:nvSpPr>
        <p:spPr/>
        <p:txBody>
          <a:bodyPr/>
          <a:lstStyle/>
          <a:p>
            <a:fld id="{91BA8AAB-46CD-4A04-AD31-79E4D3AE80D0}" type="slidenum">
              <a:rPr lang="en-US" smtClean="0"/>
              <a:pPr/>
              <a:t>21</a:t>
            </a:fld>
            <a:endParaRPr lang="en-US"/>
          </a:p>
        </p:txBody>
      </p:sp>
    </p:spTree>
    <p:extLst>
      <p:ext uri="{BB962C8B-B14F-4D97-AF65-F5344CB8AC3E}">
        <p14:creationId xmlns:p14="http://schemas.microsoft.com/office/powerpoint/2010/main" val="18624451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EA31D44-80D6-4522-9B1F-C908B7F5B2A8}"/>
              </a:ext>
            </a:extLst>
          </p:cNvPr>
          <p:cNvSpPr>
            <a:spLocks noGrp="1"/>
          </p:cNvSpPr>
          <p:nvPr>
            <p:ph type="title"/>
          </p:nvPr>
        </p:nvSpPr>
        <p:spPr/>
        <p:txBody>
          <a:bodyPr/>
          <a:lstStyle/>
          <a:p>
            <a:r>
              <a:rPr lang="sv-SE"/>
              <a:t>Medlemsavgifter 2022</a:t>
            </a:r>
          </a:p>
        </p:txBody>
      </p:sp>
      <p:sp>
        <p:nvSpPr>
          <p:cNvPr id="3" name="Platshållare för innehåll 2">
            <a:extLst>
              <a:ext uri="{FF2B5EF4-FFF2-40B4-BE49-F238E27FC236}">
                <a16:creationId xmlns:a16="http://schemas.microsoft.com/office/drawing/2014/main" id="{DFEEECBC-FEE4-4D7E-91A9-69AA8FB9724F}"/>
              </a:ext>
            </a:extLst>
          </p:cNvPr>
          <p:cNvSpPr>
            <a:spLocks noGrp="1"/>
          </p:cNvSpPr>
          <p:nvPr>
            <p:ph idx="1"/>
          </p:nvPr>
        </p:nvSpPr>
        <p:spPr/>
        <p:txBody>
          <a:bodyPr>
            <a:normAutofit/>
          </a:bodyPr>
          <a:lstStyle/>
          <a:p>
            <a:r>
              <a:rPr lang="sv-SE" sz="2000"/>
              <a:t>Medlemsavgift Enskild medlem: 250 kr </a:t>
            </a:r>
          </a:p>
          <a:p>
            <a:r>
              <a:rPr lang="sv-SE" sz="2000" err="1"/>
              <a:t>Familjekort</a:t>
            </a:r>
            <a:r>
              <a:rPr lang="sv-SE" sz="2000"/>
              <a:t> för föräldrar och hemmavarande barn: 500 kr </a:t>
            </a:r>
          </a:p>
          <a:p>
            <a:r>
              <a:rPr lang="sv-SE" sz="2000"/>
              <a:t>Träningsavgift Aktiva spelare 7 år gammal (född 2015) 0 kr </a:t>
            </a:r>
          </a:p>
          <a:p>
            <a:r>
              <a:rPr lang="sv-SE" sz="2000"/>
              <a:t>Aktiva spelare 8-9 år gamla (födda mellan 2013-01-01 och 2014-12-31): 400 kr </a:t>
            </a:r>
          </a:p>
          <a:p>
            <a:r>
              <a:rPr lang="sv-SE" sz="2000"/>
              <a:t>Aktiva spelare 10-12 år gamla (födda mellan 2010-01-01 och 2012-12-31): 800 kr </a:t>
            </a:r>
          </a:p>
          <a:p>
            <a:r>
              <a:rPr lang="sv-SE" sz="2000"/>
              <a:t>Aktiva spelare 13-15 år gamla (födda mellan 2009-01-01 och 2007-12-31): 1200 kr </a:t>
            </a:r>
          </a:p>
          <a:p>
            <a:r>
              <a:rPr lang="sv-SE" sz="2000"/>
              <a:t>Aktiva spelare 16 år och äldre (födda 2006 eller tidigare): 1500 kr Betalning Medlems- och träningsavgifterna kommer att hanteras som en elektronisk faktura via e-post med avsändare </a:t>
            </a:r>
            <a:r>
              <a:rPr lang="sv-SE" sz="2000" err="1"/>
              <a:t>Billogram</a:t>
            </a:r>
            <a:r>
              <a:rPr lang="sv-SE" sz="2000"/>
              <a:t>. </a:t>
            </a:r>
          </a:p>
          <a:p>
            <a:r>
              <a:rPr lang="sv-SE" sz="2000"/>
              <a:t>Fakturorna ska betalas inom 30 dagar. </a:t>
            </a:r>
          </a:p>
        </p:txBody>
      </p:sp>
    </p:spTree>
    <p:extLst>
      <p:ext uri="{BB962C8B-B14F-4D97-AF65-F5344CB8AC3E}">
        <p14:creationId xmlns:p14="http://schemas.microsoft.com/office/powerpoint/2010/main" val="13483354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ubrik 3">
            <a:extLst>
              <a:ext uri="{FF2B5EF4-FFF2-40B4-BE49-F238E27FC236}">
                <a16:creationId xmlns:a16="http://schemas.microsoft.com/office/drawing/2014/main" id="{8C9931BE-F977-4AAA-9924-57F067827FDC}"/>
              </a:ext>
            </a:extLst>
          </p:cNvPr>
          <p:cNvSpPr>
            <a:spLocks noGrp="1"/>
          </p:cNvSpPr>
          <p:nvPr>
            <p:ph type="title"/>
          </p:nvPr>
        </p:nvSpPr>
        <p:spPr/>
        <p:txBody>
          <a:bodyPr/>
          <a:lstStyle/>
          <a:p>
            <a:pPr eaLnBrk="1" hangingPunct="1"/>
            <a:r>
              <a:rPr lang="sv-SE" altLang="sv-SE"/>
              <a:t>Obligatoriska arbetsinsatser </a:t>
            </a:r>
          </a:p>
        </p:txBody>
      </p:sp>
      <p:sp>
        <p:nvSpPr>
          <p:cNvPr id="6" name="Platshållare för innehåll 5">
            <a:extLst>
              <a:ext uri="{FF2B5EF4-FFF2-40B4-BE49-F238E27FC236}">
                <a16:creationId xmlns:a16="http://schemas.microsoft.com/office/drawing/2014/main" id="{3A231B60-7FF9-41E9-AAE8-BB12C8807D6C}"/>
              </a:ext>
            </a:extLst>
          </p:cNvPr>
          <p:cNvSpPr>
            <a:spLocks noGrp="1"/>
          </p:cNvSpPr>
          <p:nvPr>
            <p:ph idx="1"/>
          </p:nvPr>
        </p:nvSpPr>
        <p:spPr>
          <a:xfrm>
            <a:off x="457200" y="1484784"/>
            <a:ext cx="7931224" cy="4464496"/>
          </a:xfrm>
        </p:spPr>
        <p:txBody>
          <a:bodyPr rtlCol="0">
            <a:normAutofit fontScale="25000" lnSpcReduction="20000"/>
          </a:bodyPr>
          <a:lstStyle/>
          <a:p>
            <a:pPr marL="0" indent="0" eaLnBrk="1" fontAlgn="auto" hangingPunct="1">
              <a:spcAft>
                <a:spcPts val="0"/>
              </a:spcAft>
              <a:buNone/>
              <a:defRPr/>
            </a:pPr>
            <a:r>
              <a:rPr lang="sv-SE" sz="4000" b="1" u="sng">
                <a:solidFill>
                  <a:srgbClr val="4F81BD">
                    <a:lumMod val="75000"/>
                  </a:srgbClr>
                </a:solidFill>
              </a:rPr>
              <a:t>Arbetsinsatser för föreningen</a:t>
            </a:r>
            <a:r>
              <a:rPr lang="sv-SE" sz="2900" b="1">
                <a:solidFill>
                  <a:srgbClr val="4F81BD">
                    <a:lumMod val="75000"/>
                  </a:srgbClr>
                </a:solidFill>
              </a:rPr>
              <a:t>		</a:t>
            </a:r>
            <a:r>
              <a:rPr lang="sv-SE" sz="4000" b="1" u="sng">
                <a:solidFill>
                  <a:srgbClr val="4F81BD">
                    <a:lumMod val="75000"/>
                  </a:srgbClr>
                </a:solidFill>
              </a:rPr>
              <a:t>Vem/vilka?</a:t>
            </a:r>
            <a:endParaRPr lang="sv-SE" sz="4000">
              <a:solidFill>
                <a:schemeClr val="accent1">
                  <a:lumMod val="75000"/>
                </a:schemeClr>
              </a:solidFill>
            </a:endParaRPr>
          </a:p>
          <a:p>
            <a:pPr marL="0" indent="0" eaLnBrk="1" fontAlgn="auto" hangingPunct="1">
              <a:spcAft>
                <a:spcPts val="0"/>
              </a:spcAft>
              <a:buNone/>
              <a:defRPr/>
            </a:pPr>
            <a:endParaRPr lang="sv-SE" sz="2900">
              <a:solidFill>
                <a:schemeClr val="accent1">
                  <a:lumMod val="75000"/>
                </a:schemeClr>
              </a:solidFill>
            </a:endParaRPr>
          </a:p>
          <a:p>
            <a:pPr eaLnBrk="1" fontAlgn="auto" hangingPunct="1">
              <a:spcAft>
                <a:spcPts val="0"/>
              </a:spcAft>
              <a:defRPr/>
            </a:pPr>
            <a:endParaRPr lang="sv-SE" sz="2900">
              <a:solidFill>
                <a:srgbClr val="4F81BD">
                  <a:lumMod val="75000"/>
                </a:srgbClr>
              </a:solidFill>
            </a:endParaRPr>
          </a:p>
          <a:p>
            <a:pPr eaLnBrk="1" fontAlgn="auto" hangingPunct="1">
              <a:spcAft>
                <a:spcPts val="0"/>
              </a:spcAft>
              <a:defRPr/>
            </a:pPr>
            <a:endParaRPr lang="sv-SE" sz="2900">
              <a:solidFill>
                <a:srgbClr val="4F81BD">
                  <a:lumMod val="75000"/>
                </a:srgbClr>
              </a:solidFill>
            </a:endParaRPr>
          </a:p>
          <a:p>
            <a:pPr eaLnBrk="1" fontAlgn="auto" hangingPunct="1">
              <a:spcAft>
                <a:spcPts val="0"/>
              </a:spcAft>
              <a:defRPr/>
            </a:pPr>
            <a:endParaRPr lang="sv-SE" sz="2900">
              <a:solidFill>
                <a:srgbClr val="4F81BD">
                  <a:lumMod val="75000"/>
                </a:srgbClr>
              </a:solidFill>
            </a:endParaRPr>
          </a:p>
          <a:p>
            <a:pPr eaLnBrk="1" fontAlgn="auto" hangingPunct="1">
              <a:spcAft>
                <a:spcPts val="0"/>
              </a:spcAft>
              <a:defRPr/>
            </a:pPr>
            <a:endParaRPr lang="sv-SE" sz="2900">
              <a:solidFill>
                <a:srgbClr val="4F81BD">
                  <a:lumMod val="75000"/>
                </a:srgbClr>
              </a:solidFill>
            </a:endParaRPr>
          </a:p>
          <a:p>
            <a:pPr eaLnBrk="1" fontAlgn="auto" hangingPunct="1">
              <a:spcAft>
                <a:spcPts val="0"/>
              </a:spcAft>
              <a:defRPr/>
            </a:pPr>
            <a:endParaRPr lang="sv-SE" sz="2900">
              <a:solidFill>
                <a:srgbClr val="4F81BD">
                  <a:lumMod val="75000"/>
                </a:srgbClr>
              </a:solidFill>
            </a:endParaRPr>
          </a:p>
          <a:p>
            <a:pPr eaLnBrk="1" fontAlgn="auto" hangingPunct="1">
              <a:spcAft>
                <a:spcPts val="0"/>
              </a:spcAft>
              <a:defRPr/>
            </a:pPr>
            <a:endParaRPr lang="sv-SE" sz="2900">
              <a:solidFill>
                <a:srgbClr val="4F81BD">
                  <a:lumMod val="75000"/>
                </a:srgbClr>
              </a:solidFill>
            </a:endParaRPr>
          </a:p>
          <a:p>
            <a:pPr marL="0" indent="0" eaLnBrk="1" fontAlgn="auto" hangingPunct="1">
              <a:spcAft>
                <a:spcPts val="0"/>
              </a:spcAft>
              <a:buNone/>
              <a:defRPr/>
            </a:pPr>
            <a:endParaRPr lang="sv-SE" sz="2900" b="1" u="sng">
              <a:solidFill>
                <a:srgbClr val="4F81BD">
                  <a:lumMod val="75000"/>
                </a:srgbClr>
              </a:solidFill>
            </a:endParaRPr>
          </a:p>
          <a:p>
            <a:pPr marL="0" indent="0" eaLnBrk="1" fontAlgn="auto" hangingPunct="1">
              <a:spcAft>
                <a:spcPts val="0"/>
              </a:spcAft>
              <a:buNone/>
              <a:defRPr/>
            </a:pPr>
            <a:endParaRPr lang="sv-SE" sz="2900" b="1" u="sng">
              <a:solidFill>
                <a:srgbClr val="4F81BD">
                  <a:lumMod val="75000"/>
                </a:srgbClr>
              </a:solidFill>
            </a:endParaRPr>
          </a:p>
          <a:p>
            <a:pPr marL="0" indent="0" eaLnBrk="1" fontAlgn="auto" hangingPunct="1">
              <a:spcAft>
                <a:spcPts val="0"/>
              </a:spcAft>
              <a:buNone/>
              <a:defRPr/>
            </a:pPr>
            <a:endParaRPr lang="sv-SE" sz="2900" b="1" u="sng">
              <a:solidFill>
                <a:srgbClr val="4F81BD">
                  <a:lumMod val="75000"/>
                </a:srgbClr>
              </a:solidFill>
            </a:endParaRPr>
          </a:p>
          <a:p>
            <a:pPr marL="0" indent="0" eaLnBrk="1" fontAlgn="auto" hangingPunct="1">
              <a:spcAft>
                <a:spcPts val="0"/>
              </a:spcAft>
              <a:buNone/>
              <a:defRPr/>
            </a:pPr>
            <a:endParaRPr lang="sv-SE" sz="2900" b="1" u="sng">
              <a:solidFill>
                <a:srgbClr val="4F81BD">
                  <a:lumMod val="75000"/>
                </a:srgbClr>
              </a:solidFill>
            </a:endParaRPr>
          </a:p>
          <a:p>
            <a:pPr marL="0" indent="0" eaLnBrk="1" fontAlgn="auto" hangingPunct="1">
              <a:spcAft>
                <a:spcPts val="0"/>
              </a:spcAft>
              <a:buNone/>
              <a:defRPr/>
            </a:pPr>
            <a:endParaRPr lang="sv-SE" sz="2900" b="1" u="sng">
              <a:solidFill>
                <a:srgbClr val="4F81BD">
                  <a:lumMod val="75000"/>
                </a:srgbClr>
              </a:solidFill>
            </a:endParaRPr>
          </a:p>
          <a:p>
            <a:pPr marL="0" indent="0" eaLnBrk="1" fontAlgn="auto" hangingPunct="1">
              <a:spcAft>
                <a:spcPts val="0"/>
              </a:spcAft>
              <a:buNone/>
              <a:defRPr/>
            </a:pPr>
            <a:endParaRPr lang="sv-SE" sz="2900" b="1" u="sng">
              <a:solidFill>
                <a:srgbClr val="4F81BD">
                  <a:lumMod val="75000"/>
                </a:srgbClr>
              </a:solidFill>
            </a:endParaRPr>
          </a:p>
          <a:p>
            <a:pPr marL="0" indent="0" eaLnBrk="1" fontAlgn="auto" hangingPunct="1">
              <a:spcAft>
                <a:spcPts val="0"/>
              </a:spcAft>
              <a:buNone/>
              <a:defRPr/>
            </a:pPr>
            <a:endParaRPr lang="sv-SE" sz="2900" b="1" u="sng">
              <a:solidFill>
                <a:srgbClr val="4F81BD">
                  <a:lumMod val="75000"/>
                </a:srgbClr>
              </a:solidFill>
            </a:endParaRPr>
          </a:p>
          <a:p>
            <a:pPr marL="0" indent="0" eaLnBrk="1" fontAlgn="auto" hangingPunct="1">
              <a:spcAft>
                <a:spcPts val="0"/>
              </a:spcAft>
              <a:buNone/>
              <a:defRPr/>
            </a:pPr>
            <a:endParaRPr lang="sv-SE" sz="2900" b="1" u="sng">
              <a:solidFill>
                <a:srgbClr val="4F81BD">
                  <a:lumMod val="75000"/>
                </a:srgbClr>
              </a:solidFill>
            </a:endParaRPr>
          </a:p>
          <a:p>
            <a:pPr marL="0" indent="0" eaLnBrk="1" fontAlgn="auto" hangingPunct="1">
              <a:spcAft>
                <a:spcPts val="0"/>
              </a:spcAft>
              <a:buNone/>
              <a:defRPr/>
            </a:pPr>
            <a:endParaRPr lang="sv-SE" sz="2900" b="1" u="sng">
              <a:solidFill>
                <a:srgbClr val="4F81BD">
                  <a:lumMod val="75000"/>
                </a:srgbClr>
              </a:solidFill>
            </a:endParaRPr>
          </a:p>
          <a:p>
            <a:pPr marL="0" indent="0" eaLnBrk="1" fontAlgn="auto" hangingPunct="1">
              <a:spcAft>
                <a:spcPts val="0"/>
              </a:spcAft>
              <a:buNone/>
              <a:defRPr/>
            </a:pPr>
            <a:endParaRPr lang="sv-SE" sz="2900" b="1" u="sng">
              <a:solidFill>
                <a:srgbClr val="4F81BD">
                  <a:lumMod val="75000"/>
                </a:srgbClr>
              </a:solidFill>
            </a:endParaRPr>
          </a:p>
          <a:p>
            <a:pPr marL="0" indent="0" eaLnBrk="1" fontAlgn="auto" hangingPunct="1">
              <a:spcAft>
                <a:spcPts val="0"/>
              </a:spcAft>
              <a:buNone/>
              <a:defRPr/>
            </a:pPr>
            <a:endParaRPr lang="sv-SE" sz="2900" b="1" u="sng">
              <a:solidFill>
                <a:srgbClr val="4F81BD">
                  <a:lumMod val="75000"/>
                </a:srgbClr>
              </a:solidFill>
            </a:endParaRPr>
          </a:p>
          <a:p>
            <a:pPr marL="0" indent="0" eaLnBrk="1" fontAlgn="auto" hangingPunct="1">
              <a:spcAft>
                <a:spcPts val="0"/>
              </a:spcAft>
              <a:buNone/>
              <a:defRPr/>
            </a:pPr>
            <a:endParaRPr lang="sv-SE" sz="2900" b="1" u="sng">
              <a:solidFill>
                <a:srgbClr val="4F81BD">
                  <a:lumMod val="75000"/>
                </a:srgbClr>
              </a:solidFill>
            </a:endParaRPr>
          </a:p>
          <a:p>
            <a:pPr marL="0" indent="0" eaLnBrk="1" fontAlgn="auto" hangingPunct="1">
              <a:spcAft>
                <a:spcPts val="0"/>
              </a:spcAft>
              <a:buNone/>
              <a:defRPr/>
            </a:pPr>
            <a:endParaRPr lang="sv-SE" sz="2900" b="1" u="sng">
              <a:solidFill>
                <a:srgbClr val="4F81BD">
                  <a:lumMod val="75000"/>
                </a:srgbClr>
              </a:solidFill>
            </a:endParaRPr>
          </a:p>
          <a:p>
            <a:pPr marL="0" indent="0" eaLnBrk="1" fontAlgn="auto" hangingPunct="1">
              <a:spcAft>
                <a:spcPts val="0"/>
              </a:spcAft>
              <a:buNone/>
              <a:defRPr/>
            </a:pPr>
            <a:endParaRPr lang="sv-SE" sz="2900" b="1" u="sng">
              <a:solidFill>
                <a:srgbClr val="4F81BD">
                  <a:lumMod val="75000"/>
                </a:srgbClr>
              </a:solidFill>
            </a:endParaRPr>
          </a:p>
          <a:p>
            <a:pPr marL="0" indent="0" eaLnBrk="1" fontAlgn="auto" hangingPunct="1">
              <a:spcAft>
                <a:spcPts val="0"/>
              </a:spcAft>
              <a:buNone/>
              <a:defRPr/>
            </a:pPr>
            <a:endParaRPr lang="sv-SE" sz="2900" b="1" u="sng">
              <a:solidFill>
                <a:srgbClr val="4F81BD">
                  <a:lumMod val="75000"/>
                </a:srgbClr>
              </a:solidFill>
            </a:endParaRPr>
          </a:p>
          <a:p>
            <a:pPr marL="0" indent="0" eaLnBrk="1" fontAlgn="auto" hangingPunct="1">
              <a:spcAft>
                <a:spcPts val="0"/>
              </a:spcAft>
              <a:buNone/>
              <a:defRPr/>
            </a:pPr>
            <a:endParaRPr lang="sv-SE" sz="2900" b="1" u="sng">
              <a:solidFill>
                <a:srgbClr val="4F81BD">
                  <a:lumMod val="75000"/>
                </a:srgbClr>
              </a:solidFill>
            </a:endParaRPr>
          </a:p>
          <a:p>
            <a:pPr marL="0" indent="0" eaLnBrk="1" fontAlgn="auto" hangingPunct="1">
              <a:spcAft>
                <a:spcPts val="0"/>
              </a:spcAft>
              <a:buNone/>
              <a:defRPr/>
            </a:pPr>
            <a:endParaRPr lang="sv-SE" sz="2900" b="1" u="sng">
              <a:solidFill>
                <a:srgbClr val="4F81BD">
                  <a:lumMod val="75000"/>
                </a:srgbClr>
              </a:solidFill>
            </a:endParaRPr>
          </a:p>
          <a:p>
            <a:pPr marL="0" indent="0" eaLnBrk="1" fontAlgn="auto" hangingPunct="1">
              <a:spcAft>
                <a:spcPts val="0"/>
              </a:spcAft>
              <a:buNone/>
              <a:defRPr/>
            </a:pPr>
            <a:endParaRPr lang="sv-SE" sz="2900" b="1" u="sng">
              <a:solidFill>
                <a:srgbClr val="4F81BD">
                  <a:lumMod val="75000"/>
                </a:srgbClr>
              </a:solidFill>
            </a:endParaRPr>
          </a:p>
          <a:p>
            <a:pPr marL="0" indent="0" eaLnBrk="1" fontAlgn="auto" hangingPunct="1">
              <a:spcAft>
                <a:spcPts val="0"/>
              </a:spcAft>
              <a:buNone/>
              <a:defRPr/>
            </a:pPr>
            <a:endParaRPr lang="sv-SE" sz="2900" b="1" u="sng">
              <a:solidFill>
                <a:srgbClr val="4F81BD">
                  <a:lumMod val="75000"/>
                </a:srgbClr>
              </a:solidFill>
            </a:endParaRPr>
          </a:p>
          <a:p>
            <a:pPr marL="0" indent="0" eaLnBrk="1" fontAlgn="auto" hangingPunct="1">
              <a:spcAft>
                <a:spcPts val="0"/>
              </a:spcAft>
              <a:buNone/>
              <a:defRPr/>
            </a:pPr>
            <a:endParaRPr lang="sv-SE" sz="2900" b="1" u="sng">
              <a:solidFill>
                <a:srgbClr val="4F81BD">
                  <a:lumMod val="75000"/>
                </a:srgbClr>
              </a:solidFill>
            </a:endParaRPr>
          </a:p>
          <a:p>
            <a:pPr marL="0" indent="0" eaLnBrk="1" fontAlgn="auto" hangingPunct="1">
              <a:spcAft>
                <a:spcPts val="0"/>
              </a:spcAft>
              <a:buNone/>
              <a:defRPr/>
            </a:pPr>
            <a:endParaRPr lang="sv-SE" sz="2900" b="1" u="sng">
              <a:solidFill>
                <a:srgbClr val="4F81BD">
                  <a:lumMod val="75000"/>
                </a:srgbClr>
              </a:solidFill>
            </a:endParaRPr>
          </a:p>
          <a:p>
            <a:pPr marL="0" indent="0" eaLnBrk="1" fontAlgn="auto" hangingPunct="1">
              <a:spcAft>
                <a:spcPts val="0"/>
              </a:spcAft>
              <a:buNone/>
              <a:defRPr/>
            </a:pPr>
            <a:endParaRPr lang="sv-SE" sz="2900" b="1" u="sng">
              <a:solidFill>
                <a:srgbClr val="4F81BD">
                  <a:lumMod val="75000"/>
                </a:srgbClr>
              </a:solidFill>
            </a:endParaRPr>
          </a:p>
          <a:p>
            <a:pPr marL="0" indent="0" eaLnBrk="1" fontAlgn="auto" hangingPunct="1">
              <a:spcAft>
                <a:spcPts val="0"/>
              </a:spcAft>
              <a:buNone/>
              <a:defRPr/>
            </a:pPr>
            <a:endParaRPr lang="sv-SE" sz="2900" b="1" u="sng">
              <a:solidFill>
                <a:srgbClr val="4F81BD">
                  <a:lumMod val="75000"/>
                </a:srgbClr>
              </a:solidFill>
            </a:endParaRPr>
          </a:p>
          <a:p>
            <a:pPr marL="0" indent="0" eaLnBrk="1" fontAlgn="auto" hangingPunct="1">
              <a:spcAft>
                <a:spcPts val="0"/>
              </a:spcAft>
              <a:buNone/>
              <a:defRPr/>
            </a:pPr>
            <a:endParaRPr lang="sv-SE" sz="2900" b="1" u="sng">
              <a:solidFill>
                <a:srgbClr val="4F81BD">
                  <a:lumMod val="75000"/>
                </a:srgbClr>
              </a:solidFill>
            </a:endParaRPr>
          </a:p>
          <a:p>
            <a:pPr marL="0" indent="0" eaLnBrk="1" fontAlgn="auto" hangingPunct="1">
              <a:spcAft>
                <a:spcPts val="0"/>
              </a:spcAft>
              <a:buNone/>
              <a:defRPr/>
            </a:pPr>
            <a:endParaRPr lang="sv-SE" sz="2900" b="1" u="sng">
              <a:solidFill>
                <a:srgbClr val="4F81BD">
                  <a:lumMod val="75000"/>
                </a:srgbClr>
              </a:solidFill>
            </a:endParaRPr>
          </a:p>
          <a:p>
            <a:pPr marL="0" indent="0" eaLnBrk="1" fontAlgn="auto" hangingPunct="1">
              <a:spcAft>
                <a:spcPts val="0"/>
              </a:spcAft>
              <a:buNone/>
              <a:defRPr/>
            </a:pPr>
            <a:endParaRPr lang="sv-SE" sz="2900" b="1" u="sng">
              <a:solidFill>
                <a:srgbClr val="4F81BD">
                  <a:lumMod val="75000"/>
                </a:srgbClr>
              </a:solidFill>
            </a:endParaRPr>
          </a:p>
          <a:p>
            <a:pPr marL="0" indent="0" eaLnBrk="1" fontAlgn="auto" hangingPunct="1">
              <a:spcAft>
                <a:spcPts val="0"/>
              </a:spcAft>
              <a:buNone/>
              <a:defRPr/>
            </a:pPr>
            <a:endParaRPr lang="sv-SE" sz="2900" b="1" u="sng">
              <a:solidFill>
                <a:srgbClr val="4F81BD">
                  <a:lumMod val="75000"/>
                </a:srgbClr>
              </a:solidFill>
            </a:endParaRPr>
          </a:p>
          <a:p>
            <a:pPr marL="0" indent="0" eaLnBrk="1" fontAlgn="auto" hangingPunct="1">
              <a:spcAft>
                <a:spcPts val="0"/>
              </a:spcAft>
              <a:buNone/>
              <a:defRPr/>
            </a:pPr>
            <a:endParaRPr lang="sv-SE" sz="2900" b="1" u="sng">
              <a:solidFill>
                <a:srgbClr val="4F81BD">
                  <a:lumMod val="75000"/>
                </a:srgbClr>
              </a:solidFill>
            </a:endParaRPr>
          </a:p>
          <a:p>
            <a:pPr marL="0" indent="0" eaLnBrk="1" fontAlgn="auto" hangingPunct="1">
              <a:spcAft>
                <a:spcPts val="0"/>
              </a:spcAft>
              <a:buNone/>
              <a:defRPr/>
            </a:pPr>
            <a:r>
              <a:rPr lang="sv-SE" sz="4000" b="1" u="sng">
                <a:solidFill>
                  <a:srgbClr val="4F81BD">
                    <a:lumMod val="75000"/>
                  </a:srgbClr>
                </a:solidFill>
              </a:rPr>
              <a:t>Frivilliga laginsatser</a:t>
            </a:r>
          </a:p>
          <a:p>
            <a:pPr eaLnBrk="1" fontAlgn="auto" hangingPunct="1">
              <a:spcAft>
                <a:spcPts val="0"/>
              </a:spcAft>
              <a:defRPr/>
            </a:pPr>
            <a:r>
              <a:rPr lang="sv-SE" sz="4000">
                <a:solidFill>
                  <a:srgbClr val="4F81BD">
                    <a:lumMod val="75000"/>
                  </a:srgbClr>
                </a:solidFill>
              </a:rPr>
              <a:t>Ordna matchsammandrag med fikaförsäljning (vinst går till laget)</a:t>
            </a:r>
          </a:p>
          <a:p>
            <a:pPr eaLnBrk="1" fontAlgn="auto" hangingPunct="1">
              <a:spcAft>
                <a:spcPts val="0"/>
              </a:spcAft>
              <a:defRPr/>
            </a:pPr>
            <a:r>
              <a:rPr lang="sv-SE" sz="4000">
                <a:solidFill>
                  <a:srgbClr val="4F81BD">
                    <a:lumMod val="75000"/>
                  </a:srgbClr>
                </a:solidFill>
              </a:rPr>
              <a:t>Övriga laginsatser</a:t>
            </a:r>
          </a:p>
          <a:p>
            <a:pPr marL="0" indent="0" eaLnBrk="1" fontAlgn="auto" hangingPunct="1">
              <a:spcAft>
                <a:spcPts val="0"/>
              </a:spcAft>
              <a:buNone/>
              <a:defRPr/>
            </a:pPr>
            <a:endParaRPr lang="sv-SE" sz="4000">
              <a:solidFill>
                <a:schemeClr val="accent1">
                  <a:lumMod val="75000"/>
                </a:schemeClr>
              </a:solidFill>
            </a:endParaRPr>
          </a:p>
          <a:p>
            <a:pPr marL="0" indent="0" eaLnBrk="1" fontAlgn="auto" hangingPunct="1">
              <a:spcAft>
                <a:spcPts val="0"/>
              </a:spcAft>
              <a:buNone/>
              <a:defRPr/>
            </a:pPr>
            <a:endParaRPr lang="sv-SE" sz="1000">
              <a:solidFill>
                <a:schemeClr val="accent1">
                  <a:lumMod val="75000"/>
                </a:schemeClr>
              </a:solidFill>
            </a:endParaRPr>
          </a:p>
          <a:p>
            <a:pPr marL="0" indent="0" eaLnBrk="1" fontAlgn="auto" hangingPunct="1">
              <a:spcAft>
                <a:spcPts val="0"/>
              </a:spcAft>
              <a:buNone/>
              <a:defRPr/>
            </a:pPr>
            <a:endParaRPr lang="sv-SE" sz="1000">
              <a:solidFill>
                <a:schemeClr val="accent1">
                  <a:lumMod val="75000"/>
                </a:schemeClr>
              </a:solidFill>
            </a:endParaRPr>
          </a:p>
          <a:p>
            <a:pPr marL="0" indent="0" eaLnBrk="1" fontAlgn="auto" hangingPunct="1">
              <a:spcAft>
                <a:spcPts val="0"/>
              </a:spcAft>
              <a:buNone/>
              <a:defRPr/>
            </a:pPr>
            <a:endParaRPr lang="sv-SE" sz="1000">
              <a:solidFill>
                <a:schemeClr val="accent1">
                  <a:lumMod val="75000"/>
                </a:schemeClr>
              </a:solidFill>
            </a:endParaRPr>
          </a:p>
          <a:p>
            <a:pPr marL="0" indent="0" eaLnBrk="1" fontAlgn="auto" hangingPunct="1">
              <a:spcAft>
                <a:spcPts val="0"/>
              </a:spcAft>
              <a:buNone/>
              <a:defRPr/>
            </a:pPr>
            <a:endParaRPr lang="sv-SE" sz="1000">
              <a:solidFill>
                <a:schemeClr val="accent1">
                  <a:lumMod val="75000"/>
                </a:schemeClr>
              </a:solidFill>
            </a:endParaRPr>
          </a:p>
          <a:p>
            <a:pPr marL="0" indent="0" eaLnBrk="1" fontAlgn="auto" hangingPunct="1">
              <a:spcAft>
                <a:spcPts val="0"/>
              </a:spcAft>
              <a:buNone/>
              <a:defRPr/>
            </a:pPr>
            <a:endParaRPr lang="sv-SE" sz="1000">
              <a:solidFill>
                <a:schemeClr val="accent1">
                  <a:lumMod val="75000"/>
                </a:schemeClr>
              </a:solidFill>
            </a:endParaRPr>
          </a:p>
          <a:p>
            <a:pPr marL="0" indent="0" eaLnBrk="1" fontAlgn="auto" hangingPunct="1">
              <a:spcAft>
                <a:spcPts val="0"/>
              </a:spcAft>
              <a:buNone/>
              <a:defRPr/>
            </a:pPr>
            <a:endParaRPr lang="sv-SE" sz="1000">
              <a:solidFill>
                <a:schemeClr val="accent1">
                  <a:lumMod val="75000"/>
                </a:schemeClr>
              </a:solidFill>
            </a:endParaRPr>
          </a:p>
          <a:p>
            <a:pPr marL="0" indent="0" eaLnBrk="1" fontAlgn="auto" hangingPunct="1">
              <a:spcAft>
                <a:spcPts val="0"/>
              </a:spcAft>
              <a:buNone/>
              <a:defRPr/>
            </a:pPr>
            <a:endParaRPr lang="sv-SE" sz="1000">
              <a:solidFill>
                <a:schemeClr val="accent1">
                  <a:lumMod val="75000"/>
                </a:schemeClr>
              </a:solidFill>
            </a:endParaRPr>
          </a:p>
          <a:p>
            <a:pPr marL="0" indent="0" eaLnBrk="1" fontAlgn="auto" hangingPunct="1">
              <a:spcAft>
                <a:spcPts val="0"/>
              </a:spcAft>
              <a:buNone/>
              <a:defRPr/>
            </a:pPr>
            <a:endParaRPr lang="sv-SE" sz="1000">
              <a:solidFill>
                <a:schemeClr val="accent1">
                  <a:lumMod val="75000"/>
                </a:schemeClr>
              </a:solidFill>
            </a:endParaRPr>
          </a:p>
          <a:p>
            <a:pPr marL="0" indent="0" eaLnBrk="1" fontAlgn="auto" hangingPunct="1">
              <a:spcAft>
                <a:spcPts val="0"/>
              </a:spcAft>
              <a:buNone/>
              <a:defRPr/>
            </a:pPr>
            <a:endParaRPr lang="sv-SE" sz="2100">
              <a:solidFill>
                <a:schemeClr val="accent1">
                  <a:lumMod val="75000"/>
                </a:schemeClr>
              </a:solidFill>
            </a:endParaRPr>
          </a:p>
          <a:p>
            <a:pPr marL="0" indent="0" eaLnBrk="1" fontAlgn="auto" hangingPunct="1">
              <a:spcAft>
                <a:spcPts val="0"/>
              </a:spcAft>
              <a:buNone/>
              <a:defRPr/>
            </a:pPr>
            <a:r>
              <a:rPr lang="sv-SE" sz="3400">
                <a:solidFill>
                  <a:schemeClr val="accent1">
                    <a:lumMod val="75000"/>
                  </a:schemeClr>
                </a:solidFill>
              </a:rPr>
              <a:t>*) Kan tillkomma uppgifter</a:t>
            </a:r>
          </a:p>
          <a:p>
            <a:pPr eaLnBrk="1" fontAlgn="auto" hangingPunct="1">
              <a:spcAft>
                <a:spcPts val="0"/>
              </a:spcAft>
              <a:defRPr/>
            </a:pPr>
            <a:endParaRPr lang="sv-SE">
              <a:solidFill>
                <a:schemeClr val="accent1">
                  <a:lumMod val="75000"/>
                </a:schemeClr>
              </a:solidFill>
            </a:endParaRPr>
          </a:p>
          <a:p>
            <a:pPr eaLnBrk="1" fontAlgn="auto" hangingPunct="1">
              <a:spcAft>
                <a:spcPts val="0"/>
              </a:spcAft>
              <a:defRPr/>
            </a:pPr>
            <a:endParaRPr lang="sv-SE">
              <a:solidFill>
                <a:schemeClr val="accent1">
                  <a:lumMod val="75000"/>
                </a:schemeClr>
              </a:solidFill>
            </a:endParaRPr>
          </a:p>
          <a:p>
            <a:pPr eaLnBrk="1" fontAlgn="auto" hangingPunct="1">
              <a:spcAft>
                <a:spcPts val="0"/>
              </a:spcAft>
              <a:defRPr/>
            </a:pPr>
            <a:endParaRPr lang="sv-SE">
              <a:solidFill>
                <a:schemeClr val="accent1">
                  <a:lumMod val="75000"/>
                </a:schemeClr>
              </a:solidFill>
            </a:endParaRPr>
          </a:p>
        </p:txBody>
      </p:sp>
      <p:sp>
        <p:nvSpPr>
          <p:cNvPr id="2" name="Platshållare för bildnummer 1">
            <a:extLst>
              <a:ext uri="{FF2B5EF4-FFF2-40B4-BE49-F238E27FC236}">
                <a16:creationId xmlns:a16="http://schemas.microsoft.com/office/drawing/2014/main" id="{F755779A-2064-4B8A-9FAE-C27B0C6AAA85}"/>
              </a:ext>
            </a:extLst>
          </p:cNvPr>
          <p:cNvSpPr>
            <a:spLocks noGrp="1"/>
          </p:cNvSpPr>
          <p:nvPr>
            <p:ph type="sldNum" sz="quarter" idx="12"/>
          </p:nvPr>
        </p:nvSpPr>
        <p:spPr/>
        <p:txBody>
          <a:bodyPr/>
          <a:lstStyle/>
          <a:p>
            <a:pPr defTabSz="457200"/>
            <a:fld id="{5FFE7CCC-1710-4B7C-A323-22EBAC80F32F}" type="slidenum">
              <a:rPr lang="en-US" altLang="sv-SE">
                <a:latin typeface="Calibri"/>
              </a:rPr>
              <a:pPr defTabSz="457200"/>
              <a:t>23</a:t>
            </a:fld>
            <a:endParaRPr lang="en-US" altLang="sv-SE">
              <a:latin typeface="Calibri"/>
            </a:endParaRPr>
          </a:p>
        </p:txBody>
      </p:sp>
      <p:sp>
        <p:nvSpPr>
          <p:cNvPr id="7" name="textruta 6">
            <a:extLst>
              <a:ext uri="{FF2B5EF4-FFF2-40B4-BE49-F238E27FC236}">
                <a16:creationId xmlns:a16="http://schemas.microsoft.com/office/drawing/2014/main" id="{F755EC6A-8796-4B63-8BFD-E1BA4673FD8A}"/>
              </a:ext>
            </a:extLst>
          </p:cNvPr>
          <p:cNvSpPr txBox="1"/>
          <p:nvPr/>
        </p:nvSpPr>
        <p:spPr>
          <a:xfrm>
            <a:off x="457200" y="1578443"/>
            <a:ext cx="2746648" cy="3631763"/>
          </a:xfrm>
          <a:prstGeom prst="rect">
            <a:avLst/>
          </a:prstGeom>
          <a:noFill/>
        </p:spPr>
        <p:txBody>
          <a:bodyPr wrap="square" rtlCol="0">
            <a:spAutoFit/>
          </a:bodyPr>
          <a:lstStyle/>
          <a:p>
            <a:pPr marL="171450" indent="-171450">
              <a:buFont typeface="Arial" panose="020B0604020202020204" pitchFamily="34" charset="0"/>
              <a:buChar char="•"/>
            </a:pPr>
            <a:r>
              <a:rPr lang="sv-SE" sz="1000">
                <a:solidFill>
                  <a:srgbClr val="4F81BD">
                    <a:lumMod val="75000"/>
                  </a:srgbClr>
                </a:solidFill>
              </a:rPr>
              <a:t>Sälja Dreamstarhäften vår/höst</a:t>
            </a:r>
          </a:p>
          <a:p>
            <a:pPr marL="171450" indent="-171450">
              <a:buFont typeface="Arial" panose="020B0604020202020204" pitchFamily="34" charset="0"/>
              <a:buChar char="•"/>
            </a:pPr>
            <a:r>
              <a:rPr lang="sv-SE" sz="1000">
                <a:solidFill>
                  <a:srgbClr val="4F81BD">
                    <a:lumMod val="75000"/>
                  </a:srgbClr>
                </a:solidFill>
              </a:rPr>
              <a:t>Sälja B-lotter till ”</a:t>
            </a:r>
            <a:r>
              <a:rPr lang="sv-SE" sz="1000" err="1">
                <a:solidFill>
                  <a:srgbClr val="4F81BD">
                    <a:lumMod val="75000"/>
                  </a:srgbClr>
                </a:solidFill>
              </a:rPr>
              <a:t>uppesittar</a:t>
            </a:r>
            <a:r>
              <a:rPr lang="sv-SE" sz="1000">
                <a:solidFill>
                  <a:srgbClr val="4F81BD">
                    <a:lumMod val="75000"/>
                  </a:srgbClr>
                </a:solidFill>
              </a:rPr>
              <a:t>”</a:t>
            </a:r>
          </a:p>
          <a:p>
            <a:pPr marL="171450" indent="-171450">
              <a:buFont typeface="Arial" panose="020B0604020202020204" pitchFamily="34" charset="0"/>
              <a:buChar char="•"/>
            </a:pPr>
            <a:r>
              <a:rPr lang="sv-SE" sz="1000">
                <a:solidFill>
                  <a:srgbClr val="4F81BD">
                    <a:lumMod val="75000"/>
                  </a:srgbClr>
                </a:solidFill>
              </a:rPr>
              <a:t>Bingokontrollanter 2-3ggr/lag/säsong</a:t>
            </a:r>
          </a:p>
          <a:p>
            <a:pPr marL="171450" indent="-171450">
              <a:buFont typeface="Arial" panose="020B0604020202020204" pitchFamily="34" charset="0"/>
              <a:buChar char="•"/>
            </a:pPr>
            <a:r>
              <a:rPr lang="sv-SE" sz="1000">
                <a:solidFill>
                  <a:srgbClr val="4F81BD">
                    <a:lumMod val="75000"/>
                  </a:srgbClr>
                </a:solidFill>
              </a:rPr>
              <a:t>Matchvärdar A-matcher</a:t>
            </a:r>
          </a:p>
          <a:p>
            <a:pPr marL="171450" indent="-171450">
              <a:buFont typeface="Arial" panose="020B0604020202020204" pitchFamily="34" charset="0"/>
              <a:buChar char="•"/>
            </a:pPr>
            <a:r>
              <a:rPr lang="sv-SE" sz="1000">
                <a:solidFill>
                  <a:srgbClr val="4F81BD">
                    <a:lumMod val="75000"/>
                  </a:srgbClr>
                </a:solidFill>
              </a:rPr>
              <a:t>Storsjöcupen tält</a:t>
            </a:r>
          </a:p>
          <a:p>
            <a:pPr marL="171450" indent="-171450">
              <a:buFont typeface="Arial" panose="020B0604020202020204" pitchFamily="34" charset="0"/>
              <a:buChar char="•"/>
            </a:pPr>
            <a:r>
              <a:rPr lang="sv-SE" sz="1000">
                <a:solidFill>
                  <a:srgbClr val="4F81BD">
                    <a:lumMod val="75000"/>
                  </a:srgbClr>
                </a:solidFill>
              </a:rPr>
              <a:t>Storsjöcupen kök/planvärdskap</a:t>
            </a:r>
          </a:p>
          <a:p>
            <a:pPr marL="171450" indent="-171450">
              <a:buFont typeface="Arial" panose="020B0604020202020204" pitchFamily="34" charset="0"/>
              <a:buChar char="•"/>
            </a:pPr>
            <a:r>
              <a:rPr lang="sv-SE" sz="1000">
                <a:solidFill>
                  <a:srgbClr val="4F81BD">
                    <a:lumMod val="75000"/>
                  </a:srgbClr>
                </a:solidFill>
              </a:rPr>
              <a:t>Storsjöcupen ”Camp Furan</a:t>
            </a:r>
          </a:p>
          <a:p>
            <a:pPr marL="171450" indent="-171450">
              <a:buFont typeface="Arial" panose="020B0604020202020204" pitchFamily="34" charset="0"/>
              <a:buChar char="•"/>
            </a:pPr>
            <a:r>
              <a:rPr lang="sv-SE" sz="1000">
                <a:solidFill>
                  <a:srgbClr val="4F81BD">
                    <a:lumMod val="75000"/>
                  </a:srgbClr>
                </a:solidFill>
              </a:rPr>
              <a:t>Storsjöcupen Torvallen</a:t>
            </a:r>
          </a:p>
          <a:p>
            <a:pPr marL="171450" indent="-171450">
              <a:buFont typeface="Arial" panose="020B0604020202020204" pitchFamily="34" charset="0"/>
              <a:buChar char="•"/>
            </a:pPr>
            <a:r>
              <a:rPr lang="sv-SE" sz="1000">
                <a:solidFill>
                  <a:srgbClr val="4F81BD">
                    <a:lumMod val="75000"/>
                  </a:srgbClr>
                </a:solidFill>
              </a:rPr>
              <a:t>Ope-dagen</a:t>
            </a:r>
          </a:p>
          <a:p>
            <a:pPr marL="171450" indent="-171450">
              <a:buFont typeface="Arial" panose="020B0604020202020204" pitchFamily="34" charset="0"/>
              <a:buChar char="•"/>
            </a:pPr>
            <a:r>
              <a:rPr lang="sv-SE" sz="1000">
                <a:solidFill>
                  <a:srgbClr val="4F81BD">
                    <a:lumMod val="75000"/>
                  </a:srgbClr>
                </a:solidFill>
              </a:rPr>
              <a:t>Odenhallen plock o </a:t>
            </a:r>
            <a:r>
              <a:rPr lang="sv-SE" sz="1000" err="1">
                <a:solidFill>
                  <a:srgbClr val="4F81BD">
                    <a:lumMod val="75000"/>
                  </a:srgbClr>
                </a:solidFill>
              </a:rPr>
              <a:t>hyllfix</a:t>
            </a:r>
            <a:endParaRPr lang="sv-SE" sz="1000">
              <a:solidFill>
                <a:srgbClr val="4F81BD">
                  <a:lumMod val="75000"/>
                </a:srgbClr>
              </a:solidFill>
            </a:endParaRPr>
          </a:p>
          <a:p>
            <a:pPr marL="171450" indent="-171450">
              <a:buFont typeface="Arial" panose="020B0604020202020204" pitchFamily="34" charset="0"/>
              <a:buChar char="•"/>
            </a:pPr>
            <a:r>
              <a:rPr lang="sv-SE" sz="1000">
                <a:solidFill>
                  <a:srgbClr val="4F81BD">
                    <a:lumMod val="75000"/>
                  </a:srgbClr>
                </a:solidFill>
              </a:rPr>
              <a:t>Odenhallen städ</a:t>
            </a:r>
          </a:p>
          <a:p>
            <a:pPr marL="171450" indent="-171450">
              <a:buFont typeface="Arial" panose="020B0604020202020204" pitchFamily="34" charset="0"/>
              <a:buChar char="•"/>
            </a:pPr>
            <a:r>
              <a:rPr lang="sv-SE" sz="1000">
                <a:solidFill>
                  <a:srgbClr val="4F81BD">
                    <a:lumMod val="75000"/>
                  </a:srgbClr>
                </a:solidFill>
              </a:rPr>
              <a:t>Nattvandra</a:t>
            </a:r>
          </a:p>
          <a:p>
            <a:pPr marL="171450" indent="-171450">
              <a:buFont typeface="Arial" panose="020B0604020202020204" pitchFamily="34" charset="0"/>
              <a:buChar char="•"/>
            </a:pPr>
            <a:r>
              <a:rPr lang="sv-SE" sz="1000" err="1">
                <a:solidFill>
                  <a:srgbClr val="4F81BD">
                    <a:lumMod val="75000"/>
                  </a:srgbClr>
                </a:solidFill>
              </a:rPr>
              <a:t>Gregoriemarknad</a:t>
            </a:r>
            <a:r>
              <a:rPr lang="sv-SE" sz="1000">
                <a:solidFill>
                  <a:srgbClr val="4F81BD">
                    <a:lumMod val="75000"/>
                  </a:srgbClr>
                </a:solidFill>
              </a:rPr>
              <a:t> städ</a:t>
            </a:r>
          </a:p>
          <a:p>
            <a:pPr marL="171450" indent="-171450">
              <a:buFont typeface="Arial" panose="020B0604020202020204" pitchFamily="34" charset="0"/>
              <a:buChar char="•"/>
            </a:pPr>
            <a:r>
              <a:rPr lang="sv-SE" sz="1000">
                <a:solidFill>
                  <a:srgbClr val="4F81BD">
                    <a:lumMod val="75000"/>
                  </a:srgbClr>
                </a:solidFill>
              </a:rPr>
              <a:t>Coop inventering</a:t>
            </a:r>
          </a:p>
          <a:p>
            <a:pPr marL="171450" indent="-171450">
              <a:buFont typeface="Arial" panose="020B0604020202020204" pitchFamily="34" charset="0"/>
              <a:buChar char="•"/>
            </a:pPr>
            <a:r>
              <a:rPr lang="sv-SE" sz="1000">
                <a:solidFill>
                  <a:srgbClr val="4F81BD">
                    <a:lumMod val="75000"/>
                  </a:srgbClr>
                </a:solidFill>
              </a:rPr>
              <a:t>SCA </a:t>
            </a:r>
            <a:r>
              <a:rPr lang="sv-SE" sz="1000" err="1">
                <a:solidFill>
                  <a:srgbClr val="4F81BD">
                    <a:lumMod val="75000"/>
                  </a:srgbClr>
                </a:solidFill>
              </a:rPr>
              <a:t>plantsättning</a:t>
            </a:r>
            <a:endParaRPr lang="sv-SE" sz="1000">
              <a:solidFill>
                <a:srgbClr val="4F81BD">
                  <a:lumMod val="75000"/>
                </a:srgbClr>
              </a:solidFill>
            </a:endParaRPr>
          </a:p>
          <a:p>
            <a:pPr marL="171450" indent="-171450">
              <a:buFont typeface="Arial" panose="020B0604020202020204" pitchFamily="34" charset="0"/>
              <a:buChar char="•"/>
            </a:pPr>
            <a:r>
              <a:rPr lang="sv-SE" sz="1000" err="1">
                <a:solidFill>
                  <a:srgbClr val="4F81BD">
                    <a:lumMod val="75000"/>
                  </a:srgbClr>
                </a:solidFill>
              </a:rPr>
              <a:t>Vårmässa</a:t>
            </a:r>
            <a:r>
              <a:rPr lang="sv-SE" sz="1000">
                <a:solidFill>
                  <a:srgbClr val="4F81BD">
                    <a:lumMod val="75000"/>
                  </a:srgbClr>
                </a:solidFill>
              </a:rPr>
              <a:t> – Höstmässa</a:t>
            </a:r>
          </a:p>
          <a:p>
            <a:pPr marL="171450" indent="-171450">
              <a:buFont typeface="Arial" panose="020B0604020202020204" pitchFamily="34" charset="0"/>
              <a:buChar char="•"/>
            </a:pPr>
            <a:r>
              <a:rPr lang="sv-SE" sz="1000">
                <a:solidFill>
                  <a:srgbClr val="4F81BD">
                    <a:lumMod val="75000"/>
                  </a:srgbClr>
                </a:solidFill>
              </a:rPr>
              <a:t>Persson gallring </a:t>
            </a:r>
            <a:r>
              <a:rPr lang="sv-SE" sz="1000" err="1">
                <a:solidFill>
                  <a:srgbClr val="4F81BD">
                    <a:lumMod val="75000"/>
                  </a:srgbClr>
                </a:solidFill>
              </a:rPr>
              <a:t>m.m</a:t>
            </a:r>
            <a:endParaRPr lang="sv-SE" sz="1000">
              <a:solidFill>
                <a:srgbClr val="4F81BD">
                  <a:lumMod val="75000"/>
                </a:srgbClr>
              </a:solidFill>
            </a:endParaRPr>
          </a:p>
          <a:p>
            <a:pPr marL="171450" indent="-171450">
              <a:buFont typeface="Arial" panose="020B0604020202020204" pitchFamily="34" charset="0"/>
              <a:buChar char="•"/>
            </a:pPr>
            <a:endParaRPr lang="sv-SE" sz="1200">
              <a:solidFill>
                <a:srgbClr val="4F81BD">
                  <a:lumMod val="75000"/>
                </a:srgbClr>
              </a:solidFill>
            </a:endParaRPr>
          </a:p>
          <a:p>
            <a:pPr marL="171450" indent="-171450">
              <a:buFont typeface="Arial" panose="020B0604020202020204" pitchFamily="34" charset="0"/>
              <a:buChar char="•"/>
            </a:pPr>
            <a:endParaRPr lang="sv-SE" sz="1200">
              <a:solidFill>
                <a:srgbClr val="4F81BD">
                  <a:lumMod val="75000"/>
                </a:srgbClr>
              </a:solidFill>
            </a:endParaRPr>
          </a:p>
          <a:p>
            <a:r>
              <a:rPr lang="sv-SE" sz="1200"/>
              <a:t>Se även </a:t>
            </a:r>
            <a:r>
              <a:rPr lang="sv-SE" sz="1200">
                <a:hlinkClick r:id="rId2"/>
              </a:rPr>
              <a:t>https://www.laget.se/OpeIFklubb/Document</a:t>
            </a:r>
            <a:r>
              <a:rPr lang="sv-SE" sz="1200"/>
              <a:t> Arbetsinsatser</a:t>
            </a:r>
          </a:p>
        </p:txBody>
      </p:sp>
      <p:sp>
        <p:nvSpPr>
          <p:cNvPr id="9" name="textruta 8">
            <a:extLst>
              <a:ext uri="{FF2B5EF4-FFF2-40B4-BE49-F238E27FC236}">
                <a16:creationId xmlns:a16="http://schemas.microsoft.com/office/drawing/2014/main" id="{8625209C-4B70-4628-B584-E6E0A97C5DB1}"/>
              </a:ext>
            </a:extLst>
          </p:cNvPr>
          <p:cNvSpPr txBox="1"/>
          <p:nvPr/>
        </p:nvSpPr>
        <p:spPr>
          <a:xfrm>
            <a:off x="3193506" y="1578442"/>
            <a:ext cx="2746648" cy="3447098"/>
          </a:xfrm>
          <a:prstGeom prst="rect">
            <a:avLst/>
          </a:prstGeom>
          <a:noFill/>
        </p:spPr>
        <p:txBody>
          <a:bodyPr wrap="square" rtlCol="0">
            <a:spAutoFit/>
          </a:bodyPr>
          <a:lstStyle/>
          <a:p>
            <a:pPr marL="171450" indent="-171450">
              <a:buFont typeface="Arial" panose="020B0604020202020204" pitchFamily="34" charset="0"/>
              <a:buChar char="•"/>
            </a:pPr>
            <a:r>
              <a:rPr lang="sv-SE" sz="1000">
                <a:solidFill>
                  <a:srgbClr val="4F81BD">
                    <a:lumMod val="75000"/>
                  </a:srgbClr>
                </a:solidFill>
              </a:rPr>
              <a:t>Alla lag från senior – födda 2014</a:t>
            </a:r>
          </a:p>
          <a:p>
            <a:pPr marL="171450" indent="-171450">
              <a:buFont typeface="Arial" panose="020B0604020202020204" pitchFamily="34" charset="0"/>
              <a:buChar char="•"/>
            </a:pPr>
            <a:r>
              <a:rPr lang="sv-SE" sz="1000">
                <a:solidFill>
                  <a:srgbClr val="4F81BD">
                    <a:lumMod val="75000"/>
                  </a:srgbClr>
                </a:solidFill>
              </a:rPr>
              <a:t>Alla lag från senior – födda 2014</a:t>
            </a:r>
          </a:p>
          <a:p>
            <a:pPr marL="171450" indent="-171450">
              <a:buFont typeface="Arial" panose="020B0604020202020204" pitchFamily="34" charset="0"/>
              <a:buChar char="•"/>
            </a:pPr>
            <a:r>
              <a:rPr lang="sv-SE" sz="1000">
                <a:solidFill>
                  <a:srgbClr val="4F81BD">
                    <a:lumMod val="75000"/>
                  </a:srgbClr>
                </a:solidFill>
              </a:rPr>
              <a:t>Alla lag från senior – födda 2013</a:t>
            </a:r>
          </a:p>
          <a:p>
            <a:pPr marL="171450" indent="-171450">
              <a:buFont typeface="Arial" panose="020B0604020202020204" pitchFamily="34" charset="0"/>
              <a:buChar char="•"/>
            </a:pPr>
            <a:r>
              <a:rPr lang="sv-SE" sz="1000" err="1">
                <a:solidFill>
                  <a:srgbClr val="4F81BD">
                    <a:lumMod val="75000"/>
                  </a:srgbClr>
                </a:solidFill>
              </a:rPr>
              <a:t>Utv.flick</a:t>
            </a:r>
            <a:r>
              <a:rPr lang="sv-SE" sz="1000">
                <a:solidFill>
                  <a:srgbClr val="4F81BD">
                    <a:lumMod val="75000"/>
                  </a:srgbClr>
                </a:solidFill>
              </a:rPr>
              <a:t>/U2 – födda 2013</a:t>
            </a:r>
          </a:p>
          <a:p>
            <a:pPr marL="171450" indent="-171450">
              <a:buFont typeface="Arial" panose="020B0604020202020204" pitchFamily="34" charset="0"/>
              <a:buChar char="•"/>
            </a:pPr>
            <a:r>
              <a:rPr lang="sv-SE" sz="1000" err="1">
                <a:solidFill>
                  <a:srgbClr val="4F81BD">
                    <a:lumMod val="75000"/>
                  </a:srgbClr>
                </a:solidFill>
              </a:rPr>
              <a:t>Delatagande</a:t>
            </a:r>
            <a:r>
              <a:rPr lang="sv-SE" sz="1000">
                <a:solidFill>
                  <a:srgbClr val="4F81BD">
                    <a:lumMod val="75000"/>
                  </a:srgbClr>
                </a:solidFill>
              </a:rPr>
              <a:t> lag</a:t>
            </a:r>
          </a:p>
          <a:p>
            <a:pPr marL="171450" indent="-171450">
              <a:buFont typeface="Arial" panose="020B0604020202020204" pitchFamily="34" charset="0"/>
              <a:buChar char="•"/>
            </a:pPr>
            <a:r>
              <a:rPr lang="sv-SE" sz="1000">
                <a:solidFill>
                  <a:srgbClr val="4F81BD">
                    <a:lumMod val="75000"/>
                  </a:srgbClr>
                </a:solidFill>
              </a:rPr>
              <a:t>Deltagande lag</a:t>
            </a:r>
          </a:p>
          <a:p>
            <a:pPr marL="171450" indent="-171450">
              <a:buFont typeface="Arial" panose="020B0604020202020204" pitchFamily="34" charset="0"/>
              <a:buChar char="•"/>
            </a:pPr>
            <a:r>
              <a:rPr lang="sv-SE" sz="1000">
                <a:solidFill>
                  <a:srgbClr val="4F81BD">
                    <a:lumMod val="75000"/>
                  </a:srgbClr>
                </a:solidFill>
              </a:rPr>
              <a:t>Dam A</a:t>
            </a:r>
          </a:p>
          <a:p>
            <a:pPr marL="171450" indent="-171450">
              <a:buFont typeface="Arial" panose="020B0604020202020204" pitchFamily="34" charset="0"/>
              <a:buChar char="•"/>
            </a:pPr>
            <a:r>
              <a:rPr lang="sv-SE" sz="1000">
                <a:solidFill>
                  <a:srgbClr val="4F81BD">
                    <a:lumMod val="75000"/>
                  </a:srgbClr>
                </a:solidFill>
              </a:rPr>
              <a:t>Herr A</a:t>
            </a:r>
          </a:p>
          <a:p>
            <a:pPr marL="171450" indent="-171450">
              <a:buFont typeface="Arial" panose="020B0604020202020204" pitchFamily="34" charset="0"/>
              <a:buChar char="•"/>
            </a:pPr>
            <a:r>
              <a:rPr lang="sv-SE" sz="1000">
                <a:solidFill>
                  <a:srgbClr val="4F81BD">
                    <a:lumMod val="75000"/>
                  </a:srgbClr>
                </a:solidFill>
              </a:rPr>
              <a:t>Uppdrag läggs ut på antal lag</a:t>
            </a:r>
          </a:p>
          <a:p>
            <a:pPr marL="171450" indent="-171450">
              <a:buFont typeface="Arial" panose="020B0604020202020204" pitchFamily="34" charset="0"/>
              <a:buChar char="•"/>
            </a:pPr>
            <a:r>
              <a:rPr lang="sv-SE" sz="1000">
                <a:solidFill>
                  <a:srgbClr val="4F81BD">
                    <a:lumMod val="75000"/>
                  </a:srgbClr>
                </a:solidFill>
              </a:rPr>
              <a:t>P o F födda 2008-2010</a:t>
            </a:r>
          </a:p>
          <a:p>
            <a:pPr marL="171450" indent="-171450">
              <a:buFont typeface="Arial" panose="020B0604020202020204" pitchFamily="34" charset="0"/>
              <a:buChar char="•"/>
            </a:pPr>
            <a:r>
              <a:rPr lang="sv-SE" sz="1000">
                <a:solidFill>
                  <a:srgbClr val="4F81BD">
                    <a:lumMod val="75000"/>
                  </a:srgbClr>
                </a:solidFill>
              </a:rPr>
              <a:t>U1 – </a:t>
            </a:r>
            <a:r>
              <a:rPr lang="sv-SE" sz="1000" err="1">
                <a:solidFill>
                  <a:srgbClr val="4F81BD">
                    <a:lumMod val="75000"/>
                  </a:srgbClr>
                </a:solidFill>
              </a:rPr>
              <a:t>Utv.laget</a:t>
            </a:r>
            <a:endParaRPr lang="sv-SE" sz="1000">
              <a:solidFill>
                <a:srgbClr val="4F81BD">
                  <a:lumMod val="75000"/>
                </a:srgbClr>
              </a:solidFill>
            </a:endParaRPr>
          </a:p>
          <a:p>
            <a:pPr marL="171450" indent="-171450">
              <a:buFont typeface="Arial" panose="020B0604020202020204" pitchFamily="34" charset="0"/>
              <a:buChar char="•"/>
            </a:pPr>
            <a:r>
              <a:rPr lang="sv-SE" sz="1000">
                <a:solidFill>
                  <a:srgbClr val="4F81BD">
                    <a:lumMod val="75000"/>
                  </a:srgbClr>
                </a:solidFill>
              </a:rPr>
              <a:t>U2/U3 – </a:t>
            </a:r>
            <a:r>
              <a:rPr lang="sv-SE" sz="1000" err="1">
                <a:solidFill>
                  <a:srgbClr val="4F81BD">
                    <a:lumMod val="75000"/>
                  </a:srgbClr>
                </a:solidFill>
              </a:rPr>
              <a:t>Utv.laget</a:t>
            </a:r>
            <a:endParaRPr lang="sv-SE" sz="1000">
              <a:solidFill>
                <a:srgbClr val="4F81BD">
                  <a:lumMod val="75000"/>
                </a:srgbClr>
              </a:solidFill>
            </a:endParaRPr>
          </a:p>
          <a:p>
            <a:pPr marL="171450" indent="-171450">
              <a:buFont typeface="Arial" panose="020B0604020202020204" pitchFamily="34" charset="0"/>
              <a:buChar char="•"/>
            </a:pPr>
            <a:r>
              <a:rPr lang="sv-SE" sz="1000">
                <a:solidFill>
                  <a:srgbClr val="4F81BD">
                    <a:lumMod val="75000"/>
                  </a:srgbClr>
                </a:solidFill>
              </a:rPr>
              <a:t>Dam A</a:t>
            </a:r>
          </a:p>
          <a:p>
            <a:pPr marL="171450" indent="-171450">
              <a:buFont typeface="Arial" panose="020B0604020202020204" pitchFamily="34" charset="0"/>
              <a:buChar char="•"/>
            </a:pPr>
            <a:r>
              <a:rPr lang="sv-SE" sz="1000">
                <a:solidFill>
                  <a:srgbClr val="4F81BD">
                    <a:lumMod val="75000"/>
                  </a:srgbClr>
                </a:solidFill>
              </a:rPr>
              <a:t>Dam A</a:t>
            </a:r>
          </a:p>
          <a:p>
            <a:pPr marL="171450" indent="-171450">
              <a:buFont typeface="Arial" panose="020B0604020202020204" pitchFamily="34" charset="0"/>
              <a:buChar char="•"/>
            </a:pPr>
            <a:r>
              <a:rPr lang="sv-SE" sz="1000">
                <a:solidFill>
                  <a:srgbClr val="4F81BD">
                    <a:lumMod val="75000"/>
                  </a:srgbClr>
                </a:solidFill>
              </a:rPr>
              <a:t>Herr A</a:t>
            </a:r>
          </a:p>
          <a:p>
            <a:pPr marL="171450" indent="-171450">
              <a:buFont typeface="Arial" panose="020B0604020202020204" pitchFamily="34" charset="0"/>
              <a:buChar char="•"/>
            </a:pPr>
            <a:r>
              <a:rPr lang="sv-SE" sz="1000">
                <a:solidFill>
                  <a:srgbClr val="4F81BD">
                    <a:lumMod val="75000"/>
                  </a:srgbClr>
                </a:solidFill>
              </a:rPr>
              <a:t>Herr A</a:t>
            </a:r>
          </a:p>
          <a:p>
            <a:pPr marL="171450" indent="-171450">
              <a:buFont typeface="Arial" panose="020B0604020202020204" pitchFamily="34" charset="0"/>
              <a:buChar char="•"/>
            </a:pPr>
            <a:r>
              <a:rPr lang="sv-SE" sz="1000">
                <a:solidFill>
                  <a:srgbClr val="4F81BD">
                    <a:lumMod val="75000"/>
                  </a:srgbClr>
                </a:solidFill>
              </a:rPr>
              <a:t>Dam A</a:t>
            </a:r>
          </a:p>
          <a:p>
            <a:pPr marL="171450" indent="-171450">
              <a:buFont typeface="Arial" panose="020B0604020202020204" pitchFamily="34" charset="0"/>
              <a:buChar char="•"/>
            </a:pPr>
            <a:endParaRPr lang="sv-SE" sz="1200">
              <a:solidFill>
                <a:srgbClr val="4F81BD">
                  <a:lumMod val="75000"/>
                </a:srgbClr>
              </a:solidFill>
            </a:endParaRPr>
          </a:p>
          <a:p>
            <a:pPr marL="171450" indent="-171450">
              <a:buFont typeface="Arial" panose="020B0604020202020204" pitchFamily="34" charset="0"/>
              <a:buChar char="•"/>
            </a:pPr>
            <a:endParaRPr lang="sv-SE" sz="1200">
              <a:solidFill>
                <a:srgbClr val="4F81BD">
                  <a:lumMod val="75000"/>
                </a:srgbClr>
              </a:solidFill>
            </a:endParaRPr>
          </a:p>
          <a:p>
            <a:r>
              <a:rPr lang="sv-SE" sz="1200"/>
              <a:t>OBS alla datum/uppgifter är idag ej lagda, uppdateras eftersom</a:t>
            </a:r>
          </a:p>
        </p:txBody>
      </p:sp>
    </p:spTree>
    <p:extLst>
      <p:ext uri="{BB962C8B-B14F-4D97-AF65-F5344CB8AC3E}">
        <p14:creationId xmlns:p14="http://schemas.microsoft.com/office/powerpoint/2010/main" val="28405720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FA055E-6E4C-4407-8958-18E39E4092E7}"/>
              </a:ext>
            </a:extLst>
          </p:cNvPr>
          <p:cNvSpPr>
            <a:spLocks noGrp="1"/>
          </p:cNvSpPr>
          <p:nvPr>
            <p:ph type="title"/>
          </p:nvPr>
        </p:nvSpPr>
        <p:spPr/>
        <p:txBody>
          <a:bodyPr/>
          <a:lstStyle/>
          <a:p>
            <a:r>
              <a:rPr lang="sv-SE"/>
              <a:t>Länkar till dokument</a:t>
            </a:r>
          </a:p>
        </p:txBody>
      </p:sp>
      <p:sp>
        <p:nvSpPr>
          <p:cNvPr id="3" name="Content Placeholder 2">
            <a:extLst>
              <a:ext uri="{FF2B5EF4-FFF2-40B4-BE49-F238E27FC236}">
                <a16:creationId xmlns:a16="http://schemas.microsoft.com/office/drawing/2014/main" id="{D0270422-A353-4AAD-AF3D-14D176C04B42}"/>
              </a:ext>
            </a:extLst>
          </p:cNvPr>
          <p:cNvSpPr>
            <a:spLocks noGrp="1"/>
          </p:cNvSpPr>
          <p:nvPr>
            <p:ph idx="1"/>
          </p:nvPr>
        </p:nvSpPr>
        <p:spPr/>
        <p:txBody>
          <a:bodyPr>
            <a:normAutofit/>
          </a:bodyPr>
          <a:lstStyle/>
          <a:p>
            <a:r>
              <a:rPr lang="sv-SE" sz="2400">
                <a:hlinkClick r:id="rId3"/>
              </a:rPr>
              <a:t>https://www.laget.se/OpeIFklubb/Document</a:t>
            </a:r>
            <a:r>
              <a:rPr lang="sv-SE" sz="2400"/>
              <a:t> (alla dokument)</a:t>
            </a:r>
          </a:p>
          <a:p>
            <a:pPr marL="0" indent="0">
              <a:buNone/>
            </a:pPr>
            <a:r>
              <a:rPr lang="sv-SE" sz="2400"/>
              <a:t>Kom ihåg att du går in på Ope IF (Välj lag) för att kunna se dokumenten, ej på enskilt lag.</a:t>
            </a:r>
          </a:p>
          <a:p>
            <a:endParaRPr lang="sv-SE" sz="2400"/>
          </a:p>
        </p:txBody>
      </p:sp>
      <p:sp>
        <p:nvSpPr>
          <p:cNvPr id="4" name="Platshållare för bildnummer 3">
            <a:extLst>
              <a:ext uri="{FF2B5EF4-FFF2-40B4-BE49-F238E27FC236}">
                <a16:creationId xmlns:a16="http://schemas.microsoft.com/office/drawing/2014/main" id="{431894C2-5754-4854-9175-ADB9B898C7B8}"/>
              </a:ext>
            </a:extLst>
          </p:cNvPr>
          <p:cNvSpPr>
            <a:spLocks noGrp="1"/>
          </p:cNvSpPr>
          <p:nvPr>
            <p:ph type="sldNum" sz="quarter" idx="12"/>
          </p:nvPr>
        </p:nvSpPr>
        <p:spPr/>
        <p:txBody>
          <a:bodyPr/>
          <a:lstStyle/>
          <a:p>
            <a:fld id="{91BA8AAB-46CD-4A04-AD31-79E4D3AE80D0}" type="slidenum">
              <a:rPr lang="en-US" smtClean="0"/>
              <a:pPr/>
              <a:t>24</a:t>
            </a:fld>
            <a:endParaRPr lang="en-US"/>
          </a:p>
        </p:txBody>
      </p:sp>
    </p:spTree>
    <p:extLst>
      <p:ext uri="{BB962C8B-B14F-4D97-AF65-F5344CB8AC3E}">
        <p14:creationId xmlns:p14="http://schemas.microsoft.com/office/powerpoint/2010/main" val="24514787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D035019-DE9B-4AB6-892A-4B630445838E}"/>
              </a:ext>
            </a:extLst>
          </p:cNvPr>
          <p:cNvSpPr>
            <a:spLocks noGrp="1"/>
          </p:cNvSpPr>
          <p:nvPr>
            <p:ph type="title"/>
          </p:nvPr>
        </p:nvSpPr>
        <p:spPr/>
        <p:txBody>
          <a:bodyPr/>
          <a:lstStyle/>
          <a:p>
            <a:r>
              <a:rPr lang="sv-SE" dirty="0"/>
              <a:t>Info från ledarna</a:t>
            </a:r>
          </a:p>
        </p:txBody>
      </p:sp>
      <p:sp>
        <p:nvSpPr>
          <p:cNvPr id="3" name="Platshållare för innehåll 2">
            <a:extLst>
              <a:ext uri="{FF2B5EF4-FFF2-40B4-BE49-F238E27FC236}">
                <a16:creationId xmlns:a16="http://schemas.microsoft.com/office/drawing/2014/main" id="{1F7F772F-E04C-41EC-9F8E-52A22CE44E1C}"/>
              </a:ext>
            </a:extLst>
          </p:cNvPr>
          <p:cNvSpPr>
            <a:spLocks noGrp="1"/>
          </p:cNvSpPr>
          <p:nvPr>
            <p:ph idx="1"/>
          </p:nvPr>
        </p:nvSpPr>
        <p:spPr/>
        <p:txBody>
          <a:bodyPr>
            <a:normAutofit fontScale="92500" lnSpcReduction="20000"/>
          </a:bodyPr>
          <a:lstStyle/>
          <a:p>
            <a:r>
              <a:rPr lang="sv-SE" sz="2400" dirty="0"/>
              <a:t>30 spelare i dagsläget</a:t>
            </a:r>
          </a:p>
          <a:p>
            <a:r>
              <a:rPr lang="sv-SE" sz="2400" dirty="0"/>
              <a:t>Totalt 8 ledare (Roller)</a:t>
            </a:r>
            <a:endParaRPr lang="sv-SE" sz="2400" dirty="0">
              <a:cs typeface="Calibri"/>
            </a:endParaRPr>
          </a:p>
          <a:p>
            <a:pPr lvl="1"/>
            <a:r>
              <a:rPr lang="sv-SE" sz="2400" dirty="0"/>
              <a:t>Huvudtränare: Martin Henriksson</a:t>
            </a:r>
            <a:endParaRPr lang="sv-SE" sz="2400" dirty="0">
              <a:cs typeface="Calibri"/>
            </a:endParaRPr>
          </a:p>
          <a:p>
            <a:pPr lvl="1"/>
            <a:r>
              <a:rPr lang="sv-SE" sz="2400" dirty="0"/>
              <a:t>Tränare: Mikael Nordqvist, Per Sellman, Anders Brede, Pernilla Westerlund, Filip Modigh, Simon Lidström-Olsson, Marie Ericson</a:t>
            </a:r>
            <a:endParaRPr lang="sv-SE" sz="2400" dirty="0">
              <a:cs typeface="Calibri"/>
            </a:endParaRPr>
          </a:p>
          <a:p>
            <a:pPr lvl="1"/>
            <a:r>
              <a:rPr lang="sv-SE" sz="2400" dirty="0"/>
              <a:t>Sjukvårdsansvarig: Emma </a:t>
            </a:r>
            <a:r>
              <a:rPr lang="sv-SE" sz="2400" dirty="0" err="1"/>
              <a:t>Tidén</a:t>
            </a:r>
            <a:endParaRPr lang="sv-SE" sz="2400" dirty="0"/>
          </a:p>
          <a:p>
            <a:pPr lvl="1"/>
            <a:r>
              <a:rPr lang="sv-SE" sz="2400" dirty="0"/>
              <a:t>Trygghetsansvarig: Stella </a:t>
            </a:r>
            <a:r>
              <a:rPr lang="sv-SE" sz="2400" dirty="0" err="1"/>
              <a:t>Efendic</a:t>
            </a:r>
            <a:r>
              <a:rPr lang="sv-SE" sz="2400" dirty="0"/>
              <a:t> Larsson</a:t>
            </a:r>
            <a:endParaRPr lang="sv-SE" sz="2400" dirty="0">
              <a:cs typeface="Calibri"/>
            </a:endParaRPr>
          </a:p>
          <a:p>
            <a:pPr lvl="1"/>
            <a:r>
              <a:rPr lang="sv-SE" sz="2400" dirty="0"/>
              <a:t>Lagledare: Marie Ericson</a:t>
            </a:r>
            <a:endParaRPr lang="sv-SE" sz="2400" dirty="0">
              <a:cs typeface="Calibri"/>
            </a:endParaRPr>
          </a:p>
          <a:p>
            <a:pPr lvl="1"/>
            <a:r>
              <a:rPr lang="sv-SE" sz="2400" dirty="0" err="1"/>
              <a:t>Lagkassör</a:t>
            </a:r>
            <a:r>
              <a:rPr lang="sv-SE" sz="2400" dirty="0"/>
              <a:t>: Mattias </a:t>
            </a:r>
            <a:r>
              <a:rPr lang="sv-SE" sz="2400" dirty="0" err="1"/>
              <a:t>Benerfalk</a:t>
            </a:r>
            <a:r>
              <a:rPr lang="sv-SE" sz="2400" dirty="0"/>
              <a:t> och Magnus Engström</a:t>
            </a:r>
          </a:p>
          <a:p>
            <a:pPr lvl="1"/>
            <a:r>
              <a:rPr lang="sv-SE" sz="2400" dirty="0"/>
              <a:t>Föräldraansvarig: Mattias och Anna </a:t>
            </a:r>
            <a:r>
              <a:rPr lang="sv-SE" sz="2400" dirty="0" err="1"/>
              <a:t>Benerfalk</a:t>
            </a:r>
            <a:r>
              <a:rPr lang="sv-SE" sz="2400" dirty="0"/>
              <a:t>, Magnus Engström och Madelene Lundberg</a:t>
            </a:r>
            <a:endParaRPr lang="sv-SE" sz="2400" dirty="0">
              <a:cs typeface="Calibri"/>
            </a:endParaRPr>
          </a:p>
          <a:p>
            <a:pPr lvl="1"/>
            <a:r>
              <a:rPr lang="sv-SE" sz="2400" dirty="0"/>
              <a:t>Trivselansvariga: Anna-Carin </a:t>
            </a:r>
            <a:r>
              <a:rPr lang="sv-SE" sz="2400" dirty="0" err="1"/>
              <a:t>Svedén</a:t>
            </a:r>
            <a:r>
              <a:rPr lang="sv-SE" sz="2400" dirty="0"/>
              <a:t>, Jonna </a:t>
            </a:r>
            <a:r>
              <a:rPr lang="sv-SE" sz="2400" dirty="0" err="1"/>
              <a:t>Ekavall</a:t>
            </a:r>
            <a:r>
              <a:rPr lang="sv-SE" sz="2400" dirty="0"/>
              <a:t> och Per </a:t>
            </a:r>
            <a:r>
              <a:rPr lang="sv-SE" sz="2400" dirty="0" err="1"/>
              <a:t>Ängeflo</a:t>
            </a:r>
            <a:r>
              <a:rPr lang="sv-SE" sz="2400" dirty="0"/>
              <a:t>.</a:t>
            </a:r>
            <a:endParaRPr lang="sv-SE" sz="2400" dirty="0">
              <a:cs typeface="Calibri"/>
            </a:endParaRPr>
          </a:p>
          <a:p>
            <a:endParaRPr lang="sv-SE" dirty="0"/>
          </a:p>
        </p:txBody>
      </p:sp>
    </p:spTree>
    <p:extLst>
      <p:ext uri="{BB962C8B-B14F-4D97-AF65-F5344CB8AC3E}">
        <p14:creationId xmlns:p14="http://schemas.microsoft.com/office/powerpoint/2010/main" val="42417982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57200" y="260648"/>
            <a:ext cx="8229600" cy="1143000"/>
          </a:xfrm>
        </p:spPr>
        <p:txBody>
          <a:bodyPr>
            <a:normAutofit/>
          </a:bodyPr>
          <a:lstStyle/>
          <a:p>
            <a:r>
              <a:rPr lang="sv-SE" sz="4000" dirty="0">
                <a:solidFill>
                  <a:schemeClr val="tx2"/>
                </a:solidFill>
              </a:rPr>
              <a:t>Organisation </a:t>
            </a:r>
            <a:r>
              <a:rPr lang="sv-SE" sz="4000" dirty="0" err="1">
                <a:solidFill>
                  <a:schemeClr val="tx2"/>
                </a:solidFill>
              </a:rPr>
              <a:t>Ope</a:t>
            </a:r>
            <a:r>
              <a:rPr lang="sv-SE" sz="4000" dirty="0">
                <a:solidFill>
                  <a:schemeClr val="tx2"/>
                </a:solidFill>
              </a:rPr>
              <a:t> pojkar födda 2010</a:t>
            </a:r>
            <a:br>
              <a:rPr lang="sv-SE" sz="4000" dirty="0"/>
            </a:br>
            <a:r>
              <a:rPr lang="sv-SE" sz="1300" dirty="0">
                <a:solidFill>
                  <a:schemeClr val="tx2"/>
                </a:solidFill>
              </a:rPr>
              <a:t>se även </a:t>
            </a:r>
            <a:r>
              <a:rPr lang="sv-SE" sz="1300" dirty="0">
                <a:solidFill>
                  <a:schemeClr val="tx2"/>
                </a:solidFill>
                <a:hlinkClick r:id="rId3">
                  <a:extLst>
                    <a:ext uri="{A12FA001-AC4F-418D-AE19-62706E023703}">
                      <ahyp:hlinkClr xmlns:ahyp="http://schemas.microsoft.com/office/drawing/2018/hyperlinkcolor" val="tx"/>
                    </a:ext>
                  </a:extLst>
                </a:hlinkClick>
              </a:rPr>
              <a:t>file:///C:/Users/Ope/Downloads/12-Spelarutbildningsplan-Ope-IF%20(2).pdf</a:t>
            </a:r>
            <a:r>
              <a:rPr lang="sv-SE" sz="1300" dirty="0">
                <a:solidFill>
                  <a:schemeClr val="tx2"/>
                </a:solidFill>
              </a:rPr>
              <a:t> </a:t>
            </a:r>
            <a:endParaRPr lang="sv-SE" sz="1300">
              <a:solidFill>
                <a:schemeClr val="tx2"/>
              </a:solidFill>
            </a:endParaRPr>
          </a:p>
        </p:txBody>
      </p:sp>
      <p:sp>
        <p:nvSpPr>
          <p:cNvPr id="12" name="Platshållare för text 11"/>
          <p:cNvSpPr>
            <a:spLocks noGrp="1"/>
          </p:cNvSpPr>
          <p:nvPr>
            <p:ph type="body" idx="1"/>
          </p:nvPr>
        </p:nvSpPr>
        <p:spPr>
          <a:xfrm>
            <a:off x="827584" y="1556792"/>
            <a:ext cx="2736304" cy="504056"/>
          </a:xfrm>
          <a:solidFill>
            <a:schemeClr val="accent1"/>
          </a:solidFill>
        </p:spPr>
        <p:txBody>
          <a:bodyPr>
            <a:normAutofit/>
          </a:bodyPr>
          <a:lstStyle/>
          <a:p>
            <a:pPr algn="ctr"/>
            <a:r>
              <a:rPr lang="sv-SE" b="0">
                <a:solidFill>
                  <a:schemeClr val="bg1"/>
                </a:solidFill>
              </a:rPr>
              <a:t>Roller</a:t>
            </a:r>
          </a:p>
        </p:txBody>
      </p:sp>
      <p:sp>
        <p:nvSpPr>
          <p:cNvPr id="13" name="Platshållare för innehåll 12"/>
          <p:cNvSpPr>
            <a:spLocks noGrp="1"/>
          </p:cNvSpPr>
          <p:nvPr>
            <p:ph sz="half" idx="2"/>
          </p:nvPr>
        </p:nvSpPr>
        <p:spPr>
          <a:xfrm>
            <a:off x="683568" y="2060848"/>
            <a:ext cx="4006550" cy="4258045"/>
          </a:xfrm>
        </p:spPr>
        <p:txBody>
          <a:bodyPr vert="horz" lIns="91440" tIns="45720" rIns="91440" bIns="45720" rtlCol="0" anchor="t">
            <a:normAutofit fontScale="40000" lnSpcReduction="20000"/>
          </a:bodyPr>
          <a:lstStyle/>
          <a:p>
            <a:pPr marL="0" indent="0">
              <a:buNone/>
            </a:pPr>
            <a:r>
              <a:rPr lang="sv-SE" sz="2300" dirty="0">
                <a:solidFill>
                  <a:schemeClr val="tx2"/>
                </a:solidFill>
              </a:rPr>
              <a:t>Huvudtränare -</a:t>
            </a:r>
            <a:r>
              <a:rPr lang="sv-SE" sz="2300" dirty="0">
                <a:solidFill>
                  <a:schemeClr val="tx2"/>
                </a:solidFill>
                <a:cs typeface="Calibri"/>
              </a:rPr>
              <a:t> Martin Henriksson</a:t>
            </a:r>
            <a:endParaRPr lang="sv-SE" sz="2300" dirty="0">
              <a:solidFill>
                <a:schemeClr val="tx2"/>
              </a:solidFill>
            </a:endParaRPr>
          </a:p>
          <a:p>
            <a:pPr marL="0" indent="0">
              <a:buNone/>
            </a:pPr>
            <a:r>
              <a:rPr lang="sv-SE" sz="2300" u="sng" dirty="0">
                <a:solidFill>
                  <a:schemeClr val="tx2"/>
                </a:solidFill>
              </a:rPr>
              <a:t>			</a:t>
            </a:r>
            <a:endParaRPr lang="sv-SE" sz="2300" u="sng" dirty="0">
              <a:solidFill>
                <a:schemeClr val="tx2"/>
              </a:solidFill>
              <a:cs typeface="Calibri"/>
            </a:endParaRPr>
          </a:p>
          <a:p>
            <a:pPr marL="0" indent="0">
              <a:buNone/>
            </a:pPr>
            <a:r>
              <a:rPr lang="sv-SE" sz="2300" dirty="0">
                <a:solidFill>
                  <a:schemeClr val="tx2"/>
                </a:solidFill>
              </a:rPr>
              <a:t>Lagledare – Marie Ericson</a:t>
            </a:r>
            <a:endParaRPr lang="sv-SE" sz="2300" dirty="0">
              <a:solidFill>
                <a:schemeClr val="tx2"/>
              </a:solidFill>
              <a:cs typeface="Calibri"/>
            </a:endParaRPr>
          </a:p>
          <a:p>
            <a:pPr marL="0" indent="0">
              <a:buNone/>
            </a:pPr>
            <a:r>
              <a:rPr lang="sv-SE" sz="2300" u="sng" dirty="0">
                <a:solidFill>
                  <a:schemeClr val="tx2"/>
                </a:solidFill>
              </a:rPr>
              <a:t>			</a:t>
            </a:r>
            <a:endParaRPr lang="sv-SE" sz="2300" u="sng" dirty="0">
              <a:solidFill>
                <a:schemeClr val="tx2"/>
              </a:solidFill>
              <a:cs typeface="Calibri"/>
            </a:endParaRPr>
          </a:p>
          <a:p>
            <a:pPr marL="0" indent="0">
              <a:buNone/>
            </a:pPr>
            <a:r>
              <a:rPr lang="sv-SE" sz="2300" dirty="0">
                <a:solidFill>
                  <a:schemeClr val="tx2"/>
                </a:solidFill>
              </a:rPr>
              <a:t>Tränare- Mikael Nordqvist, Anders Brede, Filip Modigh, Per Sellman, Pernilla Westerlund, Simon Lidström-Olsson, Marie Ericson</a:t>
            </a:r>
            <a:endParaRPr lang="sv-SE" sz="2300" dirty="0">
              <a:solidFill>
                <a:schemeClr val="tx2"/>
              </a:solidFill>
              <a:cs typeface="Calibri"/>
            </a:endParaRPr>
          </a:p>
          <a:p>
            <a:pPr marL="0" indent="0">
              <a:buNone/>
            </a:pPr>
            <a:r>
              <a:rPr lang="sv-SE" sz="2300" dirty="0">
                <a:solidFill>
                  <a:schemeClr val="tx2"/>
                </a:solidFill>
              </a:rPr>
              <a:t>_________________________________________________</a:t>
            </a:r>
          </a:p>
          <a:p>
            <a:pPr marL="0" indent="0">
              <a:buNone/>
            </a:pPr>
            <a:r>
              <a:rPr lang="sv-SE" sz="2300" dirty="0">
                <a:solidFill>
                  <a:schemeClr val="tx2"/>
                </a:solidFill>
              </a:rPr>
              <a:t>Målvakts. Tränare- Anders Brede, </a:t>
            </a:r>
            <a:r>
              <a:rPr lang="sv-SE" sz="2300" dirty="0" err="1">
                <a:solidFill>
                  <a:schemeClr val="tx2"/>
                </a:solidFill>
              </a:rPr>
              <a:t>Fystränare</a:t>
            </a:r>
            <a:r>
              <a:rPr lang="sv-SE" sz="2300" dirty="0">
                <a:solidFill>
                  <a:schemeClr val="tx2"/>
                </a:solidFill>
              </a:rPr>
              <a:t> Per Sellman</a:t>
            </a:r>
            <a:endParaRPr lang="sv-SE" sz="2300" dirty="0">
              <a:solidFill>
                <a:schemeClr val="tx2"/>
              </a:solidFill>
              <a:cs typeface="Calibri"/>
            </a:endParaRPr>
          </a:p>
          <a:p>
            <a:pPr marL="0" indent="0">
              <a:buNone/>
            </a:pPr>
            <a:r>
              <a:rPr lang="sv-SE" sz="2300" u="sng" dirty="0">
                <a:solidFill>
                  <a:schemeClr val="tx2"/>
                </a:solidFill>
              </a:rPr>
              <a:t>			</a:t>
            </a:r>
            <a:endParaRPr lang="sv-SE" sz="2300" u="sng" dirty="0">
              <a:solidFill>
                <a:schemeClr val="tx2"/>
              </a:solidFill>
              <a:cs typeface="Calibri"/>
            </a:endParaRPr>
          </a:p>
          <a:p>
            <a:pPr marL="0" indent="0">
              <a:buNone/>
            </a:pPr>
            <a:r>
              <a:rPr lang="sv-SE" sz="2300" dirty="0">
                <a:solidFill>
                  <a:schemeClr val="tx2"/>
                </a:solidFill>
              </a:rPr>
              <a:t>Matchvärd ?</a:t>
            </a:r>
            <a:endParaRPr lang="sv-SE" sz="2300" dirty="0">
              <a:solidFill>
                <a:schemeClr val="tx2"/>
              </a:solidFill>
              <a:cs typeface="Calibri"/>
            </a:endParaRPr>
          </a:p>
          <a:p>
            <a:pPr marL="0" indent="0">
              <a:buNone/>
            </a:pPr>
            <a:r>
              <a:rPr lang="sv-SE" sz="2300" u="sng" dirty="0">
                <a:solidFill>
                  <a:schemeClr val="tx2"/>
                </a:solidFill>
              </a:rPr>
              <a:t>			</a:t>
            </a:r>
            <a:endParaRPr lang="sv-SE" sz="2300" u="sng" dirty="0">
              <a:solidFill>
                <a:schemeClr val="tx2"/>
              </a:solidFill>
              <a:cs typeface="Calibri"/>
            </a:endParaRPr>
          </a:p>
          <a:p>
            <a:pPr marL="0" indent="0">
              <a:buNone/>
            </a:pPr>
            <a:r>
              <a:rPr lang="sv-SE" sz="2300" dirty="0">
                <a:solidFill>
                  <a:schemeClr val="tx2"/>
                </a:solidFill>
              </a:rPr>
              <a:t>Kommunikation Marie Ericson</a:t>
            </a:r>
            <a:endParaRPr lang="sv-SE" sz="2300" dirty="0">
              <a:solidFill>
                <a:schemeClr val="tx2"/>
              </a:solidFill>
              <a:cs typeface="Calibri"/>
            </a:endParaRPr>
          </a:p>
          <a:p>
            <a:pPr marL="0" indent="0">
              <a:buNone/>
            </a:pPr>
            <a:r>
              <a:rPr lang="sv-SE" sz="2300" u="sng" dirty="0">
                <a:solidFill>
                  <a:schemeClr val="tx2"/>
                </a:solidFill>
              </a:rPr>
              <a:t>			</a:t>
            </a:r>
            <a:endParaRPr lang="sv-SE" sz="2300" u="sng" dirty="0">
              <a:solidFill>
                <a:schemeClr val="tx2"/>
              </a:solidFill>
              <a:cs typeface="Calibri"/>
            </a:endParaRPr>
          </a:p>
          <a:p>
            <a:pPr marL="0" indent="0">
              <a:buNone/>
            </a:pPr>
            <a:r>
              <a:rPr lang="sv-SE" sz="2300" dirty="0">
                <a:solidFill>
                  <a:schemeClr val="tx2"/>
                </a:solidFill>
              </a:rPr>
              <a:t>Sjukvård Emma </a:t>
            </a:r>
            <a:r>
              <a:rPr lang="sv-SE" sz="2300" dirty="0" err="1">
                <a:solidFill>
                  <a:schemeClr val="tx2"/>
                </a:solidFill>
              </a:rPr>
              <a:t>Tidén</a:t>
            </a:r>
            <a:endParaRPr lang="sv-SE" sz="2300" dirty="0" err="1">
              <a:solidFill>
                <a:schemeClr val="tx2"/>
              </a:solidFill>
              <a:cs typeface="Calibri"/>
            </a:endParaRPr>
          </a:p>
          <a:p>
            <a:pPr marL="0" indent="0">
              <a:buNone/>
            </a:pPr>
            <a:r>
              <a:rPr lang="sv-SE" sz="2300" u="sng" dirty="0">
                <a:solidFill>
                  <a:schemeClr val="tx2"/>
                </a:solidFill>
              </a:rPr>
              <a:t>			</a:t>
            </a:r>
            <a:r>
              <a:rPr lang="sv-SE" sz="2300" dirty="0">
                <a:solidFill>
                  <a:schemeClr val="tx2"/>
                </a:solidFill>
              </a:rPr>
              <a:t> </a:t>
            </a:r>
          </a:p>
          <a:p>
            <a:pPr marL="0" indent="0">
              <a:buNone/>
            </a:pPr>
            <a:r>
              <a:rPr lang="sv-SE" sz="2300" dirty="0">
                <a:solidFill>
                  <a:schemeClr val="tx2"/>
                </a:solidFill>
              </a:rPr>
              <a:t>Trygghetsansvarig Stella </a:t>
            </a:r>
            <a:r>
              <a:rPr lang="sv-SE" sz="2300" dirty="0" err="1">
                <a:solidFill>
                  <a:schemeClr val="tx2"/>
                </a:solidFill>
              </a:rPr>
              <a:t>Efendic</a:t>
            </a:r>
            <a:r>
              <a:rPr lang="sv-SE" sz="2300" dirty="0">
                <a:solidFill>
                  <a:schemeClr val="tx2"/>
                </a:solidFill>
              </a:rPr>
              <a:t> Larsson</a:t>
            </a:r>
            <a:endParaRPr lang="sv-SE" sz="2300" dirty="0">
              <a:solidFill>
                <a:schemeClr val="tx2"/>
              </a:solidFill>
              <a:cs typeface="Calibri"/>
            </a:endParaRPr>
          </a:p>
          <a:p>
            <a:pPr marL="0" indent="0">
              <a:buNone/>
            </a:pPr>
            <a:r>
              <a:rPr lang="sv-SE" sz="2300" u="sng" dirty="0">
                <a:solidFill>
                  <a:schemeClr val="tx2"/>
                </a:solidFill>
              </a:rPr>
              <a:t>			</a:t>
            </a:r>
            <a:endParaRPr lang="sv-SE" sz="2300" u="sng" dirty="0">
              <a:solidFill>
                <a:schemeClr val="tx2"/>
              </a:solidFill>
              <a:cs typeface="Calibri"/>
            </a:endParaRPr>
          </a:p>
          <a:p>
            <a:pPr marL="0" indent="0">
              <a:buNone/>
            </a:pPr>
            <a:r>
              <a:rPr lang="sv-SE" sz="2300" dirty="0" err="1">
                <a:solidFill>
                  <a:schemeClr val="tx2"/>
                </a:solidFill>
              </a:rPr>
              <a:t>Lagkassör</a:t>
            </a:r>
            <a:r>
              <a:rPr lang="sv-SE" sz="2300" dirty="0">
                <a:solidFill>
                  <a:schemeClr val="tx2"/>
                </a:solidFill>
              </a:rPr>
              <a:t> Mattias </a:t>
            </a:r>
            <a:r>
              <a:rPr lang="sv-SE" sz="2300" dirty="0" err="1">
                <a:solidFill>
                  <a:schemeClr val="tx2"/>
                </a:solidFill>
              </a:rPr>
              <a:t>Benerfalk</a:t>
            </a:r>
            <a:r>
              <a:rPr lang="sv-SE" sz="2300" dirty="0">
                <a:solidFill>
                  <a:schemeClr val="tx2"/>
                </a:solidFill>
              </a:rPr>
              <a:t> och Magnus Engström</a:t>
            </a:r>
            <a:endParaRPr lang="sv-SE" sz="2300" dirty="0">
              <a:solidFill>
                <a:schemeClr val="tx2"/>
              </a:solidFill>
              <a:cs typeface="Calibri"/>
            </a:endParaRPr>
          </a:p>
          <a:p>
            <a:pPr marL="0" indent="0">
              <a:buNone/>
            </a:pPr>
            <a:r>
              <a:rPr lang="sv-SE" sz="2300" u="sng" dirty="0">
                <a:solidFill>
                  <a:schemeClr val="tx2"/>
                </a:solidFill>
              </a:rPr>
              <a:t>			</a:t>
            </a:r>
            <a:endParaRPr lang="sv-SE" sz="2300" u="sng" dirty="0">
              <a:solidFill>
                <a:schemeClr val="tx2"/>
              </a:solidFill>
              <a:cs typeface="Calibri"/>
            </a:endParaRPr>
          </a:p>
          <a:p>
            <a:pPr marL="0" indent="0">
              <a:buNone/>
            </a:pPr>
            <a:r>
              <a:rPr lang="sv-SE" sz="2300" dirty="0">
                <a:solidFill>
                  <a:schemeClr val="tx2"/>
                </a:solidFill>
              </a:rPr>
              <a:t>Material ?</a:t>
            </a:r>
            <a:endParaRPr lang="sv-SE" sz="2300" dirty="0">
              <a:solidFill>
                <a:schemeClr val="tx2"/>
              </a:solidFill>
              <a:cs typeface="Calibri"/>
            </a:endParaRPr>
          </a:p>
          <a:p>
            <a:pPr marL="0" indent="0">
              <a:buNone/>
            </a:pPr>
            <a:r>
              <a:rPr lang="sv-SE" sz="2300" u="sng" dirty="0">
                <a:solidFill>
                  <a:schemeClr val="tx2"/>
                </a:solidFill>
              </a:rPr>
              <a:t>			</a:t>
            </a:r>
            <a:endParaRPr lang="sv-SE" sz="2300" u="sng" dirty="0">
              <a:solidFill>
                <a:schemeClr val="tx2"/>
              </a:solidFill>
              <a:cs typeface="Calibri"/>
            </a:endParaRPr>
          </a:p>
          <a:p>
            <a:pPr marL="0" indent="0">
              <a:buNone/>
            </a:pPr>
            <a:r>
              <a:rPr lang="sv-SE" sz="2300" dirty="0">
                <a:solidFill>
                  <a:schemeClr val="tx2"/>
                </a:solidFill>
              </a:rPr>
              <a:t>Föräldrar : ALLA     </a:t>
            </a:r>
            <a:endParaRPr lang="sv-SE" sz="2300" dirty="0">
              <a:solidFill>
                <a:schemeClr val="tx2"/>
              </a:solidFill>
              <a:cs typeface="Calibri"/>
            </a:endParaRPr>
          </a:p>
          <a:p>
            <a:pPr marL="0" indent="0">
              <a:buNone/>
            </a:pPr>
            <a:r>
              <a:rPr lang="sv-SE" sz="2300" u="sng" dirty="0">
                <a:solidFill>
                  <a:schemeClr val="tx2"/>
                </a:solidFill>
              </a:rPr>
              <a:t>			</a:t>
            </a:r>
            <a:endParaRPr lang="sv-SE" sz="2300" u="sng" dirty="0">
              <a:solidFill>
                <a:schemeClr val="tx2"/>
              </a:solidFill>
              <a:cs typeface="Calibri"/>
            </a:endParaRPr>
          </a:p>
          <a:p>
            <a:pPr marL="0" indent="0">
              <a:buNone/>
            </a:pPr>
            <a:r>
              <a:rPr lang="sv-SE" sz="2300" dirty="0">
                <a:solidFill>
                  <a:schemeClr val="tx2"/>
                </a:solidFill>
              </a:rPr>
              <a:t>Övriga föräldrar: ALLA</a:t>
            </a:r>
            <a:endParaRPr lang="sv-SE" sz="2300" dirty="0">
              <a:solidFill>
                <a:schemeClr val="tx2"/>
              </a:solidFill>
              <a:cs typeface="Calibri"/>
            </a:endParaRPr>
          </a:p>
          <a:p>
            <a:pPr marL="0" indent="0">
              <a:buNone/>
            </a:pPr>
            <a:r>
              <a:rPr lang="sv-SE" sz="1700" u="sng" dirty="0">
                <a:solidFill>
                  <a:schemeClr val="tx2"/>
                </a:solidFill>
              </a:rPr>
              <a:t>	</a:t>
            </a:r>
            <a:r>
              <a:rPr lang="sv-SE" sz="1200" u="sng" dirty="0">
                <a:solidFill>
                  <a:schemeClr val="tx2"/>
                </a:solidFill>
              </a:rPr>
              <a:t>		</a:t>
            </a:r>
            <a:endParaRPr lang="sv-SE" sz="1200" u="sng" dirty="0">
              <a:solidFill>
                <a:schemeClr val="tx2"/>
              </a:solidFill>
              <a:cs typeface="Calibri"/>
            </a:endParaRPr>
          </a:p>
          <a:p>
            <a:pPr marL="0" indent="0">
              <a:buNone/>
            </a:pPr>
            <a:r>
              <a:rPr lang="sv-SE" sz="1200" dirty="0">
                <a:solidFill>
                  <a:schemeClr val="tx2"/>
                </a:solidFill>
              </a:rPr>
              <a:t>                    </a:t>
            </a:r>
            <a:endParaRPr lang="sv-SE" sz="1200" dirty="0">
              <a:solidFill>
                <a:schemeClr val="tx2"/>
              </a:solidFill>
              <a:cs typeface="Calibri"/>
            </a:endParaRPr>
          </a:p>
          <a:p>
            <a:pPr marL="0" indent="0">
              <a:buNone/>
            </a:pPr>
            <a:r>
              <a:rPr lang="sv-SE" sz="1200" dirty="0">
                <a:solidFill>
                  <a:schemeClr val="tx2"/>
                </a:solidFill>
              </a:rPr>
              <a:t>                     </a:t>
            </a:r>
            <a:endParaRPr lang="sv-SE" sz="1200" dirty="0">
              <a:solidFill>
                <a:schemeClr val="tx2"/>
              </a:solidFill>
              <a:cs typeface="Calibri"/>
            </a:endParaRPr>
          </a:p>
          <a:p>
            <a:pPr marL="0" indent="0">
              <a:buNone/>
            </a:pPr>
            <a:endParaRPr lang="sv-SE" dirty="0">
              <a:solidFill>
                <a:schemeClr val="tx2"/>
              </a:solidFill>
            </a:endParaRPr>
          </a:p>
        </p:txBody>
      </p:sp>
      <p:sp>
        <p:nvSpPr>
          <p:cNvPr id="15" name="Platshållare för innehåll 12">
            <a:extLst>
              <a:ext uri="{FF2B5EF4-FFF2-40B4-BE49-F238E27FC236}">
                <a16:creationId xmlns:a16="http://schemas.microsoft.com/office/drawing/2014/main" id="{59AE5453-DB5C-4463-AC2F-773FA7EC5299}"/>
              </a:ext>
            </a:extLst>
          </p:cNvPr>
          <p:cNvSpPr txBox="1">
            <a:spLocks/>
          </p:cNvSpPr>
          <p:nvPr/>
        </p:nvSpPr>
        <p:spPr>
          <a:xfrm>
            <a:off x="4641404" y="2060849"/>
            <a:ext cx="3603004" cy="3960440"/>
          </a:xfrm>
          <a:prstGeom prst="rect">
            <a:avLst/>
          </a:prstGeom>
        </p:spPr>
        <p:txBody>
          <a:bodyPr vert="horz" lIns="91440" tIns="45720" rIns="91440" bIns="45720" rtlCol="0">
            <a:normAutofit fontScale="47500" lnSpcReduction="20000"/>
          </a:bodyPr>
          <a:lstStyle>
            <a:lvl1pPr marL="342900" indent="-3429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9pPr>
          </a:lstStyle>
          <a:p>
            <a:pPr marL="0" indent="0">
              <a:buFont typeface="Arial" pitchFamily="34" charset="0"/>
              <a:buNone/>
            </a:pPr>
            <a:r>
              <a:rPr lang="sv-SE" sz="1900" dirty="0">
                <a:solidFill>
                  <a:schemeClr val="tx2"/>
                </a:solidFill>
              </a:rPr>
              <a:t>Övergripande ansvar. </a:t>
            </a:r>
            <a:endParaRPr lang="sv-SE" sz="1900" u="sng" dirty="0">
              <a:solidFill>
                <a:schemeClr val="tx2"/>
              </a:solidFill>
            </a:endParaRPr>
          </a:p>
          <a:p>
            <a:pPr marL="0" indent="0">
              <a:buNone/>
            </a:pPr>
            <a:r>
              <a:rPr lang="sv-SE" sz="1900" u="sng" dirty="0">
                <a:solidFill>
                  <a:schemeClr val="tx2"/>
                </a:solidFill>
              </a:rPr>
              <a:t>			</a:t>
            </a:r>
          </a:p>
          <a:p>
            <a:pPr marL="0" indent="0">
              <a:buFont typeface="Arial" pitchFamily="34" charset="0"/>
              <a:buNone/>
            </a:pPr>
            <a:r>
              <a:rPr lang="sv-SE" sz="1900" dirty="0">
                <a:solidFill>
                  <a:schemeClr val="tx2"/>
                </a:solidFill>
              </a:rPr>
              <a:t>Kontaktperson för laget i kontakt andra lag/föreningar. </a:t>
            </a:r>
          </a:p>
          <a:p>
            <a:pPr marL="0" indent="0">
              <a:buFont typeface="Arial" pitchFamily="34" charset="0"/>
              <a:buNone/>
            </a:pPr>
            <a:r>
              <a:rPr lang="sv-SE" sz="1900" dirty="0">
                <a:solidFill>
                  <a:schemeClr val="tx2"/>
                </a:solidFill>
              </a:rPr>
              <a:t> </a:t>
            </a:r>
            <a:r>
              <a:rPr lang="sv-SE" sz="1900" u="sng" dirty="0">
                <a:solidFill>
                  <a:schemeClr val="tx2"/>
                </a:solidFill>
              </a:rPr>
              <a:t>			</a:t>
            </a:r>
          </a:p>
          <a:p>
            <a:pPr marL="0" indent="0">
              <a:buFont typeface="Arial" pitchFamily="34" charset="0"/>
              <a:buNone/>
            </a:pPr>
            <a:r>
              <a:rPr lang="sv-SE" sz="1900" dirty="0">
                <a:solidFill>
                  <a:schemeClr val="tx2"/>
                </a:solidFill>
              </a:rPr>
              <a:t>Assistera HT     </a:t>
            </a:r>
          </a:p>
          <a:p>
            <a:pPr marL="0" indent="0">
              <a:buFont typeface="Arial" pitchFamily="34" charset="0"/>
              <a:buNone/>
            </a:pPr>
            <a:r>
              <a:rPr lang="sv-SE" sz="1900" u="sng" dirty="0">
                <a:solidFill>
                  <a:schemeClr val="tx2"/>
                </a:solidFill>
              </a:rPr>
              <a:t>			</a:t>
            </a:r>
            <a:r>
              <a:rPr lang="sv-SE" sz="1900" dirty="0">
                <a:solidFill>
                  <a:schemeClr val="tx2"/>
                </a:solidFill>
              </a:rPr>
              <a:t>     </a:t>
            </a:r>
          </a:p>
          <a:p>
            <a:pPr marL="0" indent="0">
              <a:buFont typeface="Arial" pitchFamily="34" charset="0"/>
              <a:buNone/>
            </a:pPr>
            <a:r>
              <a:rPr lang="sv-SE" sz="1900" dirty="0" err="1">
                <a:solidFill>
                  <a:schemeClr val="tx2"/>
                </a:solidFill>
              </a:rPr>
              <a:t>Mv</a:t>
            </a:r>
            <a:r>
              <a:rPr lang="sv-SE" sz="1900" dirty="0">
                <a:solidFill>
                  <a:schemeClr val="tx2"/>
                </a:solidFill>
              </a:rPr>
              <a:t>-träning – </a:t>
            </a:r>
            <a:r>
              <a:rPr lang="sv-SE" sz="1900" dirty="0" err="1">
                <a:solidFill>
                  <a:schemeClr val="tx2"/>
                </a:solidFill>
              </a:rPr>
              <a:t>fystr</a:t>
            </a:r>
            <a:r>
              <a:rPr lang="sv-SE" sz="1900" dirty="0">
                <a:solidFill>
                  <a:schemeClr val="tx2"/>
                </a:solidFill>
              </a:rPr>
              <a:t> – </a:t>
            </a:r>
          </a:p>
          <a:p>
            <a:pPr marL="0" indent="0">
              <a:buFont typeface="Arial" pitchFamily="34" charset="0"/>
              <a:buNone/>
            </a:pPr>
            <a:r>
              <a:rPr lang="sv-SE" sz="1900" u="sng" dirty="0">
                <a:solidFill>
                  <a:schemeClr val="tx2"/>
                </a:solidFill>
              </a:rPr>
              <a:t>			</a:t>
            </a:r>
          </a:p>
          <a:p>
            <a:pPr marL="0" indent="0">
              <a:buFont typeface="Arial" pitchFamily="34" charset="0"/>
              <a:buNone/>
            </a:pPr>
            <a:r>
              <a:rPr lang="sv-SE" sz="1900" dirty="0">
                <a:solidFill>
                  <a:schemeClr val="tx2"/>
                </a:solidFill>
              </a:rPr>
              <a:t>Domare - Gäster     </a:t>
            </a:r>
          </a:p>
          <a:p>
            <a:pPr marL="0" indent="0">
              <a:buFont typeface="Arial" pitchFamily="34" charset="0"/>
              <a:buNone/>
            </a:pPr>
            <a:r>
              <a:rPr lang="sv-SE" sz="1900" u="sng" dirty="0">
                <a:solidFill>
                  <a:schemeClr val="tx2"/>
                </a:solidFill>
              </a:rPr>
              <a:t>			</a:t>
            </a:r>
          </a:p>
          <a:p>
            <a:pPr marL="0" indent="0">
              <a:buFont typeface="Arial" pitchFamily="34" charset="0"/>
              <a:buNone/>
            </a:pPr>
            <a:r>
              <a:rPr lang="sv-SE" sz="1900" dirty="0">
                <a:solidFill>
                  <a:schemeClr val="tx2"/>
                </a:solidFill>
              </a:rPr>
              <a:t>Hemsida, info, förteckningar	</a:t>
            </a:r>
          </a:p>
          <a:p>
            <a:pPr marL="0" indent="0">
              <a:buFont typeface="Arial" pitchFamily="34" charset="0"/>
              <a:buNone/>
            </a:pPr>
            <a:r>
              <a:rPr lang="sv-SE" sz="1900" u="sng" dirty="0">
                <a:solidFill>
                  <a:schemeClr val="tx2"/>
                </a:solidFill>
              </a:rPr>
              <a:t>			</a:t>
            </a:r>
          </a:p>
          <a:p>
            <a:pPr marL="0" indent="0">
              <a:buFont typeface="Arial" pitchFamily="34" charset="0"/>
              <a:buNone/>
            </a:pPr>
            <a:r>
              <a:rPr lang="sv-SE" sz="1900" dirty="0">
                <a:solidFill>
                  <a:schemeClr val="tx2"/>
                </a:solidFill>
              </a:rPr>
              <a:t>Sjukvårdsväska, omhändertagande</a:t>
            </a:r>
          </a:p>
          <a:p>
            <a:pPr marL="0" indent="0">
              <a:buFont typeface="Arial" pitchFamily="34" charset="0"/>
              <a:buNone/>
            </a:pPr>
            <a:r>
              <a:rPr lang="sv-SE" sz="1900" u="sng" dirty="0">
                <a:solidFill>
                  <a:schemeClr val="tx2"/>
                </a:solidFill>
              </a:rPr>
              <a:t>			</a:t>
            </a:r>
          </a:p>
          <a:p>
            <a:pPr marL="0" indent="0">
              <a:buFont typeface="Arial" pitchFamily="34" charset="0"/>
              <a:buNone/>
            </a:pPr>
            <a:r>
              <a:rPr lang="sv-SE" sz="1900" dirty="0">
                <a:solidFill>
                  <a:schemeClr val="tx2"/>
                </a:solidFill>
              </a:rPr>
              <a:t>Förebyggande o främjande trygghetsarbete</a:t>
            </a:r>
          </a:p>
          <a:p>
            <a:pPr marL="0" indent="0">
              <a:buFont typeface="Arial" pitchFamily="34" charset="0"/>
              <a:buNone/>
            </a:pPr>
            <a:r>
              <a:rPr lang="sv-SE" sz="1900" u="sng" dirty="0">
                <a:solidFill>
                  <a:schemeClr val="tx2"/>
                </a:solidFill>
              </a:rPr>
              <a:t>			</a:t>
            </a:r>
          </a:p>
          <a:p>
            <a:pPr marL="0" indent="0">
              <a:buFont typeface="Arial" pitchFamily="34" charset="0"/>
              <a:buNone/>
            </a:pPr>
            <a:r>
              <a:rPr lang="sv-SE" sz="1900" dirty="0">
                <a:solidFill>
                  <a:schemeClr val="tx2"/>
                </a:solidFill>
              </a:rPr>
              <a:t>Lagkassa </a:t>
            </a:r>
            <a:r>
              <a:rPr lang="sv-SE" sz="1900" dirty="0" err="1">
                <a:solidFill>
                  <a:schemeClr val="tx2"/>
                </a:solidFill>
              </a:rPr>
              <a:t>m.m</a:t>
            </a:r>
            <a:endParaRPr lang="sv-SE" sz="1900" dirty="0">
              <a:solidFill>
                <a:schemeClr val="tx2"/>
              </a:solidFill>
            </a:endParaRPr>
          </a:p>
          <a:p>
            <a:pPr marL="0" indent="0">
              <a:buFont typeface="Arial" pitchFamily="34" charset="0"/>
              <a:buNone/>
            </a:pPr>
            <a:r>
              <a:rPr lang="sv-SE" sz="1900" u="sng" dirty="0">
                <a:solidFill>
                  <a:schemeClr val="tx2"/>
                </a:solidFill>
              </a:rPr>
              <a:t>			</a:t>
            </a:r>
          </a:p>
          <a:p>
            <a:pPr marL="0" indent="0">
              <a:buFont typeface="Arial" pitchFamily="34" charset="0"/>
              <a:buNone/>
            </a:pPr>
            <a:r>
              <a:rPr lang="sv-SE" sz="1900" dirty="0">
                <a:solidFill>
                  <a:schemeClr val="tx2"/>
                </a:solidFill>
              </a:rPr>
              <a:t>Material, tvätt </a:t>
            </a:r>
            <a:r>
              <a:rPr lang="sv-SE" sz="1900" dirty="0" err="1">
                <a:solidFill>
                  <a:schemeClr val="tx2"/>
                </a:solidFill>
              </a:rPr>
              <a:t>m.m</a:t>
            </a:r>
            <a:endParaRPr lang="sv-SE" sz="1900" dirty="0">
              <a:solidFill>
                <a:schemeClr val="tx2"/>
              </a:solidFill>
            </a:endParaRPr>
          </a:p>
          <a:p>
            <a:pPr marL="0" indent="0">
              <a:buFont typeface="Arial" pitchFamily="34" charset="0"/>
              <a:buNone/>
            </a:pPr>
            <a:r>
              <a:rPr lang="sv-SE" sz="1900" u="sng" dirty="0">
                <a:solidFill>
                  <a:schemeClr val="tx2"/>
                </a:solidFill>
              </a:rPr>
              <a:t>			</a:t>
            </a:r>
          </a:p>
          <a:p>
            <a:pPr marL="0" indent="0">
              <a:buFont typeface="Arial" pitchFamily="34" charset="0"/>
              <a:buNone/>
            </a:pPr>
            <a:r>
              <a:rPr lang="sv-SE" sz="1900" dirty="0">
                <a:solidFill>
                  <a:schemeClr val="tx2"/>
                </a:solidFill>
              </a:rPr>
              <a:t>Evenemang-Trivselgruppen, arbetsinsatser-Alla</a:t>
            </a:r>
          </a:p>
          <a:p>
            <a:pPr marL="0" indent="0">
              <a:buFont typeface="Arial" pitchFamily="34" charset="0"/>
              <a:buNone/>
            </a:pPr>
            <a:r>
              <a:rPr lang="sv-SE" sz="1900" u="sng" dirty="0">
                <a:solidFill>
                  <a:schemeClr val="tx2"/>
                </a:solidFill>
              </a:rPr>
              <a:t>			</a:t>
            </a:r>
          </a:p>
          <a:p>
            <a:pPr marL="0" indent="0">
              <a:buFont typeface="Arial" pitchFamily="34" charset="0"/>
              <a:buNone/>
            </a:pPr>
            <a:r>
              <a:rPr lang="sv-SE" sz="1900" dirty="0">
                <a:solidFill>
                  <a:schemeClr val="tx2"/>
                </a:solidFill>
              </a:rPr>
              <a:t>Stöttar, skjutsar, arbetsinsatser </a:t>
            </a:r>
            <a:r>
              <a:rPr lang="sv-SE" sz="1900" dirty="0" err="1">
                <a:solidFill>
                  <a:schemeClr val="tx2"/>
                </a:solidFill>
              </a:rPr>
              <a:t>m.m</a:t>
            </a:r>
            <a:endParaRPr lang="sv-SE" sz="1900" dirty="0">
              <a:solidFill>
                <a:schemeClr val="tx2"/>
              </a:solidFill>
            </a:endParaRPr>
          </a:p>
          <a:p>
            <a:pPr marL="0" indent="0">
              <a:buFont typeface="Arial" pitchFamily="34" charset="0"/>
              <a:buNone/>
            </a:pPr>
            <a:r>
              <a:rPr lang="sv-SE" sz="1200" u="sng" dirty="0">
                <a:solidFill>
                  <a:schemeClr val="tx2"/>
                </a:solidFill>
              </a:rPr>
              <a:t>			</a:t>
            </a:r>
          </a:p>
          <a:p>
            <a:pPr marL="0" indent="0">
              <a:buFont typeface="Arial" pitchFamily="34" charset="0"/>
              <a:buNone/>
            </a:pPr>
            <a:r>
              <a:rPr lang="sv-SE" sz="1200" dirty="0">
                <a:solidFill>
                  <a:schemeClr val="tx2"/>
                </a:solidFill>
              </a:rPr>
              <a:t>                     </a:t>
            </a:r>
          </a:p>
          <a:p>
            <a:pPr marL="0" indent="0">
              <a:buFont typeface="Arial" pitchFamily="34" charset="0"/>
              <a:buNone/>
            </a:pPr>
            <a:r>
              <a:rPr lang="sv-SE" sz="1200" dirty="0">
                <a:solidFill>
                  <a:schemeClr val="tx2"/>
                </a:solidFill>
              </a:rPr>
              <a:t>                    </a:t>
            </a:r>
          </a:p>
          <a:p>
            <a:pPr marL="0" indent="0">
              <a:buFont typeface="Arial" pitchFamily="34" charset="0"/>
              <a:buNone/>
            </a:pPr>
            <a:r>
              <a:rPr lang="sv-SE" sz="1200" dirty="0">
                <a:solidFill>
                  <a:schemeClr val="tx2"/>
                </a:solidFill>
              </a:rPr>
              <a:t>                  </a:t>
            </a:r>
          </a:p>
          <a:p>
            <a:pPr marL="0" indent="0">
              <a:buFont typeface="Arial" pitchFamily="34" charset="0"/>
              <a:buNone/>
            </a:pPr>
            <a:endParaRPr lang="sv-SE" dirty="0">
              <a:solidFill>
                <a:schemeClr val="tx2"/>
              </a:solidFill>
            </a:endParaRPr>
          </a:p>
          <a:p>
            <a:pPr marL="0" indent="0">
              <a:buFont typeface="Arial" pitchFamily="34" charset="0"/>
              <a:buNone/>
            </a:pPr>
            <a:r>
              <a:rPr lang="sv-SE" sz="2000" dirty="0">
                <a:solidFill>
                  <a:schemeClr val="tx2"/>
                </a:solidFill>
              </a:rPr>
              <a:t>     </a:t>
            </a:r>
          </a:p>
        </p:txBody>
      </p:sp>
      <p:sp>
        <p:nvSpPr>
          <p:cNvPr id="16" name="Platshållare för text 11">
            <a:extLst>
              <a:ext uri="{FF2B5EF4-FFF2-40B4-BE49-F238E27FC236}">
                <a16:creationId xmlns:a16="http://schemas.microsoft.com/office/drawing/2014/main" id="{33CD08B3-AB4C-4007-B4BC-20371CF96ECA}"/>
              </a:ext>
            </a:extLst>
          </p:cNvPr>
          <p:cNvSpPr>
            <a:spLocks noGrp="1"/>
          </p:cNvSpPr>
          <p:nvPr>
            <p:ph type="body" sz="quarter" idx="3"/>
          </p:nvPr>
        </p:nvSpPr>
        <p:spPr>
          <a:xfrm>
            <a:off x="4641404" y="1556792"/>
            <a:ext cx="3240088" cy="503237"/>
          </a:xfrm>
          <a:solidFill>
            <a:schemeClr val="accent1"/>
          </a:solidFill>
        </p:spPr>
        <p:txBody>
          <a:bodyPr>
            <a:normAutofit/>
          </a:bodyPr>
          <a:lstStyle/>
          <a:p>
            <a:pPr algn="ctr"/>
            <a:r>
              <a:rPr lang="sv-SE" b="0">
                <a:solidFill>
                  <a:schemeClr val="bg1"/>
                </a:solidFill>
              </a:rPr>
              <a:t>Ansvar</a:t>
            </a:r>
          </a:p>
        </p:txBody>
      </p:sp>
    </p:spTree>
    <p:extLst>
      <p:ext uri="{BB962C8B-B14F-4D97-AF65-F5344CB8AC3E}">
        <p14:creationId xmlns:p14="http://schemas.microsoft.com/office/powerpoint/2010/main" val="14929619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BC9083-DB6C-4EAC-BD7E-74C14CBF5990}"/>
              </a:ext>
            </a:extLst>
          </p:cNvPr>
          <p:cNvSpPr>
            <a:spLocks noGrp="1"/>
          </p:cNvSpPr>
          <p:nvPr>
            <p:ph type="ctrTitle"/>
          </p:nvPr>
        </p:nvSpPr>
        <p:spPr>
          <a:xfrm>
            <a:off x="482601" y="1339851"/>
            <a:ext cx="3465438" cy="3425353"/>
          </a:xfrm>
        </p:spPr>
        <p:txBody>
          <a:bodyPr>
            <a:normAutofit/>
          </a:bodyPr>
          <a:lstStyle/>
          <a:p>
            <a:pPr algn="l"/>
            <a:r>
              <a:rPr lang="sv-SE" sz="3300" dirty="0"/>
              <a:t>Föräldramöte P10 2022-04-04</a:t>
            </a:r>
            <a:endParaRPr lang="en-US" sz="3300" dirty="0"/>
          </a:p>
        </p:txBody>
      </p:sp>
      <p:sp>
        <p:nvSpPr>
          <p:cNvPr id="3" name="Subtitle 2">
            <a:extLst>
              <a:ext uri="{FF2B5EF4-FFF2-40B4-BE49-F238E27FC236}">
                <a16:creationId xmlns:a16="http://schemas.microsoft.com/office/drawing/2014/main" id="{4EDD2B6F-6F05-4FD3-8C63-1F13F8DB095E}"/>
              </a:ext>
            </a:extLst>
          </p:cNvPr>
          <p:cNvSpPr>
            <a:spLocks noGrp="1"/>
          </p:cNvSpPr>
          <p:nvPr>
            <p:ph type="subTitle" idx="1"/>
          </p:nvPr>
        </p:nvSpPr>
        <p:spPr>
          <a:xfrm>
            <a:off x="482600" y="4815513"/>
            <a:ext cx="3465438" cy="581621"/>
          </a:xfrm>
        </p:spPr>
        <p:txBody>
          <a:bodyPr>
            <a:normAutofit/>
          </a:bodyPr>
          <a:lstStyle/>
          <a:p>
            <a:pPr algn="l"/>
            <a:r>
              <a:rPr lang="sv-SE" dirty="0"/>
              <a:t>Föräldragruppen</a:t>
            </a:r>
            <a:endParaRPr lang="en-US" dirty="0"/>
          </a:p>
        </p:txBody>
      </p:sp>
      <p:pic>
        <p:nvPicPr>
          <p:cNvPr id="5" name="Picture 4">
            <a:extLst>
              <a:ext uri="{FF2B5EF4-FFF2-40B4-BE49-F238E27FC236}">
                <a16:creationId xmlns:a16="http://schemas.microsoft.com/office/drawing/2014/main" id="{E7393AE7-5AF6-4E06-9EEA-A59E6DBC9DC2}"/>
              </a:ext>
            </a:extLst>
          </p:cNvPr>
          <p:cNvPicPr>
            <a:picLocks noChangeAspect="1"/>
          </p:cNvPicPr>
          <p:nvPr/>
        </p:nvPicPr>
        <p:blipFill>
          <a:blip r:embed="rId2"/>
          <a:stretch>
            <a:fillRect/>
          </a:stretch>
        </p:blipFill>
        <p:spPr>
          <a:xfrm>
            <a:off x="4954690" y="1526615"/>
            <a:ext cx="3706710" cy="3804771"/>
          </a:xfrm>
          <a:prstGeom prst="rect">
            <a:avLst/>
          </a:prstGeom>
        </p:spPr>
      </p:pic>
    </p:spTree>
    <p:extLst>
      <p:ext uri="{BB962C8B-B14F-4D97-AF65-F5344CB8AC3E}">
        <p14:creationId xmlns:p14="http://schemas.microsoft.com/office/powerpoint/2010/main" val="6931894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BC9083-DB6C-4EAC-BD7E-74C14CBF5990}"/>
              </a:ext>
            </a:extLst>
          </p:cNvPr>
          <p:cNvSpPr>
            <a:spLocks noGrp="1"/>
          </p:cNvSpPr>
          <p:nvPr>
            <p:ph type="ctrTitle"/>
          </p:nvPr>
        </p:nvSpPr>
        <p:spPr>
          <a:xfrm>
            <a:off x="999810" y="1028295"/>
            <a:ext cx="6858000" cy="651956"/>
          </a:xfrm>
        </p:spPr>
        <p:txBody>
          <a:bodyPr>
            <a:noAutofit/>
          </a:bodyPr>
          <a:lstStyle/>
          <a:p>
            <a:r>
              <a:rPr lang="sv-SE" sz="4350" dirty="0"/>
              <a:t>Aktiviteter 2022</a:t>
            </a:r>
            <a:endParaRPr lang="en-US" sz="4350" dirty="0"/>
          </a:p>
        </p:txBody>
      </p:sp>
      <p:sp>
        <p:nvSpPr>
          <p:cNvPr id="3" name="Subtitle 2">
            <a:extLst>
              <a:ext uri="{FF2B5EF4-FFF2-40B4-BE49-F238E27FC236}">
                <a16:creationId xmlns:a16="http://schemas.microsoft.com/office/drawing/2014/main" id="{4EDD2B6F-6F05-4FD3-8C63-1F13F8DB095E}"/>
              </a:ext>
            </a:extLst>
          </p:cNvPr>
          <p:cNvSpPr>
            <a:spLocks noGrp="1"/>
          </p:cNvSpPr>
          <p:nvPr>
            <p:ph type="subTitle" idx="1"/>
          </p:nvPr>
        </p:nvSpPr>
        <p:spPr>
          <a:xfrm>
            <a:off x="999811" y="1685453"/>
            <a:ext cx="3155933" cy="3765528"/>
          </a:xfrm>
        </p:spPr>
        <p:txBody>
          <a:bodyPr>
            <a:normAutofit fontScale="92500" lnSpcReduction="10000"/>
          </a:bodyPr>
          <a:lstStyle/>
          <a:p>
            <a:pPr algn="l"/>
            <a:r>
              <a:rPr lang="sv-SE" sz="2700" b="1" dirty="0"/>
              <a:t>Planerade</a:t>
            </a:r>
            <a:endParaRPr lang="sv-SE" sz="1200" b="1" dirty="0"/>
          </a:p>
          <a:p>
            <a:pPr marL="257175" indent="-257175" algn="l">
              <a:buFont typeface="Arial" panose="020B0604020202020204" pitchFamily="34" charset="0"/>
              <a:buChar char="•"/>
            </a:pPr>
            <a:r>
              <a:rPr lang="sv-SE" b="1" dirty="0"/>
              <a:t>Bingo</a:t>
            </a:r>
          </a:p>
          <a:p>
            <a:pPr marL="600075" lvl="1" indent="-257175" algn="l">
              <a:buFont typeface="Arial" panose="020B0604020202020204" pitchFamily="34" charset="0"/>
              <a:buChar char="•"/>
            </a:pPr>
            <a:r>
              <a:rPr lang="sv-SE" sz="1800" dirty="0"/>
              <a:t>2022-05-08</a:t>
            </a:r>
          </a:p>
          <a:p>
            <a:pPr marL="600075" lvl="1" indent="-257175" algn="l">
              <a:buFont typeface="Arial" panose="020B0604020202020204" pitchFamily="34" charset="0"/>
              <a:buChar char="•"/>
            </a:pPr>
            <a:r>
              <a:rPr lang="sv-SE" sz="1800" dirty="0"/>
              <a:t>2022-05-15</a:t>
            </a:r>
          </a:p>
          <a:p>
            <a:pPr marL="600075" lvl="1" indent="-257175" algn="l">
              <a:buFont typeface="Arial" panose="020B0604020202020204" pitchFamily="34" charset="0"/>
              <a:buChar char="•"/>
            </a:pPr>
            <a:r>
              <a:rPr lang="sv-SE" sz="1800" dirty="0"/>
              <a:t>2022-07-10</a:t>
            </a:r>
          </a:p>
          <a:p>
            <a:pPr marL="600075" lvl="1" indent="-257175" algn="l">
              <a:buFont typeface="Arial" panose="020B0604020202020204" pitchFamily="34" charset="0"/>
              <a:buChar char="•"/>
            </a:pPr>
            <a:endParaRPr lang="sv-SE" sz="1800" dirty="0"/>
          </a:p>
          <a:p>
            <a:pPr marL="257175" indent="-257175" algn="l">
              <a:buFont typeface="Arial" panose="020B0604020202020204" pitchFamily="34" charset="0"/>
              <a:buChar char="•"/>
            </a:pPr>
            <a:r>
              <a:rPr lang="sv-SE" b="1" dirty="0"/>
              <a:t>Matchvärd</a:t>
            </a:r>
          </a:p>
          <a:p>
            <a:pPr marL="600075" lvl="1" indent="-257175" algn="l">
              <a:buFont typeface="Arial" panose="020B0604020202020204" pitchFamily="34" charset="0"/>
              <a:buChar char="•"/>
            </a:pPr>
            <a:r>
              <a:rPr lang="sv-SE" sz="1800" dirty="0"/>
              <a:t>2022-06-22</a:t>
            </a:r>
          </a:p>
          <a:p>
            <a:pPr marL="600075" lvl="1" indent="-257175" algn="l">
              <a:buFont typeface="Arial" panose="020B0604020202020204" pitchFamily="34" charset="0"/>
              <a:buChar char="•"/>
            </a:pPr>
            <a:endParaRPr lang="sv-SE" sz="1800" dirty="0"/>
          </a:p>
          <a:p>
            <a:pPr marL="214313" indent="-214313" algn="l">
              <a:buFont typeface="Arial" panose="020B0604020202020204" pitchFamily="34" charset="0"/>
              <a:buChar char="•"/>
            </a:pPr>
            <a:r>
              <a:rPr lang="sv-SE" b="1" dirty="0"/>
              <a:t>Odenhallen, plock och fix</a:t>
            </a:r>
          </a:p>
          <a:p>
            <a:pPr marL="600075" lvl="1" indent="-257175" algn="l">
              <a:buFont typeface="Arial" panose="020B0604020202020204" pitchFamily="34" charset="0"/>
              <a:buChar char="•"/>
            </a:pPr>
            <a:r>
              <a:rPr lang="sv-SE" sz="1800" dirty="0"/>
              <a:t>2022-09-25</a:t>
            </a:r>
          </a:p>
          <a:p>
            <a:pPr marL="600075" lvl="1" indent="-257175" algn="l">
              <a:buFont typeface="Arial" panose="020B0604020202020204" pitchFamily="34" charset="0"/>
              <a:buChar char="•"/>
            </a:pPr>
            <a:r>
              <a:rPr lang="sv-SE" sz="1800" dirty="0"/>
              <a:t>2022-10-02</a:t>
            </a:r>
          </a:p>
          <a:p>
            <a:pPr marL="257175" indent="-257175" algn="l">
              <a:buFont typeface="Arial" panose="020B0604020202020204" pitchFamily="34" charset="0"/>
              <a:buChar char="•"/>
            </a:pPr>
            <a:endParaRPr lang="sv-SE" sz="1650" dirty="0"/>
          </a:p>
        </p:txBody>
      </p:sp>
      <p:sp>
        <p:nvSpPr>
          <p:cNvPr id="4" name="Subtitle 2">
            <a:extLst>
              <a:ext uri="{FF2B5EF4-FFF2-40B4-BE49-F238E27FC236}">
                <a16:creationId xmlns:a16="http://schemas.microsoft.com/office/drawing/2014/main" id="{FCF83382-8762-4871-B3BC-5240287465FA}"/>
              </a:ext>
            </a:extLst>
          </p:cNvPr>
          <p:cNvSpPr txBox="1">
            <a:spLocks/>
          </p:cNvSpPr>
          <p:nvPr/>
        </p:nvSpPr>
        <p:spPr>
          <a:xfrm>
            <a:off x="4714915" y="1680251"/>
            <a:ext cx="3555629" cy="3568167"/>
          </a:xfrm>
          <a:prstGeom prst="rect">
            <a:avLst/>
          </a:prstGeom>
        </p:spPr>
        <p:txBody>
          <a:bodyPr vert="horz" lIns="68580" tIns="34290" rIns="68580" bIns="34290" rtlCol="0">
            <a:normAutofit fontScale="92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sv-SE" sz="2925" b="1" dirty="0"/>
              <a:t>Att planera</a:t>
            </a:r>
          </a:p>
          <a:p>
            <a:pPr marL="257175" indent="-257175" algn="l">
              <a:buFont typeface="Arial" panose="020B0604020202020204" pitchFamily="34" charset="0"/>
              <a:buChar char="•"/>
            </a:pPr>
            <a:r>
              <a:rPr lang="sv-SE" sz="1950" b="1" dirty="0"/>
              <a:t>Ope dagen</a:t>
            </a:r>
          </a:p>
          <a:p>
            <a:pPr marL="600075" lvl="1" indent="-257175" algn="l">
              <a:buFont typeface="Arial" panose="020B0604020202020204" pitchFamily="34" charset="0"/>
              <a:buChar char="•"/>
            </a:pPr>
            <a:r>
              <a:rPr lang="sv-SE" sz="1950" dirty="0"/>
              <a:t>2022-08-27</a:t>
            </a:r>
            <a:endParaRPr lang="sv-SE" sz="1800" dirty="0"/>
          </a:p>
          <a:p>
            <a:pPr marL="600075" lvl="1" indent="-257175" algn="l">
              <a:buFont typeface="Arial" panose="020B0604020202020204" pitchFamily="34" charset="0"/>
              <a:buChar char="•"/>
            </a:pPr>
            <a:endParaRPr lang="sv-SE" sz="1800" b="1" dirty="0"/>
          </a:p>
          <a:p>
            <a:pPr marL="257175" indent="-257175" algn="l">
              <a:buFont typeface="Arial" panose="020B0604020202020204" pitchFamily="34" charset="0"/>
              <a:buChar char="•"/>
            </a:pPr>
            <a:r>
              <a:rPr lang="sv-SE" sz="1950" b="1" dirty="0"/>
              <a:t>Storsjöcupen</a:t>
            </a:r>
            <a:endParaRPr lang="sv-SE" sz="1800" b="1" dirty="0"/>
          </a:p>
          <a:p>
            <a:pPr marL="600075" lvl="1" indent="-257175" algn="l">
              <a:buFont typeface="Arial" panose="020B0604020202020204" pitchFamily="34" charset="0"/>
              <a:buChar char="•"/>
            </a:pPr>
            <a:r>
              <a:rPr lang="sv-SE" sz="1950" dirty="0"/>
              <a:t>2022-07-04 -&gt; 2022-07-10</a:t>
            </a:r>
          </a:p>
          <a:p>
            <a:pPr marL="600075" lvl="1" indent="-257175" algn="l">
              <a:buFont typeface="Arial" panose="020B0604020202020204" pitchFamily="34" charset="0"/>
              <a:buChar char="•"/>
            </a:pPr>
            <a:endParaRPr lang="sv-SE" sz="1800" dirty="0"/>
          </a:p>
          <a:p>
            <a:pPr marL="257175" indent="-257175" algn="l">
              <a:buFont typeface="Arial" panose="020B0604020202020204" pitchFamily="34" charset="0"/>
              <a:buChar char="•"/>
            </a:pPr>
            <a:r>
              <a:rPr lang="sv-SE" sz="1950" b="1" dirty="0"/>
              <a:t>Häften</a:t>
            </a:r>
            <a:endParaRPr lang="sv-SE" sz="1800" b="1" dirty="0"/>
          </a:p>
          <a:p>
            <a:pPr marL="600075" lvl="1" indent="-257175" algn="l">
              <a:buFont typeface="Arial" panose="020B0604020202020204" pitchFamily="34" charset="0"/>
              <a:buChar char="•"/>
            </a:pPr>
            <a:r>
              <a:rPr lang="sv-SE" sz="1950" dirty="0"/>
              <a:t>2022-04-13/13 (+höst)</a:t>
            </a:r>
          </a:p>
          <a:p>
            <a:pPr marL="257175" indent="-257175" algn="l">
              <a:buFont typeface="Arial" panose="020B0604020202020204" pitchFamily="34" charset="0"/>
              <a:buChar char="•"/>
            </a:pPr>
            <a:endParaRPr lang="sv-SE" sz="1800" b="1" dirty="0"/>
          </a:p>
          <a:p>
            <a:pPr marL="257175" indent="-257175" algn="l">
              <a:buFont typeface="Arial" panose="020B0604020202020204" pitchFamily="34" charset="0"/>
              <a:buChar char="•"/>
            </a:pPr>
            <a:r>
              <a:rPr lang="sv-SE" sz="1950" b="1" dirty="0"/>
              <a:t>Bingolotter</a:t>
            </a:r>
            <a:endParaRPr lang="sv-SE" sz="1800" b="1" dirty="0"/>
          </a:p>
          <a:p>
            <a:pPr marL="600075" lvl="1" indent="-257175" algn="l">
              <a:buFont typeface="Arial" panose="020B0604020202020204" pitchFamily="34" charset="0"/>
              <a:buChar char="•"/>
            </a:pPr>
            <a:r>
              <a:rPr lang="sv-SE" sz="1950" dirty="0"/>
              <a:t>2022-12</a:t>
            </a:r>
          </a:p>
          <a:p>
            <a:pPr marL="600075" lvl="1" indent="-257175" algn="l">
              <a:buFont typeface="Arial" panose="020B0604020202020204" pitchFamily="34" charset="0"/>
              <a:buChar char="•"/>
            </a:pPr>
            <a:endParaRPr lang="sv-SE" sz="1800" dirty="0"/>
          </a:p>
          <a:p>
            <a:pPr marL="600075" lvl="1" indent="-257175" algn="l">
              <a:buFont typeface="Arial" panose="020B0604020202020204" pitchFamily="34" charset="0"/>
              <a:buChar char="•"/>
            </a:pPr>
            <a:endParaRPr lang="en-US" sz="1350" dirty="0"/>
          </a:p>
        </p:txBody>
      </p:sp>
    </p:spTree>
    <p:extLst>
      <p:ext uri="{BB962C8B-B14F-4D97-AF65-F5344CB8AC3E}">
        <p14:creationId xmlns:p14="http://schemas.microsoft.com/office/powerpoint/2010/main" val="12045729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BC9083-DB6C-4EAC-BD7E-74C14CBF5990}"/>
              </a:ext>
            </a:extLst>
          </p:cNvPr>
          <p:cNvSpPr>
            <a:spLocks noGrp="1"/>
          </p:cNvSpPr>
          <p:nvPr>
            <p:ph type="ctrTitle"/>
          </p:nvPr>
        </p:nvSpPr>
        <p:spPr>
          <a:xfrm>
            <a:off x="938266" y="1050902"/>
            <a:ext cx="6858000" cy="651956"/>
          </a:xfrm>
        </p:spPr>
        <p:txBody>
          <a:bodyPr>
            <a:noAutofit/>
          </a:bodyPr>
          <a:lstStyle/>
          <a:p>
            <a:r>
              <a:rPr lang="sv-SE" sz="4350" dirty="0"/>
              <a:t>Ekonomi</a:t>
            </a:r>
            <a:endParaRPr lang="en-US" sz="4350" dirty="0"/>
          </a:p>
        </p:txBody>
      </p:sp>
      <p:sp>
        <p:nvSpPr>
          <p:cNvPr id="3" name="Subtitle 2">
            <a:extLst>
              <a:ext uri="{FF2B5EF4-FFF2-40B4-BE49-F238E27FC236}">
                <a16:creationId xmlns:a16="http://schemas.microsoft.com/office/drawing/2014/main" id="{4EDD2B6F-6F05-4FD3-8C63-1F13F8DB095E}"/>
              </a:ext>
            </a:extLst>
          </p:cNvPr>
          <p:cNvSpPr>
            <a:spLocks noGrp="1"/>
          </p:cNvSpPr>
          <p:nvPr>
            <p:ph type="subTitle" idx="1"/>
          </p:nvPr>
        </p:nvSpPr>
        <p:spPr>
          <a:xfrm>
            <a:off x="5054322" y="1803408"/>
            <a:ext cx="2866292" cy="3208900"/>
          </a:xfrm>
        </p:spPr>
        <p:txBody>
          <a:bodyPr>
            <a:normAutofit/>
          </a:bodyPr>
          <a:lstStyle/>
          <a:p>
            <a:pPr algn="l"/>
            <a:r>
              <a:rPr lang="sv-SE" sz="2700" b="1" dirty="0"/>
              <a:t>Lagkassa (privat)</a:t>
            </a:r>
          </a:p>
          <a:p>
            <a:pPr marL="257175" indent="-257175" algn="l">
              <a:buFont typeface="Arial" panose="020B0604020202020204" pitchFamily="34" charset="0"/>
              <a:buChar char="•"/>
            </a:pPr>
            <a:r>
              <a:rPr lang="sv-SE" sz="1500" dirty="0"/>
              <a:t>5.453 SEK</a:t>
            </a:r>
          </a:p>
          <a:p>
            <a:pPr marL="257175" indent="-257175" algn="l">
              <a:buFont typeface="Arial" panose="020B0604020202020204" pitchFamily="34" charset="0"/>
              <a:buChar char="•"/>
            </a:pPr>
            <a:endParaRPr lang="sv-SE" dirty="0"/>
          </a:p>
          <a:p>
            <a:pPr algn="l"/>
            <a:r>
              <a:rPr lang="sv-SE" sz="2700" b="1" dirty="0"/>
              <a:t>Lagkassa (hos Ope)</a:t>
            </a:r>
          </a:p>
          <a:p>
            <a:pPr marL="214313" indent="-214313" algn="l">
              <a:buFont typeface="Arial" panose="020B0604020202020204" pitchFamily="34" charset="0"/>
              <a:buChar char="•"/>
            </a:pPr>
            <a:r>
              <a:rPr lang="sv-SE" sz="1500" dirty="0"/>
              <a:t>38.739 SEK</a:t>
            </a:r>
          </a:p>
        </p:txBody>
      </p:sp>
      <p:sp>
        <p:nvSpPr>
          <p:cNvPr id="5" name="Subtitle 2">
            <a:extLst>
              <a:ext uri="{FF2B5EF4-FFF2-40B4-BE49-F238E27FC236}">
                <a16:creationId xmlns:a16="http://schemas.microsoft.com/office/drawing/2014/main" id="{4F58802B-2ED7-46A4-8837-84F624A2DBF5}"/>
              </a:ext>
            </a:extLst>
          </p:cNvPr>
          <p:cNvSpPr txBox="1">
            <a:spLocks/>
          </p:cNvSpPr>
          <p:nvPr/>
        </p:nvSpPr>
        <p:spPr>
          <a:xfrm>
            <a:off x="1004836" y="1803408"/>
            <a:ext cx="3637503" cy="3851653"/>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defTabSz="342900">
              <a:spcBef>
                <a:spcPct val="20000"/>
              </a:spcBef>
              <a:spcAft>
                <a:spcPts val="450"/>
              </a:spcAft>
              <a:buSzPct val="80000"/>
            </a:pPr>
            <a:r>
              <a:rPr lang="sv-SE" sz="2700" b="1" dirty="0"/>
              <a:t>Kostnad Hudik cup</a:t>
            </a:r>
          </a:p>
          <a:p>
            <a:pPr marL="257175" indent="-257175" algn="l" defTabSz="342900">
              <a:spcBef>
                <a:spcPct val="20000"/>
              </a:spcBef>
              <a:spcAft>
                <a:spcPts val="450"/>
              </a:spcAft>
              <a:buSzPct val="80000"/>
              <a:buFont typeface="Arial" panose="020B0604020202020204" pitchFamily="34" charset="0"/>
              <a:buChar char="•"/>
            </a:pPr>
            <a:r>
              <a:rPr lang="sv-SE" sz="1500" dirty="0"/>
              <a:t>Anmälningsavgift: 	1.800 SEK / lag</a:t>
            </a:r>
          </a:p>
          <a:p>
            <a:pPr marL="257175" indent="-257175" algn="l" defTabSz="342900">
              <a:spcBef>
                <a:spcPct val="20000"/>
              </a:spcBef>
              <a:spcAft>
                <a:spcPts val="450"/>
              </a:spcAft>
              <a:buSzPct val="80000"/>
              <a:buFont typeface="Arial" panose="020B0604020202020204" pitchFamily="34" charset="0"/>
              <a:buChar char="•"/>
            </a:pPr>
            <a:r>
              <a:rPr lang="sv-SE" sz="1500" dirty="0"/>
              <a:t>Boende/mat: 		1050 SEK / pers</a:t>
            </a:r>
          </a:p>
          <a:p>
            <a:pPr marL="257175" indent="-257175" algn="l" defTabSz="342900">
              <a:spcBef>
                <a:spcPct val="20000"/>
              </a:spcBef>
              <a:spcAft>
                <a:spcPts val="450"/>
              </a:spcAft>
              <a:buSzPct val="80000"/>
              <a:buFont typeface="Arial" panose="020B0604020202020204" pitchFamily="34" charset="0"/>
              <a:buChar char="•"/>
            </a:pPr>
            <a:r>
              <a:rPr lang="sv-SE" sz="1500" u="sng" dirty="0"/>
              <a:t>Transport (buss) 	300 SEK / pers</a:t>
            </a:r>
          </a:p>
          <a:p>
            <a:pPr marL="557213" lvl="1" indent="-214313" algn="l" defTabSz="342900">
              <a:spcBef>
                <a:spcPct val="20000"/>
              </a:spcBef>
              <a:spcAft>
                <a:spcPts val="450"/>
              </a:spcAft>
              <a:buSzPct val="80000"/>
              <a:buFont typeface="Wingdings" panose="05000000000000000000" pitchFamily="2" charset="2"/>
              <a:buChar char="à"/>
            </a:pPr>
            <a:r>
              <a:rPr lang="sv-SE" sz="1500" dirty="0">
                <a:sym typeface="Wingdings" panose="05000000000000000000" pitchFamily="2" charset="2"/>
              </a:rPr>
              <a:t>Totalt ca 50.000 SEK</a:t>
            </a:r>
          </a:p>
          <a:p>
            <a:pPr marL="214313" indent="-214313" algn="l" defTabSz="342900">
              <a:spcBef>
                <a:spcPct val="20000"/>
              </a:spcBef>
              <a:spcAft>
                <a:spcPts val="450"/>
              </a:spcAft>
              <a:buSzPct val="80000"/>
              <a:buFont typeface="Wingdings" panose="05000000000000000000" pitchFamily="2" charset="2"/>
              <a:buChar char="à"/>
            </a:pPr>
            <a:endParaRPr lang="sv-SE" sz="1500" b="1" dirty="0">
              <a:sym typeface="Wingdings" panose="05000000000000000000" pitchFamily="2" charset="2"/>
            </a:endParaRPr>
          </a:p>
          <a:p>
            <a:pPr marL="214313" indent="-214313" algn="l" defTabSz="342900">
              <a:spcBef>
                <a:spcPct val="20000"/>
              </a:spcBef>
              <a:spcAft>
                <a:spcPts val="450"/>
              </a:spcAft>
              <a:buSzPct val="80000"/>
              <a:buFont typeface="Wingdings" panose="05000000000000000000" pitchFamily="2" charset="2"/>
              <a:buChar char="à"/>
            </a:pPr>
            <a:endParaRPr lang="sv-SE" sz="1500" b="1" dirty="0"/>
          </a:p>
          <a:p>
            <a:pPr algn="l" defTabSz="342900">
              <a:spcBef>
                <a:spcPct val="20000"/>
              </a:spcBef>
              <a:spcAft>
                <a:spcPts val="450"/>
              </a:spcAft>
              <a:buSzPct val="80000"/>
            </a:pPr>
            <a:r>
              <a:rPr lang="sv-SE" sz="2700" b="1" dirty="0"/>
              <a:t>Kostnad Storsjöcupen</a:t>
            </a:r>
          </a:p>
          <a:p>
            <a:pPr marL="257175" indent="-257175" algn="l" defTabSz="342900">
              <a:spcBef>
                <a:spcPct val="20000"/>
              </a:spcBef>
              <a:spcAft>
                <a:spcPts val="450"/>
              </a:spcAft>
              <a:buSzPct val="80000"/>
              <a:buFont typeface="Arial" panose="020B0604020202020204" pitchFamily="34" charset="0"/>
              <a:buChar char="•"/>
            </a:pPr>
            <a:r>
              <a:rPr lang="sv-SE" sz="1500" dirty="0"/>
              <a:t>Anmälningsavgift: 	1.800 SEK / lag</a:t>
            </a:r>
          </a:p>
          <a:p>
            <a:pPr algn="l"/>
            <a:endParaRPr lang="sv-SE" sz="1950" b="1" dirty="0"/>
          </a:p>
          <a:p>
            <a:pPr marL="257175" indent="-257175" algn="l">
              <a:buFont typeface="Arial" panose="020B0604020202020204" pitchFamily="34" charset="0"/>
              <a:buChar char="•"/>
            </a:pPr>
            <a:endParaRPr lang="sv-SE" sz="1350" dirty="0"/>
          </a:p>
        </p:txBody>
      </p:sp>
    </p:spTree>
    <p:extLst>
      <p:ext uri="{BB962C8B-B14F-4D97-AF65-F5344CB8AC3E}">
        <p14:creationId xmlns:p14="http://schemas.microsoft.com/office/powerpoint/2010/main" val="23194560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BC9083-DB6C-4EAC-BD7E-74C14CBF5990}"/>
              </a:ext>
            </a:extLst>
          </p:cNvPr>
          <p:cNvSpPr>
            <a:spLocks noGrp="1"/>
          </p:cNvSpPr>
          <p:nvPr>
            <p:ph type="ctrTitle"/>
          </p:nvPr>
        </p:nvSpPr>
        <p:spPr>
          <a:xfrm>
            <a:off x="935701" y="1043215"/>
            <a:ext cx="6858000" cy="651956"/>
          </a:xfrm>
        </p:spPr>
        <p:txBody>
          <a:bodyPr>
            <a:noAutofit/>
          </a:bodyPr>
          <a:lstStyle/>
          <a:p>
            <a:r>
              <a:rPr lang="sv-SE" sz="4350" dirty="0"/>
              <a:t>Försäljning</a:t>
            </a:r>
            <a:endParaRPr lang="en-US" sz="4350" dirty="0"/>
          </a:p>
        </p:txBody>
      </p:sp>
      <p:sp>
        <p:nvSpPr>
          <p:cNvPr id="4" name="Subtitle 2">
            <a:extLst>
              <a:ext uri="{FF2B5EF4-FFF2-40B4-BE49-F238E27FC236}">
                <a16:creationId xmlns:a16="http://schemas.microsoft.com/office/drawing/2014/main" id="{E741BA5D-F32B-4FE4-B6AE-CD807E1E0E52}"/>
              </a:ext>
            </a:extLst>
          </p:cNvPr>
          <p:cNvSpPr txBox="1">
            <a:spLocks/>
          </p:cNvSpPr>
          <p:nvPr/>
        </p:nvSpPr>
        <p:spPr>
          <a:xfrm>
            <a:off x="997300" y="2021959"/>
            <a:ext cx="7691597" cy="3851653"/>
          </a:xfrm>
          <a:prstGeom prst="rect">
            <a:avLst/>
          </a:prstGeom>
        </p:spPr>
        <p:txBody>
          <a:bodyPr vert="horz" lIns="68580" tIns="34290" rIns="68580" bIns="3429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defTabSz="342900">
              <a:spcBef>
                <a:spcPct val="20000"/>
              </a:spcBef>
              <a:spcAft>
                <a:spcPts val="450"/>
              </a:spcAft>
              <a:buSzPct val="80000"/>
            </a:pPr>
            <a:r>
              <a:rPr lang="sv-SE" sz="2100" dirty="0"/>
              <a:t>På förra föräldramötet (2021-10-13) bestämde vi att en säljinsats ska ske under våren och en under hösten</a:t>
            </a:r>
          </a:p>
          <a:p>
            <a:pPr marL="428625" indent="-428625" algn="l" defTabSz="342900">
              <a:spcBef>
                <a:spcPct val="20000"/>
              </a:spcBef>
              <a:spcAft>
                <a:spcPts val="450"/>
              </a:spcAft>
              <a:buSzPct val="80000"/>
              <a:buFont typeface="Arial" panose="020B0604020202020204" pitchFamily="34" charset="0"/>
              <a:buChar char="•"/>
            </a:pPr>
            <a:r>
              <a:rPr lang="sv-SE" sz="1800" dirty="0"/>
              <a:t>Ansvaret för detta kommer att vara rullande</a:t>
            </a:r>
          </a:p>
          <a:p>
            <a:pPr marL="428625" indent="-428625" algn="l" defTabSz="342900">
              <a:spcBef>
                <a:spcPct val="20000"/>
              </a:spcBef>
              <a:spcAft>
                <a:spcPts val="450"/>
              </a:spcAft>
              <a:buSzPct val="80000"/>
              <a:buFont typeface="Arial" panose="020B0604020202020204" pitchFamily="34" charset="0"/>
              <a:buChar char="•"/>
            </a:pPr>
            <a:r>
              <a:rPr lang="sv-SE" sz="1800" dirty="0"/>
              <a:t>Anmäler ingen sig frivilligt kommer föräldragruppen tilldela uppgiften till någon</a:t>
            </a:r>
          </a:p>
          <a:p>
            <a:pPr marL="428625" indent="-428625" algn="l" defTabSz="342900">
              <a:spcBef>
                <a:spcPct val="20000"/>
              </a:spcBef>
              <a:spcAft>
                <a:spcPts val="450"/>
              </a:spcAft>
              <a:buSzPct val="80000"/>
              <a:buFont typeface="Arial" panose="020B0604020202020204" pitchFamily="34" charset="0"/>
              <a:buChar char="•"/>
            </a:pPr>
            <a:endParaRPr lang="sv-SE" sz="2100" dirty="0"/>
          </a:p>
          <a:p>
            <a:pPr marL="428625" indent="-428625" algn="l" defTabSz="342900">
              <a:spcBef>
                <a:spcPct val="20000"/>
              </a:spcBef>
              <a:spcAft>
                <a:spcPts val="450"/>
              </a:spcAft>
              <a:buSzPct val="80000"/>
              <a:buFont typeface="Arial" panose="020B0604020202020204" pitchFamily="34" charset="0"/>
              <a:buChar char="•"/>
            </a:pPr>
            <a:r>
              <a:rPr lang="sv-SE" sz="1800" dirty="0"/>
              <a:t>Ivars föräldrar ansvarar för en säljinsats våren 2022 (New Body)</a:t>
            </a:r>
          </a:p>
          <a:p>
            <a:pPr marL="428625" indent="-428625" algn="l" defTabSz="342900">
              <a:spcBef>
                <a:spcPct val="20000"/>
              </a:spcBef>
              <a:spcAft>
                <a:spcPts val="450"/>
              </a:spcAft>
              <a:buSzPct val="80000"/>
              <a:buFont typeface="Arial" panose="020B0604020202020204" pitchFamily="34" charset="0"/>
              <a:buChar char="•"/>
            </a:pPr>
            <a:endParaRPr lang="sv-SE" sz="2100" dirty="0"/>
          </a:p>
          <a:p>
            <a:pPr algn="l" defTabSz="342900">
              <a:spcBef>
                <a:spcPct val="20000"/>
              </a:spcBef>
              <a:spcAft>
                <a:spcPts val="450"/>
              </a:spcAft>
              <a:buSzPct val="80000"/>
            </a:pPr>
            <a:r>
              <a:rPr lang="sv-SE" sz="2100" b="1" dirty="0">
                <a:sym typeface="Wingdings" panose="05000000000000000000" pitchFamily="2" charset="2"/>
              </a:rPr>
              <a:t>	 Intäkterna ska i första hand finansiera kommande cuper</a:t>
            </a:r>
            <a:endParaRPr lang="sv-SE" sz="2100" b="1" dirty="0"/>
          </a:p>
          <a:p>
            <a:pPr marL="428625" indent="-428625" algn="l" defTabSz="342900">
              <a:spcBef>
                <a:spcPct val="20000"/>
              </a:spcBef>
              <a:spcAft>
                <a:spcPts val="450"/>
              </a:spcAft>
              <a:buSzPct val="80000"/>
              <a:buFont typeface="Arial" panose="020B0604020202020204" pitchFamily="34" charset="0"/>
              <a:buChar char="•"/>
            </a:pPr>
            <a:endParaRPr lang="sv-SE" sz="2100" dirty="0"/>
          </a:p>
          <a:p>
            <a:pPr algn="l" defTabSz="342900">
              <a:spcBef>
                <a:spcPct val="20000"/>
              </a:spcBef>
              <a:spcAft>
                <a:spcPts val="450"/>
              </a:spcAft>
              <a:buSzPct val="80000"/>
            </a:pPr>
            <a:r>
              <a:rPr lang="sv-SE" sz="2100" dirty="0"/>
              <a:t>Har någon kontaker för att kunna få extra jobb?</a:t>
            </a:r>
          </a:p>
          <a:p>
            <a:pPr algn="l"/>
            <a:endParaRPr lang="sv-SE" sz="1950" b="1" dirty="0"/>
          </a:p>
          <a:p>
            <a:pPr marL="257175" indent="-257175" algn="l">
              <a:buFont typeface="Arial" panose="020B0604020202020204" pitchFamily="34" charset="0"/>
              <a:buChar char="•"/>
            </a:pPr>
            <a:endParaRPr lang="sv-SE" sz="1350" dirty="0"/>
          </a:p>
        </p:txBody>
      </p:sp>
    </p:spTree>
    <p:extLst>
      <p:ext uri="{BB962C8B-B14F-4D97-AF65-F5344CB8AC3E}">
        <p14:creationId xmlns:p14="http://schemas.microsoft.com/office/powerpoint/2010/main" val="34707276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FC7F4E-C8E2-4EC0-8C11-2EDB2440FC28}"/>
              </a:ext>
            </a:extLst>
          </p:cNvPr>
          <p:cNvSpPr>
            <a:spLocks noGrp="1"/>
          </p:cNvSpPr>
          <p:nvPr>
            <p:ph type="title"/>
          </p:nvPr>
        </p:nvSpPr>
        <p:spPr/>
        <p:txBody>
          <a:bodyPr/>
          <a:lstStyle/>
          <a:p>
            <a:r>
              <a:rPr lang="sv-SE"/>
              <a:t>Säsongsplanering</a:t>
            </a:r>
          </a:p>
        </p:txBody>
      </p:sp>
      <p:sp>
        <p:nvSpPr>
          <p:cNvPr id="3" name="Content Placeholder 2">
            <a:extLst>
              <a:ext uri="{FF2B5EF4-FFF2-40B4-BE49-F238E27FC236}">
                <a16:creationId xmlns:a16="http://schemas.microsoft.com/office/drawing/2014/main" id="{1C8B9220-BDEB-48DA-9D5C-00356479E763}"/>
              </a:ext>
            </a:extLst>
          </p:cNvPr>
          <p:cNvSpPr>
            <a:spLocks noGrp="1"/>
          </p:cNvSpPr>
          <p:nvPr>
            <p:ph idx="1"/>
          </p:nvPr>
        </p:nvSpPr>
        <p:spPr/>
        <p:txBody>
          <a:bodyPr vert="horz" lIns="91440" tIns="45720" rIns="91440" bIns="45720" rtlCol="0" anchor="t">
            <a:normAutofit fontScale="70000" lnSpcReduction="20000"/>
          </a:bodyPr>
          <a:lstStyle/>
          <a:p>
            <a:r>
              <a:rPr lang="sv-SE" dirty="0"/>
              <a:t>Träningsupplägg</a:t>
            </a:r>
            <a:endParaRPr lang="sv-SE" sz="1600" dirty="0"/>
          </a:p>
          <a:p>
            <a:pPr lvl="1"/>
            <a:r>
              <a:rPr lang="sv-SE" dirty="0">
                <a:cs typeface="Calibri"/>
              </a:rPr>
              <a:t>2 gånger per vecka till en början ( 1 ggr/v Torvallen, 1 ggr/v i </a:t>
            </a:r>
            <a:r>
              <a:rPr lang="sv-SE" dirty="0" err="1">
                <a:cs typeface="Calibri"/>
              </a:rPr>
              <a:t>Öp</a:t>
            </a:r>
            <a:r>
              <a:rPr lang="sv-SE" dirty="0">
                <a:cs typeface="Calibri"/>
              </a:rPr>
              <a:t>-hallen)</a:t>
            </a:r>
          </a:p>
          <a:p>
            <a:pPr lvl="1"/>
            <a:r>
              <a:rPr lang="sv-SE" dirty="0">
                <a:cs typeface="Calibri"/>
              </a:rPr>
              <a:t>Anmäla 2 lag till seriespel (Vi är en trupp- olika spelare till varje match)</a:t>
            </a:r>
          </a:p>
          <a:p>
            <a:pPr lvl="1"/>
            <a:r>
              <a:rPr lang="sv-SE" dirty="0">
                <a:cs typeface="Calibri"/>
              </a:rPr>
              <a:t>Hudik cup 17-19 juni (Vi ser gärna att minst en förälder per barn följer med då det är vår första cup utomläns, 2 lag anmälda)</a:t>
            </a:r>
          </a:p>
          <a:p>
            <a:pPr lvl="1"/>
            <a:r>
              <a:rPr lang="sv-SE" dirty="0">
                <a:cs typeface="Calibri"/>
              </a:rPr>
              <a:t>Storsjöcupen v.27 (2 lag anmälda, föräldrar behöver jobba- förbered att ta semester)</a:t>
            </a:r>
          </a:p>
          <a:p>
            <a:pPr lvl="1"/>
            <a:r>
              <a:rPr lang="sv-SE" dirty="0">
                <a:cs typeface="Calibri"/>
              </a:rPr>
              <a:t>Ås-Cupen? </a:t>
            </a:r>
            <a:endParaRPr lang="sv-SE" dirty="0"/>
          </a:p>
          <a:p>
            <a:pPr lvl="1"/>
            <a:r>
              <a:rPr lang="sv-SE" dirty="0"/>
              <a:t>Träningsnärvaro (prioriteras när det ska tas ut spelare till match)</a:t>
            </a:r>
            <a:endParaRPr lang="sv-SE" dirty="0">
              <a:cs typeface="Calibri"/>
            </a:endParaRPr>
          </a:p>
          <a:p>
            <a:pPr marL="0" indent="0">
              <a:buNone/>
            </a:pPr>
            <a:endParaRPr lang="sv-SE" dirty="0">
              <a:cs typeface="Calibri"/>
            </a:endParaRPr>
          </a:p>
          <a:p>
            <a:r>
              <a:rPr lang="sv-SE" dirty="0"/>
              <a:t>Extraträningar:</a:t>
            </a:r>
            <a:endParaRPr lang="sv-SE" dirty="0">
              <a:cs typeface="Calibri"/>
            </a:endParaRPr>
          </a:p>
          <a:p>
            <a:pPr lvl="1"/>
            <a:r>
              <a:rPr lang="sv-SE" dirty="0">
                <a:cs typeface="Calibri"/>
              </a:rPr>
              <a:t>Finns möjlighet att få vara med och träna med </a:t>
            </a:r>
            <a:r>
              <a:rPr lang="sv-SE" dirty="0" err="1">
                <a:cs typeface="Calibri"/>
              </a:rPr>
              <a:t>Ope</a:t>
            </a:r>
            <a:r>
              <a:rPr lang="sv-SE" dirty="0">
                <a:cs typeface="Calibri"/>
              </a:rPr>
              <a:t> P09 för att förbereda inför 9-manna nästa år- men då krävs att en tränare är med varje gång. Ej bestämt hur detta blir ännu.</a:t>
            </a:r>
          </a:p>
          <a:p>
            <a:endParaRPr lang="sv-SE" dirty="0"/>
          </a:p>
        </p:txBody>
      </p:sp>
      <p:sp>
        <p:nvSpPr>
          <p:cNvPr id="4" name="Platshållare för bildnummer 3">
            <a:extLst>
              <a:ext uri="{FF2B5EF4-FFF2-40B4-BE49-F238E27FC236}">
                <a16:creationId xmlns:a16="http://schemas.microsoft.com/office/drawing/2014/main" id="{9DF59945-A1AD-4B29-886A-2480F806108F}"/>
              </a:ext>
            </a:extLst>
          </p:cNvPr>
          <p:cNvSpPr>
            <a:spLocks noGrp="1"/>
          </p:cNvSpPr>
          <p:nvPr>
            <p:ph type="sldNum" sz="quarter" idx="12"/>
          </p:nvPr>
        </p:nvSpPr>
        <p:spPr/>
        <p:txBody>
          <a:bodyPr/>
          <a:lstStyle/>
          <a:p>
            <a:fld id="{91BA8AAB-46CD-4A04-AD31-79E4D3AE80D0}" type="slidenum">
              <a:rPr lang="en-US" smtClean="0"/>
              <a:pPr/>
              <a:t>9</a:t>
            </a:fld>
            <a:endParaRPr lang="en-US"/>
          </a:p>
        </p:txBody>
      </p:sp>
    </p:spTree>
    <p:extLst>
      <p:ext uri="{BB962C8B-B14F-4D97-AF65-F5344CB8AC3E}">
        <p14:creationId xmlns:p14="http://schemas.microsoft.com/office/powerpoint/2010/main" val="1418593226"/>
      </p:ext>
    </p:extLst>
  </p:cSld>
  <p:clrMapOvr>
    <a:masterClrMapping/>
  </p:clrMapOvr>
</p:sld>
</file>

<file path=ppt/theme/theme1.xml><?xml version="1.0" encoding="utf-8"?>
<a:theme xmlns:a="http://schemas.openxmlformats.org/drawingml/2006/main" name="Presentationsmal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101064C9F43F694E90DA989C4756DEA8" ma:contentTypeVersion="11" ma:contentTypeDescription="Skapa ett nytt dokument." ma:contentTypeScope="" ma:versionID="9902058e1ad4082c881a23e4fb718d02">
  <xsd:schema xmlns:xsd="http://www.w3.org/2001/XMLSchema" xmlns:xs="http://www.w3.org/2001/XMLSchema" xmlns:p="http://schemas.microsoft.com/office/2006/metadata/properties" xmlns:ns3="f4135dca-5873-45b5-b31f-089611fd4f78" xmlns:ns4="b3c1ba43-afb6-45b4-884c-a2a56fdecdc6" targetNamespace="http://schemas.microsoft.com/office/2006/metadata/properties" ma:root="true" ma:fieldsID="523dc603c931fc5e52d65f57b5a22c2f" ns3:_="" ns4:_="">
    <xsd:import namespace="f4135dca-5873-45b5-b31f-089611fd4f78"/>
    <xsd:import namespace="b3c1ba43-afb6-45b4-884c-a2a56fdecdc6"/>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4:SharedWithUsers" minOccurs="0"/>
                <xsd:element ref="ns4:SharedWithDetails" minOccurs="0"/>
                <xsd:element ref="ns4:SharingHintHash" minOccurs="0"/>
                <xsd:element ref="ns3:MediaServiceOCR" minOccurs="0"/>
                <xsd:element ref="ns3:MediaServiceLocation"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4135dca-5873-45b5-b31f-089611fd4f7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Location" ma:index="16" nillable="true" ma:displayNam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3c1ba43-afb6-45b4-884c-a2a56fdecdc6" elementFormDefault="qualified">
    <xsd:import namespace="http://schemas.microsoft.com/office/2006/documentManagement/types"/>
    <xsd:import namespace="http://schemas.microsoft.com/office/infopath/2007/PartnerControls"/>
    <xsd:element name="SharedWithUsers" ma:index="12"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Delat med information" ma:internalName="SharedWithDetails" ma:readOnly="true">
      <xsd:simpleType>
        <xsd:restriction base="dms:Note">
          <xsd:maxLength value="255"/>
        </xsd:restriction>
      </xsd:simpleType>
    </xsd:element>
    <xsd:element name="SharingHintHash" ma:index="14" nillable="true" ma:displayName="Delar tips,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16E3F60-B386-4C6E-8D95-4382095293C1}">
  <ds:schemaRefs>
    <ds:schemaRef ds:uri="http://schemas.microsoft.com/sharepoint/v3/contenttype/forms"/>
  </ds:schemaRefs>
</ds:datastoreItem>
</file>

<file path=customXml/itemProps2.xml><?xml version="1.0" encoding="utf-8"?>
<ds:datastoreItem xmlns:ds="http://schemas.openxmlformats.org/officeDocument/2006/customXml" ds:itemID="{ABB1D0DE-A795-48F6-AEB6-6C55E52B1E35}">
  <ds:schemaRefs>
    <ds:schemaRef ds:uri="http://schemas.microsoft.com/office/2006/metadata/contentType"/>
    <ds:schemaRef ds:uri="http://schemas.microsoft.com/office/2006/metadata/properties/metaAttributes"/>
    <ds:schemaRef ds:uri="http://www.w3.org/2000/xmlns/"/>
    <ds:schemaRef ds:uri="http://www.w3.org/2001/XMLSchema"/>
    <ds:schemaRef ds:uri="f4135dca-5873-45b5-b31f-089611fd4f78"/>
    <ds:schemaRef ds:uri="b3c1ba43-afb6-45b4-884c-a2a56fdecdc6"/>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6AD39E2-42A5-40F5-9FC6-635D56DE637A}">
  <ds:schemaRefs>
    <ds:schemaRef ds:uri="http://schemas.microsoft.com/office/2006/metadata/properties"/>
    <ds:schemaRef ds:uri="http://www.w3.org/2000/xmln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presentationsmall</Template>
  <TotalTime>10</TotalTime>
  <Words>3155</Words>
  <Application>Microsoft Office PowerPoint</Application>
  <PresentationFormat>Bildspel på skärmen (4:3)</PresentationFormat>
  <Paragraphs>413</Paragraphs>
  <Slides>24</Slides>
  <Notes>11</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24</vt:i4>
      </vt:variant>
    </vt:vector>
  </HeadingPairs>
  <TitlesOfParts>
    <vt:vector size="28" baseType="lpstr">
      <vt:lpstr>Arial</vt:lpstr>
      <vt:lpstr>Calibri</vt:lpstr>
      <vt:lpstr>Wingdings</vt:lpstr>
      <vt:lpstr>Presentationsmall</vt:lpstr>
      <vt:lpstr>Föräldramöte  Ope P10 4/4 2022</vt:lpstr>
      <vt:lpstr>Agenda </vt:lpstr>
      <vt:lpstr>Info från ledarna</vt:lpstr>
      <vt:lpstr>Organisation Ope pojkar födda 2010 se även file:///C:/Users/Ope/Downloads/12-Spelarutbildningsplan-Ope-IF%20(2).pdf </vt:lpstr>
      <vt:lpstr>Föräldramöte P10 2022-04-04</vt:lpstr>
      <vt:lpstr>Aktiviteter 2022</vt:lpstr>
      <vt:lpstr>Ekonomi</vt:lpstr>
      <vt:lpstr>Försäljning</vt:lpstr>
      <vt:lpstr>Säsongsplanering</vt:lpstr>
      <vt:lpstr>Ökad kravställan</vt:lpstr>
      <vt:lpstr>Hudik Cup</vt:lpstr>
      <vt:lpstr>Ekonomi - lagkassan </vt:lpstr>
      <vt:lpstr>Vision – Värdgrund - Policy</vt:lpstr>
      <vt:lpstr>Sponsorpolicy</vt:lpstr>
      <vt:lpstr>Sponsring - riktlinjer</vt:lpstr>
      <vt:lpstr>Lagkasseregler</vt:lpstr>
      <vt:lpstr>Regler</vt:lpstr>
      <vt:lpstr>Varför dessa lagkasseregler?</vt:lpstr>
      <vt:lpstr>Handlingsplan mot mobbing, diskriminering och kränkande behandling</vt:lpstr>
      <vt:lpstr>Begränsat registerutdrag</vt:lpstr>
      <vt:lpstr>Medlemsinformation</vt:lpstr>
      <vt:lpstr>Medlemsavgifter 2022</vt:lpstr>
      <vt:lpstr>Obligatoriska arbetsinsatser </vt:lpstr>
      <vt:lpstr>Länkar till dokument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Anna-Karin Broström</dc:creator>
  <cp:lastModifiedBy>Marie Ericson</cp:lastModifiedBy>
  <cp:revision>288</cp:revision>
  <cp:lastPrinted>2022-03-02T13:33:50Z</cp:lastPrinted>
  <dcterms:created xsi:type="dcterms:W3CDTF">2020-03-07T14:28:19Z</dcterms:created>
  <dcterms:modified xsi:type="dcterms:W3CDTF">2022-04-04T14:34:00Z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0x010100101064C9F43F694E90DA989C4756DEA8</vt:lpwstr>
  </property>
  <property fmtid="{D5CDD505-2E9C-101B-9397-08002B2CF9AE}" pid="3" name="MSIP_Label_18a2199f-8e61-4f5c-a479-edf3283e170d_Enabled">
    <vt:lpwstr>true</vt:lpwstr>
  </property>
  <property fmtid="{D5CDD505-2E9C-101B-9397-08002B2CF9AE}" pid="4" name="MSIP_Label_18a2199f-8e61-4f5c-a479-edf3283e170d_SetDate">
    <vt:lpwstr>2022-04-04T14:34:00Z</vt:lpwstr>
  </property>
  <property fmtid="{D5CDD505-2E9C-101B-9397-08002B2CF9AE}" pid="5" name="MSIP_Label_18a2199f-8e61-4f5c-a479-edf3283e170d_Method">
    <vt:lpwstr>Privileged</vt:lpwstr>
  </property>
  <property fmtid="{D5CDD505-2E9C-101B-9397-08002B2CF9AE}" pid="6" name="MSIP_Label_18a2199f-8e61-4f5c-a479-edf3283e170d_Name">
    <vt:lpwstr>Privat</vt:lpwstr>
  </property>
  <property fmtid="{D5CDD505-2E9C-101B-9397-08002B2CF9AE}" pid="7" name="MSIP_Label_18a2199f-8e61-4f5c-a479-edf3283e170d_SiteId">
    <vt:lpwstr>1e4e7cc6-7b26-46be-915e-cd1c8633e92f</vt:lpwstr>
  </property>
  <property fmtid="{D5CDD505-2E9C-101B-9397-08002B2CF9AE}" pid="8" name="MSIP_Label_18a2199f-8e61-4f5c-a479-edf3283e170d_ActionId">
    <vt:lpwstr>84e3b4bb-fc12-42a6-98f3-31a17b25ea08</vt:lpwstr>
  </property>
  <property fmtid="{D5CDD505-2E9C-101B-9397-08002B2CF9AE}" pid="9" name="MSIP_Label_18a2199f-8e61-4f5c-a479-edf3283e170d_ContentBits">
    <vt:lpwstr>2</vt:lpwstr>
  </property>
</Properties>
</file>