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8" r:id="rId4"/>
    <p:sldId id="270" r:id="rId5"/>
    <p:sldId id="271" r:id="rId6"/>
    <p:sldId id="267" r:id="rId7"/>
    <p:sldId id="269" r:id="rId8"/>
    <p:sldId id="272" r:id="rId9"/>
    <p:sldId id="273" r:id="rId10"/>
    <p:sldId id="27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24" autoAdjust="0"/>
  </p:normalViewPr>
  <p:slideViewPr>
    <p:cSldViewPr snapToGrid="0">
      <p:cViewPr varScale="1">
        <p:scale>
          <a:sx n="37" d="100"/>
          <a:sy n="37" d="100"/>
        </p:scale>
        <p:origin x="169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BA93D-4DF0-4078-B8C2-08395AC347BA}" type="datetimeFigureOut">
              <a:rPr lang="sv-SE" smtClean="0"/>
              <a:t>2022-10-26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A71FA-DDB8-44C6-BF62-A5EE75BFF98A}" type="slidenum">
              <a:rPr lang="sv-SE" smtClean="0"/>
              <a:t>‹#›</a:t>
            </a:fld>
            <a:endParaRPr lang="sv-SE"/>
          </a:p>
        </p:txBody>
      </p:sp>
    </p:spTree>
    <p:extLst>
      <p:ext uri="{BB962C8B-B14F-4D97-AF65-F5344CB8AC3E}">
        <p14:creationId xmlns:p14="http://schemas.microsoft.com/office/powerpoint/2010/main" val="286188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barn-och-ungdomars-villk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hallbart-idrottan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Agenda</a:t>
            </a:r>
          </a:p>
          <a:p>
            <a:r>
              <a:rPr lang="sv-SE" dirty="0"/>
              <a:t>Vi presenterar vår värdegrund som vi gemensamt i laget kom fram till i våras. Sedan dess har flera ny tillkommit och det är inte säkert att alla föräldrar känner till den eller kommer ihåg den. Så en liten påminnelse.</a:t>
            </a:r>
          </a:p>
          <a:p>
            <a:endParaRPr lang="sv-SE" dirty="0"/>
          </a:p>
          <a:p>
            <a:r>
              <a:rPr lang="sv-SE" dirty="0"/>
              <a:t>En snabb presentation av Svenska fotbollsförbundets riktlinjer</a:t>
            </a:r>
          </a:p>
          <a:p>
            <a:endParaRPr lang="sv-SE" dirty="0"/>
          </a:p>
          <a:p>
            <a:r>
              <a:rPr lang="sv-SE" dirty="0"/>
              <a:t>Vi ska lägga en hel del tid av kvällens möte på att spelarna ska få prata om hur de vill ha sina träningar och  vad som är viktigt för laget. </a:t>
            </a:r>
          </a:p>
          <a:p>
            <a:endParaRPr lang="sv-SE" dirty="0"/>
          </a:p>
          <a:p>
            <a:r>
              <a:rPr lang="sv-SE" dirty="0"/>
              <a:t>Vi ledare vill ge vår syn på upplägg, vad vi tror är viktigt för att laget ska må bra och lyckas. </a:t>
            </a:r>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2</a:t>
            </a:fld>
            <a:endParaRPr lang="sv-SE"/>
          </a:p>
        </p:txBody>
      </p:sp>
    </p:spTree>
    <p:extLst>
      <p:ext uri="{BB962C8B-B14F-4D97-AF65-F5344CB8AC3E}">
        <p14:creationId xmlns:p14="http://schemas.microsoft.com/office/powerpoint/2010/main" val="203895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Svenska fotbollsförbundets riktlinjer för barn- och ungdomsfotboll. </a:t>
            </a:r>
          </a:p>
          <a:p>
            <a:r>
              <a:rPr lang="sv-SE" dirty="0"/>
              <a:t>Den här kvällen kommer vi att lägga fokus på nummer 2 och 4, Barns och ungdomars villkor samt Hållbart idrottande.</a:t>
            </a:r>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4</a:t>
            </a:fld>
            <a:endParaRPr lang="sv-SE"/>
          </a:p>
        </p:txBody>
      </p:sp>
    </p:spTree>
    <p:extLst>
      <p:ext uri="{BB962C8B-B14F-4D97-AF65-F5344CB8AC3E}">
        <p14:creationId xmlns:p14="http://schemas.microsoft.com/office/powerpoint/2010/main" val="228479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börjar med Barns och ungdomars villkor.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indent="0">
              <a:buNone/>
            </a:pPr>
            <a:r>
              <a:rPr lang="sv-SE" sz="1200" dirty="0"/>
              <a:t>Här betonar förbundet att vi ska….</a:t>
            </a:r>
          </a:p>
          <a:p>
            <a:pPr marL="0" indent="0">
              <a:buNone/>
            </a:pPr>
            <a:endParaRPr lang="sv-SE" sz="1200" dirty="0"/>
          </a:p>
          <a:p>
            <a:pPr marL="0" indent="0">
              <a:buNone/>
            </a:pPr>
            <a:r>
              <a:rPr lang="sv-SE" sz="1200" dirty="0"/>
              <a:t>Om det finns tid</a:t>
            </a:r>
          </a:p>
          <a:p>
            <a:pPr marL="0" indent="0">
              <a:buNone/>
            </a:pPr>
            <a:r>
              <a:rPr lang="sv-SE" dirty="0">
                <a:hlinkClick r:id="rId3"/>
              </a:rPr>
              <a:t>Barns och ungdomars villkor (sisuforlag.se)</a:t>
            </a:r>
            <a:endParaRPr lang="sv-SE" sz="1200" dirty="0"/>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5</a:t>
            </a:fld>
            <a:endParaRPr lang="sv-SE"/>
          </a:p>
        </p:txBody>
      </p:sp>
    </p:spTree>
    <p:extLst>
      <p:ext uri="{BB962C8B-B14F-4D97-AF65-F5344CB8AC3E}">
        <p14:creationId xmlns:p14="http://schemas.microsoft.com/office/powerpoint/2010/main" val="407036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del i barns och ungdomars villkor är som sagt att man ska få vara delaktig, att vara med och påverka. </a:t>
            </a:r>
          </a:p>
          <a:p>
            <a:r>
              <a:rPr lang="sv-SE" dirty="0"/>
              <a:t>Så nu vill vi gärna att ni spelare ska få säga vad ni tycker. </a:t>
            </a:r>
          </a:p>
          <a:p>
            <a:endParaRPr lang="sv-SE" dirty="0"/>
          </a:p>
          <a:p>
            <a:r>
              <a:rPr lang="sv-SE" dirty="0"/>
              <a:t>Spelarna får prata om frågorna</a:t>
            </a:r>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6</a:t>
            </a:fld>
            <a:endParaRPr lang="sv-SE"/>
          </a:p>
        </p:txBody>
      </p:sp>
    </p:spTree>
    <p:extLst>
      <p:ext uri="{BB962C8B-B14F-4D97-AF65-F5344CB8AC3E}">
        <p14:creationId xmlns:p14="http://schemas.microsoft.com/office/powerpoint/2010/main" val="266410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Vi vill ha ett hållbart idrottande. Med det menar vi att vi tycker det är bra om spelarna håller på med ett annat fritidsintresse också. Å det behöver vi ge förutsättningar för. </a:t>
            </a:r>
          </a:p>
          <a:p>
            <a:endParaRPr lang="sv-SE" dirty="0">
              <a:hlinkClick r:id="rId3"/>
            </a:endParaRPr>
          </a:p>
          <a:p>
            <a:r>
              <a:rPr lang="sv-SE" dirty="0">
                <a:hlinkClick r:id="rId3"/>
              </a:rPr>
              <a:t>Hållbart idrottande (sisuforlag.se)</a:t>
            </a:r>
            <a:endParaRPr lang="sv-SE" dirty="0"/>
          </a:p>
          <a:p>
            <a:endParaRPr lang="sv-SE" dirty="0"/>
          </a:p>
          <a:p>
            <a:r>
              <a:rPr lang="sv-SE" b="1" dirty="0"/>
              <a:t>Koordination </a:t>
            </a:r>
            <a:r>
              <a:rPr lang="sv-SE" dirty="0"/>
              <a:t>– Viktigt att kunna samordna kroppens rörelser. Ses som den viktigaste av dessa 5 när det gäller barn- En stor del av träningen bör därför innehålla allsidiga utmaningar för koordinationen.</a:t>
            </a:r>
          </a:p>
          <a:p>
            <a:endParaRPr lang="sv-SE" dirty="0"/>
          </a:p>
          <a:p>
            <a:r>
              <a:rPr lang="sv-SE" b="1" dirty="0"/>
              <a:t>Snabbhet </a:t>
            </a:r>
            <a:r>
              <a:rPr lang="sv-SE" b="0" dirty="0"/>
              <a:t>– Förmågan att uppfatta, reagera och agera i olika rörelseriktningar. Anpassa sin fart till övriga spelare, bollens hastighet och tomma ytor.</a:t>
            </a:r>
            <a:endParaRPr lang="sv-SE" b="1" dirty="0"/>
          </a:p>
          <a:p>
            <a:endParaRPr lang="sv-SE" dirty="0"/>
          </a:p>
          <a:p>
            <a:r>
              <a:rPr lang="sv-SE" b="1" dirty="0"/>
              <a:t>Rörlighet</a:t>
            </a:r>
            <a:r>
              <a:rPr lang="sv-SE" dirty="0"/>
              <a:t> – att kunna utföra olika moment som spelet kräver, t ex en hög volleyspark, benparader av målvakt, långt </a:t>
            </a:r>
            <a:r>
              <a:rPr lang="sv-SE" dirty="0" err="1"/>
              <a:t>löpsteg</a:t>
            </a:r>
            <a:r>
              <a:rPr lang="sv-SE" dirty="0"/>
              <a:t> osv. </a:t>
            </a:r>
          </a:p>
          <a:p>
            <a:endParaRPr lang="sv-SE" dirty="0"/>
          </a:p>
          <a:p>
            <a:r>
              <a:rPr lang="sv-SE" b="1" dirty="0"/>
              <a:t>Uthållighet </a:t>
            </a:r>
            <a:r>
              <a:rPr lang="sv-SE" b="0" dirty="0"/>
              <a:t>– Förmågan att återhämta sig mellan aktioner (alltså olika moment på träning och match), mellan träningar och matcher. Ju mindre man är desto mindre konditionsövningar ska man ha, särskilt utan boll. Men detta behöver öka i takt med åldern. Men man kan göra det på olika sätt, t ex med lek inblandat. Men ju äldre ni blir desto mer uthållighetsövningar blir det, t ex hastighetsförändringar och  t ex löpning som komplement till fotbollsträning. </a:t>
            </a:r>
          </a:p>
          <a:p>
            <a:endParaRPr lang="sv-SE" b="0" dirty="0"/>
          </a:p>
          <a:p>
            <a:r>
              <a:rPr lang="sv-SE" b="1" dirty="0"/>
              <a:t>Styrka </a:t>
            </a:r>
            <a:r>
              <a:rPr lang="sv-SE" b="0" dirty="0"/>
              <a:t>- </a:t>
            </a:r>
            <a:r>
              <a:rPr lang="sv-SE" dirty="0"/>
              <a:t> Styrketräning ökar kroppens tålighet och förebygger skador. Kroppen som belastning är oftast fullt tillräckligt. För ungdomsspelare bör styrka vara en naturlig del av träningsupplägget. </a:t>
            </a:r>
          </a:p>
          <a:p>
            <a:endParaRPr lang="sv-SE" dirty="0"/>
          </a:p>
          <a:p>
            <a:r>
              <a:rPr lang="sv-SE" dirty="0"/>
              <a:t>Alla de här olika delarna vill vi få med på våra träningar. Allsidighet betyder också att man använder sig av olika underlag. Nu på vintersäsongen är vi därför inomhus ibland, har löpträning på asfalt ibland och vi kommer även ha kanske backträning eller springa i Markaspåret nån gång, å så är vi på konstgräs. Våra kroppar mår bättre av att vi byter underlag emellanåt. </a:t>
            </a:r>
          </a:p>
          <a:p>
            <a:endParaRPr lang="sv-SE" dirty="0"/>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7</a:t>
            </a:fld>
            <a:endParaRPr lang="sv-SE"/>
          </a:p>
        </p:txBody>
      </p:sp>
    </p:spTree>
    <p:extLst>
      <p:ext uri="{BB962C8B-B14F-4D97-AF65-F5344CB8AC3E}">
        <p14:creationId xmlns:p14="http://schemas.microsoft.com/office/powerpoint/2010/main" val="319394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8</a:t>
            </a:fld>
            <a:endParaRPr lang="sv-SE"/>
          </a:p>
        </p:txBody>
      </p:sp>
    </p:spTree>
    <p:extLst>
      <p:ext uri="{BB962C8B-B14F-4D97-AF65-F5344CB8AC3E}">
        <p14:creationId xmlns:p14="http://schemas.microsoft.com/office/powerpoint/2010/main" val="4460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9</a:t>
            </a:fld>
            <a:endParaRPr lang="sv-SE"/>
          </a:p>
        </p:txBody>
      </p:sp>
    </p:spTree>
    <p:extLst>
      <p:ext uri="{BB962C8B-B14F-4D97-AF65-F5344CB8AC3E}">
        <p14:creationId xmlns:p14="http://schemas.microsoft.com/office/powerpoint/2010/main" val="306869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10</a:t>
            </a:fld>
            <a:endParaRPr lang="sv-SE"/>
          </a:p>
        </p:txBody>
      </p:sp>
    </p:spTree>
    <p:extLst>
      <p:ext uri="{BB962C8B-B14F-4D97-AF65-F5344CB8AC3E}">
        <p14:creationId xmlns:p14="http://schemas.microsoft.com/office/powerpoint/2010/main" val="180985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4CF6C-75C8-482C-BFDB-FB6A146A418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C8001B5-82F3-412E-ACE0-0B00AC7DB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ABAEBC9-F334-47C8-9653-4BDCD2A62F34}"/>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5" name="Platshållare för sidfot 4">
            <a:extLst>
              <a:ext uri="{FF2B5EF4-FFF2-40B4-BE49-F238E27FC236}">
                <a16:creationId xmlns:a16="http://schemas.microsoft.com/office/drawing/2014/main" id="{12611EB3-E5AD-46CE-8C7E-515F642E8C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8989A0-F7B2-4766-AD64-1B3DAE0E4D9C}"/>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52742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1383D-F68E-4F19-B23A-D51DACDD208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2DC87AD-24AB-4F93-A437-EA5D7E2CE03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F8F3FEB-BF39-4E37-8C01-1ABB3E935DC2}"/>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5" name="Platshållare för sidfot 4">
            <a:extLst>
              <a:ext uri="{FF2B5EF4-FFF2-40B4-BE49-F238E27FC236}">
                <a16:creationId xmlns:a16="http://schemas.microsoft.com/office/drawing/2014/main" id="{6336E972-C0AF-4002-85BB-5016E3552D5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878218-1018-4E97-B352-9BCD5EBF9F77}"/>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428723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3C3943D-0F48-48D2-9AB5-95608DFF19F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D92D449-FC72-443E-9C7B-C80C55C8BAD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3771A5-07DC-437D-B9E7-6D51A4861DD0}"/>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5" name="Platshållare för sidfot 4">
            <a:extLst>
              <a:ext uri="{FF2B5EF4-FFF2-40B4-BE49-F238E27FC236}">
                <a16:creationId xmlns:a16="http://schemas.microsoft.com/office/drawing/2014/main" id="{7BA12179-CBC1-4AD4-B4AB-25F0F84C96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21089F-F686-40F6-8DC9-C3088AD9F8D0}"/>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399753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F18FB-5EAF-4C4F-8C24-C8CD192F49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CF4015-6B23-41F4-B312-E197B460088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1B31AE-8568-4777-A3E4-B6C527F1F0C8}"/>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5" name="Platshållare för sidfot 4">
            <a:extLst>
              <a:ext uri="{FF2B5EF4-FFF2-40B4-BE49-F238E27FC236}">
                <a16:creationId xmlns:a16="http://schemas.microsoft.com/office/drawing/2014/main" id="{05BA289E-D372-45A3-8A31-8F8FE3FA91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8D2FC4-B7CF-400E-AFEB-263233531E13}"/>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212492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4C03-68FB-4FBF-89D9-04614F6BF97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71F7B5-5655-49FE-A807-183D28BB9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AF7B69-4A31-4CE7-81CF-F430FCF67ED9}"/>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5" name="Platshållare för sidfot 4">
            <a:extLst>
              <a:ext uri="{FF2B5EF4-FFF2-40B4-BE49-F238E27FC236}">
                <a16:creationId xmlns:a16="http://schemas.microsoft.com/office/drawing/2014/main" id="{5E8E7C1F-EC02-4906-81D8-E175E31111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7267355-E3A6-45E2-BF46-1EB70042907B}"/>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31592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CBC24-0278-4325-81CD-8F2A68B2D55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5248F0-8A18-4C32-94EC-90D398C98CC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9563198-2E41-4EA5-AC9E-F0AE631E674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806610D-6A47-431D-A736-B5C060E72544}"/>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6" name="Platshållare för sidfot 5">
            <a:extLst>
              <a:ext uri="{FF2B5EF4-FFF2-40B4-BE49-F238E27FC236}">
                <a16:creationId xmlns:a16="http://schemas.microsoft.com/office/drawing/2014/main" id="{5B3DADD0-8F09-4628-AAA0-F8FAA35E0E8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A6B34C-3DC1-4A08-A6EC-EE3C72B3FAA3}"/>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355809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1A21F-028A-47A6-A76E-0E20BB53358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7682378-7270-40BF-89E9-A7CC6013B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F0FA0B0-07C9-4D21-B618-7DAF9F36A4D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0640449-3042-42CD-90B5-6B8453090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34A7633-69A1-417A-925F-F2B9E76337A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961D789-2FD0-4C11-8FBF-4C0F1217618C}"/>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8" name="Platshållare för sidfot 7">
            <a:extLst>
              <a:ext uri="{FF2B5EF4-FFF2-40B4-BE49-F238E27FC236}">
                <a16:creationId xmlns:a16="http://schemas.microsoft.com/office/drawing/2014/main" id="{E97D91AE-ED3E-4753-9462-464F5270769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36E9631-85C4-4D32-BF2B-5147A6A7D45B}"/>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7705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72CF00-9F67-4606-960B-8FB466C763A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63C904-872C-4BBB-97F2-1F2A26B2FF26}"/>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4" name="Platshållare för sidfot 3">
            <a:extLst>
              <a:ext uri="{FF2B5EF4-FFF2-40B4-BE49-F238E27FC236}">
                <a16:creationId xmlns:a16="http://schemas.microsoft.com/office/drawing/2014/main" id="{91D296B7-1849-465E-8875-415068E31B4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000FE1C-209D-41A9-B9B1-BD47B9FAA618}"/>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414921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30EF52-6B79-4135-8FBA-5E42261260B8}"/>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3" name="Platshållare för sidfot 2">
            <a:extLst>
              <a:ext uri="{FF2B5EF4-FFF2-40B4-BE49-F238E27FC236}">
                <a16:creationId xmlns:a16="http://schemas.microsoft.com/office/drawing/2014/main" id="{77DEB546-3A2B-41BF-B579-481905364B5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C7AF1D9-EEEE-43A2-938F-6081C72C444D}"/>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74147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BBFB7B-4E41-4316-B9EA-AB0A59733AB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F950031-AFC2-4910-B0F1-37D2DCC1D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4C9904B-98A2-45DF-ABE6-98A649185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4E91AB8-A695-4547-AD68-4F30A171746D}"/>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6" name="Platshållare för sidfot 5">
            <a:extLst>
              <a:ext uri="{FF2B5EF4-FFF2-40B4-BE49-F238E27FC236}">
                <a16:creationId xmlns:a16="http://schemas.microsoft.com/office/drawing/2014/main" id="{3B698798-5B7F-4568-87C7-13901F22D9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E01FE7-59D7-43F7-A58B-D47EA119B73A}"/>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42380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EC3D79-6DED-47DF-A529-B2CE59B9269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8B156E1-D0E7-4090-8B78-FF97E2EB9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B6F9C19-1DB9-4C88-8B0B-3B1336769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390A4ED-7190-460C-A8B4-05814BBD887C}"/>
              </a:ext>
            </a:extLst>
          </p:cNvPr>
          <p:cNvSpPr>
            <a:spLocks noGrp="1"/>
          </p:cNvSpPr>
          <p:nvPr>
            <p:ph type="dt" sz="half" idx="10"/>
          </p:nvPr>
        </p:nvSpPr>
        <p:spPr/>
        <p:txBody>
          <a:bodyPr/>
          <a:lstStyle/>
          <a:p>
            <a:fld id="{101A433C-2F3E-496C-8122-C67399C7B5D8}" type="datetimeFigureOut">
              <a:rPr lang="sv-SE" smtClean="0"/>
              <a:t>2022-10-26</a:t>
            </a:fld>
            <a:endParaRPr lang="sv-SE"/>
          </a:p>
        </p:txBody>
      </p:sp>
      <p:sp>
        <p:nvSpPr>
          <p:cNvPr id="6" name="Platshållare för sidfot 5">
            <a:extLst>
              <a:ext uri="{FF2B5EF4-FFF2-40B4-BE49-F238E27FC236}">
                <a16:creationId xmlns:a16="http://schemas.microsoft.com/office/drawing/2014/main" id="{424E7628-7D75-41AF-8DFB-96AFFE175CA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C3DD56-1F51-4166-AE03-D1739756B9DD}"/>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20722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5963BB6-F2F5-43BB-BFF4-9D55831F4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CD503B5-7A0C-4E52-9A50-2F36F687E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02FDDA-C3C9-4810-A053-50412EB6F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A433C-2F3E-496C-8122-C67399C7B5D8}" type="datetimeFigureOut">
              <a:rPr lang="sv-SE" smtClean="0"/>
              <a:t>2022-10-26</a:t>
            </a:fld>
            <a:endParaRPr lang="sv-SE"/>
          </a:p>
        </p:txBody>
      </p:sp>
      <p:sp>
        <p:nvSpPr>
          <p:cNvPr id="5" name="Platshållare för sidfot 4">
            <a:extLst>
              <a:ext uri="{FF2B5EF4-FFF2-40B4-BE49-F238E27FC236}">
                <a16:creationId xmlns:a16="http://schemas.microsoft.com/office/drawing/2014/main" id="{329FDF89-AEB8-4D3B-B7A5-D30E530A6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ED0A758-B704-4579-9094-EC00A02F5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17825-77DE-4472-8C69-537E1D389102}" type="slidenum">
              <a:rPr lang="sv-SE" smtClean="0"/>
              <a:t>‹#›</a:t>
            </a:fld>
            <a:endParaRPr lang="sv-SE"/>
          </a:p>
        </p:txBody>
      </p:sp>
    </p:spTree>
    <p:extLst>
      <p:ext uri="{BB962C8B-B14F-4D97-AF65-F5344CB8AC3E}">
        <p14:creationId xmlns:p14="http://schemas.microsoft.com/office/powerpoint/2010/main" val="284228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tbildning.sisuforlag.se/fotboll/tranare/tranarutbildning/fsll/riktlinjer/hallbart-idrottan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615560-5B63-4881-8E04-31FCF4195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2" name="Freeform: Shape 11">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Rubrik 1">
            <a:extLst>
              <a:ext uri="{FF2B5EF4-FFF2-40B4-BE49-F238E27FC236}">
                <a16:creationId xmlns:a16="http://schemas.microsoft.com/office/drawing/2014/main" id="{1D4B8953-543E-407A-AC4A-B4CA47A10D1A}"/>
              </a:ext>
            </a:extLst>
          </p:cNvPr>
          <p:cNvSpPr>
            <a:spLocks noGrp="1"/>
          </p:cNvSpPr>
          <p:nvPr>
            <p:ph type="ctrTitle"/>
          </p:nvPr>
        </p:nvSpPr>
        <p:spPr>
          <a:xfrm>
            <a:off x="1179576" y="1346268"/>
            <a:ext cx="5274860" cy="2885378"/>
          </a:xfrm>
        </p:spPr>
        <p:txBody>
          <a:bodyPr anchor="b">
            <a:normAutofit/>
          </a:bodyPr>
          <a:lstStyle/>
          <a:p>
            <a:pPr algn="l"/>
            <a:r>
              <a:rPr lang="sv-SE" b="1" i="0" dirty="0">
                <a:solidFill>
                  <a:srgbClr val="2F2F2F"/>
                </a:solidFill>
                <a:effectLst/>
                <a:latin typeface="ProximaNova"/>
              </a:rPr>
              <a:t>Team P2009/2010</a:t>
            </a:r>
            <a:endParaRPr lang="sv-SE" dirty="0"/>
          </a:p>
        </p:txBody>
      </p:sp>
      <p:sp>
        <p:nvSpPr>
          <p:cNvPr id="3" name="Underrubrik 2">
            <a:extLst>
              <a:ext uri="{FF2B5EF4-FFF2-40B4-BE49-F238E27FC236}">
                <a16:creationId xmlns:a16="http://schemas.microsoft.com/office/drawing/2014/main" id="{1A3AAA1F-C2F8-4A6C-9D11-EE775943EEA3}"/>
              </a:ext>
            </a:extLst>
          </p:cNvPr>
          <p:cNvSpPr>
            <a:spLocks noGrp="1"/>
          </p:cNvSpPr>
          <p:nvPr>
            <p:ph type="subTitle" idx="1"/>
          </p:nvPr>
        </p:nvSpPr>
        <p:spPr>
          <a:xfrm>
            <a:off x="1179576" y="4412974"/>
            <a:ext cx="4770217" cy="1576188"/>
          </a:xfrm>
        </p:spPr>
        <p:txBody>
          <a:bodyPr anchor="t">
            <a:normAutofit/>
          </a:bodyPr>
          <a:lstStyle/>
          <a:p>
            <a:pPr algn="l"/>
            <a:r>
              <a:rPr lang="sv-SE" dirty="0"/>
              <a:t>Möte spelare, föräldrar</a:t>
            </a:r>
          </a:p>
          <a:p>
            <a:pPr algn="l"/>
            <a:r>
              <a:rPr lang="sv-SE" dirty="0"/>
              <a:t>Onsdagen den 26 oktober 2022</a:t>
            </a:r>
          </a:p>
          <a:p>
            <a:pPr algn="l"/>
            <a:r>
              <a:rPr lang="sv-SE" dirty="0"/>
              <a:t>Fyren </a:t>
            </a:r>
            <a:r>
              <a:rPr lang="sv-SE" dirty="0" err="1"/>
              <a:t>Ekalmen</a:t>
            </a:r>
            <a:endParaRPr lang="sv-SE" dirty="0"/>
          </a:p>
        </p:txBody>
      </p:sp>
      <p:pic>
        <p:nvPicPr>
          <p:cNvPr id="5" name="Bildobjekt 4">
            <a:extLst>
              <a:ext uri="{FF2B5EF4-FFF2-40B4-BE49-F238E27FC236}">
                <a16:creationId xmlns:a16="http://schemas.microsoft.com/office/drawing/2014/main" id="{3A63666E-0676-476F-8FDE-EF69A208F8D9}"/>
              </a:ext>
            </a:extLst>
          </p:cNvPr>
          <p:cNvPicPr>
            <a:picLocks noChangeAspect="1"/>
          </p:cNvPicPr>
          <p:nvPr/>
        </p:nvPicPr>
        <p:blipFill>
          <a:blip r:embed="rId2"/>
          <a:stretch>
            <a:fillRect/>
          </a:stretch>
        </p:blipFill>
        <p:spPr>
          <a:xfrm>
            <a:off x="8263677" y="1350957"/>
            <a:ext cx="3220279" cy="4156086"/>
          </a:xfrm>
          <a:prstGeom prst="rect">
            <a:avLst/>
          </a:prstGeom>
        </p:spPr>
      </p:pic>
    </p:spTree>
    <p:extLst>
      <p:ext uri="{BB962C8B-B14F-4D97-AF65-F5344CB8AC3E}">
        <p14:creationId xmlns:p14="http://schemas.microsoft.com/office/powerpoint/2010/main" val="104363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5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65738"/>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5BEC9511-9094-9FC3-17EB-5877569D704C}"/>
              </a:ext>
            </a:extLst>
          </p:cNvPr>
          <p:cNvSpPr>
            <a:spLocks noGrp="1"/>
          </p:cNvSpPr>
          <p:nvPr>
            <p:ph type="title"/>
          </p:nvPr>
        </p:nvSpPr>
        <p:spPr>
          <a:xfrm>
            <a:off x="1109980" y="4277356"/>
            <a:ext cx="9966960" cy="1560320"/>
          </a:xfrm>
        </p:spPr>
        <p:txBody>
          <a:bodyPr vert="horz" lIns="91440" tIns="45720" rIns="91440" bIns="45720" rtlCol="0" anchor="b">
            <a:noAutofit/>
          </a:bodyPr>
          <a:lstStyle/>
          <a:p>
            <a:pPr algn="ctr"/>
            <a:r>
              <a:rPr lang="en-US" sz="2800" b="1" dirty="0" err="1">
                <a:solidFill>
                  <a:srgbClr val="565738"/>
                </a:solidFill>
              </a:rPr>
              <a:t>Avrundning</a:t>
            </a:r>
            <a:r>
              <a:rPr lang="en-US" sz="2800" b="1" dirty="0">
                <a:solidFill>
                  <a:srgbClr val="565738"/>
                </a:solidFill>
              </a:rPr>
              <a:t> </a:t>
            </a:r>
            <a:br>
              <a:rPr lang="en-US" sz="2800" b="1" dirty="0">
                <a:solidFill>
                  <a:srgbClr val="565738"/>
                </a:solidFill>
              </a:rPr>
            </a:br>
            <a:br>
              <a:rPr lang="en-US" sz="2800" b="1" dirty="0">
                <a:solidFill>
                  <a:srgbClr val="565738"/>
                </a:solidFill>
              </a:rPr>
            </a:br>
            <a:r>
              <a:rPr lang="en-US" sz="2800" b="1" dirty="0">
                <a:solidFill>
                  <a:srgbClr val="565738"/>
                </a:solidFill>
              </a:rPr>
              <a:t> </a:t>
            </a:r>
            <a:r>
              <a:rPr lang="en-US" sz="2800" b="1" dirty="0" err="1">
                <a:solidFill>
                  <a:srgbClr val="565738"/>
                </a:solidFill>
              </a:rPr>
              <a:t>reflektioner</a:t>
            </a:r>
            <a:r>
              <a:rPr lang="en-US" sz="2800" b="1" dirty="0">
                <a:solidFill>
                  <a:srgbClr val="565738"/>
                </a:solidFill>
              </a:rPr>
              <a:t> </a:t>
            </a:r>
            <a:r>
              <a:rPr lang="en-US" sz="2800" b="1" dirty="0" err="1">
                <a:solidFill>
                  <a:srgbClr val="565738"/>
                </a:solidFill>
              </a:rPr>
              <a:t>över</a:t>
            </a:r>
            <a:r>
              <a:rPr lang="en-US" sz="2800" b="1" dirty="0">
                <a:solidFill>
                  <a:srgbClr val="565738"/>
                </a:solidFill>
              </a:rPr>
              <a:t> </a:t>
            </a:r>
            <a:r>
              <a:rPr lang="en-US" sz="2800" b="1" dirty="0" err="1">
                <a:solidFill>
                  <a:srgbClr val="565738"/>
                </a:solidFill>
              </a:rPr>
              <a:t>mötet</a:t>
            </a:r>
            <a:br>
              <a:rPr lang="en-US" sz="2800" b="1" dirty="0">
                <a:solidFill>
                  <a:srgbClr val="565738"/>
                </a:solidFill>
              </a:rPr>
            </a:br>
            <a:r>
              <a:rPr lang="en-US" sz="2800" b="1" dirty="0">
                <a:solidFill>
                  <a:srgbClr val="565738"/>
                </a:solidFill>
              </a:rPr>
              <a:t>??</a:t>
            </a:r>
          </a:p>
        </p:txBody>
      </p:sp>
      <p:pic>
        <p:nvPicPr>
          <p:cNvPr id="5" name="Platshållare för innehåll 4">
            <a:extLst>
              <a:ext uri="{FF2B5EF4-FFF2-40B4-BE49-F238E27FC236}">
                <a16:creationId xmlns:a16="http://schemas.microsoft.com/office/drawing/2014/main" id="{130B19CB-5ED9-A2CE-578A-4838A602AAD8}"/>
              </a:ext>
            </a:extLst>
          </p:cNvPr>
          <p:cNvPicPr>
            <a:picLocks noChangeAspect="1"/>
          </p:cNvPicPr>
          <p:nvPr/>
        </p:nvPicPr>
        <p:blipFill rotWithShape="1">
          <a:blip r:embed="rId3"/>
          <a:srcRect t="22880" r="1" b="999"/>
          <a:stretch/>
        </p:blipFill>
        <p:spPr>
          <a:xfrm>
            <a:off x="243840" y="256540"/>
            <a:ext cx="11704320" cy="3764276"/>
          </a:xfrm>
          <a:prstGeom prst="rect">
            <a:avLst/>
          </a:prstGeom>
        </p:spPr>
      </p:pic>
    </p:spTree>
    <p:extLst>
      <p:ext uri="{BB962C8B-B14F-4D97-AF65-F5344CB8AC3E}">
        <p14:creationId xmlns:p14="http://schemas.microsoft.com/office/powerpoint/2010/main" val="18389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CF9DDD2E-9886-4840-B51F-D1B6C10A2DB7}"/>
              </a:ext>
            </a:extLst>
          </p:cNvPr>
          <p:cNvPicPr>
            <a:picLocks noChangeAspect="1"/>
          </p:cNvPicPr>
          <p:nvPr/>
        </p:nvPicPr>
        <p:blipFill rotWithShape="1">
          <a:blip r:embed="rId3">
            <a:extLst>
              <a:ext uri="{28A0092B-C50C-407E-A947-70E740481C1C}">
                <a14:useLocalDpi xmlns:a14="http://schemas.microsoft.com/office/drawing/2010/main" val="0"/>
              </a:ext>
            </a:extLst>
          </a:blip>
          <a:srcRect l="4783" r="9209" b="2"/>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D2E8122-A39B-4E26-8E4B-23D43D79EE49}"/>
              </a:ext>
            </a:extLst>
          </p:cNvPr>
          <p:cNvSpPr>
            <a:spLocks noGrp="1"/>
          </p:cNvSpPr>
          <p:nvPr>
            <p:ph type="title"/>
          </p:nvPr>
        </p:nvSpPr>
        <p:spPr>
          <a:xfrm>
            <a:off x="838200" y="365125"/>
            <a:ext cx="3822189" cy="1899912"/>
          </a:xfrm>
        </p:spPr>
        <p:txBody>
          <a:bodyPr>
            <a:normAutofit/>
          </a:bodyPr>
          <a:lstStyle/>
          <a:p>
            <a:r>
              <a:rPr lang="sv-SE" sz="4000" dirty="0"/>
              <a:t>Vad ska vi göra idag?</a:t>
            </a:r>
          </a:p>
        </p:txBody>
      </p:sp>
      <p:sp>
        <p:nvSpPr>
          <p:cNvPr id="3" name="Platshållare för innehåll 2">
            <a:extLst>
              <a:ext uri="{FF2B5EF4-FFF2-40B4-BE49-F238E27FC236}">
                <a16:creationId xmlns:a16="http://schemas.microsoft.com/office/drawing/2014/main" id="{67688ECC-9C9D-4249-9F0C-DA12BF321FA1}"/>
              </a:ext>
            </a:extLst>
          </p:cNvPr>
          <p:cNvSpPr>
            <a:spLocks noGrp="1"/>
          </p:cNvSpPr>
          <p:nvPr>
            <p:ph idx="1"/>
          </p:nvPr>
        </p:nvSpPr>
        <p:spPr>
          <a:xfrm>
            <a:off x="838200" y="2434201"/>
            <a:ext cx="5257800" cy="3742762"/>
          </a:xfrm>
        </p:spPr>
        <p:txBody>
          <a:bodyPr>
            <a:normAutofit fontScale="92500" lnSpcReduction="10000"/>
          </a:bodyPr>
          <a:lstStyle/>
          <a:p>
            <a:r>
              <a:rPr lang="sv-SE" dirty="0"/>
              <a:t>Vår värdegrund</a:t>
            </a:r>
          </a:p>
          <a:p>
            <a:r>
              <a:rPr lang="sv-SE" dirty="0"/>
              <a:t>Fotbollsförbundets riktlinjer</a:t>
            </a:r>
          </a:p>
          <a:p>
            <a:r>
              <a:rPr lang="sv-SE" dirty="0"/>
              <a:t>Träningar - spelarnas punkt</a:t>
            </a:r>
          </a:p>
          <a:p>
            <a:r>
              <a:rPr lang="sv-SE" dirty="0"/>
              <a:t>Ledarnas syn på träning – hållbart idrottande</a:t>
            </a:r>
          </a:p>
          <a:p>
            <a:r>
              <a:rPr lang="sv-SE" dirty="0"/>
              <a:t>Vintersäsongen 2022/2023</a:t>
            </a:r>
          </a:p>
          <a:p>
            <a:r>
              <a:rPr lang="sv-SE" dirty="0"/>
              <a:t>Önskemål om t ex cuper och aktiviteter</a:t>
            </a:r>
          </a:p>
          <a:p>
            <a:r>
              <a:rPr lang="sv-SE" dirty="0"/>
              <a:t>Avrundning o tack för ikväll</a:t>
            </a:r>
          </a:p>
        </p:txBody>
      </p:sp>
    </p:spTree>
    <p:extLst>
      <p:ext uri="{BB962C8B-B14F-4D97-AF65-F5344CB8AC3E}">
        <p14:creationId xmlns:p14="http://schemas.microsoft.com/office/powerpoint/2010/main" val="298290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615560-5B63-4881-8E04-31FCF4195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2" name="Freeform: Shape 11">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Rubrik 1">
            <a:extLst>
              <a:ext uri="{FF2B5EF4-FFF2-40B4-BE49-F238E27FC236}">
                <a16:creationId xmlns:a16="http://schemas.microsoft.com/office/drawing/2014/main" id="{1D4B8953-543E-407A-AC4A-B4CA47A10D1A}"/>
              </a:ext>
            </a:extLst>
          </p:cNvPr>
          <p:cNvSpPr>
            <a:spLocks noGrp="1"/>
          </p:cNvSpPr>
          <p:nvPr>
            <p:ph type="ctrTitle"/>
          </p:nvPr>
        </p:nvSpPr>
        <p:spPr>
          <a:xfrm>
            <a:off x="1179576" y="494270"/>
            <a:ext cx="5274860" cy="5350475"/>
          </a:xfrm>
        </p:spPr>
        <p:txBody>
          <a:bodyPr anchor="b">
            <a:normAutofit fontScale="90000"/>
          </a:bodyPr>
          <a:lstStyle/>
          <a:p>
            <a:pPr algn="ctr">
              <a:lnSpc>
                <a:spcPct val="107000"/>
              </a:lnSpc>
              <a:spcAft>
                <a:spcPts val="800"/>
              </a:spcAft>
            </a:pPr>
            <a:r>
              <a:rPr lang="sv-SE" sz="6700" b="1" dirty="0">
                <a:effectLst/>
                <a:latin typeface="Calibri" panose="020F0502020204030204" pitchFamily="34" charset="0"/>
                <a:ea typeface="Calibri" panose="020F0502020204030204" pitchFamily="34" charset="0"/>
                <a:cs typeface="Times New Roman" panose="02020603050405020304" pitchFamily="18" charset="0"/>
              </a:rPr>
              <a:t>VÄRDEGRUND</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Vi har RESPEKT för alla</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 </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Vi tar ANSVAR</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 </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Vi gör VÅRT BÄSTA</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Bildobjekt 4">
            <a:extLst>
              <a:ext uri="{FF2B5EF4-FFF2-40B4-BE49-F238E27FC236}">
                <a16:creationId xmlns:a16="http://schemas.microsoft.com/office/drawing/2014/main" id="{3A63666E-0676-476F-8FDE-EF69A208F8D9}"/>
              </a:ext>
            </a:extLst>
          </p:cNvPr>
          <p:cNvPicPr>
            <a:picLocks noChangeAspect="1"/>
          </p:cNvPicPr>
          <p:nvPr/>
        </p:nvPicPr>
        <p:blipFill>
          <a:blip r:embed="rId2"/>
          <a:stretch>
            <a:fillRect/>
          </a:stretch>
        </p:blipFill>
        <p:spPr>
          <a:xfrm>
            <a:off x="8263677" y="1350957"/>
            <a:ext cx="3220279" cy="4156086"/>
          </a:xfrm>
          <a:prstGeom prst="rect">
            <a:avLst/>
          </a:prstGeom>
        </p:spPr>
      </p:pic>
    </p:spTree>
    <p:extLst>
      <p:ext uri="{BB962C8B-B14F-4D97-AF65-F5344CB8AC3E}">
        <p14:creationId xmlns:p14="http://schemas.microsoft.com/office/powerpoint/2010/main" val="2499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98B30-FC3B-CEFC-9AE5-77455C049F13}"/>
              </a:ext>
            </a:extLst>
          </p:cNvPr>
          <p:cNvSpPr>
            <a:spLocks noGrp="1"/>
          </p:cNvSpPr>
          <p:nvPr>
            <p:ph type="title"/>
          </p:nvPr>
        </p:nvSpPr>
        <p:spPr>
          <a:xfrm>
            <a:off x="6417733" y="490537"/>
            <a:ext cx="5291663" cy="1628775"/>
          </a:xfrm>
        </p:spPr>
        <p:txBody>
          <a:bodyPr anchor="b">
            <a:normAutofit/>
          </a:bodyPr>
          <a:lstStyle/>
          <a:p>
            <a:r>
              <a:rPr lang="sv-SE" sz="4000" b="1" dirty="0"/>
              <a:t>SvFFs riktlinjer för barn- och ungdomsfotboll</a:t>
            </a:r>
          </a:p>
        </p:txBody>
      </p:sp>
      <p:pic>
        <p:nvPicPr>
          <p:cNvPr id="5" name="Platshållare för innehåll 4" descr="En bild som visar gräs, person, utomhus, friidrott&#10;&#10;Automatiskt genererad beskrivning">
            <a:extLst>
              <a:ext uri="{FF2B5EF4-FFF2-40B4-BE49-F238E27FC236}">
                <a16:creationId xmlns:a16="http://schemas.microsoft.com/office/drawing/2014/main" id="{EFD0D8D5-38C7-91B3-9A88-32B68D88D0E8}"/>
              </a:ext>
            </a:extLst>
          </p:cNvPr>
          <p:cNvPicPr>
            <a:picLocks noChangeAspect="1"/>
          </p:cNvPicPr>
          <p:nvPr/>
        </p:nvPicPr>
        <p:blipFill rotWithShape="1">
          <a:blip r:embed="rId3">
            <a:extLst>
              <a:ext uri="{28A0092B-C50C-407E-A947-70E740481C1C}">
                <a14:useLocalDpi xmlns:a14="http://schemas.microsoft.com/office/drawing/2010/main" val="0"/>
              </a:ext>
            </a:extLst>
          </a:blip>
          <a:srcRect l="4740"/>
          <a:stretch/>
        </p:blipFill>
        <p:spPr>
          <a:xfrm>
            <a:off x="-7341"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9" name="Content Placeholder 8">
            <a:extLst>
              <a:ext uri="{FF2B5EF4-FFF2-40B4-BE49-F238E27FC236}">
                <a16:creationId xmlns:a16="http://schemas.microsoft.com/office/drawing/2014/main" id="{24C9B4FA-32C7-35B3-6FC2-ECF428747521}"/>
              </a:ext>
            </a:extLst>
          </p:cNvPr>
          <p:cNvSpPr>
            <a:spLocks noGrp="1"/>
          </p:cNvSpPr>
          <p:nvPr>
            <p:ph idx="1"/>
          </p:nvPr>
        </p:nvSpPr>
        <p:spPr>
          <a:xfrm>
            <a:off x="6417734" y="2614612"/>
            <a:ext cx="5555730" cy="3752849"/>
          </a:xfrm>
        </p:spPr>
        <p:txBody>
          <a:bodyPr>
            <a:normAutofit/>
          </a:bodyPr>
          <a:lstStyle/>
          <a:p>
            <a:pPr marL="457200" indent="-457200">
              <a:spcAft>
                <a:spcPts val="600"/>
              </a:spcAft>
              <a:buFont typeface="+mj-lt"/>
              <a:buAutoNum type="arabicPeriod"/>
            </a:pPr>
            <a:r>
              <a:rPr lang="en-US" sz="3200" b="1" dirty="0" err="1"/>
              <a:t>Fotboll</a:t>
            </a:r>
            <a:r>
              <a:rPr lang="en-US" sz="3200" b="1" dirty="0"/>
              <a:t> för </a:t>
            </a:r>
            <a:r>
              <a:rPr lang="en-US" sz="3200" b="1" dirty="0" err="1"/>
              <a:t>alla</a:t>
            </a:r>
            <a:endParaRPr lang="en-US" sz="3200" b="1" dirty="0"/>
          </a:p>
          <a:p>
            <a:pPr marL="457200" indent="-457200">
              <a:spcAft>
                <a:spcPts val="600"/>
              </a:spcAft>
              <a:buFont typeface="+mj-lt"/>
              <a:buAutoNum type="arabicPeriod"/>
            </a:pPr>
            <a:r>
              <a:rPr lang="en-US" sz="3200" b="1" dirty="0"/>
              <a:t>Barns och </a:t>
            </a:r>
            <a:r>
              <a:rPr lang="en-US" sz="3200" b="1" dirty="0" err="1"/>
              <a:t>ungdomars</a:t>
            </a:r>
            <a:r>
              <a:rPr lang="en-US" sz="3200" b="1" dirty="0"/>
              <a:t> </a:t>
            </a:r>
            <a:r>
              <a:rPr lang="en-US" sz="3200" b="1" dirty="0" err="1"/>
              <a:t>villkor</a:t>
            </a:r>
            <a:endParaRPr lang="en-US" sz="3200" b="1" dirty="0"/>
          </a:p>
          <a:p>
            <a:pPr marL="457200" indent="-457200">
              <a:spcAft>
                <a:spcPts val="600"/>
              </a:spcAft>
              <a:buFont typeface="+mj-lt"/>
              <a:buAutoNum type="arabicPeriod"/>
            </a:pPr>
            <a:r>
              <a:rPr lang="en-US" sz="3200" b="1" dirty="0" err="1"/>
              <a:t>Fokus</a:t>
            </a:r>
            <a:r>
              <a:rPr lang="en-US" sz="3200" b="1" dirty="0"/>
              <a:t> </a:t>
            </a:r>
            <a:r>
              <a:rPr lang="en-US" sz="3200" b="1" dirty="0" err="1"/>
              <a:t>på</a:t>
            </a:r>
            <a:r>
              <a:rPr lang="en-US" sz="3200" b="1" dirty="0"/>
              <a:t> </a:t>
            </a:r>
            <a:r>
              <a:rPr lang="en-US" sz="3200" b="1" dirty="0" err="1"/>
              <a:t>glädje</a:t>
            </a:r>
            <a:r>
              <a:rPr lang="en-US" sz="3200" b="1" dirty="0"/>
              <a:t>, </a:t>
            </a:r>
            <a:r>
              <a:rPr lang="en-US" sz="3200" b="1" dirty="0" err="1"/>
              <a:t>ansträngning</a:t>
            </a:r>
            <a:r>
              <a:rPr lang="en-US" sz="3200" b="1" dirty="0"/>
              <a:t> och </a:t>
            </a:r>
            <a:r>
              <a:rPr lang="en-US" sz="3200" b="1" dirty="0" err="1"/>
              <a:t>lärande</a:t>
            </a:r>
            <a:endParaRPr lang="en-US" sz="3200" b="1" dirty="0"/>
          </a:p>
          <a:p>
            <a:pPr marL="457200" indent="-457200">
              <a:spcAft>
                <a:spcPts val="600"/>
              </a:spcAft>
              <a:buFont typeface="+mj-lt"/>
              <a:buAutoNum type="arabicPeriod"/>
            </a:pPr>
            <a:r>
              <a:rPr lang="en-US" sz="3200" b="1" dirty="0" err="1"/>
              <a:t>Hållbart</a:t>
            </a:r>
            <a:r>
              <a:rPr lang="en-US" sz="3200" b="1" dirty="0"/>
              <a:t> </a:t>
            </a:r>
            <a:r>
              <a:rPr lang="en-US" sz="3200" b="1" dirty="0" err="1"/>
              <a:t>idrottande</a:t>
            </a:r>
            <a:endParaRPr lang="en-US" sz="3200" b="1" dirty="0"/>
          </a:p>
          <a:p>
            <a:pPr marL="457200" indent="-457200">
              <a:spcAft>
                <a:spcPts val="600"/>
              </a:spcAft>
              <a:buFont typeface="+mj-lt"/>
              <a:buAutoNum type="arabicPeriod"/>
            </a:pPr>
            <a:r>
              <a:rPr lang="en-US" sz="3200" b="1" dirty="0"/>
              <a:t>Fair Play</a:t>
            </a:r>
          </a:p>
        </p:txBody>
      </p:sp>
      <p:sp>
        <p:nvSpPr>
          <p:cNvPr id="6" name="Ellips 5">
            <a:extLst>
              <a:ext uri="{FF2B5EF4-FFF2-40B4-BE49-F238E27FC236}">
                <a16:creationId xmlns:a16="http://schemas.microsoft.com/office/drawing/2014/main" id="{2DC3FA97-FBC2-B427-AEAE-5B777135D8BE}"/>
              </a:ext>
            </a:extLst>
          </p:cNvPr>
          <p:cNvSpPr/>
          <p:nvPr/>
        </p:nvSpPr>
        <p:spPr>
          <a:xfrm>
            <a:off x="6198350" y="3088257"/>
            <a:ext cx="5994498" cy="845388"/>
          </a:xfrm>
          <a:prstGeom prst="ellipse">
            <a:avLst/>
          </a:prstGeom>
          <a:noFill/>
          <a:ln w="44450">
            <a:solidFill>
              <a:srgbClr val="F73B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sv-SE">
              <a:solidFill>
                <a:prstClr val="white"/>
              </a:solidFill>
              <a:latin typeface="Verdana"/>
            </a:endParaRPr>
          </a:p>
        </p:txBody>
      </p:sp>
      <p:sp>
        <p:nvSpPr>
          <p:cNvPr id="7" name="Ellips 6">
            <a:extLst>
              <a:ext uri="{FF2B5EF4-FFF2-40B4-BE49-F238E27FC236}">
                <a16:creationId xmlns:a16="http://schemas.microsoft.com/office/drawing/2014/main" id="{F58C6B18-D186-58A3-E724-E1130345B293}"/>
              </a:ext>
            </a:extLst>
          </p:cNvPr>
          <p:cNvSpPr/>
          <p:nvPr/>
        </p:nvSpPr>
        <p:spPr>
          <a:xfrm>
            <a:off x="6088658" y="4761781"/>
            <a:ext cx="5076219" cy="1015173"/>
          </a:xfrm>
          <a:prstGeom prst="ellipse">
            <a:avLst/>
          </a:prstGeom>
          <a:noFill/>
          <a:ln w="44450">
            <a:solidFill>
              <a:srgbClr val="F73B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sv-SE">
              <a:solidFill>
                <a:prstClr val="white"/>
              </a:solidFill>
              <a:latin typeface="Verdana"/>
            </a:endParaRPr>
          </a:p>
        </p:txBody>
      </p:sp>
    </p:spTree>
    <p:extLst>
      <p:ext uri="{BB962C8B-B14F-4D97-AF65-F5344CB8AC3E}">
        <p14:creationId xmlns:p14="http://schemas.microsoft.com/office/powerpoint/2010/main" val="23360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0AB9CF4-8E13-58B7-997B-49CF3F5A06C1}"/>
              </a:ext>
            </a:extLst>
          </p:cNvPr>
          <p:cNvSpPr>
            <a:spLocks noGrp="1"/>
          </p:cNvSpPr>
          <p:nvPr>
            <p:ph type="title"/>
          </p:nvPr>
        </p:nvSpPr>
        <p:spPr>
          <a:xfrm>
            <a:off x="572493" y="238539"/>
            <a:ext cx="11018520" cy="1434415"/>
          </a:xfrm>
        </p:spPr>
        <p:txBody>
          <a:bodyPr anchor="b">
            <a:normAutofit/>
          </a:bodyPr>
          <a:lstStyle/>
          <a:p>
            <a:r>
              <a:rPr lang="en-US" sz="4600" b="1" dirty="0"/>
              <a:t>Barns och </a:t>
            </a:r>
            <a:r>
              <a:rPr lang="en-US" sz="4600" b="1" dirty="0" err="1"/>
              <a:t>ungdomars</a:t>
            </a:r>
            <a:r>
              <a:rPr lang="en-US" sz="4600" b="1" dirty="0"/>
              <a:t> </a:t>
            </a:r>
            <a:r>
              <a:rPr lang="en-US" sz="4600" b="1" dirty="0" err="1"/>
              <a:t>villkor</a:t>
            </a:r>
            <a:br>
              <a:rPr lang="en-US" sz="4600" b="1" dirty="0"/>
            </a:br>
            <a:endParaRPr lang="sv-SE"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4FF31BC-D877-A1FF-F980-4FA2133D9E1A}"/>
              </a:ext>
            </a:extLst>
          </p:cNvPr>
          <p:cNvSpPr>
            <a:spLocks noGrp="1"/>
          </p:cNvSpPr>
          <p:nvPr>
            <p:ph idx="1"/>
          </p:nvPr>
        </p:nvSpPr>
        <p:spPr>
          <a:xfrm>
            <a:off x="572493" y="2071316"/>
            <a:ext cx="6713552" cy="4119172"/>
          </a:xfrm>
        </p:spPr>
        <p:txBody>
          <a:bodyPr anchor="ctr">
            <a:normAutofit/>
          </a:bodyPr>
          <a:lstStyle/>
          <a:p>
            <a:r>
              <a:rPr lang="sv-SE" sz="2400" dirty="0"/>
              <a:t>Verksamheten utgår från ett barnrättsperspektiv och vi ska anpassa efter spelarnas ålder och mognad. </a:t>
            </a:r>
          </a:p>
          <a:p>
            <a:r>
              <a:rPr lang="sv-SE" sz="2400" dirty="0"/>
              <a:t>Fotboll bedrivs i trygga miljöer.</a:t>
            </a:r>
          </a:p>
          <a:p>
            <a:r>
              <a:rPr lang="sv-SE" sz="2400" dirty="0"/>
              <a:t>Kamratskap på och utanför planen.</a:t>
            </a:r>
          </a:p>
          <a:p>
            <a:r>
              <a:rPr lang="sv-SE" sz="2400" dirty="0"/>
              <a:t>Varje individ ska få bekräftelse utifrån sina förutsättningar.</a:t>
            </a:r>
          </a:p>
          <a:p>
            <a:r>
              <a:rPr lang="sv-SE" sz="2400" dirty="0"/>
              <a:t>Barn och ungdomar ska göras delaktiga.</a:t>
            </a:r>
          </a:p>
          <a:p>
            <a:pPr marL="0" indent="0">
              <a:buNone/>
            </a:pPr>
            <a:endParaRPr lang="sv-SE" sz="2400" dirty="0"/>
          </a:p>
        </p:txBody>
      </p:sp>
      <p:pic>
        <p:nvPicPr>
          <p:cNvPr id="5" name="Bildobjekt 4" descr="En bild som visar sport&#10;&#10;Automatiskt genererad beskrivning">
            <a:extLst>
              <a:ext uri="{FF2B5EF4-FFF2-40B4-BE49-F238E27FC236}">
                <a16:creationId xmlns:a16="http://schemas.microsoft.com/office/drawing/2014/main" id="{C4CC9CA7-3C8C-DEA1-F418-662039A23AA0}"/>
              </a:ext>
            </a:extLst>
          </p:cNvPr>
          <p:cNvPicPr>
            <a:picLocks noChangeAspect="1"/>
          </p:cNvPicPr>
          <p:nvPr/>
        </p:nvPicPr>
        <p:blipFill rotWithShape="1">
          <a:blip r:embed="rId3">
            <a:extLst>
              <a:ext uri="{28A0092B-C50C-407E-A947-70E740481C1C}">
                <a14:useLocalDpi xmlns:a14="http://schemas.microsoft.com/office/drawing/2010/main" val="0"/>
              </a:ext>
            </a:extLst>
          </a:blip>
          <a:srcRect l="14236" r="31649"/>
          <a:stretch/>
        </p:blipFill>
        <p:spPr>
          <a:xfrm>
            <a:off x="7675658" y="2093976"/>
            <a:ext cx="3941064" cy="4096512"/>
          </a:xfrm>
          <a:prstGeom prst="rect">
            <a:avLst/>
          </a:prstGeom>
        </p:spPr>
      </p:pic>
    </p:spTree>
    <p:extLst>
      <p:ext uri="{BB962C8B-B14F-4D97-AF65-F5344CB8AC3E}">
        <p14:creationId xmlns:p14="http://schemas.microsoft.com/office/powerpoint/2010/main" val="30534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37B6961-CDEA-0882-6FB3-86CD80A4A8FF}"/>
              </a:ext>
            </a:extLst>
          </p:cNvPr>
          <p:cNvPicPr>
            <a:picLocks noChangeAspect="1"/>
          </p:cNvPicPr>
          <p:nvPr/>
        </p:nvPicPr>
        <p:blipFill rotWithShape="1">
          <a:blip r:embed="rId3">
            <a:extLst>
              <a:ext uri="{28A0092B-C50C-407E-A947-70E740481C1C}">
                <a14:useLocalDpi xmlns:a14="http://schemas.microsoft.com/office/drawing/2010/main" val="0"/>
              </a:ext>
            </a:extLst>
          </a:blip>
          <a:srcRect l="526" r="15933" b="1"/>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D2E8122-A39B-4E26-8E4B-23D43D79EE49}"/>
              </a:ext>
            </a:extLst>
          </p:cNvPr>
          <p:cNvSpPr>
            <a:spLocks noGrp="1"/>
          </p:cNvSpPr>
          <p:nvPr>
            <p:ph type="title"/>
          </p:nvPr>
        </p:nvSpPr>
        <p:spPr>
          <a:xfrm>
            <a:off x="838200" y="365125"/>
            <a:ext cx="3822189" cy="1899912"/>
          </a:xfrm>
        </p:spPr>
        <p:txBody>
          <a:bodyPr>
            <a:normAutofit/>
          </a:bodyPr>
          <a:lstStyle/>
          <a:p>
            <a:r>
              <a:rPr lang="sv-SE" sz="4000"/>
              <a:t>Träningar – spelarnas diskussion</a:t>
            </a:r>
          </a:p>
        </p:txBody>
      </p:sp>
      <p:sp>
        <p:nvSpPr>
          <p:cNvPr id="3" name="Platshållare för innehåll 2">
            <a:extLst>
              <a:ext uri="{FF2B5EF4-FFF2-40B4-BE49-F238E27FC236}">
                <a16:creationId xmlns:a16="http://schemas.microsoft.com/office/drawing/2014/main" id="{67688ECC-9C9D-4249-9F0C-DA12BF321FA1}"/>
              </a:ext>
            </a:extLst>
          </p:cNvPr>
          <p:cNvSpPr>
            <a:spLocks noGrp="1"/>
          </p:cNvSpPr>
          <p:nvPr>
            <p:ph idx="1"/>
          </p:nvPr>
        </p:nvSpPr>
        <p:spPr>
          <a:xfrm>
            <a:off x="838200" y="2434201"/>
            <a:ext cx="3822189" cy="3742762"/>
          </a:xfrm>
        </p:spPr>
        <p:txBody>
          <a:bodyPr>
            <a:normAutofit/>
          </a:bodyPr>
          <a:lstStyle/>
          <a:p>
            <a:pPr marL="0" indent="0">
              <a:buNone/>
            </a:pPr>
            <a:r>
              <a:rPr lang="sv-SE" sz="2000"/>
              <a:t>Hur vill ni spelare ha det?</a:t>
            </a:r>
          </a:p>
          <a:p>
            <a:r>
              <a:rPr lang="sv-SE" sz="2000"/>
              <a:t>Upplägg, övningar, närvaro</a:t>
            </a:r>
          </a:p>
          <a:p>
            <a:endParaRPr lang="sv-SE" sz="2000"/>
          </a:p>
          <a:p>
            <a:pPr marL="0" indent="0">
              <a:buNone/>
            </a:pPr>
            <a:r>
              <a:rPr lang="sv-SE" sz="2000"/>
              <a:t>Vad krävs för att hela laget ska</a:t>
            </a:r>
          </a:p>
          <a:p>
            <a:pPr>
              <a:buFont typeface="Courier New" panose="02070309020205020404" pitchFamily="49" charset="0"/>
              <a:buChar char="o"/>
            </a:pPr>
            <a:r>
              <a:rPr lang="sv-SE" sz="2000"/>
              <a:t>känna glädje,</a:t>
            </a:r>
          </a:p>
          <a:p>
            <a:pPr>
              <a:buFont typeface="Courier New" panose="02070309020205020404" pitchFamily="49" charset="0"/>
              <a:buChar char="o"/>
            </a:pPr>
            <a:r>
              <a:rPr lang="sv-SE" sz="2000"/>
              <a:t>samhörighet,</a:t>
            </a:r>
          </a:p>
          <a:p>
            <a:pPr>
              <a:buFont typeface="Courier New" panose="02070309020205020404" pitchFamily="49" charset="0"/>
              <a:buChar char="o"/>
            </a:pPr>
            <a:r>
              <a:rPr lang="sv-SE" sz="2000"/>
              <a:t>prestera, </a:t>
            </a:r>
          </a:p>
          <a:p>
            <a:pPr>
              <a:buFont typeface="Courier New" panose="02070309020205020404" pitchFamily="49" charset="0"/>
              <a:buChar char="o"/>
            </a:pPr>
            <a:r>
              <a:rPr lang="sv-SE" sz="2000"/>
              <a:t>Osv?</a:t>
            </a:r>
          </a:p>
          <a:p>
            <a:pPr>
              <a:buFont typeface="Courier New" panose="02070309020205020404" pitchFamily="49" charset="0"/>
              <a:buChar char="o"/>
            </a:pPr>
            <a:endParaRPr lang="sv-SE" sz="2000"/>
          </a:p>
          <a:p>
            <a:pPr marL="0" indent="0">
              <a:buNone/>
            </a:pPr>
            <a:endParaRPr lang="sv-SE" sz="2000"/>
          </a:p>
          <a:p>
            <a:endParaRPr lang="sv-SE" sz="2000"/>
          </a:p>
        </p:txBody>
      </p:sp>
    </p:spTree>
    <p:extLst>
      <p:ext uri="{BB962C8B-B14F-4D97-AF65-F5344CB8AC3E}">
        <p14:creationId xmlns:p14="http://schemas.microsoft.com/office/powerpoint/2010/main" val="170364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61108DC-C769-9D3B-4022-8E99F549F92A}"/>
              </a:ext>
            </a:extLst>
          </p:cNvPr>
          <p:cNvSpPr>
            <a:spLocks noGrp="1"/>
          </p:cNvSpPr>
          <p:nvPr>
            <p:ph type="title"/>
          </p:nvPr>
        </p:nvSpPr>
        <p:spPr>
          <a:xfrm>
            <a:off x="6513788" y="365125"/>
            <a:ext cx="4840010" cy="1807305"/>
          </a:xfrm>
        </p:spPr>
        <p:txBody>
          <a:bodyPr>
            <a:normAutofit/>
          </a:bodyPr>
          <a:lstStyle/>
          <a:p>
            <a:r>
              <a:rPr lang="sv-SE" sz="4100"/>
              <a:t>Ledarnas syn på träning – hållbart idrottande</a:t>
            </a:r>
          </a:p>
        </p:txBody>
      </p:sp>
      <p:pic>
        <p:nvPicPr>
          <p:cNvPr id="5" name="Bildobjekt 4" descr="En bild som visar gräs, fotboll, boll, utomhus&#10;&#10;Automatiskt genererad beskrivning">
            <a:extLst>
              <a:ext uri="{FF2B5EF4-FFF2-40B4-BE49-F238E27FC236}">
                <a16:creationId xmlns:a16="http://schemas.microsoft.com/office/drawing/2014/main" id="{A0B79228-47AB-FC3C-2B30-714BF0EE157A}"/>
              </a:ext>
            </a:extLst>
          </p:cNvPr>
          <p:cNvPicPr>
            <a:picLocks noChangeAspect="1"/>
          </p:cNvPicPr>
          <p:nvPr/>
        </p:nvPicPr>
        <p:blipFill rotWithShape="1">
          <a:blip r:embed="rId3">
            <a:extLst>
              <a:ext uri="{28A0092B-C50C-407E-A947-70E740481C1C}">
                <a14:useLocalDpi xmlns:a14="http://schemas.microsoft.com/office/drawing/2010/main" val="0"/>
              </a:ext>
            </a:extLst>
          </a:blip>
          <a:srcRect l="9030" r="3991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tshållare för innehåll 2">
            <a:extLst>
              <a:ext uri="{FF2B5EF4-FFF2-40B4-BE49-F238E27FC236}">
                <a16:creationId xmlns:a16="http://schemas.microsoft.com/office/drawing/2014/main" id="{5EAE7E53-245A-0301-77B9-A167C873B17A}"/>
              </a:ext>
            </a:extLst>
          </p:cNvPr>
          <p:cNvSpPr>
            <a:spLocks noGrp="1"/>
          </p:cNvSpPr>
          <p:nvPr>
            <p:ph idx="1"/>
          </p:nvPr>
        </p:nvSpPr>
        <p:spPr>
          <a:xfrm>
            <a:off x="5710687" y="2333297"/>
            <a:ext cx="6478265" cy="3843666"/>
          </a:xfrm>
        </p:spPr>
        <p:txBody>
          <a:bodyPr>
            <a:normAutofit fontScale="70000" lnSpcReduction="20000"/>
          </a:bodyPr>
          <a:lstStyle/>
          <a:p>
            <a:pPr marL="0" indent="0" algn="ctr">
              <a:buNone/>
            </a:pPr>
            <a:r>
              <a:rPr lang="sv-SE" sz="1400" dirty="0">
                <a:hlinkClick r:id="rId4"/>
              </a:rPr>
              <a:t>Hållbart idrottande (sisuforlag.se)</a:t>
            </a:r>
            <a:endParaRPr lang="sv-SE" sz="1400" dirty="0"/>
          </a:p>
          <a:p>
            <a:pPr marL="0" indent="0" algn="ctr">
              <a:buNone/>
            </a:pPr>
            <a:endParaRPr lang="sv-SE" sz="3200" dirty="0"/>
          </a:p>
          <a:p>
            <a:pPr marL="0" indent="0" algn="ctr">
              <a:buNone/>
            </a:pPr>
            <a:r>
              <a:rPr lang="sv-SE" sz="3200" dirty="0"/>
              <a:t>Trygg miljö</a:t>
            </a:r>
          </a:p>
          <a:p>
            <a:pPr marL="0" indent="0" algn="ctr">
              <a:buNone/>
            </a:pPr>
            <a:r>
              <a:rPr lang="sv-SE" sz="3200" dirty="0"/>
              <a:t>Allsidig träning </a:t>
            </a:r>
          </a:p>
          <a:p>
            <a:pPr marL="0" indent="0" algn="ctr">
              <a:buNone/>
            </a:pPr>
            <a:r>
              <a:rPr lang="sv-SE" sz="3200" dirty="0"/>
              <a:t>Fysiska grundkvaliteter i fotbollen</a:t>
            </a:r>
          </a:p>
          <a:p>
            <a:pPr marL="0" indent="0" algn="ctr">
              <a:buNone/>
            </a:pPr>
            <a:endParaRPr lang="sv-SE" sz="3200" dirty="0"/>
          </a:p>
          <a:p>
            <a:pPr marL="514350" indent="-514350" algn="ctr">
              <a:buFont typeface="+mj-lt"/>
              <a:buAutoNum type="arabicPeriod"/>
            </a:pPr>
            <a:r>
              <a:rPr lang="sv-SE" sz="3200" dirty="0"/>
              <a:t>Koordination</a:t>
            </a:r>
          </a:p>
          <a:p>
            <a:pPr marL="514350" indent="-514350" algn="ctr">
              <a:buFont typeface="+mj-lt"/>
              <a:buAutoNum type="arabicPeriod"/>
            </a:pPr>
            <a:r>
              <a:rPr lang="sv-SE" sz="3200" dirty="0"/>
              <a:t>Snabbhet</a:t>
            </a:r>
          </a:p>
          <a:p>
            <a:pPr marL="514350" indent="-514350" algn="ctr">
              <a:buFont typeface="+mj-lt"/>
              <a:buAutoNum type="arabicPeriod"/>
            </a:pPr>
            <a:r>
              <a:rPr lang="sv-SE" sz="3200" dirty="0"/>
              <a:t>Rörlighet</a:t>
            </a:r>
          </a:p>
          <a:p>
            <a:pPr marL="514350" indent="-514350" algn="ctr">
              <a:buFont typeface="+mj-lt"/>
              <a:buAutoNum type="arabicPeriod"/>
            </a:pPr>
            <a:r>
              <a:rPr lang="sv-SE" sz="3200" dirty="0"/>
              <a:t>Uthållighet</a:t>
            </a:r>
          </a:p>
          <a:p>
            <a:pPr marL="514350" indent="-514350" algn="ctr">
              <a:buFont typeface="+mj-lt"/>
              <a:buAutoNum type="arabicPeriod"/>
            </a:pPr>
            <a:r>
              <a:rPr lang="sv-SE" sz="3200" dirty="0"/>
              <a:t>Styrka</a:t>
            </a:r>
          </a:p>
        </p:txBody>
      </p:sp>
    </p:spTree>
    <p:extLst>
      <p:ext uri="{BB962C8B-B14F-4D97-AF65-F5344CB8AC3E}">
        <p14:creationId xmlns:p14="http://schemas.microsoft.com/office/powerpoint/2010/main" val="213554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C0091AF-4BC1-0F36-384D-43DDC04CA88C}"/>
              </a:ext>
            </a:extLst>
          </p:cNvPr>
          <p:cNvSpPr>
            <a:spLocks noGrp="1"/>
          </p:cNvSpPr>
          <p:nvPr>
            <p:ph type="title"/>
          </p:nvPr>
        </p:nvSpPr>
        <p:spPr>
          <a:xfrm>
            <a:off x="838201" y="365125"/>
            <a:ext cx="5251316" cy="1807305"/>
          </a:xfrm>
        </p:spPr>
        <p:txBody>
          <a:bodyPr>
            <a:normAutofit/>
          </a:bodyPr>
          <a:lstStyle/>
          <a:p>
            <a:r>
              <a:rPr lang="sv-SE" b="1" dirty="0"/>
              <a:t>Vintersäsongen 2022/2023</a:t>
            </a:r>
          </a:p>
        </p:txBody>
      </p:sp>
      <p:sp>
        <p:nvSpPr>
          <p:cNvPr id="9" name="Content Placeholder 8">
            <a:extLst>
              <a:ext uri="{FF2B5EF4-FFF2-40B4-BE49-F238E27FC236}">
                <a16:creationId xmlns:a16="http://schemas.microsoft.com/office/drawing/2014/main" id="{05EE29B8-A057-CC53-7121-17B4CC19773B}"/>
              </a:ext>
            </a:extLst>
          </p:cNvPr>
          <p:cNvSpPr>
            <a:spLocks noGrp="1"/>
          </p:cNvSpPr>
          <p:nvPr>
            <p:ph idx="1"/>
          </p:nvPr>
        </p:nvSpPr>
        <p:spPr>
          <a:xfrm>
            <a:off x="698503" y="1880558"/>
            <a:ext cx="6426916" cy="4612317"/>
          </a:xfrm>
        </p:spPr>
        <p:txBody>
          <a:bodyPr anchor="ctr">
            <a:normAutofit lnSpcReduction="10000"/>
          </a:bodyPr>
          <a:lstStyle/>
          <a:p>
            <a:pPr marL="0" indent="0">
              <a:buNone/>
            </a:pPr>
            <a:r>
              <a:rPr lang="sv-SE" sz="2400" b="1" i="0" dirty="0">
                <a:solidFill>
                  <a:srgbClr val="000000"/>
                </a:solidFill>
                <a:effectLst/>
                <a:latin typeface="ProximaNova"/>
              </a:rPr>
              <a:t>Måndagar</a:t>
            </a:r>
            <a:r>
              <a:rPr lang="sv-SE" sz="2400" b="0" i="0" dirty="0">
                <a:solidFill>
                  <a:srgbClr val="000000"/>
                </a:solidFill>
                <a:effectLst/>
                <a:latin typeface="ProximaNova"/>
              </a:rPr>
              <a:t>: Inomhus </a:t>
            </a:r>
            <a:r>
              <a:rPr lang="sv-SE" sz="2400" b="1" i="0" dirty="0">
                <a:solidFill>
                  <a:srgbClr val="000000"/>
                </a:solidFill>
                <a:effectLst/>
                <a:latin typeface="ProximaNova"/>
              </a:rPr>
              <a:t>Almbyskolan</a:t>
            </a:r>
            <a:r>
              <a:rPr lang="sv-SE" sz="2400" b="0" i="0" dirty="0">
                <a:solidFill>
                  <a:srgbClr val="000000"/>
                </a:solidFill>
                <a:effectLst/>
                <a:latin typeface="ProximaNova"/>
              </a:rPr>
              <a:t>, samling med uppvärmning </a:t>
            </a:r>
            <a:r>
              <a:rPr lang="sv-SE" sz="2400" b="1" i="0" dirty="0" err="1">
                <a:solidFill>
                  <a:srgbClr val="000000"/>
                </a:solidFill>
                <a:effectLst/>
                <a:latin typeface="ProximaNova"/>
              </a:rPr>
              <a:t>kl</a:t>
            </a:r>
            <a:r>
              <a:rPr lang="sv-SE" sz="2400" b="1" i="0" dirty="0">
                <a:solidFill>
                  <a:srgbClr val="000000"/>
                </a:solidFill>
                <a:effectLst/>
                <a:latin typeface="ProximaNova"/>
              </a:rPr>
              <a:t> 17:00</a:t>
            </a:r>
            <a:r>
              <a:rPr lang="sv-SE" sz="2400" b="0" i="0" dirty="0">
                <a:solidFill>
                  <a:srgbClr val="000000"/>
                </a:solidFill>
                <a:effectLst/>
                <a:latin typeface="ProximaNova"/>
              </a:rPr>
              <a:t> utomhus. Fokus på matchspel </a:t>
            </a:r>
            <a:r>
              <a:rPr lang="sv-SE" sz="2400" b="0" i="0" dirty="0" err="1">
                <a:solidFill>
                  <a:srgbClr val="000000"/>
                </a:solidFill>
                <a:effectLst/>
                <a:latin typeface="ProximaNova"/>
              </a:rPr>
              <a:t>kl</a:t>
            </a:r>
            <a:r>
              <a:rPr lang="sv-SE" sz="2400" b="0" i="0" dirty="0">
                <a:solidFill>
                  <a:srgbClr val="000000"/>
                </a:solidFill>
                <a:effectLst/>
                <a:latin typeface="ProximaNova"/>
              </a:rPr>
              <a:t> 17:30-18:30.</a:t>
            </a:r>
            <a:br>
              <a:rPr lang="sv-SE" sz="2400" dirty="0"/>
            </a:br>
            <a:br>
              <a:rPr lang="sv-SE" sz="2400" dirty="0"/>
            </a:br>
            <a:r>
              <a:rPr lang="sv-SE" sz="2400" b="1" i="0" dirty="0">
                <a:solidFill>
                  <a:srgbClr val="000000"/>
                </a:solidFill>
                <a:effectLst/>
                <a:latin typeface="ProximaNova"/>
              </a:rPr>
              <a:t>Torsdagar:</a:t>
            </a:r>
            <a:r>
              <a:rPr lang="sv-SE" sz="2400" b="0" i="0" dirty="0">
                <a:solidFill>
                  <a:srgbClr val="000000"/>
                </a:solidFill>
                <a:effectLst/>
                <a:latin typeface="ProximaNova"/>
              </a:rPr>
              <a:t> </a:t>
            </a:r>
            <a:r>
              <a:rPr lang="sv-SE" sz="2400" b="1" i="0" dirty="0">
                <a:solidFill>
                  <a:srgbClr val="000000"/>
                </a:solidFill>
                <a:effectLst/>
                <a:latin typeface="ProximaNova"/>
              </a:rPr>
              <a:t>Sörbyskolan </a:t>
            </a:r>
            <a:r>
              <a:rPr lang="sv-SE" sz="2400" b="1" i="0" dirty="0" err="1">
                <a:solidFill>
                  <a:srgbClr val="000000"/>
                </a:solidFill>
                <a:effectLst/>
                <a:latin typeface="ProximaNova"/>
              </a:rPr>
              <a:t>kl</a:t>
            </a:r>
            <a:r>
              <a:rPr lang="sv-SE" sz="2400" b="1" i="0" dirty="0">
                <a:solidFill>
                  <a:srgbClr val="000000"/>
                </a:solidFill>
                <a:effectLst/>
                <a:latin typeface="ProximaNova"/>
              </a:rPr>
              <a:t> 18:30</a:t>
            </a:r>
            <a:r>
              <a:rPr lang="sv-SE" sz="2400" b="0" i="0" dirty="0">
                <a:solidFill>
                  <a:srgbClr val="000000"/>
                </a:solidFill>
                <a:effectLst/>
                <a:latin typeface="ProximaNova"/>
              </a:rPr>
              <a:t>-19:45. Fokus på styrka/</a:t>
            </a:r>
            <a:r>
              <a:rPr lang="sv-SE" sz="2400" b="0" i="0" dirty="0" err="1">
                <a:solidFill>
                  <a:srgbClr val="000000"/>
                </a:solidFill>
                <a:effectLst/>
                <a:latin typeface="ProximaNova"/>
              </a:rPr>
              <a:t>fys</a:t>
            </a:r>
            <a:r>
              <a:rPr lang="sv-SE" sz="2400" b="0" i="0" dirty="0">
                <a:solidFill>
                  <a:srgbClr val="000000"/>
                </a:solidFill>
                <a:effectLst/>
                <a:latin typeface="ProximaNova"/>
              </a:rPr>
              <a:t> och bollkontroll.</a:t>
            </a:r>
            <a:br>
              <a:rPr lang="sv-SE" sz="2400" dirty="0"/>
            </a:br>
            <a:br>
              <a:rPr lang="sv-SE" sz="2400" dirty="0"/>
            </a:br>
            <a:r>
              <a:rPr lang="sv-SE" sz="2400" b="1" i="0" dirty="0">
                <a:solidFill>
                  <a:srgbClr val="000000"/>
                </a:solidFill>
                <a:effectLst/>
                <a:latin typeface="ProximaNova"/>
              </a:rPr>
              <a:t>Varannan fredag, jämna veckor</a:t>
            </a:r>
            <a:r>
              <a:rPr lang="sv-SE" sz="2400" b="0" i="0" dirty="0">
                <a:solidFill>
                  <a:srgbClr val="000000"/>
                </a:solidFill>
                <a:effectLst/>
                <a:latin typeface="ProximaNova"/>
              </a:rPr>
              <a:t>: </a:t>
            </a:r>
            <a:r>
              <a:rPr lang="sv-SE" sz="2400" b="1" i="0" dirty="0">
                <a:solidFill>
                  <a:srgbClr val="000000"/>
                </a:solidFill>
                <a:effectLst/>
                <a:latin typeface="ProximaNova"/>
              </a:rPr>
              <a:t>Sörbyvallens</a:t>
            </a:r>
            <a:r>
              <a:rPr lang="sv-SE" sz="2400" b="0" i="0" dirty="0">
                <a:solidFill>
                  <a:srgbClr val="000000"/>
                </a:solidFill>
                <a:effectLst/>
                <a:latin typeface="ProximaNova"/>
              </a:rPr>
              <a:t> konstgräs </a:t>
            </a:r>
            <a:r>
              <a:rPr lang="sv-SE" sz="2400" b="1" i="0" dirty="0" err="1">
                <a:solidFill>
                  <a:srgbClr val="000000"/>
                </a:solidFill>
                <a:effectLst/>
                <a:latin typeface="ProximaNova"/>
              </a:rPr>
              <a:t>Kl</a:t>
            </a:r>
            <a:r>
              <a:rPr lang="sv-SE" sz="2400" b="1" i="0" dirty="0">
                <a:solidFill>
                  <a:srgbClr val="000000"/>
                </a:solidFill>
                <a:effectLst/>
                <a:latin typeface="ProximaNova"/>
              </a:rPr>
              <a:t> 17:00</a:t>
            </a:r>
            <a:r>
              <a:rPr lang="sv-SE" sz="2400" b="0" i="0" dirty="0">
                <a:solidFill>
                  <a:srgbClr val="000000"/>
                </a:solidFill>
                <a:effectLst/>
                <a:latin typeface="ProximaNova"/>
              </a:rPr>
              <a:t>-18:00.</a:t>
            </a:r>
            <a:br>
              <a:rPr lang="sv-SE" sz="2400" dirty="0"/>
            </a:br>
            <a:br>
              <a:rPr lang="sv-SE" sz="2400" dirty="0"/>
            </a:br>
            <a:r>
              <a:rPr lang="sv-SE" sz="2400" b="1" i="0" dirty="0">
                <a:solidFill>
                  <a:srgbClr val="000000"/>
                </a:solidFill>
                <a:effectLst/>
                <a:latin typeface="ProximaNova"/>
              </a:rPr>
              <a:t>Varannan söndag, ojämna veckor:</a:t>
            </a:r>
            <a:r>
              <a:rPr lang="sv-SE" sz="2400" b="0" i="0" dirty="0">
                <a:solidFill>
                  <a:srgbClr val="000000"/>
                </a:solidFill>
                <a:effectLst/>
                <a:latin typeface="ProximaNova"/>
              </a:rPr>
              <a:t> i första hand </a:t>
            </a:r>
            <a:r>
              <a:rPr lang="sv-SE" sz="2400" b="1" i="0" dirty="0">
                <a:solidFill>
                  <a:srgbClr val="000000"/>
                </a:solidFill>
                <a:effectLst/>
                <a:latin typeface="ProximaNova"/>
              </a:rPr>
              <a:t>Sörbyvallens</a:t>
            </a:r>
            <a:r>
              <a:rPr lang="sv-SE" sz="2400" b="0" i="0" dirty="0">
                <a:solidFill>
                  <a:srgbClr val="000000"/>
                </a:solidFill>
                <a:effectLst/>
                <a:latin typeface="ProximaNova"/>
              </a:rPr>
              <a:t> konstgräs. Samling med uppvärmning utanför plan </a:t>
            </a:r>
            <a:r>
              <a:rPr lang="sv-SE" sz="2400" b="1" i="0" dirty="0" err="1">
                <a:solidFill>
                  <a:srgbClr val="000000"/>
                </a:solidFill>
                <a:effectLst/>
                <a:latin typeface="ProximaNova"/>
              </a:rPr>
              <a:t>kl</a:t>
            </a:r>
            <a:r>
              <a:rPr lang="sv-SE" sz="2400" b="1" i="0" dirty="0">
                <a:solidFill>
                  <a:srgbClr val="000000"/>
                </a:solidFill>
                <a:effectLst/>
                <a:latin typeface="ProximaNova"/>
              </a:rPr>
              <a:t> 09:30</a:t>
            </a:r>
            <a:r>
              <a:rPr lang="sv-SE" sz="2400" b="0" i="0" dirty="0">
                <a:solidFill>
                  <a:srgbClr val="000000"/>
                </a:solidFill>
                <a:effectLst/>
                <a:latin typeface="ProximaNova"/>
              </a:rPr>
              <a:t>. </a:t>
            </a:r>
            <a:r>
              <a:rPr lang="sv-SE" sz="2400" b="0" i="0" dirty="0" err="1">
                <a:solidFill>
                  <a:srgbClr val="000000"/>
                </a:solidFill>
                <a:effectLst/>
                <a:latin typeface="ProximaNova"/>
              </a:rPr>
              <a:t>Kl</a:t>
            </a:r>
            <a:r>
              <a:rPr lang="sv-SE" sz="2400" b="0" i="0" dirty="0">
                <a:solidFill>
                  <a:srgbClr val="000000"/>
                </a:solidFill>
                <a:effectLst/>
                <a:latin typeface="ProximaNova"/>
              </a:rPr>
              <a:t> 10:00-11:00 på fotbollsplanen. </a:t>
            </a:r>
            <a:r>
              <a:rPr lang="sv-SE" sz="2400" b="1" i="0" dirty="0">
                <a:solidFill>
                  <a:srgbClr val="000000"/>
                </a:solidFill>
                <a:effectLst/>
                <a:latin typeface="ProximaNova"/>
              </a:rPr>
              <a:t>Vid dåligt väder:</a:t>
            </a:r>
            <a:r>
              <a:rPr lang="sv-SE" sz="2400" b="0" i="0" dirty="0">
                <a:solidFill>
                  <a:srgbClr val="000000"/>
                </a:solidFill>
                <a:effectLst/>
                <a:latin typeface="ProximaNova"/>
              </a:rPr>
              <a:t> Inomhus på </a:t>
            </a:r>
            <a:r>
              <a:rPr lang="sv-SE" sz="2400" b="1" i="0" dirty="0" err="1">
                <a:solidFill>
                  <a:srgbClr val="000000"/>
                </a:solidFill>
                <a:effectLst/>
                <a:latin typeface="ProximaNova"/>
              </a:rPr>
              <a:t>Engelbrektsskolan</a:t>
            </a:r>
            <a:r>
              <a:rPr lang="sv-SE" sz="2400" b="1" i="0" dirty="0">
                <a:solidFill>
                  <a:srgbClr val="000000"/>
                </a:solidFill>
                <a:effectLst/>
                <a:latin typeface="ProximaNova"/>
              </a:rPr>
              <a:t> </a:t>
            </a:r>
            <a:r>
              <a:rPr lang="sv-SE" sz="2400" b="1" i="0" dirty="0" err="1">
                <a:solidFill>
                  <a:srgbClr val="000000"/>
                </a:solidFill>
                <a:effectLst/>
                <a:latin typeface="ProximaNova"/>
              </a:rPr>
              <a:t>kl</a:t>
            </a:r>
            <a:r>
              <a:rPr lang="sv-SE" sz="2400" b="1" i="0" dirty="0">
                <a:solidFill>
                  <a:srgbClr val="000000"/>
                </a:solidFill>
                <a:effectLst/>
                <a:latin typeface="ProximaNova"/>
              </a:rPr>
              <a:t> 17:00</a:t>
            </a:r>
            <a:r>
              <a:rPr lang="sv-SE" sz="2400" b="0" i="0" dirty="0">
                <a:solidFill>
                  <a:srgbClr val="000000"/>
                </a:solidFill>
                <a:effectLst/>
                <a:latin typeface="ProximaNova"/>
              </a:rPr>
              <a:t>-18:30.</a:t>
            </a:r>
            <a:endParaRPr lang="en-US" sz="3600" dirty="0"/>
          </a:p>
        </p:txBody>
      </p:sp>
      <p:pic>
        <p:nvPicPr>
          <p:cNvPr id="5" name="Platshållare för innehåll 4" descr="En bild som visar boll, fotboll, gräs, utomhus&#10;&#10;Automatiskt genererad beskrivning">
            <a:extLst>
              <a:ext uri="{FF2B5EF4-FFF2-40B4-BE49-F238E27FC236}">
                <a16:creationId xmlns:a16="http://schemas.microsoft.com/office/drawing/2014/main" id="{3D9E48E1-3FC4-4556-ECD3-A0745345F136}"/>
              </a:ext>
            </a:extLst>
          </p:cNvPr>
          <p:cNvPicPr>
            <a:picLocks noChangeAspect="1"/>
          </p:cNvPicPr>
          <p:nvPr/>
        </p:nvPicPr>
        <p:blipFill rotWithShape="1">
          <a:blip r:embed="rId3">
            <a:extLst>
              <a:ext uri="{28A0092B-C50C-407E-A947-70E740481C1C}">
                <a14:useLocalDpi xmlns:a14="http://schemas.microsoft.com/office/drawing/2010/main" val="0"/>
              </a:ext>
            </a:extLst>
          </a:blip>
          <a:srcRect l="32272" r="9475"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5070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4D8A8E4E-0B23-0998-6324-0FA61E3E3B70}"/>
              </a:ext>
            </a:extLst>
          </p:cNvPr>
          <p:cNvSpPr>
            <a:spLocks noGrp="1"/>
          </p:cNvSpPr>
          <p:nvPr>
            <p:ph type="title"/>
          </p:nvPr>
        </p:nvSpPr>
        <p:spPr>
          <a:xfrm>
            <a:off x="8842248" y="1481328"/>
            <a:ext cx="3349752" cy="3953314"/>
          </a:xfrm>
        </p:spPr>
        <p:txBody>
          <a:bodyPr vert="horz" lIns="91440" tIns="45720" rIns="91440" bIns="45720" rtlCol="0" anchor="t">
            <a:normAutofit/>
          </a:bodyPr>
          <a:lstStyle/>
          <a:p>
            <a:pPr algn="ctr"/>
            <a:r>
              <a:rPr lang="en-US" sz="4800" b="1" dirty="0" err="1"/>
              <a:t>Önskemål</a:t>
            </a:r>
            <a:r>
              <a:rPr lang="en-US" sz="4800" b="1" dirty="0"/>
              <a:t> om </a:t>
            </a:r>
            <a:r>
              <a:rPr lang="en-US" sz="4800" b="1" dirty="0" err="1"/>
              <a:t>cuper</a:t>
            </a:r>
            <a:r>
              <a:rPr lang="en-US" sz="4800" b="1" dirty="0"/>
              <a:t> och </a:t>
            </a:r>
            <a:r>
              <a:rPr lang="en-US" sz="4800" b="1" dirty="0" err="1"/>
              <a:t>aktiviteter</a:t>
            </a:r>
            <a:br>
              <a:rPr lang="en-US" sz="4800" b="1" dirty="0"/>
            </a:br>
            <a:r>
              <a:rPr lang="en-US" sz="4800" b="1" dirty="0"/>
              <a:t>??</a:t>
            </a:r>
            <a:br>
              <a:rPr lang="en-US" sz="3700" dirty="0"/>
            </a:br>
            <a:endParaRPr lang="en-US" sz="3700" dirty="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latshållare för innehåll 4">
            <a:extLst>
              <a:ext uri="{FF2B5EF4-FFF2-40B4-BE49-F238E27FC236}">
                <a16:creationId xmlns:a16="http://schemas.microsoft.com/office/drawing/2014/main" id="{769ADBC1-BC36-B84F-E5CE-69BF1CDC1AD0}"/>
              </a:ext>
            </a:extLst>
          </p:cNvPr>
          <p:cNvPicPr>
            <a:picLocks noGrp="1" noChangeAspect="1"/>
          </p:cNvPicPr>
          <p:nvPr>
            <p:ph idx="1"/>
          </p:nvPr>
        </p:nvPicPr>
        <p:blipFill rotWithShape="1">
          <a:blip r:embed="rId3"/>
          <a:srcRect l="3170" r="7850"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65663894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830</Words>
  <Application>Microsoft Office PowerPoint</Application>
  <PresentationFormat>Bredbild</PresentationFormat>
  <Paragraphs>94</Paragraphs>
  <Slides>10</Slides>
  <Notes>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10</vt:i4>
      </vt:variant>
    </vt:vector>
  </HeadingPairs>
  <TitlesOfParts>
    <vt:vector size="19" baseType="lpstr">
      <vt:lpstr>Meiryo</vt:lpstr>
      <vt:lpstr>Arial</vt:lpstr>
      <vt:lpstr>Calibri</vt:lpstr>
      <vt:lpstr>Calibri Light</vt:lpstr>
      <vt:lpstr>Courier New</vt:lpstr>
      <vt:lpstr>ProximaNova</vt:lpstr>
      <vt:lpstr>Rockwell</vt:lpstr>
      <vt:lpstr>Verdana</vt:lpstr>
      <vt:lpstr>Office-tema</vt:lpstr>
      <vt:lpstr>Team P2009/2010</vt:lpstr>
      <vt:lpstr>Vad ska vi göra idag?</vt:lpstr>
      <vt:lpstr>VÄRDEGRUND  Vi har RESPEKT för alla   Vi tar ANSVAR   Vi gör VÅRT BÄSTA  </vt:lpstr>
      <vt:lpstr>SvFFs riktlinjer för barn- och ungdomsfotboll</vt:lpstr>
      <vt:lpstr>Barns och ungdomars villkor </vt:lpstr>
      <vt:lpstr>Träningar – spelarnas diskussion</vt:lpstr>
      <vt:lpstr>Ledarnas syn på träning – hållbart idrottande</vt:lpstr>
      <vt:lpstr>Vintersäsongen 2022/2023</vt:lpstr>
      <vt:lpstr>Önskemål om cuper och aktiviteter ?? </vt:lpstr>
      <vt:lpstr>Avrundning    reflektioner över mötet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P2009/2010</dc:title>
  <dc:creator>Therese Östling</dc:creator>
  <cp:lastModifiedBy>Therese Östling</cp:lastModifiedBy>
  <cp:revision>95</cp:revision>
  <dcterms:created xsi:type="dcterms:W3CDTF">2022-04-24T15:29:01Z</dcterms:created>
  <dcterms:modified xsi:type="dcterms:W3CDTF">2022-10-27T07:04:14Z</dcterms:modified>
</cp:coreProperties>
</file>