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7" r:id="rId2"/>
    <p:sldId id="258" r:id="rId3"/>
    <p:sldId id="259" r:id="rId4"/>
    <p:sldId id="260" r:id="rId5"/>
    <p:sldId id="268" r:id="rId6"/>
    <p:sldId id="261" r:id="rId7"/>
    <p:sldId id="262"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251" autoAdjust="0"/>
  </p:normalViewPr>
  <p:slideViewPr>
    <p:cSldViewPr snapToGrid="0">
      <p:cViewPr varScale="1">
        <p:scale>
          <a:sx n="57" d="100"/>
          <a:sy n="57" d="100"/>
        </p:scale>
        <p:origin x="101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4AC56-6793-4487-8960-F215535A988B}" type="datetimeFigureOut">
              <a:rPr lang="sv-SE" smtClean="0"/>
              <a:t>2026-03-17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9A629-C5F0-46E8-A554-FDCB8371775C}" type="slidenum">
              <a:rPr lang="sv-SE" smtClean="0"/>
              <a:t>‹#›</a:t>
            </a:fld>
            <a:endParaRPr lang="sv-SE"/>
          </a:p>
        </p:txBody>
      </p:sp>
    </p:spTree>
    <p:extLst>
      <p:ext uri="{BB962C8B-B14F-4D97-AF65-F5344CB8AC3E}">
        <p14:creationId xmlns:p14="http://schemas.microsoft.com/office/powerpoint/2010/main" val="1187967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Beskriva 7 mot 7 lite och förklara de stora skillnaderna med 5 mot 5…..</a:t>
            </a:r>
          </a:p>
        </p:txBody>
      </p:sp>
      <p:sp>
        <p:nvSpPr>
          <p:cNvPr id="4" name="Platshållare för bildnummer 3"/>
          <p:cNvSpPr>
            <a:spLocks noGrp="1"/>
          </p:cNvSpPr>
          <p:nvPr>
            <p:ph type="sldNum" sz="quarter" idx="5"/>
          </p:nvPr>
        </p:nvSpPr>
        <p:spPr/>
        <p:txBody>
          <a:bodyPr/>
          <a:lstStyle/>
          <a:p>
            <a:fld id="{E7E9A629-C5F0-46E8-A554-FDCB8371775C}" type="slidenum">
              <a:rPr lang="sv-SE" smtClean="0"/>
              <a:t>3</a:t>
            </a:fld>
            <a:endParaRPr lang="sv-SE"/>
          </a:p>
        </p:txBody>
      </p:sp>
    </p:spTree>
    <p:extLst>
      <p:ext uri="{BB962C8B-B14F-4D97-AF65-F5344CB8AC3E}">
        <p14:creationId xmlns:p14="http://schemas.microsoft.com/office/powerpoint/2010/main" val="121540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E9A629-C5F0-46E8-A554-FDCB8371775C}" type="slidenum">
              <a:rPr lang="sv-SE" smtClean="0"/>
              <a:t>8</a:t>
            </a:fld>
            <a:endParaRPr lang="sv-SE"/>
          </a:p>
        </p:txBody>
      </p:sp>
    </p:spTree>
    <p:extLst>
      <p:ext uri="{BB962C8B-B14F-4D97-AF65-F5344CB8AC3E}">
        <p14:creationId xmlns:p14="http://schemas.microsoft.com/office/powerpoint/2010/main" val="411372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sz="1200" dirty="0">
                <a:solidFill>
                  <a:srgbClr val="FF0000"/>
                </a:solidFill>
              </a:rPr>
              <a:t>Vi har flera spelare som både tränar och spelar matcher med T15</a:t>
            </a:r>
          </a:p>
          <a:p>
            <a:pPr marL="342900" indent="-342900">
              <a:buFont typeface="Arial" panose="020B0604020202020204" pitchFamily="34" charset="0"/>
              <a:buChar char="•"/>
            </a:pPr>
            <a:r>
              <a:rPr lang="sv-SE" sz="1200" dirty="0">
                <a:solidFill>
                  <a:srgbClr val="FF0000"/>
                </a:solidFill>
              </a:rPr>
              <a:t>Vi har även fler som visat intresse och som skulle må bra av att testa på</a:t>
            </a:r>
          </a:p>
          <a:p>
            <a:pPr marL="342900" indent="-342900">
              <a:buFont typeface="Arial" panose="020B0604020202020204" pitchFamily="34" charset="0"/>
              <a:buChar char="•"/>
            </a:pPr>
            <a:r>
              <a:rPr lang="sv-SE" sz="1200" dirty="0">
                <a:solidFill>
                  <a:srgbClr val="FF0000"/>
                </a:solidFill>
              </a:rPr>
              <a:t>Vi ser positivt på att få träna med andra lag för att få utmanas men vi ser </a:t>
            </a:r>
            <a:r>
              <a:rPr lang="sv-SE" sz="1200" u="sng" dirty="0">
                <a:solidFill>
                  <a:srgbClr val="FF0000"/>
                </a:solidFill>
              </a:rPr>
              <a:t>gärna att det hanteras mellan tränare  </a:t>
            </a:r>
            <a:r>
              <a:rPr lang="sv-SE" sz="1200" dirty="0">
                <a:solidFill>
                  <a:srgbClr val="FF0000"/>
                </a:solidFill>
              </a:rPr>
              <a:t>(enligt spelarutvecklingsplanen)</a:t>
            </a:r>
          </a:p>
          <a:p>
            <a:pPr marL="342900" indent="-342900">
              <a:buFont typeface="Arial" panose="020B0604020202020204" pitchFamily="34" charset="0"/>
              <a:buChar char="•"/>
            </a:pPr>
            <a:r>
              <a:rPr lang="sv-SE" sz="1200" dirty="0">
                <a:solidFill>
                  <a:srgbClr val="FF0000"/>
                </a:solidFill>
              </a:rPr>
              <a:t>Vid tränings/matchkrockar så ser vi att T16 prioriteras</a:t>
            </a:r>
          </a:p>
          <a:p>
            <a:pPr marL="342900" indent="-342900">
              <a:buFont typeface="Arial" panose="020B0604020202020204" pitchFamily="34" charset="0"/>
              <a:buChar char="•"/>
            </a:pPr>
            <a:r>
              <a:rPr lang="sv-SE" sz="1200" dirty="0">
                <a:solidFill>
                  <a:srgbClr val="FF0000"/>
                </a:solidFill>
              </a:rPr>
              <a:t>Vi har en löpande dialog och samsyn med tränarna i T15</a:t>
            </a:r>
          </a:p>
          <a:p>
            <a:pPr marL="342900" indent="-342900">
              <a:buFont typeface="Arial" panose="020B0604020202020204" pitchFamily="34" charset="0"/>
              <a:buChar char="•"/>
            </a:pPr>
            <a:r>
              <a:rPr lang="sv-SE" sz="1200" dirty="0">
                <a:solidFill>
                  <a:srgbClr val="FF0000"/>
                </a:solidFill>
              </a:rPr>
              <a:t>Vi kommer lägga större fokus på individuell utveckling och kommer i träningsmoment kunna erbjuda varierande svårighet. </a:t>
            </a:r>
          </a:p>
          <a:p>
            <a:pPr marL="342900" indent="-342900">
              <a:buFont typeface="Arial" panose="020B0604020202020204" pitchFamily="34" charset="0"/>
              <a:buChar char="•"/>
            </a:pPr>
            <a:r>
              <a:rPr lang="sv-SE" sz="1200" dirty="0">
                <a:solidFill>
                  <a:srgbClr val="FF0000"/>
                </a:solidFill>
              </a:rPr>
              <a:t>Matchmomenten kommer bli fler (seriespel) och varierande, vilket skapar möjligheter att utmanas och därmed utvecklas. </a:t>
            </a:r>
          </a:p>
          <a:p>
            <a:endParaRPr lang="sv-SE" dirty="0"/>
          </a:p>
        </p:txBody>
      </p:sp>
      <p:sp>
        <p:nvSpPr>
          <p:cNvPr id="4" name="Platshållare för bildnummer 3"/>
          <p:cNvSpPr>
            <a:spLocks noGrp="1"/>
          </p:cNvSpPr>
          <p:nvPr>
            <p:ph type="sldNum" sz="quarter" idx="5"/>
          </p:nvPr>
        </p:nvSpPr>
        <p:spPr/>
        <p:txBody>
          <a:bodyPr/>
          <a:lstStyle/>
          <a:p>
            <a:fld id="{E7E9A629-C5F0-46E8-A554-FDCB8371775C}" type="slidenum">
              <a:rPr lang="sv-SE" smtClean="0"/>
              <a:t>9</a:t>
            </a:fld>
            <a:endParaRPr lang="sv-SE"/>
          </a:p>
        </p:txBody>
      </p:sp>
    </p:spTree>
    <p:extLst>
      <p:ext uri="{BB962C8B-B14F-4D97-AF65-F5344CB8AC3E}">
        <p14:creationId xmlns:p14="http://schemas.microsoft.com/office/powerpoint/2010/main" val="3782159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8621" y="1800147"/>
            <a:ext cx="7533447" cy="2036067"/>
          </a:xfrm>
          <a:noFill/>
          <a:effectLst>
            <a:outerShdw blurRad="50800" dist="38100" dir="2700000" algn="tl" rotWithShape="0">
              <a:prstClr val="black">
                <a:alpha val="40000"/>
              </a:prstClr>
            </a:outerShdw>
          </a:effectLst>
        </p:spPr>
        <p:txBody>
          <a:bodyPr>
            <a:normAutofit/>
          </a:bodyPr>
          <a:lstStyle>
            <a:lvl1pPr algn="l">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8621" y="3836213"/>
            <a:ext cx="7533447" cy="814427"/>
          </a:xfrm>
        </p:spPr>
        <p:txBody>
          <a:bodyPr>
            <a:normAutofit/>
          </a:bodyPr>
          <a:lstStyle>
            <a:lvl1pPr marL="0" indent="0" algn="l">
              <a:buNone/>
              <a:defRPr sz="3733"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D12828-C862-4BFB-9575-C5AFB9D6E527}" type="datetimeFigureOut">
              <a:rPr lang="sv-SE" smtClean="0"/>
              <a:t>2026-03-17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31942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3D12828-C862-4BFB-9575-C5AFB9D6E527}" type="datetimeFigureOut">
              <a:rPr lang="sv-SE" smtClean="0"/>
              <a:t>2026-03-17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415490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2828-C862-4BFB-9575-C5AFB9D6E527}" type="datetimeFigureOut">
              <a:rPr lang="sv-SE" smtClean="0"/>
              <a:t>2026-03-17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25482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2828-C862-4BFB-9575-C5AFB9D6E527}" type="datetimeFigureOut">
              <a:rPr lang="sv-SE" smtClean="0"/>
              <a:t>2026-03-17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E48C32F-8476-422B-8B15-78841E32BC6D}" type="slidenum">
              <a:rPr lang="sv-SE" smtClean="0"/>
              <a:t>‹#›</a:t>
            </a:fld>
            <a:endParaRPr lang="sv-SE"/>
          </a:p>
        </p:txBody>
      </p:sp>
      <p:pic>
        <p:nvPicPr>
          <p:cNvPr id="7" name="Picture 6" descr="E:\websites\free-power-point-templates\2012\logos.png">
            <a:extLst>
              <a:ext uri="{FF2B5EF4-FFF2-40B4-BE49-F238E27FC236}">
                <a16:creationId xmlns:a16="http://schemas.microsoft.com/office/drawing/2014/main" id="{4574626E-3215-4C59-A1E6-8B61DF5D75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82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374901"/>
            <a:ext cx="10994760" cy="814428"/>
          </a:xfrm>
        </p:spPr>
        <p:txBody>
          <a:bodyPr>
            <a:normAutofit/>
          </a:bodyPr>
          <a:lstStyle>
            <a:lvl1pPr algn="l">
              <a:defRPr sz="48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98621" y="1800148"/>
            <a:ext cx="10994760" cy="4682952"/>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12828-C862-4BFB-9575-C5AFB9D6E527}" type="datetimeFigureOut">
              <a:rPr lang="sv-SE" smtClean="0"/>
              <a:t>2026-03-17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169663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620" y="374900"/>
            <a:ext cx="8144267" cy="763525"/>
          </a:xfrm>
        </p:spPr>
        <p:txBody>
          <a:bodyPr>
            <a:normAutofit/>
          </a:bodyPr>
          <a:lstStyle>
            <a:lvl1pPr algn="l">
              <a:defRPr sz="4800">
                <a:solidFill>
                  <a:srgbClr val="00B050"/>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98620" y="1392935"/>
            <a:ext cx="8144267" cy="4885021"/>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12828-C862-4BFB-9575-C5AFB9D6E527}" type="datetimeFigureOut">
              <a:rPr lang="sv-SE" smtClean="0"/>
              <a:t>2026-03-17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164970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12828-C862-4BFB-9575-C5AFB9D6E527}" type="datetimeFigureOut">
              <a:rPr lang="sv-SE" smtClean="0"/>
              <a:t>2026-03-17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122394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D12828-C862-4BFB-9575-C5AFB9D6E527}" type="datetimeFigureOut">
              <a:rPr lang="sv-SE" smtClean="0"/>
              <a:t>2026-03-17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35063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1" y="374900"/>
            <a:ext cx="10791153" cy="814427"/>
          </a:xfrm>
        </p:spPr>
        <p:txBody>
          <a:bodyPr>
            <a:normAutofit/>
          </a:bodyPr>
          <a:lstStyle>
            <a:lvl1pPr algn="l">
              <a:defRPr sz="48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715840" y="2188317"/>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715840" y="2818180"/>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2" y="2188317"/>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096002" y="2818180"/>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D12828-C862-4BFB-9575-C5AFB9D6E527}" type="datetimeFigureOut">
              <a:rPr lang="sv-SE" smtClean="0"/>
              <a:t>2026-03-17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329235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12828-C862-4BFB-9575-C5AFB9D6E527}" type="datetimeFigureOut">
              <a:rPr lang="sv-SE" smtClean="0"/>
              <a:t>2026-03-17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59822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12828-C862-4BFB-9575-C5AFB9D6E527}" type="datetimeFigureOut">
              <a:rPr lang="sv-SE" smtClean="0"/>
              <a:t>2026-03-17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634974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3D12828-C862-4BFB-9575-C5AFB9D6E527}" type="datetimeFigureOut">
              <a:rPr lang="sv-SE" smtClean="0"/>
              <a:t>2026-03-17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E48C32F-8476-422B-8B15-78841E32BC6D}" type="slidenum">
              <a:rPr lang="sv-SE" smtClean="0"/>
              <a:t>‹#›</a:t>
            </a:fld>
            <a:endParaRPr lang="sv-SE"/>
          </a:p>
        </p:txBody>
      </p:sp>
    </p:spTree>
    <p:extLst>
      <p:ext uri="{BB962C8B-B14F-4D97-AF65-F5344CB8AC3E}">
        <p14:creationId xmlns:p14="http://schemas.microsoft.com/office/powerpoint/2010/main" val="15831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3D12828-C862-4BFB-9575-C5AFB9D6E527}" type="datetimeFigureOut">
              <a:rPr lang="sv-SE" smtClean="0"/>
              <a:t>2026-03-17</a:t>
            </a:fld>
            <a:endParaRPr lang="sv-S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E48C32F-8476-422B-8B15-78841E32BC6D}" type="slidenum">
              <a:rPr lang="sv-SE" smtClean="0"/>
              <a:t>‹#›</a:t>
            </a:fld>
            <a:endParaRPr lang="sv-SE"/>
          </a:p>
        </p:txBody>
      </p:sp>
      <p:sp>
        <p:nvSpPr>
          <p:cNvPr id="7" name="TextBox 6">
            <a:extLst>
              <a:ext uri="{FF2B5EF4-FFF2-40B4-BE49-F238E27FC236}">
                <a16:creationId xmlns:a16="http://schemas.microsoft.com/office/drawing/2014/main" id="{7AA319AF-0FCC-4128-9740-8A4A650F4C8A}"/>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384724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B50065-A5D3-47BD-2148-978695447D78}"/>
              </a:ext>
            </a:extLst>
          </p:cNvPr>
          <p:cNvSpPr>
            <a:spLocks noGrp="1"/>
          </p:cNvSpPr>
          <p:nvPr>
            <p:ph type="ctrTitle"/>
          </p:nvPr>
        </p:nvSpPr>
        <p:spPr>
          <a:xfrm>
            <a:off x="598621" y="1800147"/>
            <a:ext cx="7533447" cy="2036067"/>
          </a:xfrm>
        </p:spPr>
        <p:txBody>
          <a:bodyPr/>
          <a:lstStyle/>
          <a:p>
            <a:r>
              <a:rPr lang="en-US" dirty="0"/>
              <a:t>FÖRÄLDRAMÖTE P2016</a:t>
            </a:r>
          </a:p>
        </p:txBody>
      </p:sp>
      <p:sp>
        <p:nvSpPr>
          <p:cNvPr id="10" name="Subtitle 2">
            <a:extLst>
              <a:ext uri="{FF2B5EF4-FFF2-40B4-BE49-F238E27FC236}">
                <a16:creationId xmlns:a16="http://schemas.microsoft.com/office/drawing/2014/main" id="{FAC8D45F-94BE-90C6-F16A-B250DC32F7DF}"/>
              </a:ext>
            </a:extLst>
          </p:cNvPr>
          <p:cNvSpPr>
            <a:spLocks noGrp="1"/>
          </p:cNvSpPr>
          <p:nvPr>
            <p:ph type="subTitle" idx="1"/>
          </p:nvPr>
        </p:nvSpPr>
        <p:spPr>
          <a:xfrm>
            <a:off x="598620" y="3429000"/>
            <a:ext cx="7533447" cy="814427"/>
          </a:xfrm>
        </p:spPr>
        <p:txBody>
          <a:bodyPr/>
          <a:lstStyle/>
          <a:p>
            <a:r>
              <a:rPr lang="en-US" dirty="0">
                <a:solidFill>
                  <a:schemeClr val="bg1">
                    <a:lumMod val="50000"/>
                  </a:schemeClr>
                </a:solidFill>
              </a:rPr>
              <a:t>2026-03-17</a:t>
            </a:r>
          </a:p>
          <a:p>
            <a:endParaRPr lang="en-US" dirty="0"/>
          </a:p>
        </p:txBody>
      </p:sp>
    </p:spTree>
    <p:extLst>
      <p:ext uri="{BB962C8B-B14F-4D97-AF65-F5344CB8AC3E}">
        <p14:creationId xmlns:p14="http://schemas.microsoft.com/office/powerpoint/2010/main" val="123409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BE04B-12CE-318C-9D2E-835A5C083997}"/>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466E04D-148C-91B9-A426-7C3CF18F4BB2}"/>
              </a:ext>
            </a:extLst>
          </p:cNvPr>
          <p:cNvSpPr>
            <a:spLocks noGrp="1"/>
          </p:cNvSpPr>
          <p:nvPr>
            <p:ph type="pic" idx="1"/>
          </p:nvPr>
        </p:nvSpPr>
        <p:spPr/>
        <p:txBody>
          <a:bodyPr/>
          <a:lstStyle/>
          <a:p>
            <a:r>
              <a:rPr lang="sv-SE" dirty="0"/>
              <a:t>Försäljning mm</a:t>
            </a:r>
          </a:p>
        </p:txBody>
      </p:sp>
      <p:sp>
        <p:nvSpPr>
          <p:cNvPr id="4" name="Text Placeholder 3">
            <a:extLst>
              <a:ext uri="{FF2B5EF4-FFF2-40B4-BE49-F238E27FC236}">
                <a16:creationId xmlns:a16="http://schemas.microsoft.com/office/drawing/2014/main" id="{324AC9AE-34FF-A838-8481-5AA1D8AD56C0}"/>
              </a:ext>
            </a:extLst>
          </p:cNvPr>
          <p:cNvSpPr>
            <a:spLocks noGrp="1"/>
          </p:cNvSpPr>
          <p:nvPr>
            <p:ph type="body" sz="half" idx="2"/>
          </p:nvPr>
        </p:nvSpPr>
        <p:spPr>
          <a:xfrm>
            <a:off x="557561" y="2167479"/>
            <a:ext cx="8601839" cy="4114800"/>
          </a:xfrm>
        </p:spPr>
        <p:txBody>
          <a:bodyPr>
            <a:normAutofit fontScale="70000" lnSpcReduction="20000"/>
          </a:bodyPr>
          <a:lstStyle/>
          <a:p>
            <a:pPr marL="342900" indent="-342900">
              <a:buFont typeface="Arial" panose="020B0604020202020204" pitchFamily="34" charset="0"/>
              <a:buChar char="•"/>
            </a:pPr>
            <a:r>
              <a:rPr lang="sv-SE" sz="5100" dirty="0"/>
              <a:t>Försäljning av fika, mat bemanning av hoppborg </a:t>
            </a:r>
            <a:r>
              <a:rPr lang="sv-SE" sz="5100" dirty="0" err="1"/>
              <a:t>etc</a:t>
            </a:r>
            <a:r>
              <a:rPr lang="sv-SE" sz="5100" dirty="0"/>
              <a:t> Ekeby-Almby Poolspel 14/5</a:t>
            </a:r>
          </a:p>
          <a:p>
            <a:endParaRPr lang="sv-SE" sz="5100" dirty="0"/>
          </a:p>
          <a:p>
            <a:pPr marL="685800" indent="-685800">
              <a:buFont typeface="Arial" panose="020B0604020202020204" pitchFamily="34" charset="0"/>
              <a:buChar char="•"/>
            </a:pPr>
            <a:r>
              <a:rPr lang="sv-SE" sz="5100" dirty="0"/>
              <a:t>Inventering av nuvarande matchtröjor (gröna) och beställning av nya under våren (kan föräldragruppen ta detta?)</a:t>
            </a:r>
          </a:p>
          <a:p>
            <a:pPr marL="685800" indent="-685800">
              <a:buFont typeface="Arial" panose="020B0604020202020204" pitchFamily="34" charset="0"/>
              <a:buChar char="•"/>
            </a:pPr>
            <a:r>
              <a:rPr lang="sv-SE" sz="5100" dirty="0"/>
              <a:t>Finns möjlighet till sponsorer för bortaställ (svarta tröjor)?</a:t>
            </a:r>
          </a:p>
          <a:p>
            <a:pPr marL="685800" indent="-685800">
              <a:buFont typeface="Arial" panose="020B0604020202020204" pitchFamily="34" charset="0"/>
              <a:buChar char="•"/>
            </a:pPr>
            <a:endParaRPr lang="sv-SE" sz="5100" dirty="0"/>
          </a:p>
          <a:p>
            <a:endParaRPr lang="sv-SE" dirty="0"/>
          </a:p>
        </p:txBody>
      </p:sp>
    </p:spTree>
    <p:extLst>
      <p:ext uri="{BB962C8B-B14F-4D97-AF65-F5344CB8AC3E}">
        <p14:creationId xmlns:p14="http://schemas.microsoft.com/office/powerpoint/2010/main" val="65068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650E5-296C-6AD2-F03B-D2F105F9A18D}"/>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B285D8-6A01-830A-C22D-744DC1E04118}"/>
              </a:ext>
            </a:extLst>
          </p:cNvPr>
          <p:cNvSpPr>
            <a:spLocks noGrp="1"/>
          </p:cNvSpPr>
          <p:nvPr>
            <p:ph type="pic" idx="1"/>
          </p:nvPr>
        </p:nvSpPr>
        <p:spPr>
          <a:xfrm>
            <a:off x="926677" y="594487"/>
            <a:ext cx="7315200" cy="4114800"/>
          </a:xfrm>
        </p:spPr>
        <p:txBody>
          <a:bodyPr/>
          <a:lstStyle/>
          <a:p>
            <a:r>
              <a:rPr lang="sv-SE" dirty="0"/>
              <a:t>Cuper och Poolspel 2026</a:t>
            </a:r>
          </a:p>
          <a:p>
            <a:endParaRPr lang="sv-SE" dirty="0"/>
          </a:p>
        </p:txBody>
      </p:sp>
      <p:sp>
        <p:nvSpPr>
          <p:cNvPr id="4" name="Text Placeholder 3">
            <a:extLst>
              <a:ext uri="{FF2B5EF4-FFF2-40B4-BE49-F238E27FC236}">
                <a16:creationId xmlns:a16="http://schemas.microsoft.com/office/drawing/2014/main" id="{95FAE61D-DB2D-0208-9D2C-FE6FA53358DD}"/>
              </a:ext>
            </a:extLst>
          </p:cNvPr>
          <p:cNvSpPr>
            <a:spLocks noGrp="1"/>
          </p:cNvSpPr>
          <p:nvPr>
            <p:ph type="body" sz="half" idx="2"/>
          </p:nvPr>
        </p:nvSpPr>
        <p:spPr>
          <a:xfrm>
            <a:off x="1060450" y="2249455"/>
            <a:ext cx="7315200" cy="804863"/>
          </a:xfrm>
        </p:spPr>
        <p:txBody>
          <a:bodyPr>
            <a:noAutofit/>
          </a:bodyPr>
          <a:lstStyle/>
          <a:p>
            <a:r>
              <a:rPr lang="sv-SE" sz="1800" dirty="0"/>
              <a:t>Träningsmatch Syrianska  21/3</a:t>
            </a:r>
          </a:p>
          <a:p>
            <a:r>
              <a:rPr lang="sv-SE" sz="1800" dirty="0" err="1"/>
              <a:t>Hovsta</a:t>
            </a:r>
            <a:r>
              <a:rPr lang="sv-SE" sz="1800" dirty="0"/>
              <a:t> Spring cup 11/4</a:t>
            </a:r>
          </a:p>
          <a:p>
            <a:r>
              <a:rPr lang="sv-SE" sz="1800" dirty="0" err="1"/>
              <a:t>Orica</a:t>
            </a:r>
            <a:r>
              <a:rPr lang="sv-SE" sz="1800" dirty="0"/>
              <a:t> Cup Nora 1-3 maj</a:t>
            </a:r>
          </a:p>
          <a:p>
            <a:r>
              <a:rPr lang="sv-SE" sz="1800" dirty="0"/>
              <a:t>Ekeby-Almby Poolspel 14/5</a:t>
            </a:r>
          </a:p>
          <a:p>
            <a:r>
              <a:rPr lang="sv-SE" sz="1800" dirty="0"/>
              <a:t>Örebro cupen 13-15/6</a:t>
            </a:r>
          </a:p>
          <a:p>
            <a:r>
              <a:rPr lang="sv-SE" sz="1800" b="1" dirty="0"/>
              <a:t>Seriespel 7-manna (2 lag)</a:t>
            </a:r>
          </a:p>
        </p:txBody>
      </p:sp>
    </p:spTree>
    <p:extLst>
      <p:ext uri="{BB962C8B-B14F-4D97-AF65-F5344CB8AC3E}">
        <p14:creationId xmlns:p14="http://schemas.microsoft.com/office/powerpoint/2010/main" val="124271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2167BAB-DD96-21B9-64DE-25FE2D213B83}"/>
              </a:ext>
            </a:extLst>
          </p:cNvPr>
          <p:cNvSpPr>
            <a:spLocks noGrp="1"/>
          </p:cNvSpPr>
          <p:nvPr>
            <p:ph type="title"/>
          </p:nvPr>
        </p:nvSpPr>
        <p:spPr>
          <a:xfrm>
            <a:off x="598620" y="374900"/>
            <a:ext cx="8144267" cy="763525"/>
          </a:xfrm>
        </p:spPr>
        <p:txBody>
          <a:bodyPr>
            <a:normAutofit fontScale="90000"/>
          </a:bodyPr>
          <a:lstStyle/>
          <a:p>
            <a:r>
              <a:rPr lang="en-US" dirty="0"/>
              <a:t>Program</a:t>
            </a:r>
          </a:p>
        </p:txBody>
      </p:sp>
      <p:sp>
        <p:nvSpPr>
          <p:cNvPr id="19" name="Content Placeholder 2">
            <a:extLst>
              <a:ext uri="{FF2B5EF4-FFF2-40B4-BE49-F238E27FC236}">
                <a16:creationId xmlns:a16="http://schemas.microsoft.com/office/drawing/2014/main" id="{4CBFAC8B-06F3-F631-2502-3239C75B637E}"/>
              </a:ext>
            </a:extLst>
          </p:cNvPr>
          <p:cNvSpPr>
            <a:spLocks noGrp="1"/>
          </p:cNvSpPr>
          <p:nvPr>
            <p:ph idx="1"/>
          </p:nvPr>
        </p:nvSpPr>
        <p:spPr>
          <a:xfrm>
            <a:off x="598620" y="1138425"/>
            <a:ext cx="8144267" cy="5139531"/>
          </a:xfrm>
        </p:spPr>
        <p:txBody>
          <a:bodyPr>
            <a:normAutofit fontScale="85000" lnSpcReduction="10000"/>
          </a:bodyPr>
          <a:lstStyle/>
          <a:p>
            <a:r>
              <a:rPr lang="en-US" b="1" dirty="0" err="1"/>
              <a:t>Träningsupplägg</a:t>
            </a:r>
            <a:endParaRPr lang="en-US" b="1" dirty="0"/>
          </a:p>
          <a:p>
            <a:pPr lvl="1"/>
            <a:r>
              <a:rPr lang="en-US" sz="2800" dirty="0" err="1"/>
              <a:t>Spelformer</a:t>
            </a:r>
            <a:endParaRPr lang="en-US" sz="2800" dirty="0"/>
          </a:p>
          <a:p>
            <a:pPr lvl="1"/>
            <a:r>
              <a:rPr lang="en-US" sz="2800" dirty="0" err="1"/>
              <a:t>Träningstider</a:t>
            </a:r>
            <a:endParaRPr lang="en-US" sz="2800" dirty="0"/>
          </a:p>
          <a:p>
            <a:pPr lvl="1"/>
            <a:r>
              <a:rPr lang="en-US" sz="2800" dirty="0" err="1"/>
              <a:t>Spelarutvecklingsplan</a:t>
            </a:r>
            <a:endParaRPr lang="en-US" sz="2800" dirty="0"/>
          </a:p>
          <a:p>
            <a:pPr lvl="1"/>
            <a:r>
              <a:rPr lang="en-US" sz="2800" dirty="0" err="1"/>
              <a:t>Vårt</a:t>
            </a:r>
            <a:r>
              <a:rPr lang="en-US" sz="2800" dirty="0"/>
              <a:t> </a:t>
            </a:r>
            <a:r>
              <a:rPr lang="en-US" sz="2800" dirty="0" err="1"/>
              <a:t>fokus</a:t>
            </a:r>
            <a:r>
              <a:rPr lang="en-US" sz="2800" dirty="0"/>
              <a:t> 2026</a:t>
            </a:r>
          </a:p>
          <a:p>
            <a:r>
              <a:rPr lang="en-US" b="1" dirty="0" err="1"/>
              <a:t>Hjälp</a:t>
            </a:r>
            <a:r>
              <a:rPr lang="en-US" b="1" dirty="0"/>
              <a:t> </a:t>
            </a:r>
            <a:r>
              <a:rPr lang="en-US" b="1" dirty="0" err="1"/>
              <a:t>från</a:t>
            </a:r>
            <a:r>
              <a:rPr lang="en-US" b="1" dirty="0"/>
              <a:t> </a:t>
            </a:r>
            <a:r>
              <a:rPr lang="en-US" b="1" dirty="0" err="1"/>
              <a:t>föräldrar</a:t>
            </a:r>
            <a:endParaRPr lang="en-US" b="1" dirty="0"/>
          </a:p>
          <a:p>
            <a:pPr lvl="1"/>
            <a:r>
              <a:rPr lang="en-US" sz="2800" dirty="0"/>
              <a:t>Matcher </a:t>
            </a:r>
            <a:r>
              <a:rPr lang="en-US" sz="2800" dirty="0" err="1"/>
              <a:t>och</a:t>
            </a:r>
            <a:r>
              <a:rPr lang="en-US" sz="2800" dirty="0"/>
              <a:t> </a:t>
            </a:r>
            <a:r>
              <a:rPr lang="en-US" sz="2800" dirty="0" err="1"/>
              <a:t>träningar</a:t>
            </a:r>
            <a:endParaRPr lang="en-US" sz="2800" dirty="0"/>
          </a:p>
          <a:p>
            <a:pPr lvl="1"/>
            <a:r>
              <a:rPr lang="en-US" sz="2800" dirty="0" err="1"/>
              <a:t>Attityder</a:t>
            </a:r>
            <a:r>
              <a:rPr lang="en-US" sz="2800" dirty="0"/>
              <a:t> </a:t>
            </a:r>
            <a:r>
              <a:rPr lang="en-US" sz="2800" dirty="0" err="1"/>
              <a:t>och</a:t>
            </a:r>
            <a:r>
              <a:rPr lang="en-US" sz="2800" dirty="0"/>
              <a:t> </a:t>
            </a:r>
            <a:r>
              <a:rPr lang="en-US" sz="2800" dirty="0" err="1"/>
              <a:t>inställning</a:t>
            </a:r>
            <a:endParaRPr lang="en-US" sz="2800" dirty="0"/>
          </a:p>
          <a:p>
            <a:r>
              <a:rPr lang="en-US" b="1" dirty="0" err="1"/>
              <a:t>Föreningens</a:t>
            </a:r>
            <a:r>
              <a:rPr lang="en-US" b="1" dirty="0"/>
              <a:t> vision och </a:t>
            </a:r>
            <a:r>
              <a:rPr lang="en-US" b="1" dirty="0" err="1"/>
              <a:t>individens</a:t>
            </a:r>
            <a:r>
              <a:rPr lang="en-US" b="1" dirty="0"/>
              <a:t> </a:t>
            </a:r>
            <a:r>
              <a:rPr lang="en-US" b="1" dirty="0" err="1"/>
              <a:t>utveckling</a:t>
            </a:r>
            <a:endParaRPr lang="en-US" b="1" dirty="0"/>
          </a:p>
          <a:p>
            <a:r>
              <a:rPr lang="en-US" b="1" dirty="0" err="1"/>
              <a:t>Försäljning</a:t>
            </a:r>
            <a:endParaRPr lang="en-US" b="1" dirty="0"/>
          </a:p>
          <a:p>
            <a:r>
              <a:rPr lang="en-US" b="1" dirty="0" err="1"/>
              <a:t>Seriespel</a:t>
            </a:r>
            <a:r>
              <a:rPr lang="en-US" b="1" dirty="0"/>
              <a:t>, Cuper och </a:t>
            </a:r>
            <a:r>
              <a:rPr lang="en-US" b="1" dirty="0" err="1"/>
              <a:t>Poolspel</a:t>
            </a:r>
            <a:r>
              <a:rPr lang="en-US" b="1" dirty="0"/>
              <a:t> 2026</a:t>
            </a:r>
          </a:p>
        </p:txBody>
      </p:sp>
    </p:spTree>
    <p:extLst>
      <p:ext uri="{BB962C8B-B14F-4D97-AF65-F5344CB8AC3E}">
        <p14:creationId xmlns:p14="http://schemas.microsoft.com/office/powerpoint/2010/main" val="321621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CF9E-9F1B-6145-AD6F-F00C366A81D4}"/>
              </a:ext>
            </a:extLst>
          </p:cNvPr>
          <p:cNvSpPr>
            <a:spLocks noGrp="1"/>
          </p:cNvSpPr>
          <p:nvPr>
            <p:ph type="title"/>
          </p:nvPr>
        </p:nvSpPr>
        <p:spPr>
          <a:xfrm>
            <a:off x="94573" y="1513459"/>
            <a:ext cx="6818291" cy="2423160"/>
          </a:xfrm>
        </p:spPr>
        <p:txBody>
          <a:bodyPr>
            <a:normAutofit fontScale="90000"/>
          </a:bodyPr>
          <a:lstStyle/>
          <a:p>
            <a:r>
              <a:rPr lang="sv-SE" dirty="0"/>
              <a:t>Spelformer enligt SvFF</a:t>
            </a:r>
            <a:br>
              <a:rPr lang="sv-SE" b="0" dirty="0"/>
            </a:br>
            <a:r>
              <a:rPr lang="sv-SE" b="0" dirty="0"/>
              <a:t>3v3 – Lära känna bollen och röra på sig</a:t>
            </a:r>
            <a:br>
              <a:rPr lang="sv-SE" b="0" dirty="0"/>
            </a:br>
            <a:r>
              <a:rPr lang="sv-SE" b="0" dirty="0"/>
              <a:t>5vs5 – Passa till närmaste kompis</a:t>
            </a:r>
            <a:br>
              <a:rPr lang="sv-SE" b="0" dirty="0"/>
            </a:br>
            <a:r>
              <a:rPr lang="sv-SE" dirty="0"/>
              <a:t>7vs7 – Utöka till flera och över större ytor</a:t>
            </a:r>
            <a:br>
              <a:rPr lang="sv-SE" b="0" dirty="0"/>
            </a:br>
            <a:r>
              <a:rPr lang="sv-SE" b="0" dirty="0"/>
              <a:t>9vs9 – Utöka till större ytor och spela som lag</a:t>
            </a:r>
            <a:br>
              <a:rPr lang="sv-SE" b="0" dirty="0"/>
            </a:br>
            <a:r>
              <a:rPr lang="sv-SE" b="0" dirty="0"/>
              <a:t>11vs11 – Spel med alla komponenter</a:t>
            </a:r>
            <a:endParaRPr lang="sv-SE" dirty="0"/>
          </a:p>
        </p:txBody>
      </p:sp>
      <p:sp>
        <p:nvSpPr>
          <p:cNvPr id="3" name="Picture Placeholder 2">
            <a:extLst>
              <a:ext uri="{FF2B5EF4-FFF2-40B4-BE49-F238E27FC236}">
                <a16:creationId xmlns:a16="http://schemas.microsoft.com/office/drawing/2014/main" id="{15825011-3119-4ABD-A669-227014161CCD}"/>
              </a:ext>
            </a:extLst>
          </p:cNvPr>
          <p:cNvSpPr>
            <a:spLocks noGrp="1"/>
          </p:cNvSpPr>
          <p:nvPr>
            <p:ph type="pic" idx="1"/>
          </p:nvPr>
        </p:nvSpPr>
        <p:spPr>
          <a:xfrm>
            <a:off x="2389717" y="612775"/>
            <a:ext cx="7315200" cy="1545209"/>
          </a:xfrm>
        </p:spPr>
        <p:txBody>
          <a:bodyPr/>
          <a:lstStyle/>
          <a:p>
            <a:r>
              <a:rPr lang="sv-SE" dirty="0"/>
              <a:t>Spelformer</a:t>
            </a:r>
          </a:p>
        </p:txBody>
      </p:sp>
      <p:sp>
        <p:nvSpPr>
          <p:cNvPr id="6" name="textruta 5">
            <a:extLst>
              <a:ext uri="{FF2B5EF4-FFF2-40B4-BE49-F238E27FC236}">
                <a16:creationId xmlns:a16="http://schemas.microsoft.com/office/drawing/2014/main" id="{035D22FB-15A9-0C37-8BF6-31BFD7EEB01E}"/>
              </a:ext>
            </a:extLst>
          </p:cNvPr>
          <p:cNvSpPr txBox="1"/>
          <p:nvPr/>
        </p:nvSpPr>
        <p:spPr>
          <a:xfrm>
            <a:off x="94573" y="4488472"/>
            <a:ext cx="7763256" cy="1938992"/>
          </a:xfrm>
          <a:prstGeom prst="rect">
            <a:avLst/>
          </a:prstGeom>
          <a:noFill/>
        </p:spPr>
        <p:txBody>
          <a:bodyPr wrap="square">
            <a:spAutoFit/>
          </a:bodyPr>
          <a:lstStyle/>
          <a:p>
            <a:r>
              <a:rPr lang="sv-SE" sz="2400" b="1" dirty="0">
                <a:latin typeface="+mj-lt"/>
              </a:rPr>
              <a:t>Träningstider</a:t>
            </a:r>
          </a:p>
          <a:p>
            <a:pPr marL="285750" indent="-285750">
              <a:buFont typeface="Arial" panose="020B0604020202020204" pitchFamily="34" charset="0"/>
              <a:buChar char="•"/>
            </a:pPr>
            <a:r>
              <a:rPr lang="sv-SE" sz="2400" dirty="0">
                <a:latin typeface="+mj-lt"/>
              </a:rPr>
              <a:t>Målet är att ha 3 träningar/veckan</a:t>
            </a:r>
          </a:p>
          <a:p>
            <a:pPr marL="285750" indent="-285750">
              <a:buFont typeface="Arial" panose="020B0604020202020204" pitchFamily="34" charset="0"/>
              <a:buChar char="•"/>
            </a:pPr>
            <a:r>
              <a:rPr lang="sv-SE" sz="2400" dirty="0">
                <a:solidFill>
                  <a:srgbClr val="FF0000"/>
                </a:solidFill>
                <a:latin typeface="+mj-lt"/>
              </a:rPr>
              <a:t>Torsdagar 17:15-18:30</a:t>
            </a:r>
          </a:p>
          <a:p>
            <a:pPr marL="285750" indent="-285750">
              <a:buFont typeface="Arial" panose="020B0604020202020204" pitchFamily="34" charset="0"/>
              <a:buChar char="•"/>
            </a:pPr>
            <a:r>
              <a:rPr lang="sv-SE" sz="2400" dirty="0">
                <a:solidFill>
                  <a:srgbClr val="FF0000"/>
                </a:solidFill>
                <a:latin typeface="+mj-lt"/>
              </a:rPr>
              <a:t>Söndagar 14:00-15:00</a:t>
            </a:r>
          </a:p>
          <a:p>
            <a:pPr marL="285750" indent="-285750">
              <a:buFont typeface="Arial" panose="020B0604020202020204" pitchFamily="34" charset="0"/>
              <a:buChar char="•"/>
            </a:pPr>
            <a:r>
              <a:rPr lang="sv-SE" sz="2400" dirty="0">
                <a:latin typeface="+mj-lt"/>
              </a:rPr>
              <a:t>Extra träningar hanteras via kallelser (dialog med P15)</a:t>
            </a:r>
          </a:p>
        </p:txBody>
      </p:sp>
    </p:spTree>
    <p:extLst>
      <p:ext uri="{BB962C8B-B14F-4D97-AF65-F5344CB8AC3E}">
        <p14:creationId xmlns:p14="http://schemas.microsoft.com/office/powerpoint/2010/main" val="301783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3F50D3B-360B-14FA-9037-2537EF83E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7E0D8-024F-5999-F157-421F8C048B1B}"/>
              </a:ext>
            </a:extLst>
          </p:cNvPr>
          <p:cNvSpPr>
            <a:spLocks noGrp="1"/>
          </p:cNvSpPr>
          <p:nvPr>
            <p:ph type="title"/>
          </p:nvPr>
        </p:nvSpPr>
        <p:spPr>
          <a:xfrm>
            <a:off x="1347300" y="2103437"/>
            <a:ext cx="7467515" cy="804862"/>
          </a:xfrm>
        </p:spPr>
        <p:txBody>
          <a:bodyPr>
            <a:normAutofit/>
          </a:bodyPr>
          <a:lstStyle/>
          <a:p>
            <a:r>
              <a:rPr lang="sv-SE" dirty="0"/>
              <a:t>Nu finns spelarutvecklingsplan för Östra Almby FK</a:t>
            </a:r>
          </a:p>
        </p:txBody>
      </p:sp>
      <p:sp>
        <p:nvSpPr>
          <p:cNvPr id="3" name="Picture Placeholder 2">
            <a:extLst>
              <a:ext uri="{FF2B5EF4-FFF2-40B4-BE49-F238E27FC236}">
                <a16:creationId xmlns:a16="http://schemas.microsoft.com/office/drawing/2014/main" id="{E8DBD8FD-D6FC-A738-B269-099FB41B123C}"/>
              </a:ext>
            </a:extLst>
          </p:cNvPr>
          <p:cNvSpPr>
            <a:spLocks noGrp="1"/>
          </p:cNvSpPr>
          <p:nvPr>
            <p:ph type="pic" idx="1"/>
          </p:nvPr>
        </p:nvSpPr>
        <p:spPr/>
        <p:txBody>
          <a:bodyPr/>
          <a:lstStyle/>
          <a:p>
            <a:r>
              <a:rPr lang="sv-SE" dirty="0"/>
              <a:t>Spelarutvecklingsplan</a:t>
            </a:r>
          </a:p>
        </p:txBody>
      </p:sp>
      <p:sp>
        <p:nvSpPr>
          <p:cNvPr id="4" name="Text Placeholder 3">
            <a:extLst>
              <a:ext uri="{FF2B5EF4-FFF2-40B4-BE49-F238E27FC236}">
                <a16:creationId xmlns:a16="http://schemas.microsoft.com/office/drawing/2014/main" id="{66B2C601-C97B-2BF8-A203-8FEB5AD9D729}"/>
              </a:ext>
            </a:extLst>
          </p:cNvPr>
          <p:cNvSpPr>
            <a:spLocks noGrp="1"/>
          </p:cNvSpPr>
          <p:nvPr>
            <p:ph type="body" sz="half" idx="2"/>
          </p:nvPr>
        </p:nvSpPr>
        <p:spPr>
          <a:xfrm>
            <a:off x="734652" y="2926777"/>
            <a:ext cx="9826668" cy="2944368"/>
          </a:xfrm>
        </p:spPr>
        <p:txBody>
          <a:bodyPr>
            <a:normAutofit/>
          </a:bodyPr>
          <a:lstStyle/>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Syftet med denna utvecklingsplan är att vara en vägledning och ett stöd åt föreningens ungdomsledare samt vara ett underlag till att våra barn och ungdomar får en bra och enhetlig grundutbildning i fotboll. </a:t>
            </a:r>
          </a:p>
          <a:p>
            <a:pPr marL="285750" indent="-285750">
              <a:buFont typeface="Arial" panose="020B0604020202020204" pitchFamily="34" charset="0"/>
              <a:buChar char="•"/>
            </a:pPr>
            <a:endParaRPr lang="sv-SE"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Den syftar även till att skapa en medvetenhet hos alla spelare, ledare, föräldrar och övriga supporters om vilka riktlinjer ungdomsfotbollen i Östra Almby FK arbetar efter och vilka krav detta ställer på alla de inblandade.</a:t>
            </a:r>
            <a:endParaRPr lang="sv-SE" dirty="0"/>
          </a:p>
        </p:txBody>
      </p:sp>
    </p:spTree>
    <p:extLst>
      <p:ext uri="{BB962C8B-B14F-4D97-AF65-F5344CB8AC3E}">
        <p14:creationId xmlns:p14="http://schemas.microsoft.com/office/powerpoint/2010/main" val="79771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A392825-3B2D-1062-5897-E5F86DA80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31" y="1996069"/>
            <a:ext cx="11690048" cy="4638908"/>
          </a:xfrm>
          <a:prstGeom prst="rect">
            <a:avLst/>
          </a:prstGeom>
        </p:spPr>
      </p:pic>
    </p:spTree>
    <p:extLst>
      <p:ext uri="{BB962C8B-B14F-4D97-AF65-F5344CB8AC3E}">
        <p14:creationId xmlns:p14="http://schemas.microsoft.com/office/powerpoint/2010/main" val="256564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9EE6D-A874-9672-E6DE-F6A06195C987}"/>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6EA31F1-4E30-DFD4-653A-8C504BF16601}"/>
              </a:ext>
            </a:extLst>
          </p:cNvPr>
          <p:cNvSpPr>
            <a:spLocks noGrp="1"/>
          </p:cNvSpPr>
          <p:nvPr>
            <p:ph type="pic" idx="1"/>
          </p:nvPr>
        </p:nvSpPr>
        <p:spPr>
          <a:xfrm>
            <a:off x="446100" y="267630"/>
            <a:ext cx="8597900" cy="4114800"/>
          </a:xfrm>
        </p:spPr>
        <p:txBody>
          <a:bodyPr/>
          <a:lstStyle/>
          <a:p>
            <a:r>
              <a:rPr lang="sv-SE" dirty="0"/>
              <a:t>Några av våra fokusområden 2026</a:t>
            </a:r>
          </a:p>
        </p:txBody>
      </p:sp>
      <p:sp>
        <p:nvSpPr>
          <p:cNvPr id="4" name="Text Placeholder 3">
            <a:extLst>
              <a:ext uri="{FF2B5EF4-FFF2-40B4-BE49-F238E27FC236}">
                <a16:creationId xmlns:a16="http://schemas.microsoft.com/office/drawing/2014/main" id="{88B62D27-8B9F-D870-12B4-ED06E39FC1FF}"/>
              </a:ext>
            </a:extLst>
          </p:cNvPr>
          <p:cNvSpPr>
            <a:spLocks noGrp="1"/>
          </p:cNvSpPr>
          <p:nvPr>
            <p:ph type="body" sz="half" idx="2"/>
          </p:nvPr>
        </p:nvSpPr>
        <p:spPr>
          <a:xfrm>
            <a:off x="1204383" y="2175405"/>
            <a:ext cx="8597900" cy="804863"/>
          </a:xfrm>
        </p:spPr>
        <p:txBody>
          <a:bodyPr>
            <a:noAutofit/>
          </a:bodyPr>
          <a:lstStyle/>
          <a:p>
            <a:pPr marL="285750" indent="-285750">
              <a:buFont typeface="Arial" panose="020B0604020202020204" pitchFamily="34" charset="0"/>
              <a:buChar char="•"/>
            </a:pPr>
            <a:r>
              <a:rPr lang="sv-SE" sz="2400" dirty="0">
                <a:latin typeface="+mj-lt"/>
              </a:rPr>
              <a:t>Enskilda spelarens utveckling (fadderskap, utvecklingssamtal)</a:t>
            </a:r>
          </a:p>
          <a:p>
            <a:pPr marL="285750" indent="-285750">
              <a:buFont typeface="Arial" panose="020B0604020202020204" pitchFamily="34" charset="0"/>
              <a:buChar char="•"/>
            </a:pPr>
            <a:r>
              <a:rPr lang="sv-SE" sz="2400" dirty="0">
                <a:latin typeface="+mj-lt"/>
              </a:rPr>
              <a:t>Knäkontroll</a:t>
            </a:r>
          </a:p>
          <a:p>
            <a:pPr marL="285750" indent="-285750">
              <a:buFont typeface="Arial" panose="020B0604020202020204" pitchFamily="34" charset="0"/>
              <a:buChar char="•"/>
            </a:pPr>
            <a:r>
              <a:rPr lang="sv-SE" sz="2400" dirty="0">
                <a:latin typeface="+mj-lt"/>
              </a:rPr>
              <a:t>Fysträning</a:t>
            </a:r>
          </a:p>
          <a:p>
            <a:pPr marL="285750" indent="-285750">
              <a:buFont typeface="Arial" panose="020B0604020202020204" pitchFamily="34" charset="0"/>
              <a:buChar char="•"/>
            </a:pPr>
            <a:r>
              <a:rPr lang="sv-SE" sz="2400" dirty="0">
                <a:latin typeface="+mj-lt"/>
              </a:rPr>
              <a:t>Målvaktsträning</a:t>
            </a:r>
          </a:p>
        </p:txBody>
      </p:sp>
    </p:spTree>
    <p:extLst>
      <p:ext uri="{BB962C8B-B14F-4D97-AF65-F5344CB8AC3E}">
        <p14:creationId xmlns:p14="http://schemas.microsoft.com/office/powerpoint/2010/main" val="269483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6E7D8-1C2F-EEC3-D877-0E40856314E9}"/>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F1FA92-D53B-63B7-5175-A4BEF2CC5660}"/>
              </a:ext>
            </a:extLst>
          </p:cNvPr>
          <p:cNvSpPr>
            <a:spLocks noGrp="1"/>
          </p:cNvSpPr>
          <p:nvPr>
            <p:ph type="pic" idx="1"/>
          </p:nvPr>
        </p:nvSpPr>
        <p:spPr>
          <a:xfrm>
            <a:off x="661937" y="265739"/>
            <a:ext cx="7315200" cy="4114800"/>
          </a:xfrm>
        </p:spPr>
        <p:txBody>
          <a:bodyPr/>
          <a:lstStyle/>
          <a:p>
            <a:r>
              <a:rPr lang="sv-SE" dirty="0"/>
              <a:t>Hjälp – Match och träningar</a:t>
            </a:r>
          </a:p>
        </p:txBody>
      </p:sp>
      <p:sp>
        <p:nvSpPr>
          <p:cNvPr id="5" name="Title 1">
            <a:extLst>
              <a:ext uri="{FF2B5EF4-FFF2-40B4-BE49-F238E27FC236}">
                <a16:creationId xmlns:a16="http://schemas.microsoft.com/office/drawing/2014/main" id="{C28CE0FD-DF22-8DF3-A8B1-1DF2705D274C}"/>
              </a:ext>
            </a:extLst>
          </p:cNvPr>
          <p:cNvSpPr txBox="1">
            <a:spLocks/>
          </p:cNvSpPr>
          <p:nvPr/>
        </p:nvSpPr>
        <p:spPr>
          <a:xfrm>
            <a:off x="94573" y="1513459"/>
            <a:ext cx="8385398" cy="2423160"/>
          </a:xfrm>
          <a:prstGeom prst="rect">
            <a:avLst/>
          </a:prstGeom>
        </p:spPr>
        <p:txBody>
          <a:bodyPr vert="horz" lIns="91440" tIns="45720" rIns="91440" bIns="45720" rtlCol="0" anchor="b">
            <a:normAutofit fontScale="97500"/>
          </a:bodyPr>
          <a:lstStyle>
            <a:lvl1pPr algn="l" defTabSz="1219170" rtl="0" eaLnBrk="1" latinLnBrk="0" hangingPunct="1">
              <a:spcBef>
                <a:spcPct val="0"/>
              </a:spcBef>
              <a:buNone/>
              <a:defRPr sz="2667" b="1" kern="1200">
                <a:solidFill>
                  <a:schemeClr val="tx1"/>
                </a:solidFill>
                <a:latin typeface="+mj-lt"/>
                <a:ea typeface="+mj-ea"/>
                <a:cs typeface="+mj-cs"/>
              </a:defRPr>
            </a:lvl1pPr>
          </a:lstStyle>
          <a:p>
            <a:pPr marL="457200" indent="-457200">
              <a:buFont typeface="Arial" panose="020B0604020202020204" pitchFamily="34" charset="0"/>
              <a:buChar char="•"/>
            </a:pPr>
            <a:r>
              <a:rPr lang="sv-SE" dirty="0"/>
              <a:t>Vi är 4 aktiva tränare</a:t>
            </a:r>
          </a:p>
          <a:p>
            <a:pPr marL="457200" indent="-457200">
              <a:buFont typeface="Arial" panose="020B0604020202020204" pitchFamily="34" charset="0"/>
              <a:buChar char="•"/>
            </a:pPr>
            <a:r>
              <a:rPr lang="sv-SE" dirty="0"/>
              <a:t>Vi kommer behöva er hjälp mer framöver!</a:t>
            </a:r>
          </a:p>
        </p:txBody>
      </p:sp>
    </p:spTree>
    <p:extLst>
      <p:ext uri="{BB962C8B-B14F-4D97-AF65-F5344CB8AC3E}">
        <p14:creationId xmlns:p14="http://schemas.microsoft.com/office/powerpoint/2010/main" val="338201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EBD4E-9629-3A3C-2E64-E5270E0AC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6D1A3-2B6C-999C-4FAC-09E2B346B2E7}"/>
              </a:ext>
            </a:extLst>
          </p:cNvPr>
          <p:cNvSpPr>
            <a:spLocks noGrp="1"/>
          </p:cNvSpPr>
          <p:nvPr>
            <p:ph type="title"/>
          </p:nvPr>
        </p:nvSpPr>
        <p:spPr>
          <a:xfrm>
            <a:off x="396325" y="2094164"/>
            <a:ext cx="7315200" cy="3693987"/>
          </a:xfrm>
        </p:spPr>
        <p:txBody>
          <a:bodyPr>
            <a:normAutofit fontScale="90000"/>
          </a:bodyPr>
          <a:lstStyle/>
          <a:p>
            <a:r>
              <a:rPr lang="sv-SE" sz="1800" i="0" u="none" strike="noStrike" baseline="0" dirty="0">
                <a:solidFill>
                  <a:srgbClr val="000000"/>
                </a:solidFill>
                <a:latin typeface="Calibri" panose="020F0502020204030204" pitchFamily="34" charset="0"/>
              </a:rPr>
              <a:t>Som spelare i Östra Almby FK förväntas alla spelare att:</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visa en god och positiv anda på träningar och matcher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lyssna och följa givna instruktioner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vara en god kamrat och visa hänsyn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stötta dina lagkamrater i såväl med- som motgång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använda ett vårdat språk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ta avstånd från rasism och främlingsfientlighet och motverka alla former av diskriminering, mobbing och nedsättande språk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känna till och verka för ”fair play”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alltid meddela frånvaro till ledaren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alltid meddela om du är sjuk eller skadad – då måste du vila!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regelbundet deltagit på träningar för att spela match </a:t>
            </a:r>
            <a:br>
              <a:rPr lang="sv-SE" sz="1800" b="0" i="0" u="none" strike="noStrike" baseline="0" dirty="0">
                <a:solidFill>
                  <a:srgbClr val="000000"/>
                </a:solidFill>
                <a:latin typeface="Calibri" panose="020F0502020204030204" pitchFamily="34" charset="0"/>
              </a:rPr>
            </a:br>
            <a:r>
              <a:rPr lang="sv-SE" sz="1800" b="0" i="0" u="none" strike="noStrike" baseline="0" dirty="0">
                <a:solidFill>
                  <a:srgbClr val="000000"/>
                </a:solidFill>
                <a:latin typeface="Calibri" panose="020F0502020204030204" pitchFamily="34" charset="0"/>
              </a:rPr>
              <a:t>− vara medlem i Östra Almby FK och betala den aktivitetsavgift som gäller för laget. </a:t>
            </a:r>
            <a:br>
              <a:rPr lang="sv-SE" sz="1800" b="0" i="0" u="none" strike="noStrike" baseline="0" dirty="0">
                <a:solidFill>
                  <a:srgbClr val="000000"/>
                </a:solidFill>
                <a:latin typeface="Calibri" panose="020F0502020204030204" pitchFamily="34" charset="0"/>
              </a:rPr>
            </a:br>
            <a:endParaRPr lang="sv-SE" dirty="0"/>
          </a:p>
        </p:txBody>
      </p:sp>
      <p:sp>
        <p:nvSpPr>
          <p:cNvPr id="4" name="Text Placeholder 3">
            <a:extLst>
              <a:ext uri="{FF2B5EF4-FFF2-40B4-BE49-F238E27FC236}">
                <a16:creationId xmlns:a16="http://schemas.microsoft.com/office/drawing/2014/main" id="{2E25E1A4-9ACA-D1CA-9573-83024337426E}"/>
              </a:ext>
            </a:extLst>
          </p:cNvPr>
          <p:cNvSpPr>
            <a:spLocks noGrp="1"/>
          </p:cNvSpPr>
          <p:nvPr>
            <p:ph type="body" sz="half" idx="2"/>
          </p:nvPr>
        </p:nvSpPr>
        <p:spPr>
          <a:xfrm>
            <a:off x="7370064" y="2606040"/>
            <a:ext cx="4694004" cy="3182111"/>
          </a:xfrm>
        </p:spPr>
        <p:txBody>
          <a:bodyPr>
            <a:normAutofit/>
          </a:bodyPr>
          <a:lstStyle/>
          <a:p>
            <a:pPr algn="ctr"/>
            <a:r>
              <a:rPr lang="sv-SE" dirty="0"/>
              <a:t>Som förälder förväntas du att ha diskuterat detta med ditt barn så att vi har gemensamma spelregler på träningarna och matcherna</a:t>
            </a:r>
          </a:p>
          <a:p>
            <a:pPr algn="ctr"/>
            <a:endParaRPr lang="sv-SE" dirty="0"/>
          </a:p>
          <a:p>
            <a:pPr algn="ctr"/>
            <a:r>
              <a:rPr lang="sv-SE" b="1" dirty="0"/>
              <a:t>Vi ser en väldigt positiv utveckling senaste året!</a:t>
            </a:r>
          </a:p>
        </p:txBody>
      </p:sp>
      <p:sp>
        <p:nvSpPr>
          <p:cNvPr id="7" name="Picture Placeholder 6">
            <a:extLst>
              <a:ext uri="{FF2B5EF4-FFF2-40B4-BE49-F238E27FC236}">
                <a16:creationId xmlns:a16="http://schemas.microsoft.com/office/drawing/2014/main" id="{3E56F4F7-A941-C480-5020-EEEE26AA8E0A}"/>
              </a:ext>
            </a:extLst>
          </p:cNvPr>
          <p:cNvSpPr>
            <a:spLocks noGrp="1"/>
          </p:cNvSpPr>
          <p:nvPr>
            <p:ph type="pic" idx="1"/>
          </p:nvPr>
        </p:nvSpPr>
        <p:spPr>
          <a:xfrm>
            <a:off x="780373" y="521335"/>
            <a:ext cx="7315200" cy="4114800"/>
          </a:xfrm>
        </p:spPr>
        <p:txBody>
          <a:bodyPr/>
          <a:lstStyle/>
          <a:p>
            <a:r>
              <a:rPr lang="sv-SE" dirty="0"/>
              <a:t> Attityd och inställning</a:t>
            </a:r>
          </a:p>
        </p:txBody>
      </p:sp>
    </p:spTree>
    <p:extLst>
      <p:ext uri="{BB962C8B-B14F-4D97-AF65-F5344CB8AC3E}">
        <p14:creationId xmlns:p14="http://schemas.microsoft.com/office/powerpoint/2010/main" val="1171488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30F92-50F6-9EAF-0465-C08FAE3417FC}"/>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8261EC-9F32-4FAD-4D49-49257F9B0EF4}"/>
              </a:ext>
            </a:extLst>
          </p:cNvPr>
          <p:cNvSpPr>
            <a:spLocks noGrp="1"/>
          </p:cNvSpPr>
          <p:nvPr>
            <p:ph type="pic" idx="1"/>
          </p:nvPr>
        </p:nvSpPr>
        <p:spPr>
          <a:xfrm>
            <a:off x="100584" y="-82296"/>
            <a:ext cx="9229429" cy="4114800"/>
          </a:xfrm>
        </p:spPr>
        <p:txBody>
          <a:bodyPr/>
          <a:lstStyle/>
          <a:p>
            <a:r>
              <a:rPr lang="sv-SE" b="1" dirty="0"/>
              <a:t>Så många som möjligt, så länge som möjligt, så bra som möjligt</a:t>
            </a:r>
          </a:p>
        </p:txBody>
      </p:sp>
      <p:sp>
        <p:nvSpPr>
          <p:cNvPr id="4" name="Text Placeholder 3">
            <a:extLst>
              <a:ext uri="{FF2B5EF4-FFF2-40B4-BE49-F238E27FC236}">
                <a16:creationId xmlns:a16="http://schemas.microsoft.com/office/drawing/2014/main" id="{1047C662-0E30-7B09-F7A5-9D8DBFDA5923}"/>
              </a:ext>
            </a:extLst>
          </p:cNvPr>
          <p:cNvSpPr>
            <a:spLocks noGrp="1"/>
          </p:cNvSpPr>
          <p:nvPr>
            <p:ph type="body" sz="half" idx="2"/>
          </p:nvPr>
        </p:nvSpPr>
        <p:spPr>
          <a:xfrm>
            <a:off x="899583" y="2370138"/>
            <a:ext cx="7315200" cy="804863"/>
          </a:xfrm>
        </p:spPr>
        <p:txBody>
          <a:bodyPr>
            <a:noAutofit/>
          </a:bodyPr>
          <a:lstStyle/>
          <a:p>
            <a:r>
              <a:rPr lang="sv-SE" sz="1800" b="1" dirty="0"/>
              <a:t>Spelare har sin utgångspunkt i den ålderskull man tillhör, detta har flera syften:</a:t>
            </a:r>
          </a:p>
          <a:p>
            <a:pPr marL="285750" indent="-285750">
              <a:buFont typeface="Arial" panose="020B0604020202020204" pitchFamily="34" charset="0"/>
              <a:buChar char="•"/>
            </a:pPr>
            <a:r>
              <a:rPr lang="sv-SE" sz="1800" dirty="0"/>
              <a:t>Det skapar en tydlighet inom föreningen som i sin tur stöttar en långsiktig planering av verksamheten.</a:t>
            </a:r>
          </a:p>
          <a:p>
            <a:pPr marL="285750" indent="-285750">
              <a:buFont typeface="Arial" panose="020B0604020202020204" pitchFamily="34" charset="0"/>
              <a:buChar char="•"/>
            </a:pPr>
            <a:r>
              <a:rPr lang="sv-SE" sz="1800" dirty="0"/>
              <a:t>Respektive lag har en förutsägbarhet som skapar möjligheter att planera långsiktigt.</a:t>
            </a:r>
          </a:p>
          <a:p>
            <a:pPr marL="285750" indent="-285750">
              <a:buFont typeface="Arial" panose="020B0604020202020204" pitchFamily="34" charset="0"/>
              <a:buChar char="•"/>
            </a:pPr>
            <a:r>
              <a:rPr lang="sv-SE" sz="1800" dirty="0"/>
              <a:t>För att stimulera enskilda spelare, utifrån visionen, kan ledare/tränare mellan lag skapa förutsättningar för att erbjuda en alternativ tränings- och eller matchmiljö</a:t>
            </a:r>
          </a:p>
          <a:p>
            <a:pPr marL="285750" indent="-285750">
              <a:buFont typeface="Arial" panose="020B0604020202020204" pitchFamily="34" charset="0"/>
              <a:buChar char="•"/>
            </a:pPr>
            <a:r>
              <a:rPr lang="sv-SE" sz="1800" dirty="0"/>
              <a:t>Detta görs i dialog mellan tränare/ledare i aktuella grupper, inom ramen för spelarutvecklingsplanen</a:t>
            </a:r>
          </a:p>
          <a:p>
            <a:endParaRPr lang="sv-SE" sz="1800" dirty="0">
              <a:solidFill>
                <a:srgbClr val="FF0000"/>
              </a:solidFill>
            </a:endParaRPr>
          </a:p>
          <a:p>
            <a:pPr marL="342900" indent="-342900">
              <a:buFont typeface="Arial" panose="020B0604020202020204" pitchFamily="34" charset="0"/>
              <a:buChar char="•"/>
            </a:pPr>
            <a:endParaRPr lang="sv-SE" sz="1800" dirty="0"/>
          </a:p>
        </p:txBody>
      </p:sp>
    </p:spTree>
    <p:extLst>
      <p:ext uri="{BB962C8B-B14F-4D97-AF65-F5344CB8AC3E}">
        <p14:creationId xmlns:p14="http://schemas.microsoft.com/office/powerpoint/2010/main" val="2998615144"/>
      </p:ext>
    </p:extLst>
  </p:cSld>
  <p:clrMapOvr>
    <a:masterClrMapping/>
  </p:clrMapOvr>
</p:sld>
</file>

<file path=ppt/theme/theme1.xml><?xml version="1.0" encoding="utf-8"?>
<a:theme xmlns:a="http://schemas.openxmlformats.org/drawingml/2006/main" name="160039-soccer-scheme-template-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160039-soccer-scheme-template-16x9</Template>
  <TotalTime>137</TotalTime>
  <Words>691</Words>
  <Application>Microsoft Office PowerPoint</Application>
  <PresentationFormat>Bredbild</PresentationFormat>
  <Paragraphs>68</Paragraphs>
  <Slides>11</Slides>
  <Notes>3</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Aptos</vt:lpstr>
      <vt:lpstr>Arial</vt:lpstr>
      <vt:lpstr>Calibri</vt:lpstr>
      <vt:lpstr>160039-soccer-scheme-template-16x9</vt:lpstr>
      <vt:lpstr>FÖRÄLDRAMÖTE P2016</vt:lpstr>
      <vt:lpstr>Program</vt:lpstr>
      <vt:lpstr>Spelformer enligt SvFF 3v3 – Lära känna bollen och röra på sig 5vs5 – Passa till närmaste kompis 7vs7 – Utöka till flera och över större ytor 9vs9 – Utöka till större ytor och spela som lag 11vs11 – Spel med alla komponenter</vt:lpstr>
      <vt:lpstr>Nu finns spelarutvecklingsplan för Östra Almby FK</vt:lpstr>
      <vt:lpstr>PowerPoint-presentation</vt:lpstr>
      <vt:lpstr>PowerPoint-presentation</vt:lpstr>
      <vt:lpstr>PowerPoint-presentation</vt:lpstr>
      <vt:lpstr>Som spelare i Östra Almby FK förväntas alla spelare att:   − visa en god och positiv anda på träningar och matcher  − lyssna och följa givna instruktioner  − vara en god kamrat och visa hänsyn  − stötta dina lagkamrater i såväl med- som motgång  − använda ett vårdat språk  − ta avstånd från rasism och främlingsfientlighet och motverka alla former av diskriminering, mobbing och nedsättande språk  − känna till och verka för ”fair play”  − alltid meddela frånvaro till ledaren  − alltid meddela om du är sjuk eller skadad – då måste du vila!  − regelbundet deltagit på träningar för att spela match  − vara medlem i Östra Almby FK och betala den aktivitetsavgift som gäller för laget.  </vt:lpstr>
      <vt:lpstr>PowerPoint-presentation</vt:lpstr>
      <vt:lpstr>PowerPoint-presentation</vt:lpstr>
      <vt:lpstr>PowerPoint-presentation</vt:lpstr>
    </vt:vector>
  </TitlesOfParts>
  <Company>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P2016</dc:title>
  <dc:creator>Roro Wirlander Beydoun</dc:creator>
  <cp:lastModifiedBy>Sundström Martin - HR</cp:lastModifiedBy>
  <cp:revision>14</cp:revision>
  <dcterms:created xsi:type="dcterms:W3CDTF">2025-04-21T15:11:13Z</dcterms:created>
  <dcterms:modified xsi:type="dcterms:W3CDTF">2026-03-17T16:47:29Z</dcterms:modified>
</cp:coreProperties>
</file>