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1" y="1800147"/>
            <a:ext cx="7533447" cy="2036067"/>
          </a:xfrm>
          <a:noFill/>
          <a:effectLst>
            <a:outerShdw blurRad="50800" dist="38100" dir="2700000" algn="tl" rotWithShape="0">
              <a:prstClr val="black">
                <a:alpha val="40000"/>
              </a:prstClr>
            </a:outerShdw>
          </a:effectLst>
        </p:spPr>
        <p:txBody>
          <a:bodyPr>
            <a:normAutofit/>
          </a:bodyPr>
          <a:lstStyle>
            <a:lvl1pPr algn="l">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21" y="3836213"/>
            <a:ext cx="7533447" cy="814427"/>
          </a:xfrm>
        </p:spPr>
        <p:txBody>
          <a:bodyPr>
            <a:normAutofit/>
          </a:bodyPr>
          <a:lstStyle>
            <a:lvl1pPr marL="0" indent="0" algn="l">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D12828-C862-4BFB-9575-C5AFB9D6E527}"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31942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3D12828-C862-4BFB-9575-C5AFB9D6E527}" type="datetimeFigureOut">
              <a:rPr lang="sv-SE" smtClean="0"/>
              <a:t>2025-04-22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415490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2828-C862-4BFB-9575-C5AFB9D6E527}"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25482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2828-C862-4BFB-9575-C5AFB9D6E527}"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2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1"/>
            <a:ext cx="10994760" cy="814428"/>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98621" y="1800148"/>
            <a:ext cx="10994760" cy="4682952"/>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12828-C862-4BFB-9575-C5AFB9D6E527}"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69663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0"/>
            <a:ext cx="8144267" cy="763525"/>
          </a:xfrm>
        </p:spPr>
        <p:txBody>
          <a:bodyPr>
            <a:normAutofit/>
          </a:bodyPr>
          <a:lstStyle>
            <a:lvl1pPr algn="l">
              <a:defRPr sz="4800">
                <a:solidFill>
                  <a:srgbClr val="00B050"/>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9862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12828-C862-4BFB-9575-C5AFB9D6E527}"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64970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12828-C862-4BFB-9575-C5AFB9D6E527}"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22394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D12828-C862-4BFB-9575-C5AFB9D6E527}" type="datetimeFigureOut">
              <a:rPr lang="sv-SE" smtClean="0"/>
              <a:t>2025-04-22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35063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1" y="374900"/>
            <a:ext cx="10791153" cy="814427"/>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715840" y="2188317"/>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715840" y="2818180"/>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2188317"/>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096002" y="2818180"/>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D12828-C862-4BFB-9575-C5AFB9D6E527}" type="datetimeFigureOut">
              <a:rPr lang="sv-SE" smtClean="0"/>
              <a:t>2025-04-22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329235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12828-C862-4BFB-9575-C5AFB9D6E527}" type="datetimeFigureOut">
              <a:rPr lang="sv-SE" smtClean="0"/>
              <a:t>2025-04-22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59822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2828-C862-4BFB-9575-C5AFB9D6E527}" type="datetimeFigureOut">
              <a:rPr lang="sv-SE" smtClean="0"/>
              <a:t>2025-04-22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63497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3D12828-C862-4BFB-9575-C5AFB9D6E527}" type="datetimeFigureOut">
              <a:rPr lang="sv-SE" smtClean="0"/>
              <a:t>2025-04-22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5831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3D12828-C862-4BFB-9575-C5AFB9D6E527}" type="datetimeFigureOut">
              <a:rPr lang="sv-SE" smtClean="0"/>
              <a:t>2025-04-22</a:t>
            </a:fld>
            <a:endParaRPr lang="sv-S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E48C32F-8476-422B-8B15-78841E32BC6D}" type="slidenum">
              <a:rPr lang="sv-SE" smtClean="0"/>
              <a:t>‹#›</a:t>
            </a:fld>
            <a:endParaRPr lang="sv-SE"/>
          </a:p>
        </p:txBody>
      </p:sp>
      <p:sp>
        <p:nvSpPr>
          <p:cNvPr id="7" name="TextBox 6">
            <a:extLst>
              <a:ext uri="{FF2B5EF4-FFF2-40B4-BE49-F238E27FC236}">
                <a16:creationId xmlns:a16="http://schemas.microsoft.com/office/drawing/2014/main" id="{7AA319AF-0FCC-4128-9740-8A4A650F4C8A}"/>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384724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B50065-A5D3-47BD-2148-978695447D78}"/>
              </a:ext>
            </a:extLst>
          </p:cNvPr>
          <p:cNvSpPr>
            <a:spLocks noGrp="1"/>
          </p:cNvSpPr>
          <p:nvPr>
            <p:ph type="ctrTitle"/>
          </p:nvPr>
        </p:nvSpPr>
        <p:spPr>
          <a:xfrm>
            <a:off x="598621" y="1800147"/>
            <a:ext cx="7533447" cy="2036067"/>
          </a:xfrm>
        </p:spPr>
        <p:txBody>
          <a:bodyPr/>
          <a:lstStyle/>
          <a:p>
            <a:r>
              <a:rPr lang="en-US" dirty="0"/>
              <a:t>FÖRÄLDRAMÖTE P2016</a:t>
            </a:r>
          </a:p>
        </p:txBody>
      </p:sp>
      <p:sp>
        <p:nvSpPr>
          <p:cNvPr id="10" name="Subtitle 2">
            <a:extLst>
              <a:ext uri="{FF2B5EF4-FFF2-40B4-BE49-F238E27FC236}">
                <a16:creationId xmlns:a16="http://schemas.microsoft.com/office/drawing/2014/main" id="{FAC8D45F-94BE-90C6-F16A-B250DC32F7DF}"/>
              </a:ext>
            </a:extLst>
          </p:cNvPr>
          <p:cNvSpPr>
            <a:spLocks noGrp="1"/>
          </p:cNvSpPr>
          <p:nvPr>
            <p:ph type="subTitle" idx="1"/>
          </p:nvPr>
        </p:nvSpPr>
        <p:spPr>
          <a:xfrm>
            <a:off x="598620" y="3429000"/>
            <a:ext cx="7533447" cy="814427"/>
          </a:xfrm>
        </p:spPr>
        <p:txBody>
          <a:bodyPr/>
          <a:lstStyle/>
          <a:p>
            <a:r>
              <a:rPr lang="en-US" dirty="0">
                <a:solidFill>
                  <a:schemeClr val="bg1">
                    <a:lumMod val="50000"/>
                  </a:schemeClr>
                </a:solidFill>
              </a:rPr>
              <a:t>2025-04-22</a:t>
            </a:r>
          </a:p>
          <a:p>
            <a:endParaRPr lang="en-US" dirty="0"/>
          </a:p>
        </p:txBody>
      </p:sp>
    </p:spTree>
    <p:extLst>
      <p:ext uri="{BB962C8B-B14F-4D97-AF65-F5344CB8AC3E}">
        <p14:creationId xmlns:p14="http://schemas.microsoft.com/office/powerpoint/2010/main" val="123409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15481-8279-66C8-69DF-FA05C5198D14}"/>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F96959-626E-9691-CB9A-E7D459B36C04}"/>
              </a:ext>
            </a:extLst>
          </p:cNvPr>
          <p:cNvSpPr>
            <a:spLocks noGrp="1"/>
          </p:cNvSpPr>
          <p:nvPr>
            <p:ph type="pic" idx="1"/>
          </p:nvPr>
        </p:nvSpPr>
        <p:spPr/>
        <p:txBody>
          <a:bodyPr/>
          <a:lstStyle/>
          <a:p>
            <a:r>
              <a:rPr lang="sv-SE" dirty="0"/>
              <a:t>Träningstider</a:t>
            </a:r>
          </a:p>
          <a:p>
            <a:endParaRPr lang="sv-SE" dirty="0"/>
          </a:p>
        </p:txBody>
      </p:sp>
      <p:sp>
        <p:nvSpPr>
          <p:cNvPr id="4" name="Text Placeholder 3">
            <a:extLst>
              <a:ext uri="{FF2B5EF4-FFF2-40B4-BE49-F238E27FC236}">
                <a16:creationId xmlns:a16="http://schemas.microsoft.com/office/drawing/2014/main" id="{77E50F79-C353-D70A-3513-892F5C9EF928}"/>
              </a:ext>
            </a:extLst>
          </p:cNvPr>
          <p:cNvSpPr>
            <a:spLocks noGrp="1"/>
          </p:cNvSpPr>
          <p:nvPr>
            <p:ph type="body" sz="half" idx="2"/>
          </p:nvPr>
        </p:nvSpPr>
        <p:spPr>
          <a:xfrm>
            <a:off x="1077384" y="2378605"/>
            <a:ext cx="7315200" cy="804863"/>
          </a:xfrm>
        </p:spPr>
        <p:txBody>
          <a:bodyPr>
            <a:noAutofit/>
          </a:bodyPr>
          <a:lstStyle/>
          <a:p>
            <a:r>
              <a:rPr lang="sv-SE" sz="1800" dirty="0"/>
              <a:t>Vi börjar alla träningar med en gemensam samling i omklädningsrummet där vi går upplägget för dagen </a:t>
            </a:r>
          </a:p>
          <a:p>
            <a:pPr marL="285750" indent="-285750">
              <a:buFont typeface="Arial" panose="020B0604020202020204" pitchFamily="34" charset="0"/>
              <a:buChar char="•"/>
            </a:pPr>
            <a:r>
              <a:rPr lang="sv-SE" sz="1800" dirty="0"/>
              <a:t>Torsdagar 17:15-18:30</a:t>
            </a:r>
          </a:p>
          <a:p>
            <a:pPr marL="285750" indent="-285750">
              <a:buFont typeface="Arial" panose="020B0604020202020204" pitchFamily="34" charset="0"/>
              <a:buChar char="•"/>
            </a:pPr>
            <a:r>
              <a:rPr lang="sv-SE" sz="1800" dirty="0"/>
              <a:t>Söndagar 13:45-15:00</a:t>
            </a:r>
          </a:p>
          <a:p>
            <a:pPr marL="285750" indent="-285750">
              <a:buFont typeface="Arial" panose="020B0604020202020204" pitchFamily="34" charset="0"/>
              <a:buChar char="•"/>
            </a:pPr>
            <a:r>
              <a:rPr lang="sv-SE" sz="1800" dirty="0"/>
              <a:t>Extra träningar hanteras via kallelser (dialog med P15)</a:t>
            </a:r>
          </a:p>
        </p:txBody>
      </p:sp>
    </p:spTree>
    <p:extLst>
      <p:ext uri="{BB962C8B-B14F-4D97-AF65-F5344CB8AC3E}">
        <p14:creationId xmlns:p14="http://schemas.microsoft.com/office/powerpoint/2010/main" val="80778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650E5-296C-6AD2-F03B-D2F105F9A18D}"/>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B285D8-6A01-830A-C22D-744DC1E04118}"/>
              </a:ext>
            </a:extLst>
          </p:cNvPr>
          <p:cNvSpPr>
            <a:spLocks noGrp="1"/>
          </p:cNvSpPr>
          <p:nvPr>
            <p:ph type="pic" idx="1"/>
          </p:nvPr>
        </p:nvSpPr>
        <p:spPr>
          <a:xfrm>
            <a:off x="926677" y="594487"/>
            <a:ext cx="7315200" cy="4114800"/>
          </a:xfrm>
        </p:spPr>
        <p:txBody>
          <a:bodyPr/>
          <a:lstStyle/>
          <a:p>
            <a:r>
              <a:rPr lang="sv-SE" dirty="0"/>
              <a:t>Cuper och Poolspel 2025</a:t>
            </a:r>
          </a:p>
          <a:p>
            <a:endParaRPr lang="sv-SE" dirty="0"/>
          </a:p>
        </p:txBody>
      </p:sp>
      <p:sp>
        <p:nvSpPr>
          <p:cNvPr id="4" name="Text Placeholder 3">
            <a:extLst>
              <a:ext uri="{FF2B5EF4-FFF2-40B4-BE49-F238E27FC236}">
                <a16:creationId xmlns:a16="http://schemas.microsoft.com/office/drawing/2014/main" id="{95FAE61D-DB2D-0208-9D2C-FE6FA53358DD}"/>
              </a:ext>
            </a:extLst>
          </p:cNvPr>
          <p:cNvSpPr>
            <a:spLocks noGrp="1"/>
          </p:cNvSpPr>
          <p:nvPr>
            <p:ph type="body" sz="half" idx="2"/>
          </p:nvPr>
        </p:nvSpPr>
        <p:spPr>
          <a:xfrm>
            <a:off x="1060450" y="2249455"/>
            <a:ext cx="7315200" cy="804863"/>
          </a:xfrm>
        </p:spPr>
        <p:txBody>
          <a:bodyPr>
            <a:noAutofit/>
          </a:bodyPr>
          <a:lstStyle/>
          <a:p>
            <a:r>
              <a:rPr lang="sv-SE" sz="1800" dirty="0" err="1"/>
              <a:t>Hovsta</a:t>
            </a:r>
            <a:r>
              <a:rPr lang="sv-SE" sz="1800" dirty="0"/>
              <a:t> cup 1/5 </a:t>
            </a:r>
          </a:p>
          <a:p>
            <a:r>
              <a:rPr lang="sv-SE" sz="1800" dirty="0"/>
              <a:t>Ekeby-Almby Poolspel 29/5</a:t>
            </a:r>
          </a:p>
          <a:p>
            <a:r>
              <a:rPr lang="sv-SE" sz="1800" dirty="0"/>
              <a:t>Örebro cupen 13-15/6</a:t>
            </a:r>
          </a:p>
        </p:txBody>
      </p:sp>
    </p:spTree>
    <p:extLst>
      <p:ext uri="{BB962C8B-B14F-4D97-AF65-F5344CB8AC3E}">
        <p14:creationId xmlns:p14="http://schemas.microsoft.com/office/powerpoint/2010/main" val="124271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C843-BBC7-AF7D-A0E0-86E766D43F8F}"/>
              </a:ext>
            </a:extLst>
          </p:cNvPr>
          <p:cNvSpPr>
            <a:spLocks noGrp="1"/>
          </p:cNvSpPr>
          <p:nvPr>
            <p:ph type="title"/>
          </p:nvPr>
        </p:nvSpPr>
        <p:spPr/>
        <p:txBody>
          <a:bodyPr/>
          <a:lstStyle/>
          <a:p>
            <a:endParaRPr lang="sv-SE"/>
          </a:p>
        </p:txBody>
      </p:sp>
      <p:sp>
        <p:nvSpPr>
          <p:cNvPr id="3" name="Content Placeholder 2">
            <a:extLst>
              <a:ext uri="{FF2B5EF4-FFF2-40B4-BE49-F238E27FC236}">
                <a16:creationId xmlns:a16="http://schemas.microsoft.com/office/drawing/2014/main" id="{9066484F-426C-0C1C-0FA5-7C1AECE2D897}"/>
              </a:ext>
            </a:extLst>
          </p:cNvPr>
          <p:cNvSpPr>
            <a:spLocks noGrp="1"/>
          </p:cNvSpPr>
          <p:nvPr>
            <p:ph idx="1"/>
          </p:nvPr>
        </p:nvSpPr>
        <p:spPr/>
        <p:txBody>
          <a:bodyPr/>
          <a:lstStyle/>
          <a:p>
            <a:endParaRPr lang="sv-SE"/>
          </a:p>
        </p:txBody>
      </p:sp>
      <p:sp>
        <p:nvSpPr>
          <p:cNvPr id="4" name="Text Placeholder 3">
            <a:extLst>
              <a:ext uri="{FF2B5EF4-FFF2-40B4-BE49-F238E27FC236}">
                <a16:creationId xmlns:a16="http://schemas.microsoft.com/office/drawing/2014/main" id="{C33A16D9-1140-1B8F-1A6A-5A2D9364C4B0}"/>
              </a:ext>
            </a:extLst>
          </p:cNvPr>
          <p:cNvSpPr>
            <a:spLocks noGrp="1"/>
          </p:cNvSpPr>
          <p:nvPr>
            <p:ph type="body" sz="half" idx="2"/>
          </p:nvPr>
        </p:nvSpPr>
        <p:spPr/>
        <p:txBody>
          <a:bodyPr/>
          <a:lstStyle/>
          <a:p>
            <a:endParaRPr lang="sv-SE" dirty="0"/>
          </a:p>
        </p:txBody>
      </p:sp>
    </p:spTree>
    <p:extLst>
      <p:ext uri="{BB962C8B-B14F-4D97-AF65-F5344CB8AC3E}">
        <p14:creationId xmlns:p14="http://schemas.microsoft.com/office/powerpoint/2010/main" val="30687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2167BAB-DD96-21B9-64DE-25FE2D213B83}"/>
              </a:ext>
            </a:extLst>
          </p:cNvPr>
          <p:cNvSpPr>
            <a:spLocks noGrp="1"/>
          </p:cNvSpPr>
          <p:nvPr>
            <p:ph type="title"/>
          </p:nvPr>
        </p:nvSpPr>
        <p:spPr>
          <a:xfrm>
            <a:off x="598620" y="374900"/>
            <a:ext cx="8144267" cy="763525"/>
          </a:xfrm>
        </p:spPr>
        <p:txBody>
          <a:bodyPr>
            <a:normAutofit fontScale="90000"/>
          </a:bodyPr>
          <a:lstStyle/>
          <a:p>
            <a:r>
              <a:rPr lang="en-US" dirty="0"/>
              <a:t>Program</a:t>
            </a:r>
          </a:p>
        </p:txBody>
      </p:sp>
      <p:sp>
        <p:nvSpPr>
          <p:cNvPr id="19" name="Content Placeholder 2">
            <a:extLst>
              <a:ext uri="{FF2B5EF4-FFF2-40B4-BE49-F238E27FC236}">
                <a16:creationId xmlns:a16="http://schemas.microsoft.com/office/drawing/2014/main" id="{4CBFAC8B-06F3-F631-2502-3239C75B637E}"/>
              </a:ext>
            </a:extLst>
          </p:cNvPr>
          <p:cNvSpPr>
            <a:spLocks noGrp="1"/>
          </p:cNvSpPr>
          <p:nvPr>
            <p:ph idx="1"/>
          </p:nvPr>
        </p:nvSpPr>
        <p:spPr>
          <a:xfrm>
            <a:off x="598620" y="1138425"/>
            <a:ext cx="8144267" cy="5139531"/>
          </a:xfrm>
        </p:spPr>
        <p:txBody>
          <a:bodyPr>
            <a:normAutofit fontScale="85000" lnSpcReduction="20000"/>
          </a:bodyPr>
          <a:lstStyle/>
          <a:p>
            <a:r>
              <a:rPr lang="en-US" b="1" dirty="0" err="1"/>
              <a:t>Fokusområden</a:t>
            </a:r>
            <a:endParaRPr lang="en-US" b="1" dirty="0"/>
          </a:p>
          <a:p>
            <a:pPr lvl="1"/>
            <a:r>
              <a:rPr lang="en-US" sz="2800" dirty="0" err="1"/>
              <a:t>Spelformer</a:t>
            </a:r>
            <a:endParaRPr lang="en-US" sz="2800" dirty="0"/>
          </a:p>
          <a:p>
            <a:pPr lvl="1"/>
            <a:r>
              <a:rPr lang="en-US" sz="2800" dirty="0" err="1"/>
              <a:t>Spelarutvecklingsplan</a:t>
            </a:r>
            <a:endParaRPr lang="en-US" sz="2800" dirty="0"/>
          </a:p>
          <a:p>
            <a:pPr lvl="1"/>
            <a:r>
              <a:rPr lang="en-US" sz="2800" dirty="0" err="1"/>
              <a:t>Vårt</a:t>
            </a:r>
            <a:r>
              <a:rPr lang="en-US" sz="2800" dirty="0"/>
              <a:t> fokus 2025</a:t>
            </a:r>
          </a:p>
          <a:p>
            <a:r>
              <a:rPr lang="en-US" b="1" dirty="0" err="1"/>
              <a:t>Hjälp</a:t>
            </a:r>
            <a:r>
              <a:rPr lang="en-US" b="1" dirty="0"/>
              <a:t> </a:t>
            </a:r>
            <a:r>
              <a:rPr lang="en-US" b="1" dirty="0" err="1"/>
              <a:t>från</a:t>
            </a:r>
            <a:r>
              <a:rPr lang="en-US" b="1" dirty="0"/>
              <a:t> </a:t>
            </a:r>
            <a:r>
              <a:rPr lang="en-US" b="1" dirty="0" err="1"/>
              <a:t>föräldrar</a:t>
            </a:r>
            <a:endParaRPr lang="en-US" b="1" dirty="0"/>
          </a:p>
          <a:p>
            <a:pPr lvl="1"/>
            <a:r>
              <a:rPr lang="en-US" sz="2800" dirty="0"/>
              <a:t>Matcher </a:t>
            </a:r>
            <a:r>
              <a:rPr lang="en-US" sz="2800" dirty="0" err="1"/>
              <a:t>och</a:t>
            </a:r>
            <a:r>
              <a:rPr lang="en-US" sz="2800" dirty="0"/>
              <a:t> </a:t>
            </a:r>
            <a:r>
              <a:rPr lang="en-US" sz="2800" dirty="0" err="1"/>
              <a:t>träningar</a:t>
            </a:r>
            <a:endParaRPr lang="en-US" sz="2800" dirty="0"/>
          </a:p>
          <a:p>
            <a:pPr lvl="1"/>
            <a:r>
              <a:rPr lang="en-US" sz="2800" dirty="0" err="1"/>
              <a:t>Attityder</a:t>
            </a:r>
            <a:r>
              <a:rPr lang="en-US" sz="2800" dirty="0"/>
              <a:t> </a:t>
            </a:r>
            <a:r>
              <a:rPr lang="en-US" sz="2800" dirty="0" err="1"/>
              <a:t>och</a:t>
            </a:r>
            <a:r>
              <a:rPr lang="en-US" sz="2800" dirty="0"/>
              <a:t> </a:t>
            </a:r>
            <a:r>
              <a:rPr lang="en-US" sz="2800" dirty="0" err="1"/>
              <a:t>inställning</a:t>
            </a:r>
            <a:endParaRPr lang="en-US" sz="2800" dirty="0"/>
          </a:p>
          <a:p>
            <a:r>
              <a:rPr lang="en-US" b="1" dirty="0" err="1"/>
              <a:t>Övergång</a:t>
            </a:r>
            <a:r>
              <a:rPr lang="en-US" b="1" dirty="0"/>
              <a:t> </a:t>
            </a:r>
            <a:r>
              <a:rPr lang="en-US" b="1" dirty="0" err="1"/>
              <a:t>mellan</a:t>
            </a:r>
            <a:r>
              <a:rPr lang="en-US" b="1" dirty="0"/>
              <a:t> lag</a:t>
            </a:r>
          </a:p>
          <a:p>
            <a:r>
              <a:rPr lang="en-US" b="1" dirty="0" err="1"/>
              <a:t>Försäljning</a:t>
            </a:r>
            <a:endParaRPr lang="en-US" b="1" dirty="0"/>
          </a:p>
          <a:p>
            <a:r>
              <a:rPr lang="en-US" b="1" dirty="0" err="1"/>
              <a:t>Träningstider</a:t>
            </a:r>
            <a:endParaRPr lang="en-US" b="1" dirty="0"/>
          </a:p>
          <a:p>
            <a:r>
              <a:rPr lang="en-US" b="1" dirty="0"/>
              <a:t>Cuper </a:t>
            </a:r>
            <a:r>
              <a:rPr lang="en-US" b="1" dirty="0" err="1"/>
              <a:t>och</a:t>
            </a:r>
            <a:r>
              <a:rPr lang="en-US" b="1" dirty="0"/>
              <a:t> </a:t>
            </a:r>
            <a:r>
              <a:rPr lang="en-US" b="1" dirty="0" err="1"/>
              <a:t>Poolspel</a:t>
            </a:r>
            <a:r>
              <a:rPr lang="en-US" b="1" dirty="0"/>
              <a:t> 2025</a:t>
            </a:r>
          </a:p>
        </p:txBody>
      </p:sp>
    </p:spTree>
    <p:extLst>
      <p:ext uri="{BB962C8B-B14F-4D97-AF65-F5344CB8AC3E}">
        <p14:creationId xmlns:p14="http://schemas.microsoft.com/office/powerpoint/2010/main" val="321621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CF9E-9F1B-6145-AD6F-F00C366A81D4}"/>
              </a:ext>
            </a:extLst>
          </p:cNvPr>
          <p:cNvSpPr>
            <a:spLocks noGrp="1"/>
          </p:cNvSpPr>
          <p:nvPr>
            <p:ph type="title"/>
          </p:nvPr>
        </p:nvSpPr>
        <p:spPr>
          <a:xfrm>
            <a:off x="899245" y="1975104"/>
            <a:ext cx="7315200" cy="3054096"/>
          </a:xfrm>
        </p:spPr>
        <p:txBody>
          <a:bodyPr>
            <a:normAutofit/>
          </a:bodyPr>
          <a:lstStyle/>
          <a:p>
            <a:r>
              <a:rPr lang="sv-SE" dirty="0"/>
              <a:t>Spelformer enligt SvFF</a:t>
            </a:r>
            <a:br>
              <a:rPr lang="sv-SE" b="0" dirty="0"/>
            </a:br>
            <a:r>
              <a:rPr lang="sv-SE" b="0" dirty="0"/>
              <a:t>3v3 – Lära känna bollen och röra på sig</a:t>
            </a:r>
            <a:br>
              <a:rPr lang="sv-SE" b="0" dirty="0"/>
            </a:br>
            <a:r>
              <a:rPr lang="sv-SE" b="0" dirty="0"/>
              <a:t>5vs5 – Passa till närmaste kompis</a:t>
            </a:r>
            <a:br>
              <a:rPr lang="sv-SE" b="0" dirty="0"/>
            </a:br>
            <a:r>
              <a:rPr lang="sv-SE" b="0" dirty="0"/>
              <a:t>7vs7 – Utöka till flera och över större ytor</a:t>
            </a:r>
            <a:br>
              <a:rPr lang="sv-SE" b="0" dirty="0"/>
            </a:br>
            <a:r>
              <a:rPr lang="sv-SE" b="0" dirty="0"/>
              <a:t>9vs9 – Utöka till större ytor och spela som lag</a:t>
            </a:r>
            <a:br>
              <a:rPr lang="sv-SE" b="0" dirty="0"/>
            </a:br>
            <a:r>
              <a:rPr lang="sv-SE" b="0" dirty="0"/>
              <a:t>11vs11 – Spel med alla komponenter</a:t>
            </a:r>
            <a:endParaRPr lang="sv-SE" dirty="0"/>
          </a:p>
        </p:txBody>
      </p:sp>
      <p:sp>
        <p:nvSpPr>
          <p:cNvPr id="3" name="Picture Placeholder 2">
            <a:extLst>
              <a:ext uri="{FF2B5EF4-FFF2-40B4-BE49-F238E27FC236}">
                <a16:creationId xmlns:a16="http://schemas.microsoft.com/office/drawing/2014/main" id="{15825011-3119-4ABD-A669-227014161CCD}"/>
              </a:ext>
            </a:extLst>
          </p:cNvPr>
          <p:cNvSpPr>
            <a:spLocks noGrp="1"/>
          </p:cNvSpPr>
          <p:nvPr>
            <p:ph type="pic" idx="1"/>
          </p:nvPr>
        </p:nvSpPr>
        <p:spPr>
          <a:xfrm>
            <a:off x="2389717" y="612775"/>
            <a:ext cx="7315200" cy="1545209"/>
          </a:xfrm>
        </p:spPr>
        <p:txBody>
          <a:bodyPr/>
          <a:lstStyle/>
          <a:p>
            <a:r>
              <a:rPr lang="sv-SE" dirty="0"/>
              <a:t>Spelformer</a:t>
            </a:r>
          </a:p>
        </p:txBody>
      </p:sp>
      <p:sp>
        <p:nvSpPr>
          <p:cNvPr id="4" name="Text Placeholder 3">
            <a:extLst>
              <a:ext uri="{FF2B5EF4-FFF2-40B4-BE49-F238E27FC236}">
                <a16:creationId xmlns:a16="http://schemas.microsoft.com/office/drawing/2014/main" id="{AAB7DE8F-E144-012B-AA9F-B8E155D4FF35}"/>
              </a:ext>
            </a:extLst>
          </p:cNvPr>
          <p:cNvSpPr>
            <a:spLocks noGrp="1"/>
          </p:cNvSpPr>
          <p:nvPr>
            <p:ph type="body" sz="half" idx="2"/>
          </p:nvPr>
        </p:nvSpPr>
        <p:spPr>
          <a:xfrm>
            <a:off x="899245" y="5239512"/>
            <a:ext cx="8805672" cy="932689"/>
          </a:xfrm>
        </p:spPr>
        <p:txBody>
          <a:bodyPr/>
          <a:lstStyle/>
          <a:p>
            <a:pPr algn="ctr"/>
            <a:r>
              <a:rPr lang="sv-SE" b="1" dirty="0"/>
              <a:t>2025 är vårt sista år i spelformen 5vs5</a:t>
            </a:r>
            <a:br>
              <a:rPr lang="sv-SE" b="1" dirty="0"/>
            </a:br>
            <a:r>
              <a:rPr lang="sv-SE" b="1" dirty="0"/>
              <a:t>Nästa år ska vi börja med 7vs7</a:t>
            </a:r>
          </a:p>
        </p:txBody>
      </p:sp>
    </p:spTree>
    <p:extLst>
      <p:ext uri="{BB962C8B-B14F-4D97-AF65-F5344CB8AC3E}">
        <p14:creationId xmlns:p14="http://schemas.microsoft.com/office/powerpoint/2010/main" val="301783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50D3B-360B-14FA-9037-2537EF83E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7E0D8-024F-5999-F157-421F8C048B1B}"/>
              </a:ext>
            </a:extLst>
          </p:cNvPr>
          <p:cNvSpPr>
            <a:spLocks noGrp="1"/>
          </p:cNvSpPr>
          <p:nvPr>
            <p:ph type="title"/>
          </p:nvPr>
        </p:nvSpPr>
        <p:spPr>
          <a:xfrm>
            <a:off x="1347300" y="2103437"/>
            <a:ext cx="7467515" cy="804862"/>
          </a:xfrm>
        </p:spPr>
        <p:txBody>
          <a:bodyPr>
            <a:normAutofit/>
          </a:bodyPr>
          <a:lstStyle/>
          <a:p>
            <a:r>
              <a:rPr lang="sv-SE" dirty="0"/>
              <a:t>Nu finns spelarutvecklingsplan för Östra Almby FK</a:t>
            </a:r>
          </a:p>
        </p:txBody>
      </p:sp>
      <p:sp>
        <p:nvSpPr>
          <p:cNvPr id="3" name="Picture Placeholder 2">
            <a:extLst>
              <a:ext uri="{FF2B5EF4-FFF2-40B4-BE49-F238E27FC236}">
                <a16:creationId xmlns:a16="http://schemas.microsoft.com/office/drawing/2014/main" id="{E8DBD8FD-D6FC-A738-B269-099FB41B123C}"/>
              </a:ext>
            </a:extLst>
          </p:cNvPr>
          <p:cNvSpPr>
            <a:spLocks noGrp="1"/>
          </p:cNvSpPr>
          <p:nvPr>
            <p:ph type="pic" idx="1"/>
          </p:nvPr>
        </p:nvSpPr>
        <p:spPr/>
        <p:txBody>
          <a:bodyPr/>
          <a:lstStyle/>
          <a:p>
            <a:r>
              <a:rPr lang="sv-SE" dirty="0"/>
              <a:t>Spelarutvecklingsplan</a:t>
            </a:r>
          </a:p>
        </p:txBody>
      </p:sp>
      <p:sp>
        <p:nvSpPr>
          <p:cNvPr id="4" name="Text Placeholder 3">
            <a:extLst>
              <a:ext uri="{FF2B5EF4-FFF2-40B4-BE49-F238E27FC236}">
                <a16:creationId xmlns:a16="http://schemas.microsoft.com/office/drawing/2014/main" id="{66B2C601-C97B-2BF8-A203-8FEB5AD9D729}"/>
              </a:ext>
            </a:extLst>
          </p:cNvPr>
          <p:cNvSpPr>
            <a:spLocks noGrp="1"/>
          </p:cNvSpPr>
          <p:nvPr>
            <p:ph type="body" sz="half" idx="2"/>
          </p:nvPr>
        </p:nvSpPr>
        <p:spPr>
          <a:xfrm>
            <a:off x="734652" y="2926777"/>
            <a:ext cx="9826668" cy="2944368"/>
          </a:xfrm>
        </p:spPr>
        <p:txBody>
          <a:bodyPr>
            <a:normAutofit/>
          </a:bodyPr>
          <a:lstStyle/>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Syftet med denna utvecklingsplan är att vara en vägledning och ett stöd åt föreningens ungdomsledare samt vara ett underlag till att våra barn och ungdomar får en bra och enhetlig grundutbildning i fotboll. </a:t>
            </a:r>
          </a:p>
          <a:p>
            <a:pPr marL="285750" indent="-285750">
              <a:buFont typeface="Arial" panose="020B0604020202020204" pitchFamily="34" charset="0"/>
              <a:buChar char="•"/>
            </a:pPr>
            <a:endParaRPr lang="sv-SE"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Den syftar även till att skapa en medvetenhet hos alla spelare, ledare, föräldrar och övriga supporters om vilka riktlinjer ungdomsfotbollen i Östra Almby FK arbetar efter och vilka krav detta ställer på alla de inblandade.</a:t>
            </a:r>
            <a:endParaRPr lang="sv-SE" dirty="0"/>
          </a:p>
        </p:txBody>
      </p:sp>
    </p:spTree>
    <p:extLst>
      <p:ext uri="{BB962C8B-B14F-4D97-AF65-F5344CB8AC3E}">
        <p14:creationId xmlns:p14="http://schemas.microsoft.com/office/powerpoint/2010/main" val="79771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9EE6D-A874-9672-E6DE-F6A06195C987}"/>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6EA31F1-4E30-DFD4-653A-8C504BF16601}"/>
              </a:ext>
            </a:extLst>
          </p:cNvPr>
          <p:cNvSpPr>
            <a:spLocks noGrp="1"/>
          </p:cNvSpPr>
          <p:nvPr>
            <p:ph type="pic" idx="1"/>
          </p:nvPr>
        </p:nvSpPr>
        <p:spPr/>
        <p:txBody>
          <a:bodyPr/>
          <a:lstStyle/>
          <a:p>
            <a:r>
              <a:rPr lang="sv-SE" dirty="0"/>
              <a:t>Vårt fokus 2025</a:t>
            </a:r>
          </a:p>
        </p:txBody>
      </p:sp>
      <p:sp>
        <p:nvSpPr>
          <p:cNvPr id="4" name="Text Placeholder 3">
            <a:extLst>
              <a:ext uri="{FF2B5EF4-FFF2-40B4-BE49-F238E27FC236}">
                <a16:creationId xmlns:a16="http://schemas.microsoft.com/office/drawing/2014/main" id="{88B62D27-8B9F-D870-12B4-ED06E39FC1FF}"/>
              </a:ext>
            </a:extLst>
          </p:cNvPr>
          <p:cNvSpPr>
            <a:spLocks noGrp="1"/>
          </p:cNvSpPr>
          <p:nvPr>
            <p:ph type="body" sz="half" idx="2"/>
          </p:nvPr>
        </p:nvSpPr>
        <p:spPr>
          <a:xfrm>
            <a:off x="1332399" y="2670175"/>
            <a:ext cx="7315200" cy="3108833"/>
          </a:xfrm>
        </p:spPr>
        <p:txBody>
          <a:bodyPr>
            <a:noAutofit/>
          </a:bodyPr>
          <a:lstStyle/>
          <a:p>
            <a:r>
              <a:rPr lang="sv-SE" sz="1800" dirty="0"/>
              <a:t>Träningarna kommer innehålla både färdighetsövningar och spelövningar (individuellt just nu men kommer innehålla mer och mer som lag likaså)</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Passningsspel</a:t>
            </a:r>
          </a:p>
          <a:p>
            <a:pPr marL="285750" indent="-285750">
              <a:buFont typeface="Arial" panose="020B0604020202020204" pitchFamily="34" charset="0"/>
              <a:buChar char="•"/>
            </a:pPr>
            <a:r>
              <a:rPr lang="sv-SE" sz="1800" dirty="0"/>
              <a:t>Bollkontroll</a:t>
            </a:r>
          </a:p>
          <a:p>
            <a:pPr marL="285750" indent="-285750">
              <a:buFont typeface="Arial" panose="020B0604020202020204" pitchFamily="34" charset="0"/>
              <a:buChar char="•"/>
            </a:pPr>
            <a:r>
              <a:rPr lang="sv-SE" sz="1800" dirty="0"/>
              <a:t>Omställningar (anfall – försvar)</a:t>
            </a:r>
          </a:p>
          <a:p>
            <a:pPr marL="285750" indent="-285750">
              <a:buFont typeface="Arial" panose="020B0604020202020204" pitchFamily="34" charset="0"/>
              <a:buChar char="•"/>
            </a:pPr>
            <a:r>
              <a:rPr lang="sv-SE" sz="1800" dirty="0"/>
              <a:t>Fatta egna beslut (driva, passa eller skjuta)</a:t>
            </a:r>
          </a:p>
          <a:p>
            <a:pPr marL="285750" indent="-285750">
              <a:buFont typeface="Arial" panose="020B0604020202020204" pitchFamily="34" charset="0"/>
              <a:buChar char="•"/>
            </a:pPr>
            <a:r>
              <a:rPr lang="sv-SE" sz="1800" dirty="0"/>
              <a:t>Individuell utveckling</a:t>
            </a:r>
          </a:p>
          <a:p>
            <a:pPr marL="285750" indent="-285750">
              <a:buFont typeface="Arial" panose="020B0604020202020204" pitchFamily="34" charset="0"/>
              <a:buChar char="•"/>
            </a:pPr>
            <a:r>
              <a:rPr lang="sv-SE" sz="1800" dirty="0"/>
              <a:t>Förbereda inför 7 vs 7</a:t>
            </a:r>
          </a:p>
          <a:p>
            <a:pPr marL="285750" indent="-285750">
              <a:buFont typeface="Arial" panose="020B0604020202020204" pitchFamily="34" charset="0"/>
              <a:buChar char="•"/>
            </a:pPr>
            <a:endParaRPr lang="sv-SE" sz="1800" dirty="0"/>
          </a:p>
        </p:txBody>
      </p:sp>
    </p:spTree>
    <p:extLst>
      <p:ext uri="{BB962C8B-B14F-4D97-AF65-F5344CB8AC3E}">
        <p14:creationId xmlns:p14="http://schemas.microsoft.com/office/powerpoint/2010/main" val="269483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E7D8-1C2F-EEC3-D877-0E4085631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A08CA-F30F-4E5A-F08A-55F766C869D8}"/>
              </a:ext>
            </a:extLst>
          </p:cNvPr>
          <p:cNvSpPr>
            <a:spLocks noGrp="1"/>
          </p:cNvSpPr>
          <p:nvPr>
            <p:ph type="title"/>
          </p:nvPr>
        </p:nvSpPr>
        <p:spPr>
          <a:xfrm>
            <a:off x="1609344" y="2039428"/>
            <a:ext cx="8022421" cy="566739"/>
          </a:xfrm>
        </p:spPr>
        <p:txBody>
          <a:bodyPr>
            <a:normAutofit fontScale="90000"/>
          </a:bodyPr>
          <a:lstStyle/>
          <a:p>
            <a:r>
              <a:rPr lang="sv-SE" dirty="0"/>
              <a:t>Att få fatta egna beslut har visat sig leda till god utveckling</a:t>
            </a:r>
          </a:p>
        </p:txBody>
      </p:sp>
      <p:sp>
        <p:nvSpPr>
          <p:cNvPr id="3" name="Picture Placeholder 2">
            <a:extLst>
              <a:ext uri="{FF2B5EF4-FFF2-40B4-BE49-F238E27FC236}">
                <a16:creationId xmlns:a16="http://schemas.microsoft.com/office/drawing/2014/main" id="{F8F1FA92-D53B-63B7-5175-A4BEF2CC5660}"/>
              </a:ext>
            </a:extLst>
          </p:cNvPr>
          <p:cNvSpPr>
            <a:spLocks noGrp="1"/>
          </p:cNvSpPr>
          <p:nvPr>
            <p:ph type="pic" idx="1"/>
          </p:nvPr>
        </p:nvSpPr>
        <p:spPr>
          <a:xfrm>
            <a:off x="716365" y="548767"/>
            <a:ext cx="7315200" cy="4114800"/>
          </a:xfrm>
        </p:spPr>
        <p:txBody>
          <a:bodyPr/>
          <a:lstStyle/>
          <a:p>
            <a:r>
              <a:rPr lang="sv-SE" dirty="0"/>
              <a:t>Hjälp – Match och träningar</a:t>
            </a:r>
          </a:p>
        </p:txBody>
      </p:sp>
      <p:sp>
        <p:nvSpPr>
          <p:cNvPr id="4" name="Text Placeholder 3">
            <a:extLst>
              <a:ext uri="{FF2B5EF4-FFF2-40B4-BE49-F238E27FC236}">
                <a16:creationId xmlns:a16="http://schemas.microsoft.com/office/drawing/2014/main" id="{F670A7D8-6840-45E8-86C8-B0B041BA583D}"/>
              </a:ext>
            </a:extLst>
          </p:cNvPr>
          <p:cNvSpPr>
            <a:spLocks noGrp="1"/>
          </p:cNvSpPr>
          <p:nvPr>
            <p:ph type="body" sz="half" idx="2"/>
          </p:nvPr>
        </p:nvSpPr>
        <p:spPr>
          <a:xfrm>
            <a:off x="1609344" y="2651760"/>
            <a:ext cx="8412480" cy="4114799"/>
          </a:xfrm>
        </p:spPr>
        <p:txBody>
          <a:bodyPr numCol="2">
            <a:normAutofit fontScale="92500" lnSpcReduction="10000"/>
          </a:bodyPr>
          <a:lstStyle/>
          <a:p>
            <a:r>
              <a:rPr lang="sv-SE" b="1" dirty="0"/>
              <a:t>Träning</a:t>
            </a:r>
          </a:p>
          <a:p>
            <a:pPr marL="342900" indent="-342900">
              <a:buFont typeface="Arial" panose="020B0604020202020204" pitchFamily="34" charset="0"/>
              <a:buChar char="•"/>
            </a:pPr>
            <a:r>
              <a:rPr lang="sv-SE" dirty="0"/>
              <a:t>Kom inte på tom mage</a:t>
            </a:r>
          </a:p>
          <a:p>
            <a:pPr marL="342900" indent="-342900">
              <a:buFont typeface="Arial" panose="020B0604020202020204" pitchFamily="34" charset="0"/>
              <a:buChar char="•"/>
            </a:pPr>
            <a:r>
              <a:rPr lang="sv-SE" dirty="0"/>
              <a:t>Benskydd är obligatoriskt</a:t>
            </a:r>
          </a:p>
          <a:p>
            <a:pPr marL="342900" indent="-342900">
              <a:buFont typeface="Arial" panose="020B0604020202020204" pitchFamily="34" charset="0"/>
              <a:buChar char="•"/>
            </a:pPr>
            <a:r>
              <a:rPr lang="sv-SE" dirty="0"/>
              <a:t>Kom i tid</a:t>
            </a:r>
          </a:p>
          <a:p>
            <a:pPr marL="342900" indent="-342900">
              <a:buFont typeface="Arial" panose="020B0604020202020204" pitchFamily="34" charset="0"/>
              <a:buChar char="•"/>
            </a:pPr>
            <a:r>
              <a:rPr lang="sv-SE" dirty="0"/>
              <a:t>Kom med rätt inställning</a:t>
            </a:r>
          </a:p>
          <a:p>
            <a:pPr marL="342900" indent="-342900">
              <a:buFont typeface="Arial" panose="020B0604020202020204" pitchFamily="34" charset="0"/>
              <a:buChar char="•"/>
            </a:pPr>
            <a:r>
              <a:rPr lang="sv-SE" dirty="0"/>
              <a:t>Respektera allas olikheter</a:t>
            </a:r>
          </a:p>
          <a:p>
            <a:pPr marL="342900" indent="-342900">
              <a:buFont typeface="Arial" panose="020B0604020202020204" pitchFamily="34" charset="0"/>
              <a:buChar char="•"/>
            </a:pPr>
            <a:r>
              <a:rPr lang="sv-SE" dirty="0"/>
              <a:t>Var en god kamrat</a:t>
            </a:r>
          </a:p>
          <a:p>
            <a:endParaRPr lang="sv-SE" dirty="0"/>
          </a:p>
          <a:p>
            <a:r>
              <a:rPr lang="sv-SE" dirty="0"/>
              <a:t>	</a:t>
            </a:r>
            <a:r>
              <a:rPr lang="sv-SE" b="1" dirty="0"/>
              <a:t>Föräldrar</a:t>
            </a:r>
          </a:p>
          <a:p>
            <a:pPr marL="342900" indent="-342900">
              <a:buFont typeface="Arial" panose="020B0604020202020204" pitchFamily="34" charset="0"/>
              <a:buChar char="•"/>
            </a:pPr>
            <a:r>
              <a:rPr lang="sv-SE" dirty="0"/>
              <a:t>Hjälp med redskap och städning</a:t>
            </a:r>
          </a:p>
          <a:p>
            <a:pPr marL="342900" indent="-342900">
              <a:buFont typeface="Arial" panose="020B0604020202020204" pitchFamily="34" charset="0"/>
              <a:buChar char="•"/>
            </a:pPr>
            <a:r>
              <a:rPr lang="sv-SE" dirty="0"/>
              <a:t>Stå målvakt, agera extra spelare</a:t>
            </a:r>
          </a:p>
          <a:p>
            <a:pPr marL="342900" indent="-342900">
              <a:buFont typeface="Arial" panose="020B0604020202020204" pitchFamily="34" charset="0"/>
              <a:buChar char="•"/>
            </a:pPr>
            <a:r>
              <a:rPr lang="sv-SE" dirty="0"/>
              <a:t>Knyta skor</a:t>
            </a:r>
          </a:p>
          <a:p>
            <a:pPr marL="342900" indent="-342900">
              <a:buFont typeface="Arial" panose="020B0604020202020204" pitchFamily="34" charset="0"/>
              <a:buChar char="•"/>
            </a:pPr>
            <a:r>
              <a:rPr lang="sv-SE" dirty="0"/>
              <a:t>Acceptera/Neka kallelser (laget.se)</a:t>
            </a:r>
          </a:p>
          <a:p>
            <a:endParaRPr lang="sv-SE" dirty="0"/>
          </a:p>
          <a:p>
            <a:r>
              <a:rPr lang="sv-SE" b="1" dirty="0"/>
              <a:t>Match</a:t>
            </a:r>
          </a:p>
          <a:p>
            <a:pPr marL="342900" indent="-342900">
              <a:buFont typeface="Arial" panose="020B0604020202020204" pitchFamily="34" charset="0"/>
              <a:buChar char="•"/>
            </a:pPr>
            <a:r>
              <a:rPr lang="sv-SE" dirty="0"/>
              <a:t>Skicka med matsäck</a:t>
            </a:r>
          </a:p>
          <a:p>
            <a:pPr marL="342900" indent="-342900">
              <a:buFont typeface="Arial" panose="020B0604020202020204" pitchFamily="34" charset="0"/>
              <a:buChar char="•"/>
            </a:pPr>
            <a:r>
              <a:rPr lang="sv-SE" dirty="0"/>
              <a:t>Samåk med varandra</a:t>
            </a:r>
          </a:p>
          <a:p>
            <a:pPr marL="342900" indent="-342900">
              <a:buFont typeface="Arial" panose="020B0604020202020204" pitchFamily="34" charset="0"/>
              <a:buChar char="•"/>
            </a:pPr>
            <a:r>
              <a:rPr lang="sv-SE" dirty="0"/>
              <a:t>Sätt gärna på matchkläder hemma</a:t>
            </a:r>
          </a:p>
          <a:p>
            <a:pPr marL="342900" indent="-342900">
              <a:buFont typeface="Arial" panose="020B0604020202020204" pitchFamily="34" charset="0"/>
              <a:buChar char="•"/>
            </a:pPr>
            <a:r>
              <a:rPr lang="sv-SE" dirty="0"/>
              <a:t>Vattenflaska</a:t>
            </a:r>
          </a:p>
          <a:p>
            <a:pPr marL="342900" indent="-342900">
              <a:buFont typeface="Arial" panose="020B0604020202020204" pitchFamily="34" charset="0"/>
              <a:buChar char="•"/>
            </a:pPr>
            <a:r>
              <a:rPr lang="sv-SE" dirty="0"/>
              <a:t>Representera klubben</a:t>
            </a:r>
          </a:p>
          <a:p>
            <a:pPr marL="342900" indent="-342900">
              <a:buFont typeface="Arial" panose="020B0604020202020204" pitchFamily="34" charset="0"/>
              <a:buChar char="•"/>
            </a:pPr>
            <a:r>
              <a:rPr lang="sv-SE" dirty="0" err="1"/>
              <a:t>FairPlay</a:t>
            </a:r>
            <a:endParaRPr lang="sv-SE" dirty="0"/>
          </a:p>
          <a:p>
            <a:endParaRPr lang="sv-SE" dirty="0"/>
          </a:p>
          <a:p>
            <a:r>
              <a:rPr lang="sv-SE" dirty="0"/>
              <a:t>	</a:t>
            </a:r>
            <a:r>
              <a:rPr lang="sv-SE" b="1" dirty="0"/>
              <a:t>Föräldrar</a:t>
            </a:r>
          </a:p>
          <a:p>
            <a:pPr marL="342900" indent="-342900">
              <a:buFont typeface="Arial" panose="020B0604020202020204" pitchFamily="34" charset="0"/>
              <a:buChar char="•"/>
            </a:pPr>
            <a:r>
              <a:rPr lang="sv-SE" dirty="0"/>
              <a:t>Ge inte instruktioner under spel</a:t>
            </a:r>
          </a:p>
          <a:p>
            <a:pPr marL="342900" indent="-342900">
              <a:buFont typeface="Arial" panose="020B0604020202020204" pitchFamily="34" charset="0"/>
              <a:buChar char="•"/>
            </a:pPr>
            <a:r>
              <a:rPr lang="sv-SE" dirty="0"/>
              <a:t>Beröm försök, inte bara + resultat</a:t>
            </a:r>
          </a:p>
          <a:p>
            <a:pPr marL="342900" indent="-342900">
              <a:buFont typeface="Arial" panose="020B0604020202020204" pitchFamily="34" charset="0"/>
              <a:buChar char="•"/>
            </a:pPr>
            <a:r>
              <a:rPr lang="sv-SE" dirty="0"/>
              <a:t>Håll samlingstider</a:t>
            </a:r>
          </a:p>
          <a:p>
            <a:pPr marL="342900" indent="-342900">
              <a:buFont typeface="Arial" panose="020B0604020202020204" pitchFamily="34" charset="0"/>
              <a:buChar char="•"/>
            </a:pPr>
            <a:r>
              <a:rPr lang="sv-SE" dirty="0"/>
              <a:t>Se till att ta med er alla era saker</a:t>
            </a:r>
          </a:p>
        </p:txBody>
      </p:sp>
    </p:spTree>
    <p:extLst>
      <p:ext uri="{BB962C8B-B14F-4D97-AF65-F5344CB8AC3E}">
        <p14:creationId xmlns:p14="http://schemas.microsoft.com/office/powerpoint/2010/main" val="338201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BD4E-9629-3A3C-2E64-E5270E0AC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6D1A3-2B6C-999C-4FAC-09E2B346B2E7}"/>
              </a:ext>
            </a:extLst>
          </p:cNvPr>
          <p:cNvSpPr>
            <a:spLocks noGrp="1"/>
          </p:cNvSpPr>
          <p:nvPr>
            <p:ph type="title"/>
          </p:nvPr>
        </p:nvSpPr>
        <p:spPr>
          <a:xfrm>
            <a:off x="396325" y="2094164"/>
            <a:ext cx="7408732" cy="4491693"/>
          </a:xfrm>
        </p:spPr>
        <p:txBody>
          <a:bodyPr>
            <a:normAutofit fontScale="90000"/>
          </a:bodyPr>
          <a:lstStyle/>
          <a:p>
            <a:r>
              <a:rPr lang="sv-SE" sz="1800" i="0" u="none" strike="noStrike" baseline="0" dirty="0">
                <a:solidFill>
                  <a:srgbClr val="000000"/>
                </a:solidFill>
                <a:latin typeface="Calibri" panose="020F0502020204030204" pitchFamily="34" charset="0"/>
              </a:rPr>
              <a:t>Som spelare i Östra Almby FK förväntas alla spelare att:</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visa en god och positiv anda på träningar och matcher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lyssna och följa givna instruktioner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vara en god kamrat och visa hänsyn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stötta dina lagkamrater i såväl med- som motgång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använda ett vårdat språk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ta avstånd från rasism och främlingsfientlighet och motverka alla former av diskriminering, mobbing och nedsättande språk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känna till och verka för ”fair play”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alltid meddela frånvaro till ledaren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alltid meddela om du är sjuk eller skadad – då måste du vila!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regelbundet deltagit på träningar för att spela match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vara medlem i Östra Almby FK och betala den aktivitetsavgift som gäller för laget. </a:t>
            </a:r>
            <a:br>
              <a:rPr lang="sv-SE" sz="1800" b="0" i="0" u="none" strike="noStrike" baseline="0" dirty="0">
                <a:solidFill>
                  <a:srgbClr val="000000"/>
                </a:solidFill>
                <a:latin typeface="Calibri" panose="020F0502020204030204" pitchFamily="34" charset="0"/>
              </a:rPr>
            </a:br>
            <a:br>
              <a:rPr lang="sv-SE" sz="1800" b="0" i="0" u="none" strike="noStrike" baseline="0" dirty="0">
                <a:solidFill>
                  <a:srgbClr val="000000"/>
                </a:solidFill>
                <a:latin typeface="Calibri" panose="020F0502020204030204" pitchFamily="34" charset="0"/>
              </a:rPr>
            </a:br>
            <a:r>
              <a:rPr lang="sv-SE" sz="1800" i="0" u="none" strike="noStrike" baseline="0" dirty="0">
                <a:solidFill>
                  <a:srgbClr val="000000"/>
                </a:solidFill>
                <a:latin typeface="Calibri" panose="020F0502020204030204" pitchFamily="34" charset="0"/>
              </a:rPr>
              <a:t>Nummer till Folksam Råd och Vård för idrottsskador – 020 44 11 11</a:t>
            </a:r>
            <a:br>
              <a:rPr lang="sv-SE" sz="1800" b="0" i="0" u="none" strike="noStrike" baseline="0" dirty="0">
                <a:solidFill>
                  <a:srgbClr val="000000"/>
                </a:solidFill>
                <a:latin typeface="Calibri" panose="020F0502020204030204" pitchFamily="34" charset="0"/>
              </a:rPr>
            </a:br>
            <a:endParaRPr lang="sv-SE" dirty="0"/>
          </a:p>
        </p:txBody>
      </p:sp>
      <p:sp>
        <p:nvSpPr>
          <p:cNvPr id="4" name="Text Placeholder 3">
            <a:extLst>
              <a:ext uri="{FF2B5EF4-FFF2-40B4-BE49-F238E27FC236}">
                <a16:creationId xmlns:a16="http://schemas.microsoft.com/office/drawing/2014/main" id="{2E25E1A4-9ACA-D1CA-9573-83024337426E}"/>
              </a:ext>
            </a:extLst>
          </p:cNvPr>
          <p:cNvSpPr>
            <a:spLocks noGrp="1"/>
          </p:cNvSpPr>
          <p:nvPr>
            <p:ph type="body" sz="half" idx="2"/>
          </p:nvPr>
        </p:nvSpPr>
        <p:spPr>
          <a:xfrm>
            <a:off x="7370064" y="2606040"/>
            <a:ext cx="4694004" cy="3182111"/>
          </a:xfrm>
        </p:spPr>
        <p:txBody>
          <a:bodyPr>
            <a:normAutofit/>
          </a:bodyPr>
          <a:lstStyle/>
          <a:p>
            <a:pPr algn="ctr"/>
            <a:r>
              <a:rPr lang="sv-SE" dirty="0"/>
              <a:t>Som förälder förväntas du att ha diskuterat detta med ditt barn så att vi har gemensamma spelregler på träningarna och matcherna</a:t>
            </a:r>
          </a:p>
          <a:p>
            <a:pPr algn="ctr"/>
            <a:endParaRPr lang="sv-SE" dirty="0"/>
          </a:p>
          <a:p>
            <a:pPr algn="ctr"/>
            <a:r>
              <a:rPr lang="sv-SE" b="1" dirty="0"/>
              <a:t>Vi ser att vi behöver jobba på detta inom vårt lag!</a:t>
            </a:r>
          </a:p>
        </p:txBody>
      </p:sp>
      <p:sp>
        <p:nvSpPr>
          <p:cNvPr id="7" name="Picture Placeholder 6">
            <a:extLst>
              <a:ext uri="{FF2B5EF4-FFF2-40B4-BE49-F238E27FC236}">
                <a16:creationId xmlns:a16="http://schemas.microsoft.com/office/drawing/2014/main" id="{3E56F4F7-A941-C480-5020-EEEE26AA8E0A}"/>
              </a:ext>
            </a:extLst>
          </p:cNvPr>
          <p:cNvSpPr>
            <a:spLocks noGrp="1"/>
          </p:cNvSpPr>
          <p:nvPr>
            <p:ph type="pic" idx="1"/>
          </p:nvPr>
        </p:nvSpPr>
        <p:spPr>
          <a:xfrm>
            <a:off x="780373" y="521335"/>
            <a:ext cx="7315200" cy="4114800"/>
          </a:xfrm>
        </p:spPr>
        <p:txBody>
          <a:bodyPr/>
          <a:lstStyle/>
          <a:p>
            <a:r>
              <a:rPr lang="sv-SE" dirty="0"/>
              <a:t>Hjälp – Attityd och inställning</a:t>
            </a:r>
          </a:p>
        </p:txBody>
      </p:sp>
    </p:spTree>
    <p:extLst>
      <p:ext uri="{BB962C8B-B14F-4D97-AF65-F5344CB8AC3E}">
        <p14:creationId xmlns:p14="http://schemas.microsoft.com/office/powerpoint/2010/main" val="117148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30F92-50F6-9EAF-0465-C08FAE3417FC}"/>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8261EC-9F32-4FAD-4D49-49257F9B0EF4}"/>
              </a:ext>
            </a:extLst>
          </p:cNvPr>
          <p:cNvSpPr>
            <a:spLocks noGrp="1"/>
          </p:cNvSpPr>
          <p:nvPr>
            <p:ph type="pic" idx="1"/>
          </p:nvPr>
        </p:nvSpPr>
        <p:spPr/>
        <p:txBody>
          <a:bodyPr/>
          <a:lstStyle/>
          <a:p>
            <a:r>
              <a:rPr lang="sv-SE" dirty="0"/>
              <a:t>Övergång mellan lag</a:t>
            </a:r>
          </a:p>
        </p:txBody>
      </p:sp>
      <p:sp>
        <p:nvSpPr>
          <p:cNvPr id="4" name="Text Placeholder 3">
            <a:extLst>
              <a:ext uri="{FF2B5EF4-FFF2-40B4-BE49-F238E27FC236}">
                <a16:creationId xmlns:a16="http://schemas.microsoft.com/office/drawing/2014/main" id="{1047C662-0E30-7B09-F7A5-9D8DBFDA5923}"/>
              </a:ext>
            </a:extLst>
          </p:cNvPr>
          <p:cNvSpPr>
            <a:spLocks noGrp="1"/>
          </p:cNvSpPr>
          <p:nvPr>
            <p:ph type="body" sz="half" idx="2"/>
          </p:nvPr>
        </p:nvSpPr>
        <p:spPr>
          <a:xfrm>
            <a:off x="899583" y="2370138"/>
            <a:ext cx="7315200" cy="804863"/>
          </a:xfrm>
        </p:spPr>
        <p:txBody>
          <a:bodyPr>
            <a:noAutofit/>
          </a:bodyPr>
          <a:lstStyle/>
          <a:p>
            <a:pPr marL="342900" indent="-342900">
              <a:buFont typeface="Arial" panose="020B0604020202020204" pitchFamily="34" charset="0"/>
              <a:buChar char="•"/>
            </a:pPr>
            <a:r>
              <a:rPr lang="sv-SE" sz="1800" dirty="0"/>
              <a:t>Vi har flera spelare som både tränar och spelar matcher med T15</a:t>
            </a:r>
          </a:p>
          <a:p>
            <a:pPr marL="342900" indent="-342900">
              <a:buFont typeface="Arial" panose="020B0604020202020204" pitchFamily="34" charset="0"/>
              <a:buChar char="•"/>
            </a:pPr>
            <a:r>
              <a:rPr lang="sv-SE" sz="1800" dirty="0"/>
              <a:t>Vi har även fler som visat intresse och som skulle må bra av att testa på</a:t>
            </a:r>
          </a:p>
          <a:p>
            <a:pPr marL="342900" indent="-342900">
              <a:buFont typeface="Arial" panose="020B0604020202020204" pitchFamily="34" charset="0"/>
              <a:buChar char="•"/>
            </a:pPr>
            <a:r>
              <a:rPr lang="sv-SE" sz="1800" dirty="0"/>
              <a:t>Vi se positivt på att få träna med andra lag för att få utmanas men vi ser gärna att det hanteras mellan tränare  (enligt spelarutvecklingsplanen)</a:t>
            </a:r>
          </a:p>
          <a:p>
            <a:pPr marL="342900" indent="-342900">
              <a:buFont typeface="Arial" panose="020B0604020202020204" pitchFamily="34" charset="0"/>
              <a:buChar char="•"/>
            </a:pPr>
            <a:r>
              <a:rPr lang="sv-SE" sz="1800" dirty="0"/>
              <a:t>Vid tränings/matchkrockar så ser vi att T16 prioriteras</a:t>
            </a:r>
          </a:p>
          <a:p>
            <a:pPr marL="342900" indent="-342900">
              <a:buFont typeface="Arial" panose="020B0604020202020204" pitchFamily="34" charset="0"/>
              <a:buChar char="•"/>
            </a:pPr>
            <a:r>
              <a:rPr lang="sv-SE" sz="1800" dirty="0"/>
              <a:t>Vi har en löpande dialog och samsyn med tränarna i T15</a:t>
            </a:r>
          </a:p>
        </p:txBody>
      </p:sp>
    </p:spTree>
    <p:extLst>
      <p:ext uri="{BB962C8B-B14F-4D97-AF65-F5344CB8AC3E}">
        <p14:creationId xmlns:p14="http://schemas.microsoft.com/office/powerpoint/2010/main" val="299861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E04B-12CE-318C-9D2E-835A5C083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B8143-2A29-B6D1-323D-ED04BE78B87F}"/>
              </a:ext>
            </a:extLst>
          </p:cNvPr>
          <p:cNvSpPr>
            <a:spLocks noGrp="1"/>
          </p:cNvSpPr>
          <p:nvPr>
            <p:ph type="title"/>
          </p:nvPr>
        </p:nvSpPr>
        <p:spPr>
          <a:xfrm>
            <a:off x="1769232" y="2198914"/>
            <a:ext cx="7315200" cy="566739"/>
          </a:xfrm>
        </p:spPr>
        <p:txBody>
          <a:bodyPr>
            <a:noAutofit/>
          </a:bodyPr>
          <a:lstStyle/>
          <a:p>
            <a:r>
              <a:rPr lang="sv-SE" sz="3600" dirty="0"/>
              <a:t>Lagkassan – ca 14000 kr</a:t>
            </a:r>
          </a:p>
        </p:txBody>
      </p:sp>
      <p:sp>
        <p:nvSpPr>
          <p:cNvPr id="3" name="Picture Placeholder 2">
            <a:extLst>
              <a:ext uri="{FF2B5EF4-FFF2-40B4-BE49-F238E27FC236}">
                <a16:creationId xmlns:a16="http://schemas.microsoft.com/office/drawing/2014/main" id="{A466E04D-148C-91B9-A426-7C3CF18F4BB2}"/>
              </a:ext>
            </a:extLst>
          </p:cNvPr>
          <p:cNvSpPr>
            <a:spLocks noGrp="1"/>
          </p:cNvSpPr>
          <p:nvPr>
            <p:ph type="pic" idx="1"/>
          </p:nvPr>
        </p:nvSpPr>
        <p:spPr/>
        <p:txBody>
          <a:bodyPr/>
          <a:lstStyle/>
          <a:p>
            <a:r>
              <a:rPr lang="sv-SE" dirty="0"/>
              <a:t>Försäljning</a:t>
            </a:r>
          </a:p>
        </p:txBody>
      </p:sp>
      <p:sp>
        <p:nvSpPr>
          <p:cNvPr id="4" name="Text Placeholder 3">
            <a:extLst>
              <a:ext uri="{FF2B5EF4-FFF2-40B4-BE49-F238E27FC236}">
                <a16:creationId xmlns:a16="http://schemas.microsoft.com/office/drawing/2014/main" id="{324AC9AE-34FF-A838-8481-5AA1D8AD56C0}"/>
              </a:ext>
            </a:extLst>
          </p:cNvPr>
          <p:cNvSpPr>
            <a:spLocks noGrp="1"/>
          </p:cNvSpPr>
          <p:nvPr>
            <p:ph type="body" sz="half" idx="2"/>
          </p:nvPr>
        </p:nvSpPr>
        <p:spPr>
          <a:xfrm>
            <a:off x="1769232" y="3722915"/>
            <a:ext cx="7315200" cy="1770742"/>
          </a:xfrm>
        </p:spPr>
        <p:txBody>
          <a:bodyPr>
            <a:normAutofit/>
          </a:bodyPr>
          <a:lstStyle/>
          <a:p>
            <a:r>
              <a:rPr lang="sv-SE" sz="2800" dirty="0"/>
              <a:t>Plastpåsar 6915 kr</a:t>
            </a:r>
          </a:p>
          <a:p>
            <a:r>
              <a:rPr lang="sv-SE" sz="2800" dirty="0"/>
              <a:t>Chips 6160 kr   (sista dagen att betala in idag)</a:t>
            </a:r>
          </a:p>
          <a:p>
            <a:r>
              <a:rPr lang="sv-SE" sz="2800" dirty="0"/>
              <a:t>Föreningsbidrag 5880 kr</a:t>
            </a:r>
          </a:p>
        </p:txBody>
      </p:sp>
    </p:spTree>
    <p:extLst>
      <p:ext uri="{BB962C8B-B14F-4D97-AF65-F5344CB8AC3E}">
        <p14:creationId xmlns:p14="http://schemas.microsoft.com/office/powerpoint/2010/main" val="650685969"/>
      </p:ext>
    </p:extLst>
  </p:cSld>
  <p:clrMapOvr>
    <a:masterClrMapping/>
  </p:clrMapOvr>
</p:sld>
</file>

<file path=ppt/theme/theme1.xml><?xml version="1.0" encoding="utf-8"?>
<a:theme xmlns:a="http://schemas.openxmlformats.org/drawingml/2006/main" name="160039-soccer-scheme-template-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160039-soccer-scheme-template-16x9</Template>
  <TotalTime>178</TotalTime>
  <Words>664</Words>
  <Application>Microsoft Office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160039-soccer-scheme-template-16x9</vt:lpstr>
      <vt:lpstr>FÖRÄLDRAMÖTE P2016</vt:lpstr>
      <vt:lpstr>Program</vt:lpstr>
      <vt:lpstr>Spelformer enligt SvFF 3v3 – Lära känna bollen och röra på sig 5vs5 – Passa till närmaste kompis 7vs7 – Utöka till flera och över större ytor 9vs9 – Utöka till större ytor och spela som lag 11vs11 – Spel med alla komponenter</vt:lpstr>
      <vt:lpstr>Nu finns spelarutvecklingsplan för Östra Almby FK</vt:lpstr>
      <vt:lpstr>PowerPoint Presentation</vt:lpstr>
      <vt:lpstr>Att få fatta egna beslut har visat sig leda till god utveckling</vt:lpstr>
      <vt:lpstr>Som spelare i Östra Almby FK förväntas alla spelare att:   − visa en god och positiv anda på träningar och matcher  − lyssna och följa givna instruktioner  − vara en god kamrat och visa hänsyn  − stötta dina lagkamrater i såväl med- som motgång  − använda ett vårdat språk  − ta avstånd från rasism och främlingsfientlighet och motverka alla former av diskriminering, mobbing och nedsättande språk  − känna till och verka för ”fair play”  − alltid meddela frånvaro till ledaren  − alltid meddela om du är sjuk eller skadad – då måste du vila!  − regelbundet deltagit på träningar för att spela match  − vara medlem i Östra Almby FK och betala den aktivitetsavgift som gäller för laget.   Nummer till Folksam Råd och Vård för idrottsskador – 020 44 11 11 </vt:lpstr>
      <vt:lpstr>PowerPoint Presentation</vt:lpstr>
      <vt:lpstr>Lagkassan – ca 14000 kr</vt:lpstr>
      <vt:lpstr>PowerPoint Presentation</vt:lpstr>
      <vt:lpstr>PowerPoint Presentation</vt:lpstr>
      <vt:lpstr>PowerPoint Presentation</vt:lpstr>
    </vt:vector>
  </TitlesOfParts>
  <Company>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P2016</dc:title>
  <dc:creator>Roro Wirlander Beydoun</dc:creator>
  <cp:lastModifiedBy>Roro Wirlander Beydoun</cp:lastModifiedBy>
  <cp:revision>9</cp:revision>
  <dcterms:created xsi:type="dcterms:W3CDTF">2025-04-21T15:11:13Z</dcterms:created>
  <dcterms:modified xsi:type="dcterms:W3CDTF">2025-04-22T17:22:25Z</dcterms:modified>
</cp:coreProperties>
</file>