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0" r:id="rId2"/>
    <p:sldId id="256" r:id="rId3"/>
    <p:sldId id="264" r:id="rId4"/>
    <p:sldId id="258" r:id="rId5"/>
    <p:sldId id="259" r:id="rId6"/>
    <p:sldId id="268" r:id="rId7"/>
    <p:sldId id="261" r:id="rId8"/>
    <p:sldId id="262" r:id="rId9"/>
    <p:sldId id="267" r:id="rId10"/>
    <p:sldId id="272" r:id="rId11"/>
    <p:sldId id="271" r:id="rId12"/>
    <p:sldId id="269" r:id="rId13"/>
    <p:sldId id="263" r:id="rId14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30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 autoAdjust="0"/>
    <p:restoredTop sz="94706" autoAdjust="0"/>
  </p:normalViewPr>
  <p:slideViewPr>
    <p:cSldViewPr>
      <p:cViewPr varScale="1">
        <p:scale>
          <a:sx n="117" d="100"/>
          <a:sy n="117" d="100"/>
        </p:scale>
        <p:origin x="143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54FB41-86CF-464C-9E35-9932A71A3E43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22F4F-4E78-49C8-BB0E-29881941B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6234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52A12C-3DEB-4AE2-9F13-CDD6E153E779}" type="datetimeFigureOut">
              <a:rPr lang="sv-SE" smtClean="0"/>
              <a:pPr/>
              <a:t>2026-08-13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A80F8-3894-4A68-A5B5-C594379430F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8966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A80F8-3894-4A68-A5B5-C594379430FA}" type="slidenum">
              <a:rPr lang="sv-SE" smtClean="0"/>
              <a:pPr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3998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A80F8-3894-4A68-A5B5-C594379430FA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4360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6" t="50286" r="892" b="44647"/>
          <a:stretch/>
        </p:blipFill>
        <p:spPr>
          <a:xfrm flipH="1">
            <a:off x="-47819" y="6313275"/>
            <a:ext cx="9251092" cy="396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28596" y="2130425"/>
            <a:ext cx="8286808" cy="1470025"/>
          </a:xfrm>
        </p:spPr>
        <p:txBody>
          <a:bodyPr>
            <a:normAutofit/>
          </a:bodyPr>
          <a:lstStyle>
            <a:lvl1pPr>
              <a:defRPr sz="4800" b="1">
                <a:latin typeface="Gill Sans MT" pitchFamily="34" charset="0"/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b="1">
                <a:solidFill>
                  <a:schemeClr val="tx1">
                    <a:tint val="75000"/>
                  </a:schemeClr>
                </a:solidFill>
                <a:latin typeface="Gill Sans MT Condense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21" y="360000"/>
            <a:ext cx="1635957" cy="601225"/>
          </a:xfrm>
          <a:prstGeom prst="rect">
            <a:avLst/>
          </a:prstGeom>
        </p:spPr>
      </p:pic>
      <p:sp>
        <p:nvSpPr>
          <p:cNvPr id="9" name="Platshållare för text 21"/>
          <p:cNvSpPr>
            <a:spLocks noGrp="1"/>
          </p:cNvSpPr>
          <p:nvPr>
            <p:ph type="body" sz="quarter" idx="13" hasCustomPrompt="1"/>
          </p:nvPr>
        </p:nvSpPr>
        <p:spPr>
          <a:xfrm>
            <a:off x="5786446" y="6357958"/>
            <a:ext cx="2643187" cy="285750"/>
          </a:xfrm>
        </p:spPr>
        <p:txBody>
          <a:bodyPr wrap="none">
            <a:noAutofit/>
          </a:bodyPr>
          <a:lstStyle>
            <a:lvl1pPr algn="r">
              <a:buNone/>
              <a:defRPr sz="1400">
                <a:solidFill>
                  <a:schemeClr val="bg1"/>
                </a:solidFill>
                <a:latin typeface="Gill Sans MT" pitchFamily="34" charset="0"/>
              </a:defRPr>
            </a:lvl1pPr>
          </a:lstStyle>
          <a:p>
            <a:pPr lvl="0"/>
            <a:r>
              <a:rPr lang="sv-SE" dirty="0"/>
              <a:t>Ange namn på verksamheten</a:t>
            </a: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platshåll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3" t="50380" r="185" b="44553"/>
          <a:stretch/>
        </p:blipFill>
        <p:spPr>
          <a:xfrm flipH="1">
            <a:off x="-4351" y="6309320"/>
            <a:ext cx="9251092" cy="39600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21" y="360000"/>
            <a:ext cx="1635957" cy="601225"/>
          </a:xfrm>
          <a:prstGeom prst="rect">
            <a:avLst/>
          </a:prstGeom>
        </p:spPr>
      </p:pic>
      <p:sp>
        <p:nvSpPr>
          <p:cNvPr id="7" name="Platshållare för innehåll 6"/>
          <p:cNvSpPr>
            <a:spLocks noGrp="1"/>
          </p:cNvSpPr>
          <p:nvPr>
            <p:ph sz="quarter" idx="10"/>
          </p:nvPr>
        </p:nvSpPr>
        <p:spPr>
          <a:xfrm>
            <a:off x="785787" y="2357430"/>
            <a:ext cx="7572428" cy="3286148"/>
          </a:xfrm>
        </p:spPr>
        <p:txBody>
          <a:bodyPr>
            <a:normAutofit/>
          </a:bodyPr>
          <a:lstStyle>
            <a:lvl1pPr>
              <a:defRPr sz="2000">
                <a:latin typeface="Gill Sans MT" pitchFamily="34" charset="0"/>
                <a:cs typeface="Times New Roman" pitchFamily="18" charset="0"/>
              </a:defRPr>
            </a:lvl1pPr>
            <a:lvl2pPr>
              <a:defRPr sz="1800">
                <a:latin typeface="Gill Sans MT" pitchFamily="34" charset="0"/>
                <a:cs typeface="Times New Roman" pitchFamily="18" charset="0"/>
              </a:defRPr>
            </a:lvl2pPr>
            <a:lvl3pPr>
              <a:defRPr sz="1600">
                <a:latin typeface="Gill Sans MT" pitchFamily="34" charset="0"/>
                <a:cs typeface="Times New Roman" pitchFamily="18" charset="0"/>
              </a:defRPr>
            </a:lvl3pPr>
            <a:lvl4pPr>
              <a:buNone/>
              <a:defRPr sz="1400">
                <a:latin typeface="Gill Sans MT" pitchFamily="34" charset="0"/>
                <a:cs typeface="Times New Roman" pitchFamily="18" charset="0"/>
              </a:defRPr>
            </a:lvl4pPr>
            <a:lvl5pPr>
              <a:defRPr sz="1400">
                <a:latin typeface="Gill Sans MT" pitchFamily="34" charset="0"/>
                <a:cs typeface="Times New Roman" pitchFamily="18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>
          <a:xfrm>
            <a:off x="755576" y="1052736"/>
            <a:ext cx="8286808" cy="1143000"/>
          </a:xfrm>
        </p:spPr>
        <p:txBody>
          <a:bodyPr>
            <a:normAutofit/>
          </a:bodyPr>
          <a:lstStyle>
            <a:lvl1pPr algn="l">
              <a:defRPr sz="4800" b="1">
                <a:latin typeface="Gill Sans MT" pitchFamily="34" charset="0"/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22" name="Platshållare för text 21"/>
          <p:cNvSpPr>
            <a:spLocks noGrp="1"/>
          </p:cNvSpPr>
          <p:nvPr>
            <p:ph type="body" sz="quarter" idx="11" hasCustomPrompt="1"/>
          </p:nvPr>
        </p:nvSpPr>
        <p:spPr>
          <a:xfrm>
            <a:off x="5786446" y="6357958"/>
            <a:ext cx="2643187" cy="285750"/>
          </a:xfrm>
        </p:spPr>
        <p:txBody>
          <a:bodyPr wrap="none">
            <a:noAutofit/>
          </a:bodyPr>
          <a:lstStyle>
            <a:lvl1pPr algn="r">
              <a:buNone/>
              <a:defRPr sz="1400">
                <a:solidFill>
                  <a:schemeClr val="bg1"/>
                </a:solidFill>
                <a:latin typeface="Gill Sans MT" pitchFamily="34" charset="0"/>
              </a:defRPr>
            </a:lvl1pPr>
          </a:lstStyle>
          <a:p>
            <a:pPr lvl="0"/>
            <a:r>
              <a:rPr lang="sv-SE" dirty="0"/>
              <a:t>Ange namn på verksamheten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platshåll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3" t="50299" r="855" b="44634"/>
          <a:stretch/>
        </p:blipFill>
        <p:spPr>
          <a:xfrm flipH="1">
            <a:off x="-53546" y="6309320"/>
            <a:ext cx="9251092" cy="396000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21" y="360000"/>
            <a:ext cx="1635957" cy="601225"/>
          </a:xfrm>
          <a:prstGeom prst="rect">
            <a:avLst/>
          </a:prstGeom>
        </p:spPr>
      </p:pic>
      <p:sp>
        <p:nvSpPr>
          <p:cNvPr id="10" name="Platshållare för text 21"/>
          <p:cNvSpPr>
            <a:spLocks noGrp="1"/>
          </p:cNvSpPr>
          <p:nvPr>
            <p:ph type="body" sz="quarter" idx="11" hasCustomPrompt="1"/>
          </p:nvPr>
        </p:nvSpPr>
        <p:spPr>
          <a:xfrm>
            <a:off x="5786446" y="6357958"/>
            <a:ext cx="2643187" cy="285750"/>
          </a:xfrm>
        </p:spPr>
        <p:txBody>
          <a:bodyPr wrap="none">
            <a:noAutofit/>
          </a:bodyPr>
          <a:lstStyle>
            <a:lvl1pPr algn="r">
              <a:buNone/>
              <a:defRPr sz="1400">
                <a:solidFill>
                  <a:schemeClr val="bg1"/>
                </a:solidFill>
                <a:latin typeface="Gill Sans MT" pitchFamily="34" charset="0"/>
              </a:defRPr>
            </a:lvl1pPr>
          </a:lstStyle>
          <a:p>
            <a:pPr lvl="0"/>
            <a:r>
              <a:rPr lang="sv-SE" dirty="0"/>
              <a:t>Ange namn på verksamheten</a:t>
            </a:r>
          </a:p>
        </p:txBody>
      </p:sp>
      <p:sp>
        <p:nvSpPr>
          <p:cNvPr id="11" name="Platshållare för innehåll 6"/>
          <p:cNvSpPr>
            <a:spLocks noGrp="1"/>
          </p:cNvSpPr>
          <p:nvPr>
            <p:ph sz="quarter" idx="10"/>
          </p:nvPr>
        </p:nvSpPr>
        <p:spPr>
          <a:xfrm>
            <a:off x="785787" y="2357430"/>
            <a:ext cx="3429024" cy="3286148"/>
          </a:xfrm>
        </p:spPr>
        <p:txBody>
          <a:bodyPr>
            <a:normAutofit/>
          </a:bodyPr>
          <a:lstStyle>
            <a:lvl1pPr>
              <a:defRPr sz="2000">
                <a:latin typeface="Gill Sans MT" pitchFamily="34" charset="0"/>
                <a:cs typeface="Times New Roman" pitchFamily="18" charset="0"/>
              </a:defRPr>
            </a:lvl1pPr>
            <a:lvl2pPr>
              <a:defRPr sz="1800">
                <a:latin typeface="Gill Sans MT" pitchFamily="34" charset="0"/>
                <a:cs typeface="Times New Roman" pitchFamily="18" charset="0"/>
              </a:defRPr>
            </a:lvl2pPr>
            <a:lvl3pPr>
              <a:defRPr sz="1800">
                <a:latin typeface="Times New Roman" pitchFamily="18" charset="0"/>
                <a:cs typeface="Times New Roman" pitchFamily="18" charset="0"/>
              </a:defRPr>
            </a:lvl3pPr>
            <a:lvl4pPr>
              <a:defRPr sz="1600">
                <a:latin typeface="Times New Roman" pitchFamily="18" charset="0"/>
                <a:cs typeface="Times New Roman" pitchFamily="18" charset="0"/>
              </a:defRPr>
            </a:lvl4pPr>
            <a:lvl5pPr>
              <a:defRPr sz="1600"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12" name="Rubrik 7"/>
          <p:cNvSpPr>
            <a:spLocks noGrp="1"/>
          </p:cNvSpPr>
          <p:nvPr>
            <p:ph type="title"/>
          </p:nvPr>
        </p:nvSpPr>
        <p:spPr>
          <a:xfrm>
            <a:off x="755576" y="1052736"/>
            <a:ext cx="8286808" cy="1143000"/>
          </a:xfrm>
        </p:spPr>
        <p:txBody>
          <a:bodyPr>
            <a:normAutofit/>
          </a:bodyPr>
          <a:lstStyle>
            <a:lvl1pPr algn="l">
              <a:defRPr sz="4800" b="1">
                <a:latin typeface="Gill Sans MT" pitchFamily="34" charset="0"/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4" name="Platshållare för innehåll 6"/>
          <p:cNvSpPr>
            <a:spLocks noGrp="1"/>
          </p:cNvSpPr>
          <p:nvPr>
            <p:ph sz="quarter" idx="13"/>
          </p:nvPr>
        </p:nvSpPr>
        <p:spPr>
          <a:xfrm>
            <a:off x="5031408" y="2362528"/>
            <a:ext cx="3429024" cy="3286148"/>
          </a:xfrm>
        </p:spPr>
        <p:txBody>
          <a:bodyPr>
            <a:normAutofit/>
          </a:bodyPr>
          <a:lstStyle>
            <a:lvl1pPr>
              <a:defRPr sz="2000">
                <a:latin typeface="Gill Sans MT" pitchFamily="34" charset="0"/>
                <a:cs typeface="Times New Roman" pitchFamily="18" charset="0"/>
              </a:defRPr>
            </a:lvl1pPr>
            <a:lvl2pPr>
              <a:defRPr sz="1800">
                <a:latin typeface="Gill Sans MT" pitchFamily="34" charset="0"/>
                <a:cs typeface="Times New Roman" pitchFamily="18" charset="0"/>
              </a:defRPr>
            </a:lvl2pPr>
            <a:lvl3pPr>
              <a:defRPr sz="1800">
                <a:latin typeface="Times New Roman" pitchFamily="18" charset="0"/>
                <a:cs typeface="Times New Roman" pitchFamily="18" charset="0"/>
              </a:defRPr>
            </a:lvl3pPr>
            <a:lvl4pPr>
              <a:defRPr sz="1600">
                <a:latin typeface="Times New Roman" pitchFamily="18" charset="0"/>
                <a:cs typeface="Times New Roman" pitchFamily="18" charset="0"/>
              </a:defRPr>
            </a:lvl4pPr>
            <a:lvl5pPr>
              <a:defRPr sz="1600"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BD319-C441-4740-BDB2-35E25C52CCE7}" type="datetimeFigureOut">
              <a:rPr lang="sv-SE" smtClean="0"/>
              <a:pPr/>
              <a:t>2026-08-13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GillSan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GillSan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GillSan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GillSan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GillSan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GillSan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4268463E-9829-25DD-580D-BA94B4EE22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dirty="0"/>
              <a:t>Piteå Brottsförebyggande råd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84F34D46-3E8C-E1C6-412F-B395BE5A1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Pitebor på stan</a:t>
            </a:r>
          </a:p>
        </p:txBody>
      </p:sp>
      <p:sp>
        <p:nvSpPr>
          <p:cNvPr id="6" name="Pratbubbla: oval 5">
            <a:extLst>
              <a:ext uri="{FF2B5EF4-FFF2-40B4-BE49-F238E27FC236}">
                <a16:creationId xmlns:a16="http://schemas.microsoft.com/office/drawing/2014/main" id="{06F14372-7C71-C64A-8691-2D2E5F8A677D}"/>
              </a:ext>
            </a:extLst>
          </p:cNvPr>
          <p:cNvSpPr/>
          <p:nvPr/>
        </p:nvSpPr>
        <p:spPr>
          <a:xfrm>
            <a:off x="1331640" y="2492896"/>
            <a:ext cx="1656184" cy="1152128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Min kompis är jätte-ledsen och vågar inte åka hem…</a:t>
            </a:r>
          </a:p>
        </p:txBody>
      </p:sp>
      <p:sp>
        <p:nvSpPr>
          <p:cNvPr id="7" name="Pratbubbla: oval 6">
            <a:extLst>
              <a:ext uri="{FF2B5EF4-FFF2-40B4-BE49-F238E27FC236}">
                <a16:creationId xmlns:a16="http://schemas.microsoft.com/office/drawing/2014/main" id="{A301DD77-CBB9-883D-7EAC-9DE5FF3DB1D5}"/>
              </a:ext>
            </a:extLst>
          </p:cNvPr>
          <p:cNvSpPr/>
          <p:nvPr/>
        </p:nvSpPr>
        <p:spPr>
          <a:xfrm>
            <a:off x="3579340" y="2564904"/>
            <a:ext cx="1944216" cy="1008112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Min pojkvän har hamnat i slagsmål, kan ni ringa Polisen?</a:t>
            </a:r>
          </a:p>
        </p:txBody>
      </p:sp>
      <p:sp>
        <p:nvSpPr>
          <p:cNvPr id="12" name="Pratbubbla: oval 11">
            <a:extLst>
              <a:ext uri="{FF2B5EF4-FFF2-40B4-BE49-F238E27FC236}">
                <a16:creationId xmlns:a16="http://schemas.microsoft.com/office/drawing/2014/main" id="{4F3A2903-CE51-A895-6061-D4EFE7760968}"/>
              </a:ext>
            </a:extLst>
          </p:cNvPr>
          <p:cNvSpPr/>
          <p:nvPr/>
        </p:nvSpPr>
        <p:spPr>
          <a:xfrm>
            <a:off x="2607232" y="4158209"/>
            <a:ext cx="1944216" cy="1008112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Vad ska jag göra, alla mina vänner har åkt hem</a:t>
            </a:r>
          </a:p>
        </p:txBody>
      </p:sp>
      <p:sp>
        <p:nvSpPr>
          <p:cNvPr id="14" name="Pratbubbla: oval 13">
            <a:extLst>
              <a:ext uri="{FF2B5EF4-FFF2-40B4-BE49-F238E27FC236}">
                <a16:creationId xmlns:a16="http://schemas.microsoft.com/office/drawing/2014/main" id="{F48D443A-C175-149F-8E4D-5AD6E9C8F850}"/>
              </a:ext>
            </a:extLst>
          </p:cNvPr>
          <p:cNvSpPr/>
          <p:nvPr/>
        </p:nvSpPr>
        <p:spPr>
          <a:xfrm>
            <a:off x="5364088" y="3438128"/>
            <a:ext cx="1944216" cy="1008112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Min kompis är jättefull!! Vad ska jag göra?</a:t>
            </a:r>
          </a:p>
        </p:txBody>
      </p:sp>
    </p:spTree>
    <p:extLst>
      <p:ext uri="{BB962C8B-B14F-4D97-AF65-F5344CB8AC3E}">
        <p14:creationId xmlns:p14="http://schemas.microsoft.com/office/powerpoint/2010/main" val="336272159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5838AFA5-DF64-561E-7404-0EC7268F18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B5EC81-5919-A028-5EC5-8A707882F54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85787" y="2564904"/>
            <a:ext cx="3429024" cy="3240360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Tages bro</a:t>
            </a:r>
          </a:p>
          <a:p>
            <a:r>
              <a:rPr lang="sv-SE" dirty="0"/>
              <a:t>COOP parkeringsgarage (vid regn)</a:t>
            </a:r>
          </a:p>
          <a:p>
            <a:r>
              <a:rPr lang="sv-SE" dirty="0"/>
              <a:t>Norrmalm och Christinaskolan</a:t>
            </a:r>
          </a:p>
          <a:p>
            <a:r>
              <a:rPr lang="sv-SE" dirty="0"/>
              <a:t>Max</a:t>
            </a:r>
          </a:p>
          <a:p>
            <a:r>
              <a:rPr lang="sv-SE" dirty="0"/>
              <a:t>ICA Kvantum parkering/garage</a:t>
            </a:r>
          </a:p>
          <a:p>
            <a:r>
              <a:rPr lang="sv-SE" dirty="0"/>
              <a:t>Innergårdar till hyreshus i centrum</a:t>
            </a:r>
          </a:p>
          <a:p>
            <a:r>
              <a:rPr lang="sv-SE" dirty="0"/>
              <a:t>Gång/cykelväg Västra kajen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CAB82292-944E-5319-9940-65570646F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Ställen där ungdomarna kan vistas i sommar (2026)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EC943D8-451A-D1E8-0A45-65EEA7E4391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04860439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04A51BC8-26CC-626D-DB40-9FF7380D367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sv-SE" u="sng" dirty="0"/>
              <a:t>Samarbetspartners under vandringen i sommar är:</a:t>
            </a:r>
          </a:p>
          <a:p>
            <a:pPr marL="0" indent="0">
              <a:buNone/>
            </a:pPr>
            <a:endParaRPr lang="sv-SE" u="sng" dirty="0"/>
          </a:p>
          <a:p>
            <a:r>
              <a:rPr lang="sv-SE" dirty="0"/>
              <a:t>Polisen</a:t>
            </a:r>
          </a:p>
          <a:p>
            <a:r>
              <a:rPr lang="sv-SE" dirty="0" err="1"/>
              <a:t>Fältarna</a:t>
            </a:r>
            <a:endParaRPr lang="sv-SE" dirty="0"/>
          </a:p>
          <a:p>
            <a:r>
              <a:rPr lang="sv-SE" dirty="0"/>
              <a:t>Ordningsvakter</a:t>
            </a:r>
          </a:p>
          <a:p>
            <a:r>
              <a:rPr lang="sv-SE" dirty="0"/>
              <a:t>Andra trygghetsvandrare (Vuxna på stan)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F036DBA-5541-D23B-2F0D-39328C6E1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Samarbetspartners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3C91E7E-4FB6-82C3-0937-961FF24737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/>
              <a:t>Piteå </a:t>
            </a:r>
            <a:r>
              <a:rPr lang="sv-SE" dirty="0"/>
              <a:t>Brottsförebyggande Råd</a:t>
            </a:r>
          </a:p>
        </p:txBody>
      </p:sp>
    </p:spTree>
    <p:extLst>
      <p:ext uri="{BB962C8B-B14F-4D97-AF65-F5344CB8AC3E}">
        <p14:creationId xmlns:p14="http://schemas.microsoft.com/office/powerpoint/2010/main" val="1458994313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A24C3DA5-4F2F-C5D3-FED5-95848D7D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822729"/>
            <a:ext cx="8358816" cy="1373007"/>
          </a:xfrm>
        </p:spPr>
        <p:txBody>
          <a:bodyPr>
            <a:normAutofit fontScale="90000"/>
          </a:bodyPr>
          <a:lstStyle/>
          <a:p>
            <a:pPr algn="l"/>
            <a:r>
              <a:rPr lang="sv-SE" dirty="0"/>
              <a:t> </a:t>
            </a:r>
            <a:r>
              <a:rPr lang="sv-SE" sz="1100" dirty="0"/>
              <a:t>FÄLTARE:                                             SOCIALA MEDIER:                                       BLÅ-HUSET:</a:t>
            </a:r>
            <a:br>
              <a:rPr lang="sv-SE" sz="1100" dirty="0"/>
            </a:br>
            <a:r>
              <a:rPr lang="sv-SE" sz="1100" dirty="0"/>
              <a:t> </a:t>
            </a:r>
            <a:r>
              <a:rPr lang="sv-SE" sz="1300" b="0" dirty="0"/>
              <a:t>Anna</a:t>
            </a:r>
            <a:r>
              <a:rPr lang="sv-SE" sz="1300" dirty="0"/>
              <a:t> </a:t>
            </a:r>
            <a:r>
              <a:rPr lang="sv-SE" sz="1300" b="0" i="0" dirty="0">
                <a:solidFill>
                  <a:srgbClr val="050505"/>
                </a:solidFill>
                <a:effectLst/>
              </a:rPr>
              <a:t>070-3399502                           INSTAGRAM: </a:t>
            </a:r>
            <a:r>
              <a:rPr lang="sv-SE" sz="1300" b="0" i="0" dirty="0" err="1">
                <a:solidFill>
                  <a:srgbClr val="050505"/>
                </a:solidFill>
                <a:effectLst/>
              </a:rPr>
              <a:t>faltarnapitea</a:t>
            </a:r>
            <a:r>
              <a:rPr lang="sv-SE" sz="1300" b="0" i="0" dirty="0">
                <a:solidFill>
                  <a:srgbClr val="050505"/>
                </a:solidFill>
                <a:effectLst/>
              </a:rPr>
              <a:t>                      Storgatan 19        </a:t>
            </a:r>
            <a:br>
              <a:rPr lang="sv-SE" sz="1300" b="0" i="0" dirty="0">
                <a:solidFill>
                  <a:srgbClr val="050505"/>
                </a:solidFill>
                <a:effectLst/>
              </a:rPr>
            </a:br>
            <a:r>
              <a:rPr lang="sv-SE" sz="1300" b="0" dirty="0">
                <a:solidFill>
                  <a:srgbClr val="050505"/>
                </a:solidFill>
              </a:rPr>
              <a:t> </a:t>
            </a:r>
            <a:r>
              <a:rPr lang="sv-SE" sz="1300" b="0" i="0" dirty="0">
                <a:solidFill>
                  <a:srgbClr val="050505"/>
                </a:solidFill>
                <a:effectLst/>
              </a:rPr>
              <a:t>Carlos 070-6199175                         FACEBOOK: </a:t>
            </a:r>
            <a:r>
              <a:rPr lang="sv-SE" sz="1300" b="0" i="0" dirty="0" err="1">
                <a:solidFill>
                  <a:srgbClr val="050505"/>
                </a:solidFill>
                <a:effectLst/>
              </a:rPr>
              <a:t>Fältarna</a:t>
            </a:r>
            <a:r>
              <a:rPr lang="sv-SE" sz="1300" b="0" i="0" dirty="0">
                <a:solidFill>
                  <a:srgbClr val="050505"/>
                </a:solidFill>
                <a:effectLst/>
              </a:rPr>
              <a:t> Piteå</a:t>
            </a:r>
            <a:br>
              <a:rPr lang="sv-SE" sz="1300" b="0" i="0" dirty="0">
                <a:solidFill>
                  <a:srgbClr val="050505"/>
                </a:solidFill>
                <a:effectLst/>
              </a:rPr>
            </a:br>
            <a:r>
              <a:rPr lang="sv-SE" sz="1300" b="0" i="0" dirty="0">
                <a:solidFill>
                  <a:srgbClr val="050505"/>
                </a:solidFill>
                <a:effectLst/>
              </a:rPr>
              <a:t> Malin </a:t>
            </a:r>
            <a:r>
              <a:rPr lang="sv-SE" sz="1300" b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070-639 55 53</a:t>
            </a:r>
            <a:br>
              <a:rPr lang="sv-SE" sz="1300" b="0" i="0" dirty="0">
                <a:solidFill>
                  <a:srgbClr val="050505"/>
                </a:solidFill>
                <a:effectLst/>
              </a:rPr>
            </a:br>
            <a:br>
              <a:rPr lang="sv-SE" sz="1300" dirty="0"/>
            </a:br>
            <a:endParaRPr lang="sv-SE" sz="1300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777B0C7-E039-95E7-EEC8-CF42C2AE5A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dirty="0"/>
              <a:t>Piteå Brottförebyggande Råd</a:t>
            </a:r>
          </a:p>
        </p:txBody>
      </p:sp>
      <p:pic>
        <p:nvPicPr>
          <p:cNvPr id="6" name="Platshållare för innehåll 5" descr="En bild som visar klädsel, Människoansikte, person, leende&#10;&#10;AI-genererat innehåll kan vara felaktigt.">
            <a:extLst>
              <a:ext uri="{FF2B5EF4-FFF2-40B4-BE49-F238E27FC236}">
                <a16:creationId xmlns:a16="http://schemas.microsoft.com/office/drawing/2014/main" id="{D473C7E6-7B81-BBEB-0F3C-5AE76E20238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276872"/>
            <a:ext cx="3024336" cy="3758399"/>
          </a:xfrm>
        </p:spPr>
      </p:pic>
    </p:spTree>
    <p:extLst>
      <p:ext uri="{BB962C8B-B14F-4D97-AF65-F5344CB8AC3E}">
        <p14:creationId xmlns:p14="http://schemas.microsoft.com/office/powerpoint/2010/main" val="304726364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92729" y="1006803"/>
            <a:ext cx="8136904" cy="2160239"/>
          </a:xfrm>
        </p:spPr>
        <p:txBody>
          <a:bodyPr>
            <a:normAutofit/>
          </a:bodyPr>
          <a:lstStyle/>
          <a:p>
            <a:r>
              <a:rPr lang="sv-SE" dirty="0"/>
              <a:t>Pitebor på Stan</a:t>
            </a:r>
            <a:br>
              <a:rPr lang="sv-SE" dirty="0"/>
            </a:br>
            <a:r>
              <a:rPr lang="sv-SE" sz="2400" dirty="0"/>
              <a:t>Kultur, park och fritid  Piteå Kommun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51689" y="3033246"/>
            <a:ext cx="6400800" cy="175260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Pernilla.boman@pitea.se</a:t>
            </a:r>
          </a:p>
          <a:p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070-380 27 20</a:t>
            </a:r>
          </a:p>
          <a:p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www.pitea.se</a:t>
            </a:r>
          </a:p>
          <a:p>
            <a:endParaRPr lang="sv-S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Piteå Brottförebyggande råd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586239"/>
            <a:ext cx="1078992" cy="411480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89" y="5610467"/>
            <a:ext cx="896144" cy="557201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663" y="5540345"/>
            <a:ext cx="1901354" cy="658802"/>
          </a:xfrm>
          <a:prstGeom prst="rect">
            <a:avLst/>
          </a:prstGeom>
        </p:spPr>
      </p:pic>
      <p:pic>
        <p:nvPicPr>
          <p:cNvPr id="1026" name="Picture 2" descr="http://www.ed2016.se/wp-content/uploads/2016/01/Lansforsakringar_logotyp_RG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952" y="5791979"/>
            <a:ext cx="1612173" cy="30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6795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ctrTitle"/>
          </p:nvPr>
        </p:nvSpPr>
        <p:spPr>
          <a:xfrm>
            <a:off x="142825" y="1097621"/>
            <a:ext cx="8286808" cy="1470025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2"/>
                </a:solidFill>
              </a:rPr>
              <a:t>Välkomna till </a:t>
            </a:r>
            <a:br>
              <a:rPr lang="sv-SE" dirty="0">
                <a:solidFill>
                  <a:schemeClr val="tx2"/>
                </a:solidFill>
              </a:rPr>
            </a:br>
            <a:r>
              <a:rPr lang="sv-SE" dirty="0">
                <a:solidFill>
                  <a:schemeClr val="tx2"/>
                </a:solidFill>
              </a:rPr>
              <a:t>- Pitebor på stan 2026 -</a:t>
            </a:r>
          </a:p>
        </p:txBody>
      </p:sp>
      <p:sp>
        <p:nvSpPr>
          <p:cNvPr id="6" name="Underrubrik 5"/>
          <p:cNvSpPr>
            <a:spLocks noGrp="1"/>
          </p:cNvSpPr>
          <p:nvPr>
            <p:ph type="subTitle" idx="1"/>
          </p:nvPr>
        </p:nvSpPr>
        <p:spPr>
          <a:xfrm>
            <a:off x="3419871" y="4812457"/>
            <a:ext cx="4411985" cy="285750"/>
          </a:xfrm>
        </p:spPr>
        <p:txBody>
          <a:bodyPr>
            <a:noAutofit/>
          </a:bodyPr>
          <a:lstStyle/>
          <a:p>
            <a:r>
              <a:rPr lang="sv-SE" sz="2800" b="0" dirty="0">
                <a:solidFill>
                  <a:schemeClr val="tx1"/>
                </a:solidFill>
                <a:latin typeface="Gill Sans MT"/>
                <a:cs typeface="Gill Sans MT"/>
              </a:rPr>
              <a:t>Föreningar </a:t>
            </a:r>
            <a:r>
              <a:rPr lang="sv-SE" sz="2800" b="0" dirty="0" err="1">
                <a:solidFill>
                  <a:schemeClr val="tx1"/>
                </a:solidFill>
                <a:latin typeface="Gill Sans MT"/>
                <a:cs typeface="Gill Sans MT"/>
              </a:rPr>
              <a:t>nattvandrar</a:t>
            </a:r>
            <a:r>
              <a:rPr lang="sv-SE" sz="2800" b="0" dirty="0">
                <a:solidFill>
                  <a:schemeClr val="tx1"/>
                </a:solidFill>
                <a:latin typeface="Gill Sans MT"/>
                <a:cs typeface="Gill Sans MT"/>
              </a:rPr>
              <a:t> för att vara med och skapa trygga miljöer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Piteå Brottsförebyggande råd</a:t>
            </a:r>
          </a:p>
        </p:txBody>
      </p:sp>
      <p:pic>
        <p:nvPicPr>
          <p:cNvPr id="10" name="Bildobjekt 9" descr="En bild som visar klädsel, utomhus, byggnad, person&#10;&#10;Automatiskt genererad beskrivning">
            <a:extLst>
              <a:ext uri="{FF2B5EF4-FFF2-40B4-BE49-F238E27FC236}">
                <a16:creationId xmlns:a16="http://schemas.microsoft.com/office/drawing/2014/main" id="{88217CC3-A12E-6A65-F847-D9C29352E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14"/>
          <a:stretch/>
        </p:blipFill>
        <p:spPr>
          <a:xfrm>
            <a:off x="640756" y="2707446"/>
            <a:ext cx="2779115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EA8A404B-6B1C-5463-94FE-67EDA94AEE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91414"/>
            <a:ext cx="4572001" cy="19088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sv-SE" sz="3200" dirty="0">
                <a:latin typeface="Gill Sans MT Condensed" panose="020B0506020104020203" pitchFamily="34" charset="0"/>
              </a:rPr>
              <a:t>Brottförebyggande arbete</a:t>
            </a:r>
          </a:p>
          <a:p>
            <a:r>
              <a:rPr lang="sv-SE" sz="3200" dirty="0">
                <a:latin typeface="Gill Sans MT Condensed" panose="020B0506020104020203" pitchFamily="34" charset="0"/>
              </a:rPr>
              <a:t>Pitebor på Stan</a:t>
            </a:r>
          </a:p>
          <a:p>
            <a:r>
              <a:rPr lang="sv-SE" sz="3200" dirty="0">
                <a:latin typeface="Gill Sans MT Condensed" panose="020B0506020104020203" pitchFamily="34" charset="0"/>
              </a:rPr>
              <a:t>Fler föräldrar ute på stan, målgrupp 12-18 år</a:t>
            </a:r>
          </a:p>
          <a:p>
            <a:r>
              <a:rPr lang="sv-SE" sz="3200" dirty="0" err="1">
                <a:latin typeface="Gill Sans MT Condensed" panose="020B0506020104020203" pitchFamily="34" charset="0"/>
              </a:rPr>
              <a:t>PiteBo</a:t>
            </a:r>
            <a:r>
              <a:rPr lang="sv-SE" sz="3200" dirty="0">
                <a:latin typeface="Gill Sans MT Condensed" panose="020B0506020104020203" pitchFamily="34" charset="0"/>
              </a:rPr>
              <a:t>- All ersättning</a:t>
            </a:r>
          </a:p>
          <a:p>
            <a:r>
              <a:rPr lang="sv-SE" sz="3200" dirty="0">
                <a:latin typeface="Gill Sans MT Condensed" panose="020B0506020104020203" pitchFamily="34" charset="0"/>
              </a:rPr>
              <a:t>Piteå Stadshotell- Fika och lokal</a:t>
            </a:r>
          </a:p>
          <a:p>
            <a:r>
              <a:rPr lang="sv-SE" sz="3200" dirty="0">
                <a:latin typeface="Gill Sans MT Condensed" panose="020B0506020104020203" pitchFamily="34" charset="0"/>
              </a:rPr>
              <a:t>Länsförsäkringar- Försäkring, jackor och västar</a:t>
            </a:r>
          </a:p>
          <a:p>
            <a:endParaRPr lang="sv-SE" sz="3200" dirty="0">
              <a:latin typeface="Gill Sans MT Condensed" panose="020B0506020104020203" pitchFamily="34" charset="0"/>
            </a:endParaRP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2"/>
                </a:solidFill>
                <a:latin typeface="Gill Sans MT Condensed" panose="020B0506020104020203" pitchFamily="34" charset="0"/>
              </a:rPr>
              <a:t>Bakgrund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dirty="0"/>
              <a:t>Piteå Brottsförebyggande råd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3431731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20584" y="1526927"/>
            <a:ext cx="8286808" cy="1470025"/>
          </a:xfrm>
        </p:spPr>
        <p:txBody>
          <a:bodyPr>
            <a:normAutofit fontScale="90000"/>
          </a:bodyPr>
          <a:lstStyle/>
          <a:p>
            <a:r>
              <a:rPr lang="sv-SE" sz="4900" dirty="0">
                <a:solidFill>
                  <a:schemeClr val="tx2"/>
                </a:solidFill>
              </a:rPr>
              <a:t>Riktlinjer</a:t>
            </a:r>
            <a:br>
              <a:rPr lang="sv-SE" dirty="0"/>
            </a:b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691680" y="2589223"/>
            <a:ext cx="6120680" cy="2088232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b="0" dirty="0">
                <a:solidFill>
                  <a:schemeClr val="tx1"/>
                </a:solidFill>
              </a:rPr>
              <a:t>Erbjudandet till föreningar med kommunalt aktivitetsstöd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b="0" dirty="0">
                <a:solidFill>
                  <a:schemeClr val="tx1"/>
                </a:solidFill>
              </a:rPr>
              <a:t>Lottning av pass/helger - önskemål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b="0" dirty="0">
                <a:solidFill>
                  <a:schemeClr val="tx1"/>
                </a:solidFill>
              </a:rPr>
              <a:t>4 föräldrar per kväll ska vandra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b="0" dirty="0">
                <a:solidFill>
                  <a:schemeClr val="tx1"/>
                </a:solidFill>
              </a:rPr>
              <a:t>Var motiverad! Ni behövs!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Piteå Brottsförebyggande råd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8966601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95536" y="188641"/>
            <a:ext cx="8286808" cy="1296144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2"/>
                </a:solidFill>
              </a:rPr>
              <a:t>När Var Hur</a:t>
            </a:r>
            <a:br>
              <a:rPr lang="sv-SE" dirty="0"/>
            </a:br>
            <a:r>
              <a:rPr lang="sv-SE" dirty="0"/>
              <a:t> 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39552" y="1268760"/>
            <a:ext cx="7480920" cy="4896544"/>
          </a:xfrm>
        </p:spPr>
        <p:txBody>
          <a:bodyPr>
            <a:normAutofit fontScale="700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Fredag 12 juni tom Lördag 22 augusti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Ersättning 6 000 kr per helg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Klockan 20:00-24:00 (22:00-02:00 vid riskhelger)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Inför varje vandring samling på Stadshotellet.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Avslut på samma ställe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Stadshotellet har ingen personal i receptionen på natten. Däremot så tar man sig in med kod. Så de som kommer på respektive helg kommer att få koden av receptionen innan de går hem.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Alla som vandrar ska </a:t>
            </a:r>
            <a:r>
              <a:rPr lang="sv-SE" sz="3900" b="0" dirty="0" err="1">
                <a:solidFill>
                  <a:schemeClr val="tx1"/>
                </a:solidFill>
              </a:rPr>
              <a:t>anv</a:t>
            </a:r>
            <a:r>
              <a:rPr lang="sv-SE" sz="3900" b="0" dirty="0">
                <a:solidFill>
                  <a:schemeClr val="tx1"/>
                </a:solidFill>
              </a:rPr>
              <a:t> de jackor/västar som finns. Mobil finns också.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Utvärdering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Försäkring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v-SE" sz="3500" b="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l"/>
            <a:endParaRPr lang="sv-SE" b="0" dirty="0">
              <a:solidFill>
                <a:schemeClr val="tx1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Piteå Brottsförebyggande råd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4630187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064A03-B3F5-7E6B-0D74-47ECE85CE8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596" y="404665"/>
            <a:ext cx="8391876" cy="1224135"/>
          </a:xfrm>
        </p:spPr>
        <p:txBody>
          <a:bodyPr/>
          <a:lstStyle/>
          <a:p>
            <a:r>
              <a:rPr lang="sv-SE" dirty="0"/>
              <a:t>Schema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44480A-F9F5-8E6F-32C3-482C3FDB4B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96FF42C-2590-72AE-E74C-2EE451D774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Piteå Brottförebyggande Råd</a:t>
            </a:r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A3795955-161E-EEF0-894C-2CDE66BF96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747066"/>
              </p:ext>
            </p:extLst>
          </p:nvPr>
        </p:nvGraphicFramePr>
        <p:xfrm>
          <a:off x="539552" y="1628798"/>
          <a:ext cx="7890082" cy="44212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180935343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582252488"/>
                    </a:ext>
                  </a:extLst>
                </a:gridCol>
                <a:gridCol w="2039868">
                  <a:extLst>
                    <a:ext uri="{9D8B030D-6E8A-4147-A177-3AD203B41FA5}">
                      <a16:colId xmlns:a16="http://schemas.microsoft.com/office/drawing/2014/main" val="4007774081"/>
                    </a:ext>
                  </a:extLst>
                </a:gridCol>
                <a:gridCol w="1033190">
                  <a:extLst>
                    <a:ext uri="{9D8B030D-6E8A-4147-A177-3AD203B41FA5}">
                      <a16:colId xmlns:a16="http://schemas.microsoft.com/office/drawing/2014/main" val="1558948588"/>
                    </a:ext>
                  </a:extLst>
                </a:gridCol>
                <a:gridCol w="1432648">
                  <a:extLst>
                    <a:ext uri="{9D8B030D-6E8A-4147-A177-3AD203B41FA5}">
                      <a16:colId xmlns:a16="http://schemas.microsoft.com/office/drawing/2014/main" val="143082215"/>
                    </a:ext>
                  </a:extLst>
                </a:gridCol>
              </a:tblGrid>
              <a:tr h="316543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Anmälan Pitebor på Stan sommaren 2026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Förening/Lag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Mailadress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Mobilnummer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Kontaktperson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3344208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24217579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Tider att vandra: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5790699"/>
                  </a:ext>
                </a:extLst>
              </a:tr>
              <a:tr h="334741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o Lördag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12-13 Juni  </a:t>
                      </a: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Examen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12/6  22:00-02:00</a:t>
                      </a:r>
                    </a:p>
                    <a:p>
                      <a:pPr algn="ct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13/6  20:00-24:00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1976246"/>
                  </a:ext>
                </a:extLst>
              </a:tr>
              <a:tr h="13641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8150018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o Lördag  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26-27 Juni  </a:t>
                      </a: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20:00-24:00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8826206"/>
                  </a:ext>
                </a:extLst>
              </a:tr>
              <a:tr h="148476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76889778"/>
                  </a:ext>
                </a:extLst>
              </a:tr>
              <a:tr h="18733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o Lördag  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3-4 Juli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20:00-24:00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8774775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83557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o Lördag 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17-18 Juli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20:00-24:00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6359336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0934441"/>
                  </a:ext>
                </a:extLst>
              </a:tr>
              <a:tr h="194381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Onsdag o Torsdag 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22-23 Juli</a:t>
                      </a: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 PDOL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20:00-24:00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59781548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5474801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Fredag o Lördag 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24-25 Juli</a:t>
                      </a: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 PDOL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22:00-02:00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1215928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12933051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Fredag o Lördag 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24-25 Juli</a:t>
                      </a: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 PDOL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22:00-02:00</a:t>
                      </a:r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94842352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7478589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Fredag o Lördag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7-8 Augusti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20:00-24:00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7711120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3440911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o Lördag 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14-15 Augusti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20:00-24:00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899160"/>
                  </a:ext>
                </a:extLst>
              </a:tr>
              <a:tr h="18373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4127662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o Lördag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21-22 Augusti </a:t>
                      </a:r>
                      <a:r>
                        <a:rPr lang="sv-S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Crusing</a:t>
                      </a: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?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21/8 20:00-24:00</a:t>
                      </a:r>
                    </a:p>
                    <a:p>
                      <a:pPr algn="ct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22/8 22:00-02:00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42308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708550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5576" y="1340769"/>
            <a:ext cx="8070784" cy="887466"/>
          </a:xfrm>
        </p:spPr>
        <p:txBody>
          <a:bodyPr/>
          <a:lstStyle/>
          <a:p>
            <a:r>
              <a:rPr lang="sv-SE" dirty="0">
                <a:solidFill>
                  <a:schemeClr val="tx2"/>
                </a:solidFill>
              </a:rPr>
              <a:t>Kontaktpersoner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75656" y="2636912"/>
            <a:ext cx="6696744" cy="3312368"/>
          </a:xfrm>
        </p:spPr>
        <p:txBody>
          <a:bodyPr>
            <a:normAutofit fontScale="70000" lnSpcReduction="20000"/>
          </a:bodyPr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sv-SE" sz="4500" b="0" dirty="0">
                <a:solidFill>
                  <a:schemeClr val="tx1"/>
                </a:solidFill>
              </a:rPr>
              <a:t>Ser till att alla vandrare får information om nattvandringen, och att vandrarna är på plats den helg och den tid som de blivit tilldelade</a:t>
            </a:r>
            <a:r>
              <a:rPr lang="sv-SE" sz="5100" b="0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sv-SE" sz="3600" b="0" dirty="0">
              <a:solidFill>
                <a:schemeClr val="tx1"/>
              </a:solidFill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sv-SE" sz="4500" b="0" dirty="0">
                <a:solidFill>
                  <a:schemeClr val="tx1"/>
                </a:solidFill>
              </a:rPr>
              <a:t>Ansvarar för att rapportera och ta emot ändringar. Ändringar kan bestå av byte av helg, namn på vandrare osv. Kontaktperson meddelar ändringar till Pernilla.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v-SE" b="0" dirty="0">
              <a:solidFill>
                <a:schemeClr val="tx1"/>
              </a:solidFill>
            </a:endParaRPr>
          </a:p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Piteå Brottsförebyggande råd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8531526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1131" y="836713"/>
            <a:ext cx="8286808" cy="936104"/>
          </a:xfrm>
        </p:spPr>
        <p:txBody>
          <a:bodyPr/>
          <a:lstStyle/>
          <a:p>
            <a:r>
              <a:rPr lang="sv-SE" dirty="0">
                <a:solidFill>
                  <a:schemeClr val="tx2"/>
                </a:solidFill>
              </a:rPr>
              <a:t>Regler för vandring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259632" y="1772817"/>
            <a:ext cx="6696744" cy="4536503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 dirty="0">
                <a:solidFill>
                  <a:schemeClr val="tx1"/>
                </a:solidFill>
              </a:rPr>
              <a:t>Alkohol och drogfria vandringar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 dirty="0">
                <a:solidFill>
                  <a:schemeClr val="tx1"/>
                </a:solidFill>
              </a:rPr>
              <a:t>Gå alltid i grupp – jackor/västar obligatoriskt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 dirty="0">
                <a:solidFill>
                  <a:schemeClr val="tx1"/>
                </a:solidFill>
              </a:rPr>
              <a:t>Vid akuta fall - larma 112 Övrigt ring Polisen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 dirty="0">
                <a:solidFill>
                  <a:schemeClr val="tx1"/>
                </a:solidFill>
              </a:rPr>
              <a:t>Om något blir hotfullt eller obehagligt – gå därifrån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 dirty="0">
                <a:solidFill>
                  <a:schemeClr val="tx1"/>
                </a:solidFill>
              </a:rPr>
              <a:t>Inga förtroenden, lova ingenting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 dirty="0">
                <a:solidFill>
                  <a:schemeClr val="tx1"/>
                </a:solidFill>
              </a:rPr>
              <a:t>Inget ”skvaller” om vad du ser varit eller är med om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 dirty="0">
                <a:solidFill>
                  <a:schemeClr val="tx1"/>
                </a:solidFill>
              </a:rPr>
              <a:t>Lämna aldrig någon som är redlös eller mår dåligt- Ta kontakt med föräldrar i första hand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 dirty="0">
                <a:solidFill>
                  <a:schemeClr val="tx1"/>
                </a:solidFill>
                <a:ea typeface="Calibri" panose="020F0502020204030204" pitchFamily="34" charset="0"/>
              </a:rPr>
              <a:t>N</a:t>
            </a:r>
            <a:r>
              <a:rPr lang="sv-SE" sz="2200" b="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attvandrarnas arbetsuppgift är att iaktta, larma vid fara, kontakta föräldrar vid behov, och vara ett stöd, inte agera vakt, polis som kan göra att du hamnar i fara.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v-SE" sz="2800" b="0" dirty="0">
              <a:solidFill>
                <a:schemeClr val="tx1"/>
              </a:solidFill>
            </a:endParaRPr>
          </a:p>
          <a:p>
            <a:endParaRPr lang="sv-SE" sz="280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Piteå Brottsförebyggande råd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9831688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AF2914-3C24-9E9D-1431-218AB19CF6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E71352C-DB98-6D98-84D8-709ADCE3A3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7CB364-3C6B-66A3-08B6-C3AB151B1E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Piteå Brottförebyggande Råd</a:t>
            </a:r>
          </a:p>
        </p:txBody>
      </p:sp>
      <p:pic>
        <p:nvPicPr>
          <p:cNvPr id="6" name="Bildobjekt 5" descr="En bild som visar karta&#10;&#10;Automatiskt genererad beskrivning">
            <a:extLst>
              <a:ext uri="{FF2B5EF4-FFF2-40B4-BE49-F238E27FC236}">
                <a16:creationId xmlns:a16="http://schemas.microsoft.com/office/drawing/2014/main" id="{DF0B41B1-51C2-6CBB-19C2-A5FF7C1B5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20" y="899759"/>
            <a:ext cx="8306959" cy="5058481"/>
          </a:xfrm>
          <a:prstGeom prst="rect">
            <a:avLst/>
          </a:prstGeom>
        </p:spPr>
      </p:pic>
      <p:pic>
        <p:nvPicPr>
          <p:cNvPr id="12" name="Bildobjekt 11" descr="En bild som visar karta&#10;&#10;Automatiskt genererad beskrivning">
            <a:extLst>
              <a:ext uri="{FF2B5EF4-FFF2-40B4-BE49-F238E27FC236}">
                <a16:creationId xmlns:a16="http://schemas.microsoft.com/office/drawing/2014/main" id="{59A3AF2B-9F89-6496-50C0-2504647E8A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12186" r="11418" b="4723"/>
          <a:stretch/>
        </p:blipFill>
        <p:spPr bwMode="auto">
          <a:xfrm>
            <a:off x="420370" y="900112"/>
            <a:ext cx="8303260" cy="50577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id="{50987B46-0DBE-25B2-04E5-2B5479E4F6E6}"/>
              </a:ext>
            </a:extLst>
          </p:cNvPr>
          <p:cNvSpPr/>
          <p:nvPr/>
        </p:nvSpPr>
        <p:spPr>
          <a:xfrm>
            <a:off x="2051720" y="1628800"/>
            <a:ext cx="3528392" cy="3888432"/>
          </a:xfrm>
          <a:prstGeom prst="rect">
            <a:avLst/>
          </a:prstGeom>
          <a:solidFill>
            <a:schemeClr val="bg1">
              <a:alpha val="5000"/>
            </a:schemeClr>
          </a:solidFill>
          <a:ln w="360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6736845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Presentationsmall 2 Piteå kommun VINRÖ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Presentationsmall 2 Piteå kommun VINRÖD.potx</Template>
  <TotalTime>4826</TotalTime>
  <Words>641</Words>
  <Application>Microsoft Office PowerPoint</Application>
  <PresentationFormat>Bildspel på skärmen (4:3)</PresentationFormat>
  <Paragraphs>135</Paragraphs>
  <Slides>13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21" baseType="lpstr">
      <vt:lpstr>Aptos</vt:lpstr>
      <vt:lpstr>Arial</vt:lpstr>
      <vt:lpstr>Calibri</vt:lpstr>
      <vt:lpstr>Gill Sans MT</vt:lpstr>
      <vt:lpstr>Gill Sans MT Condensed</vt:lpstr>
      <vt:lpstr>GillSans</vt:lpstr>
      <vt:lpstr>Times New Roman</vt:lpstr>
      <vt:lpstr>Presentationsmall 2 Piteå kommun VINRÖD</vt:lpstr>
      <vt:lpstr>Pitebor på stan</vt:lpstr>
      <vt:lpstr>Välkomna till  - Pitebor på stan 2026 -</vt:lpstr>
      <vt:lpstr>Bakgrund</vt:lpstr>
      <vt:lpstr>Riktlinjer </vt:lpstr>
      <vt:lpstr>När Var Hur  </vt:lpstr>
      <vt:lpstr>Schema</vt:lpstr>
      <vt:lpstr>Kontaktpersoner</vt:lpstr>
      <vt:lpstr>Regler för vandring</vt:lpstr>
      <vt:lpstr>PowerPoint-presentation</vt:lpstr>
      <vt:lpstr>Ställen där ungdomarna kan vistas i sommar (2026)</vt:lpstr>
      <vt:lpstr>Samarbetspartners</vt:lpstr>
      <vt:lpstr> FÄLTARE:                                             SOCIALA MEDIER:                                       BLÅ-HUSET:  Anna 070-3399502                           INSTAGRAM: faltarnapitea                      Storgatan 19          Carlos 070-6199175                         FACEBOOK: Fältarna Piteå  Malin 070-639 55 53  </vt:lpstr>
      <vt:lpstr>Pitebor på Stan Kultur, park och fritid  Piteå Kommun</vt:lpstr>
    </vt:vector>
  </TitlesOfParts>
  <Company>Piteå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Magnus Johansson</dc:creator>
  <cp:keywords>Presentationer;Dokumentkommunövergripande mall;Microsoft PowerPoint;Piteå kommun;Presentation</cp:keywords>
  <cp:lastModifiedBy>Malin Wikström</cp:lastModifiedBy>
  <cp:revision>106</cp:revision>
  <cp:lastPrinted>2024-06-12T06:33:36Z</cp:lastPrinted>
  <dcterms:created xsi:type="dcterms:W3CDTF">2013-08-29T09:16:42Z</dcterms:created>
  <dcterms:modified xsi:type="dcterms:W3CDTF">2026-08-13T05:54:06Z</dcterms:modified>
</cp:coreProperties>
</file>