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64" r:id="rId3"/>
    <p:sldId id="258" r:id="rId4"/>
    <p:sldId id="259" r:id="rId5"/>
    <p:sldId id="268" r:id="rId6"/>
    <p:sldId id="261" r:id="rId7"/>
    <p:sldId id="262" r:id="rId8"/>
    <p:sldId id="267" r:id="rId9"/>
    <p:sldId id="263" r:id="rId10"/>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9" autoAdjust="0"/>
    <p:restoredTop sz="94706"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A54FB41-86CF-464C-9E35-9932A71A3E43}" type="datetimeFigureOut">
              <a:rPr lang="sv-SE" smtClean="0"/>
              <a:t>2023-05-15</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A4822F4F-4E78-49C8-BB0E-29881941B444}" type="slidenum">
              <a:rPr lang="sv-SE" smtClean="0"/>
              <a:t>‹#›</a:t>
            </a:fld>
            <a:endParaRPr lang="sv-SE"/>
          </a:p>
        </p:txBody>
      </p:sp>
    </p:spTree>
    <p:extLst>
      <p:ext uri="{BB962C8B-B14F-4D97-AF65-F5344CB8AC3E}">
        <p14:creationId xmlns:p14="http://schemas.microsoft.com/office/powerpoint/2010/main" val="70623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752A12C-3DEB-4AE2-9F13-CDD6E153E779}" type="datetimeFigureOut">
              <a:rPr lang="sv-SE" smtClean="0"/>
              <a:pPr/>
              <a:t>2023-05-15</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CFA80F8-3894-4A68-A5B5-C594379430FA}" type="slidenum">
              <a:rPr lang="sv-SE" smtClean="0"/>
              <a:pPr/>
              <a:t>‹#›</a:t>
            </a:fld>
            <a:endParaRPr lang="sv-SE"/>
          </a:p>
        </p:txBody>
      </p:sp>
    </p:spTree>
    <p:extLst>
      <p:ext uri="{BB962C8B-B14F-4D97-AF65-F5344CB8AC3E}">
        <p14:creationId xmlns:p14="http://schemas.microsoft.com/office/powerpoint/2010/main" val="3288966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0" name="Bildobjekt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46" t="50286" r="892" b="44647"/>
          <a:stretch/>
        </p:blipFill>
        <p:spPr>
          <a:xfrm flipH="1">
            <a:off x="-47819" y="6313275"/>
            <a:ext cx="9251092" cy="396000"/>
          </a:xfrm>
          <a:prstGeom prst="rect">
            <a:avLst/>
          </a:prstGeom>
        </p:spPr>
      </p:pic>
      <p:sp>
        <p:nvSpPr>
          <p:cNvPr id="2" name="Rubrik 1"/>
          <p:cNvSpPr>
            <a:spLocks noGrp="1"/>
          </p:cNvSpPr>
          <p:nvPr>
            <p:ph type="ctrTitle"/>
          </p:nvPr>
        </p:nvSpPr>
        <p:spPr>
          <a:xfrm>
            <a:off x="428596" y="2130425"/>
            <a:ext cx="8286808" cy="1470025"/>
          </a:xfrm>
        </p:spPr>
        <p:txBody>
          <a:bodyPr>
            <a:normAutofit/>
          </a:bodyPr>
          <a:lstStyle>
            <a:lvl1pPr>
              <a:defRPr sz="4800" b="1">
                <a:latin typeface="Gill Sans MT" pitchFamily="34" charset="0"/>
              </a:defRPr>
            </a:lvl1pPr>
          </a:lstStyle>
          <a:p>
            <a:r>
              <a:rPr lang="sv-SE"/>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normAutofit/>
          </a:bodyPr>
          <a:lstStyle>
            <a:lvl1pPr marL="0" indent="0" algn="ctr">
              <a:buNone/>
              <a:defRPr sz="3000" b="1">
                <a:solidFill>
                  <a:schemeClr val="tx1">
                    <a:tint val="75000"/>
                  </a:schemeClr>
                </a:solidFill>
                <a:latin typeface="Gill Sans MT Condensed"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7" name="Bildobjekt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9" name="Platshållare för text 21"/>
          <p:cNvSpPr>
            <a:spLocks noGrp="1"/>
          </p:cNvSpPr>
          <p:nvPr>
            <p:ph type="body" sz="quarter" idx="13"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dirty="0"/>
              <a:t>Ange namn på verksamheten</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 platshållare">
    <p:spTree>
      <p:nvGrpSpPr>
        <p:cNvPr id="1" name=""/>
        <p:cNvGrpSpPr/>
        <p:nvPr/>
      </p:nvGrpSpPr>
      <p:grpSpPr>
        <a:xfrm>
          <a:off x="0" y="0"/>
          <a:ext cx="0" cy="0"/>
          <a:chOff x="0" y="0"/>
          <a:chExt cx="0" cy="0"/>
        </a:xfrm>
      </p:grpSpPr>
      <p:pic>
        <p:nvPicPr>
          <p:cNvPr id="9" name="Bildobjekt 8"/>
          <p:cNvPicPr>
            <a:picLocks noChangeAspect="1"/>
          </p:cNvPicPr>
          <p:nvPr userDrawn="1"/>
        </p:nvPicPr>
        <p:blipFill rotWithShape="1">
          <a:blip r:embed="rId2" cstate="print">
            <a:extLst>
              <a:ext uri="{28A0092B-C50C-407E-A947-70E740481C1C}">
                <a14:useLocalDpi xmlns:a14="http://schemas.microsoft.com/office/drawing/2010/main" val="0"/>
              </a:ext>
            </a:extLst>
          </a:blip>
          <a:srcRect l="26153" t="50380" r="185" b="44553"/>
          <a:stretch/>
        </p:blipFill>
        <p:spPr>
          <a:xfrm flipH="1">
            <a:off x="-4351" y="6309320"/>
            <a:ext cx="9251092" cy="396000"/>
          </a:xfrm>
          <a:prstGeom prst="rect">
            <a:avLst/>
          </a:prstGeom>
        </p:spPr>
      </p:pic>
      <p:pic>
        <p:nvPicPr>
          <p:cNvPr id="5" name="Bildobjekt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7" name="Platshållare för innehåll 6"/>
          <p:cNvSpPr>
            <a:spLocks noGrp="1"/>
          </p:cNvSpPr>
          <p:nvPr>
            <p:ph sz="quarter" idx="10"/>
          </p:nvPr>
        </p:nvSpPr>
        <p:spPr>
          <a:xfrm>
            <a:off x="785787" y="2357430"/>
            <a:ext cx="7572428"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600">
                <a:latin typeface="Gill Sans MT" pitchFamily="34" charset="0"/>
                <a:cs typeface="Times New Roman" pitchFamily="18" charset="0"/>
              </a:defRPr>
            </a:lvl3pPr>
            <a:lvl4pPr>
              <a:buNone/>
              <a:defRPr sz="1400">
                <a:latin typeface="Gill Sans MT" pitchFamily="34" charset="0"/>
                <a:cs typeface="Times New Roman" pitchFamily="18" charset="0"/>
              </a:defRPr>
            </a:lvl4pPr>
            <a:lvl5pPr>
              <a:defRPr sz="1400">
                <a:latin typeface="Gill Sans MT" pitchFamily="34" charset="0"/>
                <a:cs typeface="Times New Roman" pitchFamily="18" charset="0"/>
              </a:defRPr>
            </a:lvl5pPr>
          </a:lstStyle>
          <a:p>
            <a:pPr lvl="0"/>
            <a:r>
              <a:rPr lang="sv-SE"/>
              <a:t>Klicka här för att ändra format på bakgrundstexten</a:t>
            </a:r>
          </a:p>
          <a:p>
            <a:pPr lvl="1"/>
            <a:r>
              <a:rPr lang="sv-SE"/>
              <a:t>Nivå två</a:t>
            </a:r>
          </a:p>
        </p:txBody>
      </p:sp>
      <p:sp>
        <p:nvSpPr>
          <p:cNvPr id="8" name="Rubrik 7"/>
          <p:cNvSpPr>
            <a:spLocks noGrp="1"/>
          </p:cNvSpPr>
          <p:nvPr>
            <p:ph type="title"/>
          </p:nvPr>
        </p:nvSpPr>
        <p:spPr>
          <a:xfrm>
            <a:off x="755576" y="1052736"/>
            <a:ext cx="8286808" cy="1143000"/>
          </a:xfrm>
        </p:spPr>
        <p:txBody>
          <a:bodyPr>
            <a:normAutofit/>
          </a:bodyPr>
          <a:lstStyle>
            <a:lvl1pPr algn="l">
              <a:defRPr sz="4800" b="1">
                <a:latin typeface="Gill Sans MT" pitchFamily="34" charset="0"/>
              </a:defRPr>
            </a:lvl1pPr>
          </a:lstStyle>
          <a:p>
            <a:r>
              <a:rPr lang="sv-SE"/>
              <a:t>Klicka här för att ändra format</a:t>
            </a:r>
            <a:endParaRPr lang="sv-SE" dirty="0"/>
          </a:p>
        </p:txBody>
      </p:sp>
      <p:sp>
        <p:nvSpPr>
          <p:cNvPr id="22" name="Platshållare för text 21"/>
          <p:cNvSpPr>
            <a:spLocks noGrp="1"/>
          </p:cNvSpPr>
          <p:nvPr>
            <p:ph type="body" sz="quarter" idx="11"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dirty="0"/>
              <a:t>Ange namn på verksamheten</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platshållare">
    <p:spTree>
      <p:nvGrpSpPr>
        <p:cNvPr id="1" name=""/>
        <p:cNvGrpSpPr/>
        <p:nvPr/>
      </p:nvGrpSpPr>
      <p:grpSpPr>
        <a:xfrm>
          <a:off x="0" y="0"/>
          <a:ext cx="0" cy="0"/>
          <a:chOff x="0" y="0"/>
          <a:chExt cx="0" cy="0"/>
        </a:xfrm>
      </p:grpSpPr>
      <p:pic>
        <p:nvPicPr>
          <p:cNvPr id="13" name="Bildobjekt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25483" t="50299" r="855" b="44634"/>
          <a:stretch/>
        </p:blipFill>
        <p:spPr>
          <a:xfrm flipH="1">
            <a:off x="-53546" y="6309320"/>
            <a:ext cx="9251092" cy="396000"/>
          </a:xfrm>
          <a:prstGeom prst="rect">
            <a:avLst/>
          </a:prstGeom>
        </p:spPr>
      </p:pic>
      <p:pic>
        <p:nvPicPr>
          <p:cNvPr id="8" name="Bildobjekt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2021" y="360000"/>
            <a:ext cx="1635957" cy="601225"/>
          </a:xfrm>
          <a:prstGeom prst="rect">
            <a:avLst/>
          </a:prstGeom>
        </p:spPr>
      </p:pic>
      <p:sp>
        <p:nvSpPr>
          <p:cNvPr id="10" name="Platshållare för text 21"/>
          <p:cNvSpPr>
            <a:spLocks noGrp="1"/>
          </p:cNvSpPr>
          <p:nvPr>
            <p:ph type="body" sz="quarter" idx="11" hasCustomPrompt="1"/>
          </p:nvPr>
        </p:nvSpPr>
        <p:spPr>
          <a:xfrm>
            <a:off x="5786446" y="6357958"/>
            <a:ext cx="2643187" cy="285750"/>
          </a:xfrm>
        </p:spPr>
        <p:txBody>
          <a:bodyPr wrap="none">
            <a:noAutofit/>
          </a:bodyPr>
          <a:lstStyle>
            <a:lvl1pPr algn="r">
              <a:buNone/>
              <a:defRPr sz="1400">
                <a:solidFill>
                  <a:schemeClr val="bg1"/>
                </a:solidFill>
                <a:latin typeface="Gill Sans MT" pitchFamily="34" charset="0"/>
              </a:defRPr>
            </a:lvl1pPr>
          </a:lstStyle>
          <a:p>
            <a:pPr lvl="0"/>
            <a:r>
              <a:rPr lang="sv-SE" dirty="0"/>
              <a:t>Ange namn på verksamheten</a:t>
            </a:r>
          </a:p>
        </p:txBody>
      </p:sp>
      <p:sp>
        <p:nvSpPr>
          <p:cNvPr id="11" name="Platshållare för innehåll 6"/>
          <p:cNvSpPr>
            <a:spLocks noGrp="1"/>
          </p:cNvSpPr>
          <p:nvPr>
            <p:ph sz="quarter" idx="10"/>
          </p:nvPr>
        </p:nvSpPr>
        <p:spPr>
          <a:xfrm>
            <a:off x="785787" y="2357430"/>
            <a:ext cx="3429024"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sv-SE"/>
              <a:t>Klicka här för att ändra format på bakgrundstexten</a:t>
            </a:r>
          </a:p>
          <a:p>
            <a:pPr lvl="1"/>
            <a:r>
              <a:rPr lang="sv-SE"/>
              <a:t>Nivå två</a:t>
            </a:r>
          </a:p>
        </p:txBody>
      </p:sp>
      <p:sp>
        <p:nvSpPr>
          <p:cNvPr id="12" name="Rubrik 7"/>
          <p:cNvSpPr>
            <a:spLocks noGrp="1"/>
          </p:cNvSpPr>
          <p:nvPr>
            <p:ph type="title"/>
          </p:nvPr>
        </p:nvSpPr>
        <p:spPr>
          <a:xfrm>
            <a:off x="755576" y="1052736"/>
            <a:ext cx="8286808" cy="1143000"/>
          </a:xfrm>
        </p:spPr>
        <p:txBody>
          <a:bodyPr>
            <a:normAutofit/>
          </a:bodyPr>
          <a:lstStyle>
            <a:lvl1pPr algn="l">
              <a:defRPr sz="4800" b="1">
                <a:latin typeface="Gill Sans MT" pitchFamily="34" charset="0"/>
              </a:defRPr>
            </a:lvl1pPr>
          </a:lstStyle>
          <a:p>
            <a:r>
              <a:rPr lang="sv-SE"/>
              <a:t>Klicka här för att ändra format</a:t>
            </a:r>
            <a:endParaRPr lang="sv-SE" dirty="0"/>
          </a:p>
        </p:txBody>
      </p:sp>
      <p:sp>
        <p:nvSpPr>
          <p:cNvPr id="14" name="Platshållare för innehåll 6"/>
          <p:cNvSpPr>
            <a:spLocks noGrp="1"/>
          </p:cNvSpPr>
          <p:nvPr>
            <p:ph sz="quarter" idx="13"/>
          </p:nvPr>
        </p:nvSpPr>
        <p:spPr>
          <a:xfrm>
            <a:off x="5031408" y="2362528"/>
            <a:ext cx="3429024" cy="3286148"/>
          </a:xfrm>
        </p:spPr>
        <p:txBody>
          <a:bodyPr>
            <a:normAutofit/>
          </a:bodyPr>
          <a:lstStyle>
            <a:lvl1pPr>
              <a:defRPr sz="2000">
                <a:latin typeface="Gill Sans MT" pitchFamily="34" charset="0"/>
                <a:cs typeface="Times New Roman" pitchFamily="18" charset="0"/>
              </a:defRPr>
            </a:lvl1pPr>
            <a:lvl2pPr>
              <a:defRPr sz="1800">
                <a:latin typeface="Gill Sans MT" pitchFamily="34" charset="0"/>
                <a:cs typeface="Times New Roman" pitchFamily="18" charset="0"/>
              </a:defRPr>
            </a:lvl2pPr>
            <a:lvl3pPr>
              <a:defRPr sz="1800">
                <a:latin typeface="Times New Roman" pitchFamily="18" charset="0"/>
                <a:cs typeface="Times New Roman" pitchFamily="18" charset="0"/>
              </a:defRPr>
            </a:lvl3pPr>
            <a:lvl4pPr>
              <a:defRPr sz="1600">
                <a:latin typeface="Times New Roman" pitchFamily="18" charset="0"/>
                <a:cs typeface="Times New Roman" pitchFamily="18" charset="0"/>
              </a:defRPr>
            </a:lvl4pPr>
            <a:lvl5pPr>
              <a:defRPr sz="1600">
                <a:latin typeface="Times New Roman" pitchFamily="18" charset="0"/>
                <a:cs typeface="Times New Roman" pitchFamily="18" charset="0"/>
              </a:defRPr>
            </a:lvl5pPr>
          </a:lstStyle>
          <a:p>
            <a:pPr lvl="0"/>
            <a:r>
              <a:rPr lang="sv-SE"/>
              <a:t>Klicka här för att ändra format på bakgrundstexten</a:t>
            </a:r>
          </a:p>
          <a:p>
            <a:pPr lvl="1"/>
            <a:r>
              <a:rPr lang="sv-SE"/>
              <a:t>Nivå två</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BD319-C441-4740-BDB2-35E25C52CCE7}" type="datetimeFigureOut">
              <a:rPr lang="sv-SE" smtClean="0"/>
              <a:pPr/>
              <a:t>2023-05-15</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7F0B53-9592-4779-891F-997228E46E01}"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Lst>
  <p:transition>
    <p:fade/>
  </p:transition>
  <p:txStyles>
    <p:titleStyle>
      <a:lvl1pPr algn="ctr" defTabSz="914400" rtl="0" eaLnBrk="1" latinLnBrk="0" hangingPunct="1">
        <a:spcBef>
          <a:spcPct val="0"/>
        </a:spcBef>
        <a:buNone/>
        <a:defRPr sz="4400" b="1" kern="1200">
          <a:solidFill>
            <a:schemeClr val="tx1"/>
          </a:solidFill>
          <a:latin typeface="GillSan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GillSans"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illSans"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illSans"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San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mailto:carina.ylipaa@sca.com" TargetMode="External"/><Relationship Id="rId3" Type="http://schemas.openxmlformats.org/officeDocument/2006/relationships/hyperlink" Target="mailto:marie_enb@hotmail.com" TargetMode="External"/><Relationship Id="rId7" Type="http://schemas.openxmlformats.org/officeDocument/2006/relationships/hyperlink" Target="mailto:lisahemmingsmark@hotmail.com" TargetMode="External"/><Relationship Id="rId2" Type="http://schemas.openxmlformats.org/officeDocument/2006/relationships/hyperlink" Target="mailto:malin.wikberg@pitea.se" TargetMode="External"/><Relationship Id="rId1" Type="http://schemas.openxmlformats.org/officeDocument/2006/relationships/slideLayout" Target="../slideLayouts/slideLayout1.xml"/><Relationship Id="rId6" Type="http://schemas.openxmlformats.org/officeDocument/2006/relationships/hyperlink" Target="mailto:peterskemark@hotmail.com" TargetMode="External"/><Relationship Id="rId5" Type="http://schemas.openxmlformats.org/officeDocument/2006/relationships/hyperlink" Target="mailto:Robert.jarneland@sweco.se" TargetMode="External"/><Relationship Id="rId4" Type="http://schemas.openxmlformats.org/officeDocument/2006/relationships/hyperlink" Target="mailto:ashraf3@shotokannorr.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ctrTitle"/>
          </p:nvPr>
        </p:nvSpPr>
        <p:spPr>
          <a:xfrm>
            <a:off x="142825" y="1097621"/>
            <a:ext cx="8286808" cy="1470025"/>
          </a:xfrm>
        </p:spPr>
        <p:txBody>
          <a:bodyPr>
            <a:normAutofit fontScale="90000"/>
          </a:bodyPr>
          <a:lstStyle/>
          <a:p>
            <a:r>
              <a:rPr lang="sv-SE" dirty="0">
                <a:solidFill>
                  <a:schemeClr val="tx2"/>
                </a:solidFill>
              </a:rPr>
              <a:t>Välkomna till </a:t>
            </a:r>
            <a:br>
              <a:rPr lang="sv-SE" dirty="0">
                <a:solidFill>
                  <a:schemeClr val="tx2"/>
                </a:solidFill>
              </a:rPr>
            </a:br>
            <a:r>
              <a:rPr lang="sv-SE" dirty="0">
                <a:solidFill>
                  <a:schemeClr val="tx2"/>
                </a:solidFill>
              </a:rPr>
              <a:t>- Pitebor på stan 2023 -</a:t>
            </a:r>
          </a:p>
        </p:txBody>
      </p:sp>
      <p:sp>
        <p:nvSpPr>
          <p:cNvPr id="6" name="Underrubrik 5"/>
          <p:cNvSpPr>
            <a:spLocks noGrp="1"/>
          </p:cNvSpPr>
          <p:nvPr>
            <p:ph type="subTitle" idx="1"/>
          </p:nvPr>
        </p:nvSpPr>
        <p:spPr>
          <a:xfrm>
            <a:off x="3419871" y="4812457"/>
            <a:ext cx="4411985" cy="285750"/>
          </a:xfrm>
        </p:spPr>
        <p:txBody>
          <a:bodyPr>
            <a:noAutofit/>
          </a:bodyPr>
          <a:lstStyle/>
          <a:p>
            <a:r>
              <a:rPr lang="sv-SE" sz="2800" b="0" dirty="0">
                <a:solidFill>
                  <a:schemeClr val="tx1"/>
                </a:solidFill>
                <a:latin typeface="Gill Sans MT"/>
                <a:cs typeface="Gill Sans MT"/>
              </a:rPr>
              <a:t>Föreningar </a:t>
            </a:r>
            <a:r>
              <a:rPr lang="sv-SE" sz="2800" b="0" dirty="0" err="1">
                <a:solidFill>
                  <a:schemeClr val="tx1"/>
                </a:solidFill>
                <a:latin typeface="Gill Sans MT"/>
                <a:cs typeface="Gill Sans MT"/>
              </a:rPr>
              <a:t>nattvandrar</a:t>
            </a:r>
            <a:r>
              <a:rPr lang="sv-SE" sz="2800" b="0" dirty="0">
                <a:solidFill>
                  <a:schemeClr val="tx1"/>
                </a:solidFill>
                <a:latin typeface="Gill Sans MT"/>
                <a:cs typeface="Gill Sans MT"/>
              </a:rPr>
              <a:t> för att vara med och skapa trygga miljöer</a:t>
            </a:r>
          </a:p>
        </p:txBody>
      </p:sp>
      <p:sp>
        <p:nvSpPr>
          <p:cNvPr id="7" name="Platshållare för text 6"/>
          <p:cNvSpPr>
            <a:spLocks noGrp="1"/>
          </p:cNvSpPr>
          <p:nvPr>
            <p:ph type="body" sz="quarter" idx="13"/>
          </p:nvPr>
        </p:nvSpPr>
        <p:spPr/>
        <p:txBody>
          <a:bodyPr/>
          <a:lstStyle/>
          <a:p>
            <a:r>
              <a:rPr lang="sv-SE" dirty="0"/>
              <a:t>Piteå Brottsförebyggande råd</a:t>
            </a:r>
          </a:p>
        </p:txBody>
      </p:sp>
      <p:pic>
        <p:nvPicPr>
          <p:cNvPr id="10" name="Bildobjekt 9" descr="En bild som visar klädsel, utomhus, byggnad, person&#10;&#10;Automatiskt genererad beskrivning">
            <a:extLst>
              <a:ext uri="{FF2B5EF4-FFF2-40B4-BE49-F238E27FC236}">
                <a16:creationId xmlns:a16="http://schemas.microsoft.com/office/drawing/2014/main" id="{88217CC3-A12E-6A65-F847-D9C29352EAC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114"/>
          <a:stretch/>
        </p:blipFill>
        <p:spPr>
          <a:xfrm>
            <a:off x="640756" y="2707446"/>
            <a:ext cx="2779115" cy="25202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Bildobjekt 10">
            <a:extLst>
              <a:ext uri="{FF2B5EF4-FFF2-40B4-BE49-F238E27FC236}">
                <a16:creationId xmlns:a16="http://schemas.microsoft.com/office/drawing/2014/main" id="{EA8A404B-6B1C-5463-94FE-67EDA94AE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2691414"/>
            <a:ext cx="4572001" cy="19088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sz="quarter" idx="10"/>
          </p:nvPr>
        </p:nvSpPr>
        <p:spPr/>
        <p:txBody>
          <a:bodyPr>
            <a:normAutofit lnSpcReduction="10000"/>
          </a:bodyPr>
          <a:lstStyle/>
          <a:p>
            <a:r>
              <a:rPr lang="sv-SE" sz="3200" dirty="0">
                <a:latin typeface="Gill Sans MT Condensed" panose="020B0506020104020203" pitchFamily="34" charset="0"/>
              </a:rPr>
              <a:t>Brottförebyggande arbete</a:t>
            </a:r>
          </a:p>
          <a:p>
            <a:r>
              <a:rPr lang="sv-SE" sz="3200" dirty="0">
                <a:latin typeface="Gill Sans MT Condensed" panose="020B0506020104020203" pitchFamily="34" charset="0"/>
              </a:rPr>
              <a:t>Pitebor på Stan</a:t>
            </a:r>
          </a:p>
          <a:p>
            <a:r>
              <a:rPr lang="sv-SE" sz="3200" dirty="0">
                <a:latin typeface="Gill Sans MT Condensed" panose="020B0506020104020203" pitchFamily="34" charset="0"/>
              </a:rPr>
              <a:t>Fler föräldrar ute på stan, målgrupp 12-18 år</a:t>
            </a:r>
          </a:p>
          <a:p>
            <a:r>
              <a:rPr lang="sv-SE" sz="3200" dirty="0" err="1">
                <a:latin typeface="Gill Sans MT Condensed" panose="020B0506020104020203" pitchFamily="34" charset="0"/>
              </a:rPr>
              <a:t>PiteBo</a:t>
            </a:r>
            <a:r>
              <a:rPr lang="sv-SE" sz="3200" dirty="0">
                <a:latin typeface="Gill Sans MT Condensed" panose="020B0506020104020203" pitchFamily="34" charset="0"/>
              </a:rPr>
              <a:t>- All ersättning</a:t>
            </a:r>
          </a:p>
          <a:p>
            <a:r>
              <a:rPr lang="sv-SE" sz="3200" dirty="0">
                <a:latin typeface="Gill Sans MT Condensed" panose="020B0506020104020203" pitchFamily="34" charset="0"/>
              </a:rPr>
              <a:t>Piteå Stadshotell- Fika och lokal</a:t>
            </a:r>
          </a:p>
          <a:p>
            <a:r>
              <a:rPr lang="sv-SE" sz="3200" dirty="0">
                <a:latin typeface="Gill Sans MT Condensed" panose="020B0506020104020203" pitchFamily="34" charset="0"/>
              </a:rPr>
              <a:t>Länsförsäkringar- Försäkring, jackor och västar</a:t>
            </a:r>
          </a:p>
          <a:p>
            <a:endParaRPr lang="sv-SE" sz="3200" dirty="0">
              <a:latin typeface="Gill Sans MT Condensed" panose="020B0506020104020203" pitchFamily="34" charset="0"/>
            </a:endParaRPr>
          </a:p>
        </p:txBody>
      </p:sp>
      <p:sp>
        <p:nvSpPr>
          <p:cNvPr id="3" name="Rubrik 2"/>
          <p:cNvSpPr>
            <a:spLocks noGrp="1"/>
          </p:cNvSpPr>
          <p:nvPr>
            <p:ph type="title"/>
          </p:nvPr>
        </p:nvSpPr>
        <p:spPr/>
        <p:txBody>
          <a:bodyPr/>
          <a:lstStyle/>
          <a:p>
            <a:pPr algn="ctr"/>
            <a:r>
              <a:rPr lang="sv-SE" dirty="0">
                <a:solidFill>
                  <a:schemeClr val="tx2"/>
                </a:solidFill>
                <a:latin typeface="Gill Sans MT Condensed" panose="020B0506020104020203" pitchFamily="34" charset="0"/>
              </a:rPr>
              <a:t>Bakgrund</a:t>
            </a:r>
          </a:p>
        </p:txBody>
      </p:sp>
      <p:sp>
        <p:nvSpPr>
          <p:cNvPr id="4" name="Platshållare för text 3"/>
          <p:cNvSpPr>
            <a:spLocks noGrp="1"/>
          </p:cNvSpPr>
          <p:nvPr>
            <p:ph type="body" sz="quarter" idx="11"/>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243431731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20584" y="1526927"/>
            <a:ext cx="8286808" cy="1470025"/>
          </a:xfrm>
        </p:spPr>
        <p:txBody>
          <a:bodyPr>
            <a:normAutofit fontScale="90000"/>
          </a:bodyPr>
          <a:lstStyle/>
          <a:p>
            <a:r>
              <a:rPr lang="sv-SE" sz="4900" dirty="0">
                <a:solidFill>
                  <a:schemeClr val="tx2"/>
                </a:solidFill>
              </a:rPr>
              <a:t>Riktlinjer</a:t>
            </a:r>
            <a:br>
              <a:rPr lang="sv-SE" dirty="0"/>
            </a:br>
            <a:endParaRPr lang="sv-SE" dirty="0"/>
          </a:p>
        </p:txBody>
      </p:sp>
      <p:sp>
        <p:nvSpPr>
          <p:cNvPr id="3" name="Underrubrik 2"/>
          <p:cNvSpPr>
            <a:spLocks noGrp="1"/>
          </p:cNvSpPr>
          <p:nvPr>
            <p:ph type="subTitle" idx="1"/>
          </p:nvPr>
        </p:nvSpPr>
        <p:spPr>
          <a:xfrm>
            <a:off x="1691680" y="2589223"/>
            <a:ext cx="6120680" cy="2088232"/>
          </a:xfrm>
        </p:spPr>
        <p:txBody>
          <a:bodyPr>
            <a:normAutofit lnSpcReduction="10000"/>
          </a:bodyPr>
          <a:lstStyle/>
          <a:p>
            <a:pPr marL="457200" indent="-457200" algn="l">
              <a:buFont typeface="Arial" panose="020B0604020202020204" pitchFamily="34" charset="0"/>
              <a:buChar char="•"/>
            </a:pPr>
            <a:r>
              <a:rPr lang="sv-SE" b="0" dirty="0">
                <a:solidFill>
                  <a:schemeClr val="tx1"/>
                </a:solidFill>
              </a:rPr>
              <a:t>Erbjudandet till föreningar med LOK stöd</a:t>
            </a:r>
          </a:p>
          <a:p>
            <a:pPr marL="457200" indent="-457200" algn="l">
              <a:buFont typeface="Arial" panose="020B0604020202020204" pitchFamily="34" charset="0"/>
              <a:buChar char="•"/>
            </a:pPr>
            <a:r>
              <a:rPr lang="sv-SE" b="0" dirty="0">
                <a:solidFill>
                  <a:schemeClr val="tx1"/>
                </a:solidFill>
              </a:rPr>
              <a:t>Lottning av pass/helger - önskemål</a:t>
            </a:r>
          </a:p>
          <a:p>
            <a:pPr marL="457200" indent="-457200" algn="l">
              <a:buFont typeface="Arial" panose="020B0604020202020204" pitchFamily="34" charset="0"/>
              <a:buChar char="•"/>
            </a:pPr>
            <a:r>
              <a:rPr lang="sv-SE" b="0" dirty="0">
                <a:solidFill>
                  <a:schemeClr val="tx1"/>
                </a:solidFill>
              </a:rPr>
              <a:t>4 föräldrar per kväll ska vandra</a:t>
            </a:r>
          </a:p>
          <a:p>
            <a:pPr marL="457200" indent="-457200" algn="l">
              <a:buFont typeface="Arial" panose="020B0604020202020204" pitchFamily="34" charset="0"/>
              <a:buChar char="•"/>
            </a:pPr>
            <a:r>
              <a:rPr lang="sv-SE" b="0" dirty="0">
                <a:solidFill>
                  <a:schemeClr val="tx1"/>
                </a:solidFill>
              </a:rPr>
              <a:t>Var motiverad! Ni behövs!</a:t>
            </a:r>
          </a:p>
        </p:txBody>
      </p:sp>
      <p:sp>
        <p:nvSpPr>
          <p:cNvPr id="4" name="Platshållare för text 3"/>
          <p:cNvSpPr>
            <a:spLocks noGrp="1"/>
          </p:cNvSpPr>
          <p:nvPr>
            <p:ph type="body" sz="quarter" idx="13"/>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8389666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95536" y="188641"/>
            <a:ext cx="8286808" cy="1296144"/>
          </a:xfrm>
        </p:spPr>
        <p:txBody>
          <a:bodyPr>
            <a:normAutofit fontScale="90000"/>
          </a:bodyPr>
          <a:lstStyle/>
          <a:p>
            <a:r>
              <a:rPr lang="sv-SE" dirty="0">
                <a:solidFill>
                  <a:schemeClr val="tx2"/>
                </a:solidFill>
              </a:rPr>
              <a:t>När Var Hur</a:t>
            </a:r>
            <a:br>
              <a:rPr lang="sv-SE" dirty="0"/>
            </a:br>
            <a:r>
              <a:rPr lang="sv-SE" dirty="0"/>
              <a:t> </a:t>
            </a:r>
          </a:p>
        </p:txBody>
      </p:sp>
      <p:sp>
        <p:nvSpPr>
          <p:cNvPr id="3" name="Underrubrik 2"/>
          <p:cNvSpPr>
            <a:spLocks noGrp="1"/>
          </p:cNvSpPr>
          <p:nvPr>
            <p:ph type="subTitle" idx="1"/>
          </p:nvPr>
        </p:nvSpPr>
        <p:spPr>
          <a:xfrm>
            <a:off x="539552" y="1268760"/>
            <a:ext cx="7480920" cy="4896544"/>
          </a:xfrm>
        </p:spPr>
        <p:txBody>
          <a:bodyPr>
            <a:normAutofit fontScale="77500" lnSpcReduction="20000"/>
          </a:bodyPr>
          <a:lstStyle/>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Fredag 9 juni tom Lördag 19 augusti</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Ersättning 6 000 kr per helg</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Klockan 22-02</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Inför varje vandring samling på Stadshotellet. </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Avslut på samma ställe</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Stadshotellet har ingen i receptionen på natten. Däremot så tar man sig med kod. Så dem som kommer på respektive helg kommer att få koden för att ta sig in av receptionen innan dem går hem.</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Jackor/Västar och mobil finns</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Utvärdering</a:t>
            </a:r>
          </a:p>
          <a:p>
            <a:pPr marL="457200" indent="-457200" algn="l">
              <a:buFont typeface="Arial" panose="020B0604020202020204" pitchFamily="34" charset="0"/>
              <a:buChar char="•"/>
            </a:pPr>
            <a:r>
              <a:rPr lang="sv-SE" sz="3300" b="0" dirty="0">
                <a:solidFill>
                  <a:schemeClr val="tx1"/>
                </a:solidFill>
                <a:latin typeface="Gill Sans MT" panose="020B0502020104020203" pitchFamily="34" charset="0"/>
              </a:rPr>
              <a:t>Försäkring</a:t>
            </a:r>
          </a:p>
          <a:p>
            <a:pPr marL="457200" indent="-457200" algn="l">
              <a:buFont typeface="Arial" panose="020B0604020202020204" pitchFamily="34" charset="0"/>
              <a:buChar char="•"/>
            </a:pPr>
            <a:endParaRPr lang="sv-SE" b="0" dirty="0">
              <a:solidFill>
                <a:schemeClr val="tx1"/>
              </a:solidFill>
            </a:endParaRPr>
          </a:p>
          <a:p>
            <a:pPr algn="l"/>
            <a:endParaRPr lang="sv-SE" b="0" dirty="0">
              <a:solidFill>
                <a:schemeClr val="tx1"/>
              </a:solidFill>
            </a:endParaRPr>
          </a:p>
        </p:txBody>
      </p:sp>
      <p:sp>
        <p:nvSpPr>
          <p:cNvPr id="4" name="Platshållare för text 3"/>
          <p:cNvSpPr>
            <a:spLocks noGrp="1"/>
          </p:cNvSpPr>
          <p:nvPr>
            <p:ph type="body" sz="quarter" idx="13"/>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51463018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064A03-B3F5-7E6B-0D74-47ECE85CE867}"/>
              </a:ext>
            </a:extLst>
          </p:cNvPr>
          <p:cNvSpPr>
            <a:spLocks noGrp="1"/>
          </p:cNvSpPr>
          <p:nvPr>
            <p:ph type="ctrTitle"/>
          </p:nvPr>
        </p:nvSpPr>
        <p:spPr>
          <a:xfrm>
            <a:off x="428596" y="404665"/>
            <a:ext cx="8391876" cy="1224135"/>
          </a:xfrm>
        </p:spPr>
        <p:txBody>
          <a:bodyPr/>
          <a:lstStyle/>
          <a:p>
            <a:r>
              <a:rPr lang="sv-SE" dirty="0"/>
              <a:t>Schema</a:t>
            </a:r>
          </a:p>
        </p:txBody>
      </p:sp>
      <p:sp>
        <p:nvSpPr>
          <p:cNvPr id="3" name="Underrubrik 2">
            <a:extLst>
              <a:ext uri="{FF2B5EF4-FFF2-40B4-BE49-F238E27FC236}">
                <a16:creationId xmlns:a16="http://schemas.microsoft.com/office/drawing/2014/main" id="{CC44480A-F9F5-8E6F-32C3-482C3FDB4BE3}"/>
              </a:ext>
            </a:extLst>
          </p:cNvPr>
          <p:cNvSpPr>
            <a:spLocks noGrp="1"/>
          </p:cNvSpPr>
          <p:nvPr>
            <p:ph type="subTitle" idx="1"/>
          </p:nvPr>
        </p:nvSpPr>
        <p:spPr/>
        <p:txBody>
          <a:bodyPr/>
          <a:lstStyle/>
          <a:p>
            <a:endParaRPr lang="sv-SE"/>
          </a:p>
        </p:txBody>
      </p:sp>
      <p:sp>
        <p:nvSpPr>
          <p:cNvPr id="4" name="Platshållare för text 3">
            <a:extLst>
              <a:ext uri="{FF2B5EF4-FFF2-40B4-BE49-F238E27FC236}">
                <a16:creationId xmlns:a16="http://schemas.microsoft.com/office/drawing/2014/main" id="{196FF42C-2590-72AE-E74C-2EE451D7748D}"/>
              </a:ext>
            </a:extLst>
          </p:cNvPr>
          <p:cNvSpPr>
            <a:spLocks noGrp="1"/>
          </p:cNvSpPr>
          <p:nvPr>
            <p:ph type="body" sz="quarter" idx="13"/>
          </p:nvPr>
        </p:nvSpPr>
        <p:spPr/>
        <p:txBody>
          <a:bodyPr/>
          <a:lstStyle/>
          <a:p>
            <a:r>
              <a:rPr lang="sv-SE" dirty="0"/>
              <a:t>Piteå Brottförebyggande Råd</a:t>
            </a:r>
          </a:p>
        </p:txBody>
      </p:sp>
      <p:graphicFrame>
        <p:nvGraphicFramePr>
          <p:cNvPr id="5" name="Tabell 4">
            <a:extLst>
              <a:ext uri="{FF2B5EF4-FFF2-40B4-BE49-F238E27FC236}">
                <a16:creationId xmlns:a16="http://schemas.microsoft.com/office/drawing/2014/main" id="{FE96C1AE-373D-6A51-064B-9485C02BCA73}"/>
              </a:ext>
            </a:extLst>
          </p:cNvPr>
          <p:cNvGraphicFramePr>
            <a:graphicFrameLocks noGrp="1"/>
          </p:cNvGraphicFramePr>
          <p:nvPr>
            <p:extLst>
              <p:ext uri="{D42A27DB-BD31-4B8C-83A1-F6EECF244321}">
                <p14:modId xmlns:p14="http://schemas.microsoft.com/office/powerpoint/2010/main" val="3744061051"/>
              </p:ext>
            </p:extLst>
          </p:nvPr>
        </p:nvGraphicFramePr>
        <p:xfrm>
          <a:off x="539552" y="1412776"/>
          <a:ext cx="7992888" cy="4427977"/>
        </p:xfrm>
        <a:graphic>
          <a:graphicData uri="http://schemas.openxmlformats.org/drawingml/2006/table">
            <a:tbl>
              <a:tblPr>
                <a:tableStyleId>{5C22544A-7EE6-4342-B048-85BDC9FD1C3A}</a:tableStyleId>
              </a:tblPr>
              <a:tblGrid>
                <a:gridCol w="2163995">
                  <a:extLst>
                    <a:ext uri="{9D8B030D-6E8A-4147-A177-3AD203B41FA5}">
                      <a16:colId xmlns:a16="http://schemas.microsoft.com/office/drawing/2014/main" val="1047623059"/>
                    </a:ext>
                  </a:extLst>
                </a:gridCol>
                <a:gridCol w="1191539">
                  <a:extLst>
                    <a:ext uri="{9D8B030D-6E8A-4147-A177-3AD203B41FA5}">
                      <a16:colId xmlns:a16="http://schemas.microsoft.com/office/drawing/2014/main" val="3954386494"/>
                    </a:ext>
                  </a:extLst>
                </a:gridCol>
                <a:gridCol w="2107609">
                  <a:extLst>
                    <a:ext uri="{9D8B030D-6E8A-4147-A177-3AD203B41FA5}">
                      <a16:colId xmlns:a16="http://schemas.microsoft.com/office/drawing/2014/main" val="1843537589"/>
                    </a:ext>
                  </a:extLst>
                </a:gridCol>
                <a:gridCol w="1059966">
                  <a:extLst>
                    <a:ext uri="{9D8B030D-6E8A-4147-A177-3AD203B41FA5}">
                      <a16:colId xmlns:a16="http://schemas.microsoft.com/office/drawing/2014/main" val="347686690"/>
                    </a:ext>
                  </a:extLst>
                </a:gridCol>
                <a:gridCol w="1469779">
                  <a:extLst>
                    <a:ext uri="{9D8B030D-6E8A-4147-A177-3AD203B41FA5}">
                      <a16:colId xmlns:a16="http://schemas.microsoft.com/office/drawing/2014/main" val="3777775689"/>
                    </a:ext>
                  </a:extLst>
                </a:gridCol>
              </a:tblGrid>
              <a:tr h="260437">
                <a:tc>
                  <a:txBody>
                    <a:bodyPr/>
                    <a:lstStyle/>
                    <a:p>
                      <a:pPr algn="ctr" fontAlgn="ctr"/>
                      <a:r>
                        <a:rPr lang="sv-SE" sz="1000" u="none" strike="noStrike" dirty="0">
                          <a:effectLst/>
                        </a:rPr>
                        <a:t>Anmälan Pitebor på Stan sommaren 2023</a:t>
                      </a:r>
                      <a:endParaRPr lang="sv-SE" sz="1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Förening/Lag</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Mailadress</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Mobilnummer</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Kontaktperson</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9873200"/>
                  </a:ext>
                </a:extLst>
              </a:tr>
              <a:tr h="146792">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50626762"/>
                  </a:ext>
                </a:extLst>
              </a:tr>
              <a:tr h="198217">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70028466"/>
                  </a:ext>
                </a:extLst>
              </a:tr>
              <a:tr h="246397">
                <a:tc>
                  <a:txBody>
                    <a:bodyPr/>
                    <a:lstStyle/>
                    <a:p>
                      <a:pPr algn="l" fontAlgn="b"/>
                      <a:r>
                        <a:rPr lang="sv-SE" sz="1100" u="none" strike="noStrike" dirty="0">
                          <a:effectLst/>
                        </a:rPr>
                        <a:t>Fredag o Lördag     </a:t>
                      </a:r>
                      <a:r>
                        <a:rPr lang="sv-SE" sz="1100" u="none" strike="noStrike" dirty="0">
                          <a:effectLst/>
                          <a:highlight>
                            <a:srgbClr val="FFFF00"/>
                          </a:highlight>
                        </a:rPr>
                        <a:t>9-10 Juni </a:t>
                      </a:r>
                      <a:r>
                        <a:rPr lang="sv-SE" sz="1100" u="none" strike="noStrike" dirty="0">
                          <a:effectLst/>
                        </a:rPr>
                        <a:t>Examen</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SAIK/PIF P06</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sng" strike="noStrike" dirty="0">
                          <a:effectLst/>
                          <a:hlinkClick r:id="rId2"/>
                        </a:rPr>
                        <a:t>malin.wikberg@pitea.se</a:t>
                      </a:r>
                      <a:endParaRPr lang="sv-SE" sz="1100" b="0" i="0" u="sng" strike="noStrike" dirty="0">
                        <a:solidFill>
                          <a:srgbClr val="0563C1"/>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070-6616122</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Malin Wikberg</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3779560"/>
                  </a:ext>
                </a:extLst>
              </a:tr>
              <a:tr h="146792">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78680475"/>
                  </a:ext>
                </a:extLst>
              </a:tr>
              <a:tr h="206267">
                <a:tc>
                  <a:txBody>
                    <a:bodyPr/>
                    <a:lstStyle/>
                    <a:p>
                      <a:pPr algn="l" fontAlgn="b"/>
                      <a:r>
                        <a:rPr lang="sv-SE" sz="1100" u="none" strike="noStrike" dirty="0">
                          <a:effectLst/>
                        </a:rPr>
                        <a:t>Fredag o Lördag   </a:t>
                      </a:r>
                      <a:r>
                        <a:rPr lang="sv-SE" sz="1100" u="none" strike="noStrike" dirty="0">
                          <a:effectLst/>
                          <a:highlight>
                            <a:srgbClr val="FFFF00"/>
                          </a:highlight>
                        </a:rPr>
                        <a:t>16-17 Juni</a:t>
                      </a:r>
                      <a:endParaRPr lang="sv-SE"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sv-SE" sz="1100" u="none" strike="noStrike">
                          <a:effectLst/>
                        </a:rPr>
                        <a:t>MSSK F10</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sv-SE" sz="1100" u="sng" strike="noStrike" dirty="0">
                          <a:effectLst/>
                          <a:hlinkClick r:id="rId3"/>
                        </a:rPr>
                        <a:t>marie_enb@hotmail.com </a:t>
                      </a:r>
                      <a:endParaRPr lang="sv-SE" sz="1100" b="0" i="0" u="sng" strike="noStrike" dirty="0">
                        <a:solidFill>
                          <a:srgbClr val="0563C1"/>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070-2827016</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Marie Enberg</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3940768"/>
                  </a:ext>
                </a:extLst>
              </a:tr>
              <a:tr h="174389">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4971061"/>
                  </a:ext>
                </a:extLst>
              </a:tr>
              <a:tr h="213248">
                <a:tc>
                  <a:txBody>
                    <a:bodyPr/>
                    <a:lstStyle/>
                    <a:p>
                      <a:pPr algn="l" fontAlgn="b"/>
                      <a:r>
                        <a:rPr lang="sv-SE" sz="1100" u="none" strike="noStrike" dirty="0">
                          <a:effectLst/>
                        </a:rPr>
                        <a:t>Fredag o Lördag   </a:t>
                      </a:r>
                      <a:r>
                        <a:rPr lang="sv-SE" sz="1100" u="none" strike="noStrike" dirty="0">
                          <a:effectLst/>
                          <a:highlight>
                            <a:srgbClr val="FFFF00"/>
                          </a:highlight>
                        </a:rPr>
                        <a:t>30/6 -1/7</a:t>
                      </a:r>
                      <a:endParaRPr lang="sv-SE"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sv-SE" sz="1100" u="none" strike="noStrike" dirty="0">
                          <a:effectLst/>
                        </a:rPr>
                        <a:t>Norrfjärdens Karate</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ctr"/>
                      <a:r>
                        <a:rPr lang="sv-SE" sz="1100" u="sng" strike="noStrike" dirty="0">
                          <a:effectLst/>
                          <a:hlinkClick r:id="rId4"/>
                        </a:rPr>
                        <a:t>ashraf3@shotokannorr.com</a:t>
                      </a:r>
                      <a:endParaRPr lang="sv-SE" sz="1100" b="0" i="0" u="sng" strike="noStrike" dirty="0">
                        <a:solidFill>
                          <a:srgbClr val="0563C1"/>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070- 6512009</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Ashraf Abdulal</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32051664"/>
                  </a:ext>
                </a:extLst>
              </a:tr>
              <a:tr h="146792">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312580"/>
                  </a:ext>
                </a:extLst>
              </a:tr>
              <a:tr h="230220">
                <a:tc>
                  <a:txBody>
                    <a:bodyPr/>
                    <a:lstStyle/>
                    <a:p>
                      <a:pPr algn="l" fontAlgn="b"/>
                      <a:r>
                        <a:rPr lang="sv-SE" sz="1100" u="none" strike="noStrike" dirty="0">
                          <a:effectLst/>
                        </a:rPr>
                        <a:t>Fredag o Lördag   </a:t>
                      </a:r>
                      <a:r>
                        <a:rPr lang="sv-SE" sz="1100" u="none" strike="noStrike" dirty="0">
                          <a:effectLst/>
                          <a:highlight>
                            <a:srgbClr val="FFFF00"/>
                          </a:highlight>
                        </a:rPr>
                        <a:t>7-8 Juli</a:t>
                      </a:r>
                      <a:endParaRPr lang="sv-SE"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sv-SE" sz="1100" u="none" strike="noStrike">
                          <a:effectLst/>
                        </a:rPr>
                        <a:t>PIF F11</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sng" strike="noStrike" dirty="0">
                          <a:effectLst/>
                          <a:hlinkClick r:id="rId5"/>
                        </a:rPr>
                        <a:t>Robert.jarneland@sweco.se</a:t>
                      </a:r>
                      <a:endParaRPr lang="sv-SE" sz="1100" b="0" i="0" u="sng" strike="noStrike" dirty="0">
                        <a:solidFill>
                          <a:srgbClr val="0563C1"/>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070-654 39 64</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Robert Jarneland</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2239902"/>
                  </a:ext>
                </a:extLst>
              </a:tr>
              <a:tr h="146792">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17926996"/>
                  </a:ext>
                </a:extLst>
              </a:tr>
              <a:tr h="230220">
                <a:tc>
                  <a:txBody>
                    <a:bodyPr/>
                    <a:lstStyle/>
                    <a:p>
                      <a:pPr algn="l" fontAlgn="b"/>
                      <a:r>
                        <a:rPr lang="sv-SE" sz="1100" u="none" strike="noStrike" dirty="0">
                          <a:effectLst/>
                        </a:rPr>
                        <a:t>Fredag o Lördag   </a:t>
                      </a:r>
                      <a:r>
                        <a:rPr lang="sv-SE" sz="1100" u="none" strike="noStrike" dirty="0">
                          <a:effectLst/>
                          <a:highlight>
                            <a:srgbClr val="FFFF00"/>
                          </a:highlight>
                        </a:rPr>
                        <a:t>14-15 Juli</a:t>
                      </a:r>
                      <a:endParaRPr lang="sv-SE"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sv-SE" sz="1100" b="0" i="0" u="none" strike="noStrike" dirty="0">
                          <a:solidFill>
                            <a:srgbClr val="000000"/>
                          </a:solidFill>
                          <a:effectLst/>
                          <a:latin typeface="Calibri" panose="020F0502020204030204" pitchFamily="34" charset="0"/>
                        </a:rPr>
                        <a:t>PIF P09</a:t>
                      </a:r>
                    </a:p>
                  </a:txBody>
                  <a:tcPr marL="9525" marR="9525" marT="9525" marB="0" anchor="b"/>
                </a:tc>
                <a:tc>
                  <a:txBody>
                    <a:bodyPr/>
                    <a:lstStyle/>
                    <a:p>
                      <a:pPr algn="ctr" fontAlgn="b"/>
                      <a:r>
                        <a:rPr lang="sv-SE" sz="1100" b="0" i="0" u="sng" strike="noStrike" dirty="0">
                          <a:solidFill>
                            <a:srgbClr val="5530DC"/>
                          </a:solidFill>
                          <a:effectLst/>
                          <a:latin typeface="Calibri" panose="020F0502020204030204" pitchFamily="34" charset="0"/>
                        </a:rPr>
                        <a:t>goldinvest@live.se</a:t>
                      </a:r>
                    </a:p>
                  </a:txBody>
                  <a:tcPr marL="9525" marR="9525" marT="9525" marB="0" anchor="b"/>
                </a:tc>
                <a:tc>
                  <a:txBody>
                    <a:bodyPr/>
                    <a:lstStyle/>
                    <a:p>
                      <a:pPr algn="ctr" fontAlgn="b"/>
                      <a:r>
                        <a:rPr lang="sv-SE" sz="1100" u="none" strike="noStrike" dirty="0">
                          <a:effectLst/>
                        </a:rPr>
                        <a:t> 076-5260126</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b="0" i="0" u="none" strike="noStrike" dirty="0">
                          <a:solidFill>
                            <a:srgbClr val="000000"/>
                          </a:solidFill>
                          <a:effectLst/>
                          <a:latin typeface="Calibri" panose="020F0502020204030204" pitchFamily="34" charset="0"/>
                        </a:rPr>
                        <a:t>Jessica Quiah</a:t>
                      </a:r>
                    </a:p>
                  </a:txBody>
                  <a:tcPr marL="9525" marR="9525" marT="9525" marB="0" anchor="b"/>
                </a:tc>
                <a:extLst>
                  <a:ext uri="{0D108BD9-81ED-4DB2-BD59-A6C34878D82A}">
                    <a16:rowId xmlns:a16="http://schemas.microsoft.com/office/drawing/2014/main" val="839119440"/>
                  </a:ext>
                </a:extLst>
              </a:tr>
              <a:tr h="146792">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4729149"/>
                  </a:ext>
                </a:extLst>
              </a:tr>
              <a:tr h="213248">
                <a:tc>
                  <a:txBody>
                    <a:bodyPr/>
                    <a:lstStyle/>
                    <a:p>
                      <a:pPr algn="l" fontAlgn="b"/>
                      <a:r>
                        <a:rPr lang="sv-SE" sz="1100" u="none" strike="noStrike" dirty="0">
                          <a:effectLst/>
                        </a:rPr>
                        <a:t>Onsdag o Torsdag  </a:t>
                      </a:r>
                      <a:r>
                        <a:rPr lang="sv-SE" sz="1100" u="none" strike="noStrike" dirty="0">
                          <a:effectLst/>
                          <a:highlight>
                            <a:srgbClr val="FFFF00"/>
                          </a:highlight>
                        </a:rPr>
                        <a:t>26-27 Juli </a:t>
                      </a:r>
                      <a:r>
                        <a:rPr lang="sv-SE" sz="1100" u="none" strike="noStrike" dirty="0">
                          <a:effectLst/>
                        </a:rPr>
                        <a:t>PDOL</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b="0" i="0" u="none" strike="noStrike" dirty="0">
                          <a:solidFill>
                            <a:srgbClr val="000000"/>
                          </a:solidFill>
                          <a:effectLst/>
                          <a:latin typeface="Calibri" panose="020F0502020204030204" pitchFamily="34" charset="0"/>
                        </a:rPr>
                        <a:t>Rosviks Karate</a:t>
                      </a:r>
                    </a:p>
                  </a:txBody>
                  <a:tcPr marL="9525" marR="9525" marT="9525" marB="0" anchor="b"/>
                </a:tc>
                <a:tc>
                  <a:txBody>
                    <a:bodyPr/>
                    <a:lstStyle/>
                    <a:p>
                      <a:pPr algn="ctr" fontAlgn="b"/>
                      <a:r>
                        <a:rPr lang="sv-SE" sz="1100" b="0" i="0" u="sng" strike="noStrike" dirty="0">
                          <a:solidFill>
                            <a:srgbClr val="5530DC"/>
                          </a:solidFill>
                          <a:effectLst/>
                          <a:latin typeface="Calibri" panose="020F0502020204030204" pitchFamily="34" charset="0"/>
                        </a:rPr>
                        <a:t>ashraf3@shotokannorr.com</a:t>
                      </a:r>
                    </a:p>
                  </a:txBody>
                  <a:tcPr marL="9525" marR="9525" marT="9525" marB="0" anchor="b"/>
                </a:tc>
                <a:tc>
                  <a:txBody>
                    <a:bodyPr/>
                    <a:lstStyle/>
                    <a:p>
                      <a:pPr algn="ctr" fontAlgn="b"/>
                      <a:r>
                        <a:rPr lang="sv-SE" sz="1100" b="0" i="0" u="none" strike="noStrike" dirty="0">
                          <a:solidFill>
                            <a:srgbClr val="000000"/>
                          </a:solidFill>
                          <a:effectLst/>
                          <a:latin typeface="Calibri" panose="020F0502020204030204" pitchFamily="34" charset="0"/>
                        </a:rPr>
                        <a:t>070-6512009</a:t>
                      </a:r>
                    </a:p>
                  </a:txBody>
                  <a:tcPr marL="9525" marR="9525" marT="9525" marB="0" anchor="b"/>
                </a:tc>
                <a:tc>
                  <a:txBody>
                    <a:bodyPr/>
                    <a:lstStyle/>
                    <a:p>
                      <a:pPr algn="ctr" fontAlgn="b"/>
                      <a:r>
                        <a:rPr lang="sv-SE" sz="1100" b="0" i="0" u="none" strike="noStrike" dirty="0">
                          <a:solidFill>
                            <a:srgbClr val="000000"/>
                          </a:solidFill>
                          <a:effectLst/>
                          <a:latin typeface="Calibri" panose="020F0502020204030204" pitchFamily="34" charset="0"/>
                        </a:rPr>
                        <a:t>Ashraf Abdulal</a:t>
                      </a:r>
                    </a:p>
                  </a:txBody>
                  <a:tcPr marL="9525" marR="9525" marT="9525" marB="0" anchor="b"/>
                </a:tc>
                <a:extLst>
                  <a:ext uri="{0D108BD9-81ED-4DB2-BD59-A6C34878D82A}">
                    <a16:rowId xmlns:a16="http://schemas.microsoft.com/office/drawing/2014/main" val="2193174932"/>
                  </a:ext>
                </a:extLst>
              </a:tr>
              <a:tr h="146792">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8035712"/>
                  </a:ext>
                </a:extLst>
              </a:tr>
              <a:tr h="182875">
                <a:tc>
                  <a:txBody>
                    <a:bodyPr/>
                    <a:lstStyle/>
                    <a:p>
                      <a:pPr algn="l" fontAlgn="b"/>
                      <a:r>
                        <a:rPr lang="sv-SE" sz="1100" u="none" strike="noStrike" dirty="0">
                          <a:effectLst/>
                        </a:rPr>
                        <a:t>Fredag o Lördag  </a:t>
                      </a:r>
                      <a:r>
                        <a:rPr lang="sv-SE" sz="1100" u="none" strike="noStrike" dirty="0">
                          <a:effectLst/>
                          <a:highlight>
                            <a:srgbClr val="FFFF00"/>
                          </a:highlight>
                        </a:rPr>
                        <a:t>28-29 Juli </a:t>
                      </a:r>
                      <a:r>
                        <a:rPr lang="sv-SE" sz="1100" u="none" strike="noStrike" dirty="0">
                          <a:effectLst/>
                        </a:rPr>
                        <a:t>PDOL</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sv-SE" sz="1100" b="0" i="0" u="sng" strike="noStrike" dirty="0">
                        <a:solidFill>
                          <a:srgbClr val="0563C1"/>
                        </a:solidFill>
                        <a:effectLst/>
                        <a:latin typeface="Calibri" panose="020F0502020204030204" pitchFamily="34" charset="0"/>
                      </a:endParaRPr>
                    </a:p>
                  </a:txBody>
                  <a:tcPr marL="9525" marR="9525" marT="9525" marB="0" anchor="b"/>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690963"/>
                  </a:ext>
                </a:extLst>
              </a:tr>
              <a:tr h="146792">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8389618"/>
                  </a:ext>
                </a:extLst>
              </a:tr>
              <a:tr h="220071">
                <a:tc>
                  <a:txBody>
                    <a:bodyPr/>
                    <a:lstStyle/>
                    <a:p>
                      <a:pPr algn="l" fontAlgn="b"/>
                      <a:r>
                        <a:rPr lang="sv-SE" sz="1100" u="none" strike="noStrike" dirty="0">
                          <a:effectLst/>
                        </a:rPr>
                        <a:t>Fredag o Lördag  </a:t>
                      </a:r>
                      <a:r>
                        <a:rPr lang="sv-SE" sz="1100" u="none" strike="noStrike" dirty="0">
                          <a:effectLst/>
                          <a:highlight>
                            <a:srgbClr val="FFFF00"/>
                          </a:highlight>
                        </a:rPr>
                        <a:t>28-29 Juli </a:t>
                      </a:r>
                      <a:r>
                        <a:rPr lang="sv-SE" sz="1100" u="none" strike="noStrike" dirty="0">
                          <a:effectLst/>
                        </a:rPr>
                        <a:t>PDOL</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RIK Brottning</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sv-SE" sz="1100" u="sng" strike="noStrike" dirty="0">
                          <a:effectLst/>
                          <a:hlinkClick r:id="rId6"/>
                        </a:rPr>
                        <a:t>peterskemark@hotmail.com</a:t>
                      </a:r>
                      <a:endParaRPr lang="sv-SE" sz="1100" b="0" i="0" u="sng" strike="noStrike" dirty="0">
                        <a:solidFill>
                          <a:srgbClr val="0563C1"/>
                        </a:solidFill>
                        <a:effectLst/>
                        <a:latin typeface="Calibri" panose="020F0502020204030204" pitchFamily="34" charset="0"/>
                      </a:endParaRPr>
                    </a:p>
                  </a:txBody>
                  <a:tcPr marL="9525" marR="9525" marT="9525" marB="0" anchor="ctr"/>
                </a:tc>
                <a:tc>
                  <a:txBody>
                    <a:bodyPr/>
                    <a:lstStyle/>
                    <a:p>
                      <a:pPr algn="ctr" fontAlgn="ctr"/>
                      <a:r>
                        <a:rPr lang="sv-SE" sz="1100" u="none" strike="noStrike">
                          <a:effectLst/>
                        </a:rPr>
                        <a:t>070-3344498</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Peter Skemark</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7551350"/>
                  </a:ext>
                </a:extLst>
              </a:tr>
              <a:tr h="146792">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4695602"/>
                  </a:ext>
                </a:extLst>
              </a:tr>
              <a:tr h="224074">
                <a:tc>
                  <a:txBody>
                    <a:bodyPr/>
                    <a:lstStyle/>
                    <a:p>
                      <a:pPr algn="l" fontAlgn="b"/>
                      <a:r>
                        <a:rPr lang="sv-SE" sz="1100" u="none" strike="noStrike" dirty="0">
                          <a:effectLst/>
                        </a:rPr>
                        <a:t>Fredag o Lördag  </a:t>
                      </a:r>
                      <a:r>
                        <a:rPr lang="sv-SE" sz="1100" u="none" strike="noStrike" dirty="0">
                          <a:effectLst/>
                          <a:highlight>
                            <a:srgbClr val="FFFF00"/>
                          </a:highlight>
                        </a:rPr>
                        <a:t>11-12 Augusti</a:t>
                      </a:r>
                      <a:endParaRPr lang="sv-SE"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sv-SE" sz="1100" u="none" strike="noStrike">
                          <a:effectLst/>
                        </a:rPr>
                        <a:t>SAIK P10</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sv-SE" sz="1100" u="sng" strike="noStrike" dirty="0">
                          <a:effectLst/>
                          <a:hlinkClick r:id="rId7"/>
                        </a:rPr>
                        <a:t>lisahemmingsmark@hotmail.com</a:t>
                      </a:r>
                      <a:endParaRPr lang="sv-SE" sz="1100" b="0" i="0" u="sng" strike="noStrike" dirty="0">
                        <a:solidFill>
                          <a:srgbClr val="4472C4"/>
                        </a:solidFill>
                        <a:effectLst/>
                        <a:latin typeface="Calibri" panose="020F0502020204030204" pitchFamily="34" charset="0"/>
                      </a:endParaRPr>
                    </a:p>
                  </a:txBody>
                  <a:tcPr marL="9525" marR="9525" marT="9525" marB="0" anchor="ctr"/>
                </a:tc>
                <a:tc>
                  <a:txBody>
                    <a:bodyPr/>
                    <a:lstStyle/>
                    <a:p>
                      <a:pPr algn="ctr" fontAlgn="ctr"/>
                      <a:r>
                        <a:rPr lang="sv-SE" sz="1100" u="none" strike="noStrike">
                          <a:effectLst/>
                        </a:rPr>
                        <a:t>070-3620581</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Elisabeth Marklund</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7686114"/>
                  </a:ext>
                </a:extLst>
              </a:tr>
              <a:tr h="146792">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sv-SE" sz="1100" u="none" strike="noStrike">
                          <a:effectLst/>
                        </a:rPr>
                        <a:t> </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sv-SE" sz="1100" u="none" strike="noStrike" dirty="0">
                          <a:effectLst/>
                        </a:rPr>
                        <a:t> </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24253852"/>
                  </a:ext>
                </a:extLst>
              </a:tr>
              <a:tr h="146792">
                <a:tc>
                  <a:txBody>
                    <a:bodyPr/>
                    <a:lstStyle/>
                    <a:p>
                      <a:pPr algn="l" fontAlgn="b"/>
                      <a:r>
                        <a:rPr lang="sv-SE" sz="1100" u="none" strike="noStrike" dirty="0">
                          <a:effectLst/>
                        </a:rPr>
                        <a:t>Fredag o Lördag  </a:t>
                      </a:r>
                      <a:r>
                        <a:rPr lang="sv-SE" sz="1100" u="none" strike="noStrike" dirty="0">
                          <a:effectLst/>
                          <a:highlight>
                            <a:srgbClr val="FFFF00"/>
                          </a:highlight>
                        </a:rPr>
                        <a:t>18-19 Augusti</a:t>
                      </a:r>
                      <a:endParaRPr lang="sv-SE" sz="1100" b="0" i="0" u="none" strike="noStrike" dirty="0">
                        <a:solidFill>
                          <a:srgbClr val="000000"/>
                        </a:solidFill>
                        <a:effectLst/>
                        <a:highlight>
                          <a:srgbClr val="FFFF00"/>
                        </a:highlight>
                        <a:latin typeface="Calibri" panose="020F0502020204030204" pitchFamily="34" charset="0"/>
                      </a:endParaRPr>
                    </a:p>
                  </a:txBody>
                  <a:tcPr marL="9525" marR="9525" marT="9525" marB="0" anchor="b"/>
                </a:tc>
                <a:tc>
                  <a:txBody>
                    <a:bodyPr/>
                    <a:lstStyle/>
                    <a:p>
                      <a:pPr algn="ctr" fontAlgn="b"/>
                      <a:r>
                        <a:rPr lang="sv-SE" sz="1100" u="none" strike="noStrike">
                          <a:effectLst/>
                        </a:rPr>
                        <a:t>SAIK F09</a:t>
                      </a:r>
                      <a:endParaRPr lang="sv-SE"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sv-SE" sz="1100" u="sng" strike="noStrike" dirty="0">
                          <a:effectLst/>
                          <a:hlinkClick r:id="rId8"/>
                        </a:rPr>
                        <a:t>carina.ylipaa@sca.com</a:t>
                      </a:r>
                      <a:endParaRPr lang="sv-SE" sz="1100" b="0" i="0" u="sng" strike="noStrike" dirty="0">
                        <a:solidFill>
                          <a:srgbClr val="4472C4"/>
                        </a:solidFill>
                        <a:effectLst/>
                        <a:latin typeface="Calibri" panose="020F0502020204030204" pitchFamily="34" charset="0"/>
                      </a:endParaRPr>
                    </a:p>
                  </a:txBody>
                  <a:tcPr marL="9525" marR="9525" marT="9525" marB="0" anchor="ctr"/>
                </a:tc>
                <a:tc>
                  <a:txBody>
                    <a:bodyPr/>
                    <a:lstStyle/>
                    <a:p>
                      <a:pPr algn="ctr" fontAlgn="ctr"/>
                      <a:r>
                        <a:rPr lang="sv-SE" sz="1100" u="none" strike="noStrike">
                          <a:effectLst/>
                        </a:rPr>
                        <a:t>070-6898163</a:t>
                      </a:r>
                      <a:endParaRPr lang="sv-SE"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sv-SE" sz="1100" u="none" strike="noStrike" dirty="0">
                          <a:effectLst/>
                        </a:rPr>
                        <a:t>Carina Ylipää</a:t>
                      </a:r>
                      <a:endParaRPr lang="sv-SE"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0993549"/>
                  </a:ext>
                </a:extLst>
              </a:tr>
            </a:tbl>
          </a:graphicData>
        </a:graphic>
      </p:graphicFrame>
    </p:spTree>
    <p:extLst>
      <p:ext uri="{BB962C8B-B14F-4D97-AF65-F5344CB8AC3E}">
        <p14:creationId xmlns:p14="http://schemas.microsoft.com/office/powerpoint/2010/main" val="37417085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39552" y="1340768"/>
            <a:ext cx="8286808" cy="1470025"/>
          </a:xfrm>
        </p:spPr>
        <p:txBody>
          <a:bodyPr/>
          <a:lstStyle/>
          <a:p>
            <a:r>
              <a:rPr lang="sv-SE" dirty="0">
                <a:solidFill>
                  <a:schemeClr val="tx2"/>
                </a:solidFill>
              </a:rPr>
              <a:t>Kontaktpersoner</a:t>
            </a:r>
          </a:p>
        </p:txBody>
      </p:sp>
      <p:sp>
        <p:nvSpPr>
          <p:cNvPr id="3" name="Underrubrik 2"/>
          <p:cNvSpPr>
            <a:spLocks noGrp="1"/>
          </p:cNvSpPr>
          <p:nvPr>
            <p:ph type="subTitle" idx="1"/>
          </p:nvPr>
        </p:nvSpPr>
        <p:spPr>
          <a:xfrm>
            <a:off x="1475656" y="2636912"/>
            <a:ext cx="6616824" cy="2376264"/>
          </a:xfrm>
        </p:spPr>
        <p:txBody>
          <a:bodyPr/>
          <a:lstStyle/>
          <a:p>
            <a:pPr marL="457200" indent="-457200" algn="l">
              <a:buFont typeface="Arial" panose="020B0604020202020204" pitchFamily="34" charset="0"/>
              <a:buChar char="•"/>
            </a:pPr>
            <a:r>
              <a:rPr lang="sv-SE" b="0" dirty="0">
                <a:solidFill>
                  <a:schemeClr val="tx1"/>
                </a:solidFill>
              </a:rPr>
              <a:t>Ser till att alla som ska vandra får samma information om vilka regler som gäller, när var och hur.</a:t>
            </a:r>
          </a:p>
          <a:p>
            <a:pPr marL="457200" indent="-457200" algn="l">
              <a:buFont typeface="Arial" panose="020B0604020202020204" pitchFamily="34" charset="0"/>
              <a:buChar char="•"/>
            </a:pPr>
            <a:r>
              <a:rPr lang="sv-SE" b="0" dirty="0">
                <a:solidFill>
                  <a:schemeClr val="tx1"/>
                </a:solidFill>
              </a:rPr>
              <a:t>Ansvarar för att alla kommer</a:t>
            </a:r>
          </a:p>
          <a:p>
            <a:pPr marL="457200" indent="-457200" algn="l">
              <a:buFont typeface="Arial" panose="020B0604020202020204" pitchFamily="34" charset="0"/>
              <a:buChar char="•"/>
            </a:pPr>
            <a:endParaRPr lang="sv-SE" b="0" dirty="0">
              <a:solidFill>
                <a:schemeClr val="tx1"/>
              </a:solidFill>
            </a:endParaRPr>
          </a:p>
          <a:p>
            <a:endParaRPr lang="sv-SE" dirty="0"/>
          </a:p>
        </p:txBody>
      </p:sp>
      <p:sp>
        <p:nvSpPr>
          <p:cNvPr id="4" name="Platshållare för text 3"/>
          <p:cNvSpPr>
            <a:spLocks noGrp="1"/>
          </p:cNvSpPr>
          <p:nvPr>
            <p:ph type="body" sz="quarter" idx="13"/>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5985315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61131" y="836713"/>
            <a:ext cx="8286808" cy="936104"/>
          </a:xfrm>
        </p:spPr>
        <p:txBody>
          <a:bodyPr/>
          <a:lstStyle/>
          <a:p>
            <a:r>
              <a:rPr lang="sv-SE" dirty="0">
                <a:solidFill>
                  <a:schemeClr val="tx2"/>
                </a:solidFill>
              </a:rPr>
              <a:t>Regler för vandring</a:t>
            </a:r>
          </a:p>
        </p:txBody>
      </p:sp>
      <p:sp>
        <p:nvSpPr>
          <p:cNvPr id="3" name="Underrubrik 2"/>
          <p:cNvSpPr>
            <a:spLocks noGrp="1"/>
          </p:cNvSpPr>
          <p:nvPr>
            <p:ph type="subTitle" idx="1"/>
          </p:nvPr>
        </p:nvSpPr>
        <p:spPr>
          <a:xfrm>
            <a:off x="1259632" y="1772817"/>
            <a:ext cx="6696744" cy="4536503"/>
          </a:xfrm>
        </p:spPr>
        <p:txBody>
          <a:bodyPr>
            <a:noAutofit/>
          </a:bodyPr>
          <a:lstStyle/>
          <a:p>
            <a:pPr marL="457200" indent="-457200" algn="l">
              <a:buFont typeface="Arial" panose="020B0604020202020204" pitchFamily="34" charset="0"/>
              <a:buChar char="•"/>
            </a:pPr>
            <a:r>
              <a:rPr lang="sv-SE" sz="2200" b="0" dirty="0">
                <a:solidFill>
                  <a:schemeClr val="tx1"/>
                </a:solidFill>
              </a:rPr>
              <a:t>Alkohol och drogfria vandringar</a:t>
            </a:r>
          </a:p>
          <a:p>
            <a:pPr marL="457200" indent="-457200" algn="l">
              <a:buFont typeface="Arial" panose="020B0604020202020204" pitchFamily="34" charset="0"/>
              <a:buChar char="•"/>
            </a:pPr>
            <a:r>
              <a:rPr lang="sv-SE" sz="2200" b="0" dirty="0">
                <a:solidFill>
                  <a:schemeClr val="tx1"/>
                </a:solidFill>
              </a:rPr>
              <a:t>Gå alltid i grupp – jackor/västar obligatoriskt</a:t>
            </a:r>
          </a:p>
          <a:p>
            <a:pPr marL="457200" indent="-457200" algn="l">
              <a:buFont typeface="Arial" panose="020B0604020202020204" pitchFamily="34" charset="0"/>
              <a:buChar char="•"/>
            </a:pPr>
            <a:r>
              <a:rPr lang="sv-SE" sz="2200" b="0" dirty="0">
                <a:solidFill>
                  <a:schemeClr val="tx1"/>
                </a:solidFill>
              </a:rPr>
              <a:t>Vid akuta fall - larma 112 Övrigt ring Polisen</a:t>
            </a:r>
          </a:p>
          <a:p>
            <a:pPr marL="457200" indent="-457200" algn="l">
              <a:buFont typeface="Arial" panose="020B0604020202020204" pitchFamily="34" charset="0"/>
              <a:buChar char="•"/>
            </a:pPr>
            <a:r>
              <a:rPr lang="sv-SE" sz="2200" b="0" dirty="0">
                <a:solidFill>
                  <a:schemeClr val="tx1"/>
                </a:solidFill>
              </a:rPr>
              <a:t>Om något blir hotfullt eller obehagligt – gå därifrån</a:t>
            </a:r>
          </a:p>
          <a:p>
            <a:pPr marL="457200" indent="-457200" algn="l">
              <a:buFont typeface="Arial" panose="020B0604020202020204" pitchFamily="34" charset="0"/>
              <a:buChar char="•"/>
            </a:pPr>
            <a:r>
              <a:rPr lang="sv-SE" sz="2200" b="0" dirty="0">
                <a:solidFill>
                  <a:schemeClr val="tx1"/>
                </a:solidFill>
              </a:rPr>
              <a:t>Inga förtroenden, lova ingenting</a:t>
            </a:r>
          </a:p>
          <a:p>
            <a:pPr marL="457200" indent="-457200" algn="l">
              <a:buFont typeface="Arial" panose="020B0604020202020204" pitchFamily="34" charset="0"/>
              <a:buChar char="•"/>
            </a:pPr>
            <a:r>
              <a:rPr lang="sv-SE" sz="2200" b="0" dirty="0">
                <a:solidFill>
                  <a:schemeClr val="tx1"/>
                </a:solidFill>
              </a:rPr>
              <a:t>Inte bjuda på godis, fika …</a:t>
            </a:r>
          </a:p>
          <a:p>
            <a:pPr marL="457200" indent="-457200" algn="l">
              <a:buFont typeface="Arial" panose="020B0604020202020204" pitchFamily="34" charset="0"/>
              <a:buChar char="•"/>
            </a:pPr>
            <a:r>
              <a:rPr lang="sv-SE" sz="2200" b="0" dirty="0">
                <a:solidFill>
                  <a:schemeClr val="tx1"/>
                </a:solidFill>
              </a:rPr>
              <a:t>Inget skvaller om vad du ser eller varit är med om</a:t>
            </a:r>
          </a:p>
          <a:p>
            <a:pPr marL="457200" indent="-457200" algn="l">
              <a:buFont typeface="Arial" panose="020B0604020202020204" pitchFamily="34" charset="0"/>
              <a:buChar char="•"/>
            </a:pPr>
            <a:r>
              <a:rPr lang="sv-SE" sz="2200" b="0" dirty="0">
                <a:solidFill>
                  <a:schemeClr val="tx1"/>
                </a:solidFill>
              </a:rPr>
              <a:t>Lämna aldrig någon som är redlös eller mår dåligt- Ta kontakt med föräldrar i första hand</a:t>
            </a:r>
          </a:p>
          <a:p>
            <a:pPr marL="457200" indent="-457200" algn="l">
              <a:buFont typeface="Arial" panose="020B0604020202020204" pitchFamily="34" charset="0"/>
              <a:buChar char="•"/>
            </a:pPr>
            <a:r>
              <a:rPr lang="sv-SE" sz="2200" b="0" dirty="0">
                <a:solidFill>
                  <a:schemeClr val="tx1"/>
                </a:solidFill>
                <a:ea typeface="Calibri" panose="020F0502020204030204" pitchFamily="34" charset="0"/>
              </a:rPr>
              <a:t>N</a:t>
            </a:r>
            <a:r>
              <a:rPr lang="sv-SE" sz="2200" b="0" dirty="0">
                <a:solidFill>
                  <a:schemeClr val="tx1"/>
                </a:solidFill>
                <a:effectLst/>
                <a:ea typeface="Calibri" panose="020F0502020204030204" pitchFamily="34" charset="0"/>
              </a:rPr>
              <a:t>attvandrarnas arbetsuppgift är att iaktta, larma vid fara, kontakta föräldrar vid behov, och vara ett stöd, inte agera vakt, polis som kan göra att du hamnar i fara.</a:t>
            </a:r>
          </a:p>
          <a:p>
            <a:pPr marL="457200" indent="-457200" algn="l">
              <a:buFont typeface="Arial" panose="020B0604020202020204" pitchFamily="34" charset="0"/>
              <a:buChar char="•"/>
            </a:pPr>
            <a:endParaRPr lang="sv-SE" sz="2800" b="0" dirty="0">
              <a:solidFill>
                <a:schemeClr val="tx1"/>
              </a:solidFill>
            </a:endParaRPr>
          </a:p>
          <a:p>
            <a:endParaRPr lang="sv-SE" sz="2800" dirty="0"/>
          </a:p>
        </p:txBody>
      </p:sp>
      <p:sp>
        <p:nvSpPr>
          <p:cNvPr id="4" name="Platshållare för text 3"/>
          <p:cNvSpPr>
            <a:spLocks noGrp="1"/>
          </p:cNvSpPr>
          <p:nvPr>
            <p:ph type="body" sz="quarter" idx="13"/>
          </p:nvPr>
        </p:nvSpPr>
        <p:spPr/>
        <p:txBody>
          <a:bodyPr/>
          <a:lstStyle/>
          <a:p>
            <a:r>
              <a:rPr lang="sv-SE" dirty="0"/>
              <a:t>Piteå Brottsförebyggande råd</a:t>
            </a:r>
          </a:p>
          <a:p>
            <a:endParaRPr lang="sv-SE" dirty="0"/>
          </a:p>
        </p:txBody>
      </p:sp>
    </p:spTree>
    <p:extLst>
      <p:ext uri="{BB962C8B-B14F-4D97-AF65-F5344CB8AC3E}">
        <p14:creationId xmlns:p14="http://schemas.microsoft.com/office/powerpoint/2010/main" val="212983168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AF2914-3C24-9E9D-1431-218AB19CF684}"/>
              </a:ext>
            </a:extLst>
          </p:cNvPr>
          <p:cNvSpPr>
            <a:spLocks noGrp="1"/>
          </p:cNvSpPr>
          <p:nvPr>
            <p:ph type="ctrTitle"/>
          </p:nvPr>
        </p:nvSpPr>
        <p:spPr/>
        <p:txBody>
          <a:bodyPr/>
          <a:lstStyle/>
          <a:p>
            <a:endParaRPr lang="sv-SE"/>
          </a:p>
        </p:txBody>
      </p:sp>
      <p:sp>
        <p:nvSpPr>
          <p:cNvPr id="3" name="Underrubrik 2">
            <a:extLst>
              <a:ext uri="{FF2B5EF4-FFF2-40B4-BE49-F238E27FC236}">
                <a16:creationId xmlns:a16="http://schemas.microsoft.com/office/drawing/2014/main" id="{EE71352C-DB98-6D98-84D8-709ADCE3A36F}"/>
              </a:ext>
            </a:extLst>
          </p:cNvPr>
          <p:cNvSpPr>
            <a:spLocks noGrp="1"/>
          </p:cNvSpPr>
          <p:nvPr>
            <p:ph type="subTitle" idx="1"/>
          </p:nvPr>
        </p:nvSpPr>
        <p:spPr/>
        <p:txBody>
          <a:bodyPr/>
          <a:lstStyle/>
          <a:p>
            <a:endParaRPr lang="sv-SE" dirty="0"/>
          </a:p>
        </p:txBody>
      </p:sp>
      <p:sp>
        <p:nvSpPr>
          <p:cNvPr id="4" name="Platshållare för text 3">
            <a:extLst>
              <a:ext uri="{FF2B5EF4-FFF2-40B4-BE49-F238E27FC236}">
                <a16:creationId xmlns:a16="http://schemas.microsoft.com/office/drawing/2014/main" id="{9D7CB364-3C6B-66A3-08B6-C3AB151B1E95}"/>
              </a:ext>
            </a:extLst>
          </p:cNvPr>
          <p:cNvSpPr>
            <a:spLocks noGrp="1"/>
          </p:cNvSpPr>
          <p:nvPr>
            <p:ph type="body" sz="quarter" idx="13"/>
          </p:nvPr>
        </p:nvSpPr>
        <p:spPr/>
        <p:txBody>
          <a:bodyPr/>
          <a:lstStyle/>
          <a:p>
            <a:r>
              <a:rPr lang="sv-SE" dirty="0"/>
              <a:t>Piteå Brottförebyggande Råd</a:t>
            </a:r>
          </a:p>
        </p:txBody>
      </p:sp>
      <p:pic>
        <p:nvPicPr>
          <p:cNvPr id="6" name="Bildobjekt 5" descr="En bild som visar karta&#10;&#10;Automatiskt genererad beskrivning">
            <a:extLst>
              <a:ext uri="{FF2B5EF4-FFF2-40B4-BE49-F238E27FC236}">
                <a16:creationId xmlns:a16="http://schemas.microsoft.com/office/drawing/2014/main" id="{DF0B41B1-51C2-6CBB-19C2-A5FF7C1B5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520" y="899759"/>
            <a:ext cx="8306959" cy="5058481"/>
          </a:xfrm>
          <a:prstGeom prst="rect">
            <a:avLst/>
          </a:prstGeom>
        </p:spPr>
      </p:pic>
      <p:pic>
        <p:nvPicPr>
          <p:cNvPr id="12" name="Bildobjekt 11" descr="En bild som visar karta&#10;&#10;Automatiskt genererad beskrivning">
            <a:extLst>
              <a:ext uri="{FF2B5EF4-FFF2-40B4-BE49-F238E27FC236}">
                <a16:creationId xmlns:a16="http://schemas.microsoft.com/office/drawing/2014/main" id="{59A3AF2B-9F89-6496-50C0-2504647E8A14}"/>
              </a:ext>
            </a:extLst>
          </p:cNvPr>
          <p:cNvPicPr>
            <a:picLocks noChangeAspect="1"/>
          </p:cNvPicPr>
          <p:nvPr/>
        </p:nvPicPr>
        <p:blipFill rotWithShape="1">
          <a:blip r:embed="rId3"/>
          <a:srcRect l="11857" t="12186" r="11418" b="4723"/>
          <a:stretch/>
        </p:blipFill>
        <p:spPr bwMode="auto">
          <a:xfrm>
            <a:off x="420370" y="900112"/>
            <a:ext cx="8303260" cy="5057775"/>
          </a:xfrm>
          <a:prstGeom prst="rect">
            <a:avLst/>
          </a:prstGeom>
          <a:solidFill>
            <a:srgbClr val="FF0000"/>
          </a:solidFill>
          <a:ln>
            <a:noFill/>
          </a:ln>
          <a:extLst>
            <a:ext uri="{53640926-AAD7-44D8-BBD7-CCE9431645EC}">
              <a14:shadowObscured xmlns:a14="http://schemas.microsoft.com/office/drawing/2010/main"/>
            </a:ext>
          </a:extLst>
        </p:spPr>
      </p:pic>
      <p:sp>
        <p:nvSpPr>
          <p:cNvPr id="13" name="Rektangel 12">
            <a:extLst>
              <a:ext uri="{FF2B5EF4-FFF2-40B4-BE49-F238E27FC236}">
                <a16:creationId xmlns:a16="http://schemas.microsoft.com/office/drawing/2014/main" id="{50987B46-0DBE-25B2-04E5-2B5479E4F6E6}"/>
              </a:ext>
            </a:extLst>
          </p:cNvPr>
          <p:cNvSpPr/>
          <p:nvPr/>
        </p:nvSpPr>
        <p:spPr>
          <a:xfrm>
            <a:off x="2051720" y="1628800"/>
            <a:ext cx="3528392" cy="3888432"/>
          </a:xfrm>
          <a:prstGeom prst="rect">
            <a:avLst/>
          </a:prstGeom>
          <a:solidFill>
            <a:schemeClr val="bg1">
              <a:alpha val="5000"/>
            </a:schemeClr>
          </a:solidFill>
          <a:ln w="36000">
            <a:solidFill>
              <a:srgbClr val="E7122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sv-SE"/>
          </a:p>
        </p:txBody>
      </p:sp>
    </p:spTree>
    <p:extLst>
      <p:ext uri="{BB962C8B-B14F-4D97-AF65-F5344CB8AC3E}">
        <p14:creationId xmlns:p14="http://schemas.microsoft.com/office/powerpoint/2010/main" val="31767368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92729" y="1006803"/>
            <a:ext cx="8136904" cy="2160239"/>
          </a:xfrm>
        </p:spPr>
        <p:txBody>
          <a:bodyPr>
            <a:normAutofit/>
          </a:bodyPr>
          <a:lstStyle/>
          <a:p>
            <a:r>
              <a:rPr lang="sv-SE" dirty="0"/>
              <a:t>Pitebor på Stan</a:t>
            </a:r>
            <a:br>
              <a:rPr lang="sv-SE" dirty="0"/>
            </a:br>
            <a:r>
              <a:rPr lang="sv-SE" sz="2400" dirty="0"/>
              <a:t>Kultur, park och fritid  Piteå Kommun</a:t>
            </a:r>
          </a:p>
        </p:txBody>
      </p:sp>
      <p:sp>
        <p:nvSpPr>
          <p:cNvPr id="3" name="Underrubrik 2"/>
          <p:cNvSpPr>
            <a:spLocks noGrp="1"/>
          </p:cNvSpPr>
          <p:nvPr>
            <p:ph type="subTitle" idx="1"/>
          </p:nvPr>
        </p:nvSpPr>
        <p:spPr>
          <a:xfrm>
            <a:off x="1051689" y="3033246"/>
            <a:ext cx="6400800" cy="1752600"/>
          </a:xfrm>
        </p:spPr>
        <p:txBody>
          <a:bodyPr>
            <a:normAutofit/>
          </a:bodyPr>
          <a:lstStyle/>
          <a:p>
            <a:r>
              <a:rPr lang="sv-SE" dirty="0">
                <a:solidFill>
                  <a:schemeClr val="tx1">
                    <a:lumMod val="85000"/>
                    <a:lumOff val="15000"/>
                  </a:schemeClr>
                </a:solidFill>
              </a:rPr>
              <a:t>Pernilla.boman@pitea.se</a:t>
            </a:r>
          </a:p>
          <a:p>
            <a:r>
              <a:rPr lang="sv-SE" dirty="0">
                <a:solidFill>
                  <a:schemeClr val="tx1">
                    <a:lumMod val="85000"/>
                    <a:lumOff val="15000"/>
                  </a:schemeClr>
                </a:solidFill>
              </a:rPr>
              <a:t>070-380 27 20</a:t>
            </a:r>
          </a:p>
          <a:p>
            <a:r>
              <a:rPr lang="sv-SE" dirty="0">
                <a:solidFill>
                  <a:schemeClr val="tx1">
                    <a:lumMod val="85000"/>
                    <a:lumOff val="15000"/>
                  </a:schemeClr>
                </a:solidFill>
              </a:rPr>
              <a:t> www.pitea.se</a:t>
            </a:r>
          </a:p>
          <a:p>
            <a:endParaRPr lang="sv-SE" dirty="0">
              <a:solidFill>
                <a:schemeClr val="tx1">
                  <a:lumMod val="85000"/>
                  <a:lumOff val="15000"/>
                </a:schemeClr>
              </a:solidFill>
            </a:endParaRPr>
          </a:p>
        </p:txBody>
      </p:sp>
      <p:sp>
        <p:nvSpPr>
          <p:cNvPr id="4" name="Platshållare för text 3"/>
          <p:cNvSpPr>
            <a:spLocks noGrp="1"/>
          </p:cNvSpPr>
          <p:nvPr>
            <p:ph type="body" sz="quarter" idx="13"/>
          </p:nvPr>
        </p:nvSpPr>
        <p:spPr/>
        <p:txBody>
          <a:bodyPr/>
          <a:lstStyle/>
          <a:p>
            <a:r>
              <a:rPr lang="sv-SE" dirty="0"/>
              <a:t>Piteå Brottförebyggande råd</a:t>
            </a:r>
          </a:p>
          <a:p>
            <a:endParaRPr lang="sv-SE" dirty="0"/>
          </a:p>
        </p:txBody>
      </p:sp>
      <p:pic>
        <p:nvPicPr>
          <p:cNvPr id="5" name="Bildobjekt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5586239"/>
            <a:ext cx="1078992" cy="411480"/>
          </a:xfrm>
          <a:prstGeom prst="rect">
            <a:avLst/>
          </a:prstGeom>
        </p:spPr>
      </p:pic>
      <p:pic>
        <p:nvPicPr>
          <p:cNvPr id="6" name="Bildobjekt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89" y="5610467"/>
            <a:ext cx="896144" cy="557201"/>
          </a:xfrm>
          <a:prstGeom prst="rect">
            <a:avLst/>
          </a:prstGeom>
        </p:spPr>
      </p:pic>
      <p:pic>
        <p:nvPicPr>
          <p:cNvPr id="7"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663" y="5540345"/>
            <a:ext cx="1901354" cy="658802"/>
          </a:xfrm>
          <a:prstGeom prst="rect">
            <a:avLst/>
          </a:prstGeom>
        </p:spPr>
      </p:pic>
      <p:pic>
        <p:nvPicPr>
          <p:cNvPr id="1026" name="Picture 2" descr="http://www.ed2016.se/wp-content/uploads/2016/01/Lansforsakringar_logotyp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1952" y="5791979"/>
            <a:ext cx="1612173" cy="30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67950"/>
      </p:ext>
    </p:extLst>
  </p:cSld>
  <p:clrMapOvr>
    <a:masterClrMapping/>
  </p:clrMapOvr>
  <p:transition>
    <p:fade/>
  </p:transition>
</p:sld>
</file>

<file path=ppt/theme/theme1.xml><?xml version="1.0" encoding="utf-8"?>
<a:theme xmlns:a="http://schemas.openxmlformats.org/drawingml/2006/main" name="Presentationsmall 2 Piteå kommun VIN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Presentationsmall 2 Piteå kommun VINRÖD.potx</Template>
  <TotalTime>4328</TotalTime>
  <Words>568</Words>
  <Application>Microsoft Office PowerPoint</Application>
  <PresentationFormat>Bildspel på skärmen (4:3)</PresentationFormat>
  <Paragraphs>157</Paragraphs>
  <Slides>9</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9</vt:i4>
      </vt:variant>
    </vt:vector>
  </HeadingPairs>
  <TitlesOfParts>
    <vt:vector size="16" baseType="lpstr">
      <vt:lpstr>Arial</vt:lpstr>
      <vt:lpstr>Calibri</vt:lpstr>
      <vt:lpstr>Gill Sans MT</vt:lpstr>
      <vt:lpstr>Gill Sans MT Condensed</vt:lpstr>
      <vt:lpstr>GillSans</vt:lpstr>
      <vt:lpstr>Times New Roman</vt:lpstr>
      <vt:lpstr>Presentationsmall 2 Piteå kommun VINRÖD</vt:lpstr>
      <vt:lpstr>Välkomna till  - Pitebor på stan 2023 -</vt:lpstr>
      <vt:lpstr>Bakgrund</vt:lpstr>
      <vt:lpstr>Riktlinjer </vt:lpstr>
      <vt:lpstr>När Var Hur  </vt:lpstr>
      <vt:lpstr>Schema</vt:lpstr>
      <vt:lpstr>Kontaktpersoner</vt:lpstr>
      <vt:lpstr>Regler för vandring</vt:lpstr>
      <vt:lpstr>PowerPoint-presentation</vt:lpstr>
      <vt:lpstr>Pitebor på Stan Kultur, park och fritid  Piteå Kommun</vt:lpstr>
    </vt:vector>
  </TitlesOfParts>
  <Company>Piteå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Johansson</dc:creator>
  <cp:keywords>Presentationer;Dokumentkommunövergripande mall;Microsoft PowerPoint;Piteå kommun;Presentation</cp:keywords>
  <cp:lastModifiedBy>Pernilla Boman</cp:lastModifiedBy>
  <cp:revision>59</cp:revision>
  <cp:lastPrinted>2016-05-25T10:56:00Z</cp:lastPrinted>
  <dcterms:created xsi:type="dcterms:W3CDTF">2013-08-29T09:16:42Z</dcterms:created>
  <dcterms:modified xsi:type="dcterms:W3CDTF">2023-05-15T14:00:03Z</dcterms:modified>
</cp:coreProperties>
</file>